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5"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34" autoAdjust="0"/>
  </p:normalViewPr>
  <p:slideViewPr>
    <p:cSldViewPr>
      <p:cViewPr>
        <p:scale>
          <a:sx n="75" d="100"/>
          <a:sy n="75" d="100"/>
        </p:scale>
        <p:origin x="-1522" y="14"/>
      </p:cViewPr>
      <p:guideLst>
        <p:guide orient="horz" pos="2160"/>
        <p:guide pos="2880"/>
      </p:guideLst>
    </p:cSldViewPr>
  </p:slideViewPr>
  <p:outlineViewPr>
    <p:cViewPr>
      <p:scale>
        <a:sx n="33" d="100"/>
        <a:sy n="33" d="100"/>
      </p:scale>
      <p:origin x="0" y="304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CF02CA-CC47-423A-AD27-5264A92A1981}" type="datetimeFigureOut">
              <a:rPr lang="en-US" smtClean="0"/>
              <a:pPr/>
              <a:t>1/17/2023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5E2FBE-8B35-4434-B568-83552B851F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F02CA-CC47-423A-AD27-5264A92A198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F02CA-CC47-423A-AD27-5264A92A198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F02CA-CC47-423A-AD27-5264A92A198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CF02CA-CC47-423A-AD27-5264A92A1981}"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CF02CA-CC47-423A-AD27-5264A92A1981}"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CF02CA-CC47-423A-AD27-5264A92A1981}"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CF02CA-CC47-423A-AD27-5264A92A1981}"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02CA-CC47-423A-AD27-5264A92A1981}"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CF02CA-CC47-423A-AD27-5264A92A1981}"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CF02CA-CC47-423A-AD27-5264A92A1981}"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5E2FBE-8B35-4434-B568-83552B851F0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CF02CA-CC47-423A-AD27-5264A92A1981}" type="datetimeFigureOut">
              <a:rPr lang="en-US" smtClean="0"/>
              <a:pPr/>
              <a:t>1/17/2023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5E2FBE-8B35-4434-B568-83552B851F0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8800" cap="all" dirty="0" smtClean="0">
                <a:ln w="0"/>
                <a:solidFill>
                  <a:schemeClr val="tx1"/>
                </a:solidFill>
                <a:effectLst>
                  <a:reflection blurRad="12700" stA="50000" endPos="50000" dist="5000" dir="5400000" sy="-100000" rotWithShape="0"/>
                </a:effectLst>
                <a:latin typeface="Times New Roman" pitchFamily="18" charset="0"/>
                <a:cs typeface="Times New Roman" pitchFamily="18" charset="0"/>
              </a:rPr>
              <a:t>Software Testing </a:t>
            </a:r>
            <a:endParaRPr lang="en-US" sz="8800" cap="all" dirty="0">
              <a:ln w="0"/>
              <a:solidFill>
                <a:schemeClr val="tx1"/>
              </a:soli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3505200" y="5181600"/>
            <a:ext cx="5492496" cy="1475936"/>
          </a:xfrm>
        </p:spPr>
        <p:txBody>
          <a:bodyPr>
            <a:normAutofit/>
            <a:scene3d>
              <a:camera prst="orthographicFront"/>
              <a:lightRig rig="soft" dir="t">
                <a:rot lat="0" lon="0" rev="10800000"/>
              </a:lightRig>
            </a:scene3d>
            <a:sp3d>
              <a:bevelT w="27940" h="12700"/>
              <a:contourClr>
                <a:srgbClr val="DDDDDD"/>
              </a:contourClr>
            </a:sp3d>
          </a:bodyPr>
          <a:lstStyle/>
          <a:p>
            <a:r>
              <a:rPr lang="en-US" sz="3200" b="1" spc="150" dirty="0" smtClean="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rPr>
              <a:t>Presented By: Nikita Ovhal</a:t>
            </a:r>
            <a:endParaRPr lang="en-US" sz="3200" b="1" spc="150" dirty="0">
              <a:ln w="11430"/>
              <a:solidFill>
                <a:srgbClr val="F8F8F8"/>
              </a:solidFill>
              <a:effectLst>
                <a:outerShdw blurRad="25400" algn="tl" rotWithShape="0">
                  <a:srgbClr val="000000">
                    <a:alpha val="43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JavaScript Example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("Hello JavaScript by JavaScript");  </a:t>
            </a:r>
          </a:p>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3 Places to put JavaScript code</a:t>
            </a:r>
          </a:p>
          <a:p>
            <a:pPr>
              <a:buNone/>
            </a:pPr>
            <a:endParaRPr lang="en-US" sz="28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Between the body tag of html</a:t>
            </a:r>
          </a:p>
          <a:p>
            <a:r>
              <a:rPr lang="en-US" sz="2400" dirty="0" smtClean="0">
                <a:latin typeface="Times New Roman" pitchFamily="18" charset="0"/>
                <a:cs typeface="Times New Roman" pitchFamily="18" charset="0"/>
              </a:rPr>
              <a:t>Between the head tag of html</a:t>
            </a:r>
          </a:p>
          <a:p>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file (external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a:buNone/>
            </a:pP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 is a general-purpose, class-based, object-oriented programming language designed for having lesser implementation dependencies.</a:t>
            </a:r>
          </a:p>
          <a:p>
            <a:r>
              <a:rPr lang="en-US" sz="2400" dirty="0" smtClean="0">
                <a:latin typeface="Times New Roman" pitchFamily="18" charset="0"/>
                <a:cs typeface="Times New Roman" pitchFamily="18" charset="0"/>
              </a:rPr>
              <a:t> It is a computing platform for application development. </a:t>
            </a:r>
          </a:p>
          <a:p>
            <a:r>
              <a:rPr lang="en-US" sz="2400" dirty="0" smtClean="0">
                <a:latin typeface="Times New Roman" pitchFamily="18" charset="0"/>
                <a:cs typeface="Times New Roman" pitchFamily="18" charset="0"/>
              </a:rPr>
              <a:t>Java is fast, secure, and reliable, therefore. It is widely used for developing Java applications in laptops, data centers, game consoles, scientific supercomputers, cell phones,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Features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t>Simple</a:t>
            </a:r>
          </a:p>
          <a:p>
            <a:pPr lvl="0"/>
            <a:r>
              <a:rPr lang="en-US" dirty="0" smtClean="0"/>
              <a:t>Object-Oriented: Object</a:t>
            </a:r>
          </a:p>
          <a:p>
            <a:r>
              <a:rPr lang="en-US" dirty="0" smtClean="0"/>
              <a:t>Class</a:t>
            </a:r>
          </a:p>
          <a:p>
            <a:r>
              <a:rPr lang="en-US" dirty="0" smtClean="0"/>
              <a:t> Inheritance</a:t>
            </a:r>
          </a:p>
          <a:p>
            <a:r>
              <a:rPr lang="en-US" dirty="0" smtClean="0"/>
              <a:t>Polymorphism</a:t>
            </a:r>
          </a:p>
          <a:p>
            <a:r>
              <a:rPr lang="en-US" dirty="0" smtClean="0"/>
              <a:t>Abstraction</a:t>
            </a:r>
          </a:p>
          <a:p>
            <a:r>
              <a:rPr lang="en-US" dirty="0" smtClean="0"/>
              <a:t>Encapsulation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Applications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used for developing Android Apps</a:t>
            </a:r>
          </a:p>
          <a:p>
            <a:r>
              <a:rPr lang="en-US" sz="2400" dirty="0" smtClean="0">
                <a:latin typeface="Times New Roman" pitchFamily="18" charset="0"/>
                <a:cs typeface="Times New Roman" pitchFamily="18" charset="0"/>
              </a:rPr>
              <a:t>Helps you to create Enterprise Software</a:t>
            </a:r>
          </a:p>
          <a:p>
            <a:r>
              <a:rPr lang="en-US" sz="2400" dirty="0" smtClean="0">
                <a:latin typeface="Times New Roman" pitchFamily="18" charset="0"/>
                <a:cs typeface="Times New Roman" pitchFamily="18" charset="0"/>
              </a:rPr>
              <a:t>Wide range of Mobile java Applications</a:t>
            </a:r>
          </a:p>
          <a:p>
            <a:r>
              <a:rPr lang="en-US" sz="2400" dirty="0" smtClean="0">
                <a:latin typeface="Times New Roman" pitchFamily="18" charset="0"/>
                <a:cs typeface="Times New Roman" pitchFamily="18" charset="0"/>
              </a:rPr>
              <a:t>Scientific Computing Applications</a:t>
            </a:r>
          </a:p>
          <a:p>
            <a:r>
              <a:rPr lang="en-US" sz="2400" dirty="0" smtClean="0">
                <a:latin typeface="Times New Roman" pitchFamily="18" charset="0"/>
                <a:cs typeface="Times New Roman" pitchFamily="18" charset="0"/>
              </a:rPr>
              <a:t>Use for Big Data Analytics</a:t>
            </a:r>
          </a:p>
          <a:p>
            <a:r>
              <a:rPr lang="en-US" sz="2400" dirty="0" smtClean="0">
                <a:latin typeface="Times New Roman" pitchFamily="18" charset="0"/>
                <a:cs typeface="Times New Roman" pitchFamily="18" charset="0"/>
              </a:rPr>
              <a:t>Java Programming of Hardware devices</a:t>
            </a:r>
          </a:p>
          <a:p>
            <a:r>
              <a:rPr lang="en-US" sz="2400" dirty="0" smtClean="0">
                <a:latin typeface="Times New Roman" pitchFamily="18" charset="0"/>
                <a:cs typeface="Times New Roman" pitchFamily="18" charset="0"/>
              </a:rPr>
              <a:t>Used for Server-Side Technologies like Apache, </a:t>
            </a:r>
            <a:r>
              <a:rPr lang="en-US" sz="2400" dirty="0" err="1" smtClean="0">
                <a:latin typeface="Times New Roman" pitchFamily="18" charset="0"/>
                <a:cs typeface="Times New Roman" pitchFamily="18" charset="0"/>
              </a:rPr>
              <a:t>JBoss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GlassFish</a:t>
            </a:r>
            <a:r>
              <a:rPr lang="en-US" sz="2400" dirty="0" smtClean="0">
                <a:latin typeface="Times New Roman" pitchFamily="18" charset="0"/>
                <a:cs typeface="Times New Roman" pitchFamily="18" charset="0"/>
              </a:rPr>
              <a:t>,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is a collection of interrelated data which helps in the efficient retrieval, insertion, and deletion of data from the database and organizes the data in the form of tables, views, schemas, reports,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Management System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management system is a software which is used to manage the database. For example: </a:t>
            </a:r>
            <a:r>
              <a:rPr lang="en-US" sz="2400" dirty="0" err="1" smtClean="0">
                <a:latin typeface="Times New Roman" pitchFamily="18" charset="0"/>
                <a:cs typeface="Times New Roman" pitchFamily="18" charset="0"/>
                <a:hlinkClick r:id="rId2"/>
              </a:rPr>
              <a:t>MySQL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a:rPr>
              <a:t>Oracle</a:t>
            </a:r>
            <a:r>
              <a:rPr lang="en-US" sz="2400" dirty="0" smtClean="0">
                <a:latin typeface="Times New Roman" pitchFamily="18" charset="0"/>
                <a:cs typeface="Times New Roman" pitchFamily="18" charset="0"/>
              </a:rPr>
              <a:t>, etc are a very popular commercial database which is used in different applications.</a:t>
            </a:r>
          </a:p>
          <a:p>
            <a:r>
              <a:rPr lang="en-US" sz="2400" dirty="0" smtClean="0">
                <a:latin typeface="Times New Roman" pitchFamily="18" charset="0"/>
                <a:cs typeface="Times New Roman" pitchFamily="18" charset="0"/>
              </a:rPr>
              <a:t>DBMS provides an interface to perform various operations like database creation, storing data in it, updating data, creating a table in the database and a lot more.</a:t>
            </a:r>
          </a:p>
          <a:p>
            <a:r>
              <a:rPr lang="en-US" sz="2400" dirty="0" smtClean="0">
                <a:latin typeface="Times New Roman" pitchFamily="18" charset="0"/>
                <a:cs typeface="Times New Roman" pitchFamily="18" charset="0"/>
              </a:rPr>
              <a:t>It provides protection and security to the database. In the case of multiple users, it also maintains data consistency.</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Languages is DBMS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languages can be used to read, store and update the data in the database.</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descr="DBMS Language"/>
          <p:cNvPicPr/>
          <p:nvPr/>
        </p:nvPicPr>
        <p:blipFill>
          <a:blip r:embed="rId2"/>
          <a:srcRect/>
          <a:stretch>
            <a:fillRect/>
          </a:stretch>
        </p:blipFill>
        <p:spPr bwMode="auto">
          <a:xfrm>
            <a:off x="457200" y="2819400"/>
            <a:ext cx="8001000" cy="352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Definition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Times New Roman" pitchFamily="18" charset="0"/>
                <a:cs typeface="Times New Roman" pitchFamily="18" charset="0"/>
              </a:rPr>
              <a:t> DDL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efinition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define database structure or pattern.</a:t>
            </a:r>
          </a:p>
          <a:p>
            <a:pPr>
              <a:buNone/>
            </a:pPr>
            <a:endParaRPr lang="en-US" sz="2400" dirty="0" smtClean="0"/>
          </a:p>
          <a:p>
            <a:pPr>
              <a:buNone/>
            </a:pPr>
            <a:r>
              <a:rPr lang="en-US" sz="2400" b="1" dirty="0" smtClean="0"/>
              <a:t>           Here are some tasks that come under DDL:</a:t>
            </a:r>
            <a:br>
              <a:rPr lang="en-US" sz="2400" b="1" dirty="0" smtClean="0"/>
            </a:b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a:t>
            </a:r>
            <a:r>
              <a:rPr lang="en-US" sz="2400" dirty="0" smtClean="0">
                <a:latin typeface="Times New Roman" pitchFamily="18" charset="0"/>
                <a:cs typeface="Times New Roman" pitchFamily="18" charset="0"/>
              </a:rPr>
              <a:t> It is used to create objects in the database.</a:t>
            </a:r>
          </a:p>
          <a:p>
            <a:r>
              <a:rPr lang="en-US" sz="2400" b="1" dirty="0" smtClean="0">
                <a:latin typeface="Times New Roman" pitchFamily="18" charset="0"/>
                <a:cs typeface="Times New Roman" pitchFamily="18" charset="0"/>
              </a:rPr>
              <a:t>Alter:</a:t>
            </a:r>
            <a:r>
              <a:rPr lang="en-US" sz="2400" dirty="0" smtClean="0">
                <a:latin typeface="Times New Roman" pitchFamily="18" charset="0"/>
                <a:cs typeface="Times New Roman" pitchFamily="18" charset="0"/>
              </a:rPr>
              <a:t> It is used to alter the structure of the database.</a:t>
            </a:r>
          </a:p>
          <a:p>
            <a:r>
              <a:rPr lang="en-US" sz="2400" b="1" dirty="0" smtClean="0">
                <a:latin typeface="Times New Roman" pitchFamily="18" charset="0"/>
                <a:cs typeface="Times New Roman" pitchFamily="18" charset="0"/>
              </a:rPr>
              <a:t>Drop:</a:t>
            </a:r>
            <a:r>
              <a:rPr lang="en-US" sz="2400" dirty="0" smtClean="0">
                <a:latin typeface="Times New Roman" pitchFamily="18" charset="0"/>
                <a:cs typeface="Times New Roman" pitchFamily="18" charset="0"/>
              </a:rPr>
              <a:t> It is used to delete objects from the database.</a:t>
            </a:r>
          </a:p>
          <a:p>
            <a:r>
              <a:rPr lang="en-US" sz="2400" b="1" dirty="0" smtClean="0">
                <a:latin typeface="Times New Roman" pitchFamily="18" charset="0"/>
                <a:cs typeface="Times New Roman" pitchFamily="18" charset="0"/>
              </a:rPr>
              <a:t>Truncate:</a:t>
            </a:r>
            <a:r>
              <a:rPr lang="en-US" sz="2400" dirty="0" smtClean="0">
                <a:latin typeface="Times New Roman" pitchFamily="18" charset="0"/>
                <a:cs typeface="Times New Roman" pitchFamily="18" charset="0"/>
              </a:rPr>
              <a:t> It is used to remove all records from a table.</a:t>
            </a:r>
          </a:p>
          <a:p>
            <a:r>
              <a:rPr lang="en-US" sz="2400" b="1" dirty="0" smtClean="0">
                <a:latin typeface="Times New Roman" pitchFamily="18" charset="0"/>
                <a:cs typeface="Times New Roman" pitchFamily="18" charset="0"/>
              </a:rPr>
              <a:t>Rename:</a:t>
            </a:r>
            <a:r>
              <a:rPr lang="en-US" sz="2400" dirty="0" smtClean="0">
                <a:latin typeface="Times New Roman" pitchFamily="18" charset="0"/>
                <a:cs typeface="Times New Roman" pitchFamily="18" charset="0"/>
              </a:rPr>
              <a:t> It is used to rename an object.</a:t>
            </a:r>
          </a:p>
          <a:p>
            <a:r>
              <a:rPr lang="en-US" sz="2400" b="1" dirty="0" smtClean="0">
                <a:latin typeface="Times New Roman" pitchFamily="18" charset="0"/>
                <a:cs typeface="Times New Roman" pitchFamily="18" charset="0"/>
              </a:rPr>
              <a:t>Comment:</a:t>
            </a:r>
            <a:r>
              <a:rPr lang="en-US" sz="2400" dirty="0" smtClean="0">
                <a:latin typeface="Times New Roman" pitchFamily="18" charset="0"/>
                <a:cs typeface="Times New Roman" pitchFamily="18" charset="0"/>
              </a:rPr>
              <a:t> It is used to comment on the data dictionary.</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Manipulation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DML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anipulation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for accessing and manipulating data in a database. It handles user requests.</a:t>
            </a:r>
          </a:p>
          <a:p>
            <a:pPr>
              <a:buNone/>
            </a:pPr>
            <a:r>
              <a:rPr lang="en-US" sz="2400" b="1" dirty="0" smtClean="0">
                <a:latin typeface="Times New Roman" pitchFamily="18" charset="0"/>
                <a:cs typeface="Times New Roman" pitchFamily="18" charset="0"/>
              </a:rPr>
              <a:t>         Here are some tasks that come under DML:</a:t>
            </a:r>
          </a:p>
          <a:p>
            <a:pPr>
              <a:buNone/>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It is used to retrieve data from a database.</a:t>
            </a:r>
          </a:p>
          <a:p>
            <a:r>
              <a:rPr lang="en-US" sz="2400" b="1" dirty="0" smtClean="0">
                <a:latin typeface="Times New Roman" pitchFamily="18" charset="0"/>
                <a:cs typeface="Times New Roman" pitchFamily="18" charset="0"/>
              </a:rPr>
              <a:t>Insert:</a:t>
            </a:r>
            <a:r>
              <a:rPr lang="en-US" sz="2400" dirty="0" smtClean="0">
                <a:latin typeface="Times New Roman" pitchFamily="18" charset="0"/>
                <a:cs typeface="Times New Roman" pitchFamily="18" charset="0"/>
              </a:rPr>
              <a:t> It is used to insert data into a table.</a:t>
            </a:r>
          </a:p>
          <a:p>
            <a:r>
              <a:rPr lang="en-US" sz="2400" b="1" dirty="0" smtClean="0">
                <a:latin typeface="Times New Roman" pitchFamily="18" charset="0"/>
                <a:cs typeface="Times New Roman" pitchFamily="18" charset="0"/>
              </a:rPr>
              <a:t>Update:</a:t>
            </a:r>
            <a:r>
              <a:rPr lang="en-US" sz="2400" dirty="0" smtClean="0">
                <a:latin typeface="Times New Roman" pitchFamily="18" charset="0"/>
                <a:cs typeface="Times New Roman" pitchFamily="18" charset="0"/>
              </a:rPr>
              <a:t> It is used to update existing data within a table.</a:t>
            </a:r>
          </a:p>
          <a:p>
            <a:r>
              <a:rPr lang="en-US" sz="2400" b="1" dirty="0" smtClean="0">
                <a:latin typeface="Times New Roman" pitchFamily="18" charset="0"/>
                <a:cs typeface="Times New Roman" pitchFamily="18" charset="0"/>
              </a:rPr>
              <a:t>Delete:</a:t>
            </a:r>
            <a:r>
              <a:rPr lang="en-US" sz="2400" dirty="0" smtClean="0">
                <a:latin typeface="Times New Roman" pitchFamily="18" charset="0"/>
                <a:cs typeface="Times New Roman" pitchFamily="18" charset="0"/>
              </a:rPr>
              <a:t> It is used to delete all records from a table.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a:bodyPr>
          <a:lstStyle/>
          <a:p>
            <a:r>
              <a:rPr lang="en-US" sz="4400" dirty="0" smtClean="0">
                <a:latin typeface="Times New Roman" pitchFamily="18" charset="0"/>
                <a:cs typeface="Times New Roman" pitchFamily="18" charset="0"/>
              </a:rPr>
              <a:t>Data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Times New Roman" pitchFamily="18" charset="0"/>
                <a:cs typeface="Times New Roman" pitchFamily="18" charset="0"/>
              </a:rPr>
              <a:t>DCL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ontrol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retrieve the stored or saved data.</a:t>
            </a:r>
          </a:p>
          <a:p>
            <a:pPr algn="ctr">
              <a:buNone/>
            </a:pP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Here are some tasks that come under DCL:</a:t>
            </a:r>
          </a:p>
          <a:p>
            <a:r>
              <a:rPr lang="en-US" sz="2400" b="1" dirty="0" smtClean="0">
                <a:latin typeface="Times New Roman" pitchFamily="18" charset="0"/>
                <a:cs typeface="Times New Roman" pitchFamily="18" charset="0"/>
              </a:rPr>
              <a:t>Grant:</a:t>
            </a:r>
            <a:r>
              <a:rPr lang="en-US" sz="2400" dirty="0" smtClean="0">
                <a:latin typeface="Times New Roman" pitchFamily="18" charset="0"/>
                <a:cs typeface="Times New Roman" pitchFamily="18" charset="0"/>
              </a:rPr>
              <a:t> It is used to give user access privileges to a database.</a:t>
            </a:r>
          </a:p>
          <a:p>
            <a:r>
              <a:rPr lang="en-US" sz="2400" b="1" dirty="0" smtClean="0">
                <a:latin typeface="Times New Roman" pitchFamily="18" charset="0"/>
                <a:cs typeface="Times New Roman" pitchFamily="18" charset="0"/>
              </a:rPr>
              <a:t>Revoke:</a:t>
            </a:r>
            <a:r>
              <a:rPr lang="en-US" sz="2400" dirty="0" smtClean="0">
                <a:latin typeface="Times New Roman" pitchFamily="18" charset="0"/>
                <a:cs typeface="Times New Roman" pitchFamily="18" charset="0"/>
              </a:rPr>
              <a:t> It is used to take back permissions from the user.</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There are the following operations which have the authorization of Revoke:</a:t>
            </a:r>
          </a:p>
          <a:p>
            <a:r>
              <a:rPr lang="en-US" sz="2400" dirty="0" smtClean="0">
                <a:latin typeface="Times New Roman" pitchFamily="18" charset="0"/>
                <a:cs typeface="Times New Roman" pitchFamily="18" charset="0"/>
              </a:rPr>
              <a:t>CONNECT, INSERT, USAGE, EXECUTE, DELETE, UPDATE and SELECT.</a:t>
            </a:r>
          </a:p>
          <a:p>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Content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Web Basics</a:t>
            </a:r>
          </a:p>
          <a:p>
            <a:r>
              <a:rPr lang="en-US" dirty="0" smtClean="0"/>
              <a:t>Html</a:t>
            </a:r>
          </a:p>
          <a:p>
            <a:r>
              <a:rPr lang="en-US" dirty="0" smtClean="0"/>
              <a:t>Java</a:t>
            </a:r>
          </a:p>
          <a:p>
            <a:r>
              <a:rPr lang="en-US" dirty="0" smtClean="0"/>
              <a:t>Database</a:t>
            </a:r>
          </a:p>
          <a:p>
            <a:r>
              <a:rPr lang="en-US" dirty="0" smtClean="0"/>
              <a:t>Testing</a:t>
            </a:r>
          </a:p>
          <a:p>
            <a:r>
              <a:rPr lang="en-US" dirty="0" smtClean="0"/>
              <a:t>Selenium</a:t>
            </a:r>
          </a:p>
          <a:p>
            <a:r>
              <a:rPr lang="en-US" dirty="0" smtClean="0"/>
              <a:t>Cucumber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Transaction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TCL is used to run the changes made by the DML statement. TCL can be grouped into a logical transaction.</a:t>
            </a:r>
          </a:p>
          <a:p>
            <a:pPr>
              <a:buNone/>
            </a:pPr>
            <a:endParaRPr lang="en-US" sz="2400" dirty="0" smtClean="0">
              <a:latin typeface="Times New Roman" pitchFamily="18" charset="0"/>
              <a:cs typeface="Times New Roman" pitchFamily="18" charset="0"/>
            </a:endParaRPr>
          </a:p>
          <a:p>
            <a:pPr algn="ctr">
              <a:buNone/>
            </a:pPr>
            <a:r>
              <a:rPr lang="en-US" sz="2400" b="1" dirty="0" smtClean="0">
                <a:latin typeface="Times New Roman" pitchFamily="18" charset="0"/>
                <a:cs typeface="Times New Roman" pitchFamily="18" charset="0"/>
              </a:rPr>
              <a:t>Here are some tasks that come under TCL:</a:t>
            </a:r>
          </a:p>
          <a:p>
            <a:r>
              <a:rPr lang="en-US" sz="2400" b="1" dirty="0" smtClean="0">
                <a:latin typeface="Times New Roman" pitchFamily="18" charset="0"/>
                <a:cs typeface="Times New Roman" pitchFamily="18" charset="0"/>
              </a:rPr>
              <a:t>Commit:</a:t>
            </a:r>
            <a:r>
              <a:rPr lang="en-US" sz="2400" dirty="0" smtClean="0">
                <a:latin typeface="Times New Roman" pitchFamily="18" charset="0"/>
                <a:cs typeface="Times New Roman" pitchFamily="18" charset="0"/>
              </a:rPr>
              <a:t> It is used to save the transaction on the database.</a:t>
            </a:r>
          </a:p>
          <a:p>
            <a:r>
              <a:rPr lang="en-US" sz="2400" b="1" dirty="0" smtClean="0">
                <a:latin typeface="Times New Roman" pitchFamily="18" charset="0"/>
                <a:cs typeface="Times New Roman" pitchFamily="18" charset="0"/>
              </a:rPr>
              <a:t>Rollback:</a:t>
            </a:r>
            <a:r>
              <a:rPr lang="en-US" sz="2400" dirty="0" smtClean="0">
                <a:latin typeface="Times New Roman" pitchFamily="18" charset="0"/>
                <a:cs typeface="Times New Roman" pitchFamily="18" charset="0"/>
              </a:rPr>
              <a:t> It is used to restore the database to original since the last Commit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What is 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Testing is nothing but verifying the software to check whether it meets the customer requirement.</a:t>
            </a:r>
          </a:p>
          <a:p>
            <a:r>
              <a:rPr lang="en-US" dirty="0" smtClean="0"/>
              <a:t>To find whether the any bug is there resolve in order to give quality software.</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4400" dirty="0" smtClean="0">
                <a:latin typeface="Times New Roman" pitchFamily="18" charset="0"/>
                <a:cs typeface="Times New Roman" pitchFamily="18" charset="0"/>
              </a:rPr>
              <a:t>Types of Software Testing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724400"/>
          </a:xfrm>
        </p:spPr>
        <p:txBody>
          <a:bodyPr>
            <a:normAutofit/>
          </a:bodyPr>
          <a:lstStyle/>
          <a:p>
            <a:r>
              <a:rPr lang="en-US" sz="2400" b="1" dirty="0" smtClean="0">
                <a:latin typeface="Times New Roman" pitchFamily="18" charset="0"/>
                <a:cs typeface="Times New Roman" pitchFamily="18" charset="0"/>
              </a:rPr>
              <a:t>Manual Testing :</a:t>
            </a:r>
          </a:p>
          <a:p>
            <a:pPr>
              <a:buNone/>
            </a:pPr>
            <a:r>
              <a:rPr lang="en-US" sz="2400" dirty="0" smtClean="0">
                <a:latin typeface="Times New Roman" pitchFamily="18" charset="0"/>
                <a:cs typeface="Times New Roman" pitchFamily="18" charset="0"/>
              </a:rPr>
              <a:t>    Manual testing includes testing software manually, i.e., without using any automation tool or any script. There are different stages for manual testing such as unit testing, integration testing, system testing, and user acceptance testing. There are different stages for manual testing such as unit testing, integration testing, system testing, and user acceptance testing. </a:t>
            </a:r>
          </a:p>
          <a:p>
            <a:r>
              <a:rPr lang="en-US" sz="2400" b="1" dirty="0" smtClean="0">
                <a:latin typeface="Times New Roman" pitchFamily="18" charset="0"/>
                <a:cs typeface="Times New Roman" pitchFamily="18" charset="0"/>
              </a:rPr>
              <a:t>Automation Testing: </a:t>
            </a:r>
          </a:p>
          <a:p>
            <a:pPr>
              <a:buNone/>
            </a:pPr>
            <a:r>
              <a:rPr lang="en-US" sz="2400" dirty="0" smtClean="0">
                <a:latin typeface="Times New Roman" pitchFamily="18" charset="0"/>
                <a:cs typeface="Times New Roman" pitchFamily="18" charset="0"/>
              </a:rPr>
              <a:t>    Automation Testing is a software testing technique that performs using special automated testing software tools to execute a test case suite.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Levels of Testing</a:t>
            </a:r>
            <a:endParaRPr lang="en-US" sz="4800" dirty="0">
              <a:latin typeface="Times New Roman" pitchFamily="18" charset="0"/>
              <a:cs typeface="Times New Roman" pitchFamily="18" charset="0"/>
            </a:endParaRPr>
          </a:p>
        </p:txBody>
      </p:sp>
      <p:pic>
        <p:nvPicPr>
          <p:cNvPr id="4" name="Content Placeholder 3" descr="software testing levels"/>
          <p:cNvPicPr>
            <a:picLocks noGrp="1"/>
          </p:cNvPicPr>
          <p:nvPr>
            <p:ph idx="1"/>
          </p:nvPr>
        </p:nvPicPr>
        <p:blipFill>
          <a:blip r:embed="rId2"/>
          <a:srcRect/>
          <a:stretch>
            <a:fillRect/>
          </a:stretch>
        </p:blipFill>
        <p:spPr bwMode="auto">
          <a:xfrm>
            <a:off x="1752600" y="2133600"/>
            <a:ext cx="51816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838200"/>
            <a:ext cx="8229600" cy="5486400"/>
          </a:xfrm>
        </p:spPr>
        <p:txBody>
          <a:bodyPr>
            <a:normAutofit fontScale="77500" lnSpcReduction="20000"/>
          </a:bodyPr>
          <a:lstStyle/>
          <a:p>
            <a:pPr fontAlgn="base"/>
            <a:r>
              <a:rPr lang="en-US" b="1" dirty="0" smtClean="0">
                <a:latin typeface="Times New Roman" pitchFamily="18" charset="0"/>
                <a:cs typeface="Times New Roman" pitchFamily="18" charset="0"/>
              </a:rPr>
              <a:t>Unit Testing:</a:t>
            </a:r>
            <a:r>
              <a:rPr lang="en-US" dirty="0" smtClean="0">
                <a:latin typeface="Times New Roman" pitchFamily="18" charset="0"/>
                <a:cs typeface="Times New Roman" pitchFamily="18" charset="0"/>
              </a:rPr>
              <a:t> A level of the software testing process where individual units/components of a software/system are tested. The purpose is to validate that each unit of the software performs as designed.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Integration Testing:</a:t>
            </a:r>
            <a:r>
              <a:rPr lang="en-US" dirty="0" smtClean="0">
                <a:latin typeface="Times New Roman" pitchFamily="18" charset="0"/>
                <a:cs typeface="Times New Roman" pitchFamily="18" charset="0"/>
              </a:rPr>
              <a:t> A level of the software testing process where individual units are combined and tested as a group. The purpose of this level of testing is to expose faults in the interaction between integrated units.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System Testing:</a:t>
            </a:r>
            <a:r>
              <a:rPr lang="en-US" dirty="0" smtClean="0">
                <a:latin typeface="Times New Roman" pitchFamily="18" charset="0"/>
                <a:cs typeface="Times New Roman" pitchFamily="18" charset="0"/>
              </a:rPr>
              <a:t> A level of the software testing process where a complete, integrated system/software is tested. The purpose of this test is to evaluate the system’s compliance with the specified requirements.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Acceptance Testing:</a:t>
            </a:r>
            <a:r>
              <a:rPr lang="en-US" dirty="0" smtClean="0">
                <a:latin typeface="Times New Roman" pitchFamily="18" charset="0"/>
                <a:cs typeface="Times New Roman" pitchFamily="18" charset="0"/>
              </a:rPr>
              <a:t> A level of the software testing process where a system is tested for acceptability. The purpose of this test is to evaluate the system’s compliance with the business requirements and assess whether it is acceptable for delivery.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Software Testing Techniques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000" b="1" dirty="0" smtClean="0">
                <a:latin typeface="Times New Roman" pitchFamily="18" charset="0"/>
                <a:cs typeface="Times New Roman" pitchFamily="18" charset="0"/>
              </a:rPr>
              <a:t> Black 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Black Box Testing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p>
          <a:p>
            <a:pPr fontAlgn="base"/>
            <a:r>
              <a:rPr lang="en-US" sz="2000" b="1" dirty="0" smtClean="0">
                <a:latin typeface="Times New Roman" pitchFamily="18" charset="0"/>
                <a:cs typeface="Times New Roman" pitchFamily="18" charset="0"/>
              </a:rPr>
              <a:t>White-Box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1800" dirty="0" smtClean="0"/>
              <a:t>White Box Testing is a testing technique in which software’s internal structure, design, and coding are tested to verify input-output flow and improve design, usability, and security. In white box testing, code is visible to testers, so it is also called Clear box testing, Open box testing, Transparent box testing, Code-based testing, and Glass box testing.</a:t>
            </a:r>
          </a:p>
          <a:p>
            <a:pPr fontAlgn="base">
              <a:buNone/>
            </a:pPr>
            <a:endParaRPr lang="en-US" sz="2000" dirty="0" smtClean="0">
              <a:latin typeface="Times New Roman" pitchFamily="18" charset="0"/>
              <a:cs typeface="Times New Roman" pitchFamily="18" charset="0"/>
            </a:endParaRPr>
          </a:p>
          <a:p>
            <a:pPr fontAlgn="base">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400" b="1" dirty="0" smtClean="0">
                <a:latin typeface="Times New Roman" pitchFamily="18" charset="0"/>
                <a:cs typeface="Times New Roman" pitchFamily="18" charset="0"/>
              </a:rPr>
              <a:t>Gray Box Testing</a:t>
            </a:r>
          </a:p>
          <a:p>
            <a:pPr>
              <a:buFont typeface="Wingdings" pitchFamily="2" charset="2"/>
              <a:buChar char="Ø"/>
            </a:pPr>
            <a:r>
              <a:rPr lang="en-US" sz="2400" dirty="0" smtClean="0">
                <a:latin typeface="Times New Roman" pitchFamily="18" charset="0"/>
                <a:cs typeface="Times New Roman" pitchFamily="18" charset="0"/>
              </a:rPr>
              <a:t>Gray box testing is a software testing technique to test a software product or application with partial knowledge of internal structure of the application. The purpose of grey box testing is to search and identify the defects due to improper code structure or improper use of applications.</a:t>
            </a:r>
          </a:p>
          <a:p>
            <a:pPr>
              <a:buFont typeface="Wingdings" pitchFamily="2" charset="2"/>
              <a:buChar char="Ø"/>
            </a:pPr>
            <a:r>
              <a:rPr lang="en-US" sz="2400" dirty="0" smtClean="0">
                <a:latin typeface="Times New Roman" pitchFamily="18" charset="0"/>
                <a:cs typeface="Times New Roman" pitchFamily="18" charset="0"/>
              </a:rPr>
              <a:t>Gray Box Testing is a software testing method, which is a combination of both White Box Testing and Black Box Testing method.</a:t>
            </a:r>
          </a:p>
          <a:p>
            <a:pPr>
              <a:buFont typeface="Wingdings" pitchFamily="2" charset="2"/>
              <a:buChar char="Ø"/>
            </a:pPr>
            <a:r>
              <a:rPr lang="en-US" sz="2400" dirty="0" smtClean="0">
                <a:latin typeface="Times New Roman" pitchFamily="18" charset="0"/>
                <a:cs typeface="Times New Roman" pitchFamily="18" charset="0"/>
              </a:rPr>
              <a:t>It is primarily used in integration testing and penetration testing</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Selenium?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Selenium</a:t>
            </a:r>
            <a:r>
              <a:rPr lang="en-US" sz="2400" dirty="0" smtClean="0">
                <a:latin typeface="Times New Roman" pitchFamily="18" charset="0"/>
                <a:cs typeface="Times New Roman" pitchFamily="18" charset="0"/>
              </a:rPr>
              <a:t> is a free (open-source) automated testing framework used to validate web applications across different browsers and platforms. </a:t>
            </a:r>
          </a:p>
          <a:p>
            <a:r>
              <a:rPr lang="en-US" sz="2400" dirty="0" smtClean="0">
                <a:latin typeface="Times New Roman" pitchFamily="18" charset="0"/>
                <a:cs typeface="Times New Roman" pitchFamily="18" charset="0"/>
              </a:rPr>
              <a:t>You can use multiple programming languages like Java, C#, Python, etc to create Selenium Test Scripts. </a:t>
            </a:r>
          </a:p>
          <a:p>
            <a:r>
              <a:rPr lang="en-US" sz="2400" dirty="0" smtClean="0">
                <a:latin typeface="Times New Roman" pitchFamily="18" charset="0"/>
                <a:cs typeface="Times New Roman" pitchFamily="18" charset="0"/>
              </a:rPr>
              <a:t>Testing done using the Selenium testing tool is usually referred to as </a:t>
            </a:r>
            <a:r>
              <a:rPr lang="en-US" sz="2400" b="1" dirty="0" smtClean="0">
                <a:latin typeface="Times New Roman" pitchFamily="18" charset="0"/>
                <a:cs typeface="Times New Roman" pitchFamily="18" charset="0"/>
              </a:rPr>
              <a:t>Selenium Testing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tool Suite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Selenium Software is not just a single tool but a suite of software, each piece catering to different Selenium QA testing needs of an organization. </a:t>
            </a:r>
          </a:p>
          <a:p>
            <a:pPr>
              <a:buNone/>
            </a:pPr>
            <a:r>
              <a:rPr lang="en-US" sz="2400" b="1" dirty="0" smtClean="0">
                <a:latin typeface="Times New Roman" pitchFamily="18" charset="0"/>
                <a:cs typeface="Times New Roman" pitchFamily="18" charset="0"/>
              </a:rPr>
              <a:t>Here is the list of tools</a:t>
            </a:r>
          </a:p>
          <a:p>
            <a:r>
              <a:rPr lang="en-US" sz="2400" dirty="0" smtClean="0">
                <a:latin typeface="Times New Roman" pitchFamily="18" charset="0"/>
                <a:cs typeface="Times New Roman" pitchFamily="18" charset="0"/>
              </a:rPr>
              <a:t>Selenium Integrated Development Environment (IDE)</a:t>
            </a:r>
          </a:p>
          <a:p>
            <a:r>
              <a:rPr lang="en-US" sz="2400" dirty="0" smtClean="0">
                <a:latin typeface="Times New Roman" pitchFamily="18" charset="0"/>
                <a:cs typeface="Times New Roman" pitchFamily="18" charset="0"/>
              </a:rPr>
              <a:t>Selenium Remote Control (RC)</a:t>
            </a:r>
          </a:p>
          <a:p>
            <a:r>
              <a:rPr lang="en-US" sz="2400" dirty="0" smtClean="0">
                <a:latin typeface="Times New Roman" pitchFamily="18" charset="0"/>
                <a:cs typeface="Times New Roman" pitchFamily="18" charset="0"/>
              </a:rPr>
              <a:t>WebDriver</a:t>
            </a:r>
          </a:p>
          <a:p>
            <a:r>
              <a:rPr lang="en-US" sz="2400" dirty="0" smtClean="0">
                <a:latin typeface="Times New Roman" pitchFamily="18" charset="0"/>
                <a:cs typeface="Times New Roman" pitchFamily="18" charset="0"/>
              </a:rPr>
              <a:t>Selenium Grid</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IDE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Selenium Integrated Development Environment (IDE) is the simplest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framework in the Selenium suite and is the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easiest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one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learn.</a:t>
            </a:r>
          </a:p>
          <a:p>
            <a:r>
              <a:rPr lang="en-US" dirty="0" smtClean="0">
                <a:latin typeface="Times New Roman" pitchFamily="18" charset="0"/>
                <a:cs typeface="Times New Roman" pitchFamily="18" charset="0"/>
              </a:rPr>
              <a:t> It is a Chrome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Firefox</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plugin</a:t>
            </a:r>
            <a:r>
              <a:rPr lang="en-US" dirty="0" smtClean="0">
                <a:latin typeface="Times New Roman" pitchFamily="18" charset="0"/>
                <a:cs typeface="Times New Roman" pitchFamily="18" charset="0"/>
              </a:rPr>
              <a:t> that you can install as easily as you can with other </a:t>
            </a:r>
            <a:r>
              <a:rPr lang="en-US" dirty="0" err="1" smtClean="0">
                <a:latin typeface="Times New Roman" pitchFamily="18" charset="0"/>
                <a:cs typeface="Times New Roman" pitchFamily="18" charset="0"/>
              </a:rPr>
              <a:t>plugins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However, because of its simplicity, Selenium IDE should only be used as a prototyping</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tool. If you want to create more advanced test cases, you will need to use either Selenium RC or WebDriver.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Web</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World Wide Web, which is also known as a Web, is a collection of websites or web pages stored in web servers and connected to local computers through the internet. </a:t>
            </a:r>
          </a:p>
          <a:p>
            <a:r>
              <a:rPr lang="en-US" sz="2400" dirty="0" smtClean="0">
                <a:latin typeface="Times New Roman" pitchFamily="18" charset="0"/>
                <a:cs typeface="Times New Roman" pitchFamily="18" charset="0"/>
              </a:rPr>
              <a:t>These websites contain text pages, digital images, audios, videos, etc. Users can access the content of these sites from any part of the world over the internet using their devices such as computers, laptops, cell phones, etc. </a:t>
            </a:r>
          </a:p>
          <a:p>
            <a:r>
              <a:rPr lang="en-US" sz="2400" dirty="0" smtClean="0">
                <a:latin typeface="Times New Roman" pitchFamily="18" charset="0"/>
                <a:cs typeface="Times New Roman" pitchFamily="18" charset="0"/>
              </a:rPr>
              <a:t>The WWW, along with internet, enables the retrieval and display of text and media to your device.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Selenium RC</a:t>
            </a:r>
            <a:endParaRPr lang="en-US" sz="4400"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Selenium RC was the flagship testing framework of the whole Selenium project for a long time. </a:t>
            </a:r>
          </a:p>
          <a:p>
            <a:r>
              <a:rPr lang="en-US" sz="2000" dirty="0" smtClean="0">
                <a:latin typeface="Times New Roman" pitchFamily="18" charset="0"/>
                <a:cs typeface="Times New Roman" pitchFamily="18" charset="0"/>
              </a:rPr>
              <a:t>This is the first automated web testing tool that allows users to use a programming language they prefer. As of version 2.25.0, RC can support the following programming languages:</a:t>
            </a:r>
          </a:p>
          <a:p>
            <a:pPr lvl="1"/>
            <a:r>
              <a:rPr lang="en-US" sz="2000" dirty="0" smtClean="0">
                <a:latin typeface="Times New Roman" pitchFamily="18" charset="0"/>
                <a:cs typeface="Times New Roman" pitchFamily="18" charset="0"/>
              </a:rPr>
              <a:t>Java</a:t>
            </a:r>
          </a:p>
          <a:p>
            <a:pPr lvl="1"/>
            <a:r>
              <a:rPr lang="en-US" sz="2000" dirty="0" smtClean="0">
                <a:latin typeface="Times New Roman" pitchFamily="18" charset="0"/>
                <a:cs typeface="Times New Roman" pitchFamily="18" charset="0"/>
              </a:rPr>
              <a:t>C#</a:t>
            </a:r>
          </a:p>
          <a:p>
            <a:pPr lvl="1"/>
            <a:r>
              <a:rPr lang="en-US" sz="2000" dirty="0" smtClean="0">
                <a:latin typeface="Times New Roman" pitchFamily="18" charset="0"/>
                <a:cs typeface="Times New Roman" pitchFamily="18" charset="0"/>
              </a:rPr>
              <a:t>PHP</a:t>
            </a:r>
          </a:p>
          <a:p>
            <a:pPr lvl="1"/>
            <a:r>
              <a:rPr lang="en-US" sz="2000" dirty="0" smtClean="0">
                <a:latin typeface="Times New Roman" pitchFamily="18" charset="0"/>
                <a:cs typeface="Times New Roman" pitchFamily="18" charset="0"/>
              </a:rPr>
              <a:t>Python</a:t>
            </a:r>
          </a:p>
          <a:p>
            <a:pPr lvl="1"/>
            <a:r>
              <a:rPr lang="en-US" sz="2000" dirty="0" smtClean="0">
                <a:latin typeface="Times New Roman" pitchFamily="18" charset="0"/>
                <a:cs typeface="Times New Roman" pitchFamily="18" charset="0"/>
              </a:rPr>
              <a:t>Perl</a:t>
            </a:r>
          </a:p>
          <a:p>
            <a:pPr lvl="1"/>
            <a:r>
              <a:rPr lang="en-US" sz="2000" dirty="0" smtClean="0">
                <a:latin typeface="Times New Roman" pitchFamily="18" charset="0"/>
                <a:cs typeface="Times New Roman" pitchFamily="18" charset="0"/>
              </a:rPr>
              <a:t>Ruby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Web Driver</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It implements a more modern and stable approach in automating the browser’s actions.</a:t>
            </a:r>
          </a:p>
          <a:p>
            <a:r>
              <a:rPr lang="en-US" dirty="0" smtClean="0">
                <a:latin typeface="Times New Roman" pitchFamily="18" charset="0"/>
                <a:cs typeface="Times New Roman" pitchFamily="18" charset="0"/>
              </a:rPr>
              <a:t>It controls the browser by directly communicating with it.</a:t>
            </a:r>
          </a:p>
          <a:p>
            <a:pPr>
              <a:buNone/>
            </a:pPr>
            <a:r>
              <a:rPr lang="en-US" dirty="0" smtClean="0">
                <a:latin typeface="Times New Roman" pitchFamily="18" charset="0"/>
                <a:cs typeface="Times New Roman" pitchFamily="18" charset="0"/>
              </a:rPr>
              <a:t> The supported languages are the same as those in Selenium RC.</a:t>
            </a:r>
          </a:p>
          <a:p>
            <a:r>
              <a:rPr lang="en-US" dirty="0" smtClean="0">
                <a:latin typeface="Times New Roman" pitchFamily="18" charset="0"/>
                <a:cs typeface="Times New Roman" pitchFamily="18" charset="0"/>
              </a:rPr>
              <a:t>Java</a:t>
            </a:r>
          </a:p>
          <a:p>
            <a:r>
              <a:rPr lang="en-US" dirty="0" smtClean="0">
                <a:latin typeface="Times New Roman" pitchFamily="18" charset="0"/>
                <a:cs typeface="Times New Roman" pitchFamily="18" charset="0"/>
              </a:rPr>
              <a:t>C#</a:t>
            </a:r>
          </a:p>
          <a:p>
            <a:r>
              <a:rPr lang="en-US" dirty="0" smtClean="0">
                <a:latin typeface="Times New Roman" pitchFamily="18" charset="0"/>
                <a:cs typeface="Times New Roman" pitchFamily="18" charset="0"/>
              </a:rPr>
              <a:t>PHP</a:t>
            </a:r>
          </a:p>
          <a:p>
            <a:r>
              <a:rPr lang="en-US" dirty="0" smtClean="0">
                <a:latin typeface="Times New Roman" pitchFamily="18" charset="0"/>
                <a:cs typeface="Times New Roman" pitchFamily="18" charset="0"/>
              </a:rPr>
              <a:t>Python</a:t>
            </a:r>
          </a:p>
          <a:p>
            <a:r>
              <a:rPr lang="en-US" dirty="0" smtClean="0">
                <a:latin typeface="Times New Roman" pitchFamily="18" charset="0"/>
                <a:cs typeface="Times New Roman" pitchFamily="18" charset="0"/>
              </a:rPr>
              <a:t>Perl</a:t>
            </a:r>
          </a:p>
          <a:p>
            <a:r>
              <a:rPr lang="en-US" dirty="0" smtClean="0">
                <a:latin typeface="Times New Roman" pitchFamily="18" charset="0"/>
                <a:cs typeface="Times New Roman" pitchFamily="18" charset="0"/>
              </a:rPr>
              <a:t>Ruby</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Grid</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Selenium Grid is a tool used together with Selenium RC to run parallel tests across different machines and different browsers all at the same time. Parallel execution means running multiple tests at once.</a:t>
            </a:r>
          </a:p>
          <a:p>
            <a:pPr>
              <a:buNone/>
            </a:pPr>
            <a:r>
              <a:rPr lang="en-US" sz="2400" b="1" dirty="0" smtClean="0">
                <a:latin typeface="Times New Roman" pitchFamily="18" charset="0"/>
                <a:cs typeface="Times New Roman" pitchFamily="18" charset="0"/>
              </a:rPr>
              <a:t>Features: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Enables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simultaneous running of tests in multiple browsers and environments.</a:t>
            </a:r>
          </a:p>
          <a:p>
            <a:r>
              <a:rPr lang="en-US" sz="2400" dirty="0" smtClean="0">
                <a:latin typeface="Times New Roman" pitchFamily="18" charset="0"/>
                <a:cs typeface="Times New Roman" pitchFamily="18" charset="0"/>
              </a:rPr>
              <a:t>Saves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time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enormously.</a:t>
            </a:r>
          </a:p>
          <a:p>
            <a:r>
              <a:rPr lang="en-US" sz="2400" dirty="0" smtClean="0">
                <a:latin typeface="Times New Roman" pitchFamily="18" charset="0"/>
                <a:cs typeface="Times New Roman" pitchFamily="18" charset="0"/>
              </a:rPr>
              <a:t>Utilizes the hub-and-nodes concept. The hub acts as a central source of Selenium commands to each node connected to 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WebDriver commands</a:t>
            </a:r>
            <a:endParaRPr lang="en-US" sz="44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driver.get("www.facebook.com") </a:t>
            </a:r>
          </a:p>
          <a:p>
            <a:r>
              <a:rPr lang="en-US" sz="2400" dirty="0" smtClean="0">
                <a:latin typeface="Times New Roman" pitchFamily="18" charset="0"/>
                <a:cs typeface="Times New Roman" pitchFamily="18" charset="0"/>
              </a:rPr>
              <a:t>driver.findElement(By.id(“name")).sendKeys(“nikita ovhal");  </a:t>
            </a:r>
          </a:p>
          <a:p>
            <a:r>
              <a:rPr lang="en-US" sz="2400" dirty="0" smtClean="0">
                <a:latin typeface="Times New Roman" pitchFamily="18" charset="0"/>
                <a:cs typeface="Times New Roman" pitchFamily="18" charset="0"/>
              </a:rPr>
              <a:t>driver.findElement(By.id("element567")).getText();  </a:t>
            </a:r>
          </a:p>
          <a:p>
            <a:r>
              <a:rPr lang="en-US" sz="2400" dirty="0" smtClean="0">
                <a:latin typeface="Times New Roman" pitchFamily="18" charset="0"/>
                <a:cs typeface="Times New Roman" pitchFamily="18" charset="0"/>
              </a:rPr>
              <a:t>driver.findElement(By.id("btnK")).click();  </a:t>
            </a:r>
          </a:p>
          <a:p>
            <a:r>
              <a:rPr lang="en-US" sz="2400" dirty="0" smtClean="0"/>
              <a:t>driver.navigate().back();  </a:t>
            </a:r>
          </a:p>
          <a:p>
            <a:r>
              <a:rPr lang="en-US" sz="2400" dirty="0" smtClean="0"/>
              <a:t>driver.close();  </a:t>
            </a:r>
            <a:br>
              <a:rPr lang="en-US" sz="2400" dirty="0" smtClean="0"/>
            </a:b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a:t>
            </a:r>
            <a:r>
              <a:rPr lang="en-US" sz="4400" dirty="0" err="1" smtClean="0">
                <a:latin typeface="Times New Roman" pitchFamily="18" charset="0"/>
                <a:cs typeface="Times New Roman" pitchFamily="18" charset="0"/>
              </a:rPr>
              <a:t>TestNG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TestNG</a:t>
            </a:r>
            <a:r>
              <a:rPr lang="en-US" b="1" dirty="0" smtClean="0"/>
              <a:t> </a:t>
            </a:r>
            <a:r>
              <a:rPr lang="en-US" dirty="0" smtClean="0"/>
              <a:t>is an automation testing framework in which NG stands for “Next Generation”. </a:t>
            </a:r>
          </a:p>
          <a:p>
            <a:r>
              <a:rPr lang="en-US" dirty="0" err="1" smtClean="0"/>
              <a:t>TestNG</a:t>
            </a:r>
            <a:r>
              <a:rPr lang="en-US" dirty="0" smtClean="0"/>
              <a:t> is inspired by </a:t>
            </a:r>
            <a:r>
              <a:rPr lang="en-US" dirty="0" err="1" smtClean="0"/>
              <a:t>JUnit</a:t>
            </a:r>
            <a:r>
              <a:rPr lang="en-US" dirty="0" smtClean="0"/>
              <a:t>  which uses the annotations (@). </a:t>
            </a:r>
          </a:p>
          <a:p>
            <a:r>
              <a:rPr lang="en-US" dirty="0" smtClean="0"/>
              <a:t>Using </a:t>
            </a:r>
            <a:r>
              <a:rPr lang="en-US" dirty="0" err="1" smtClean="0"/>
              <a:t>TestNG</a:t>
            </a:r>
            <a:r>
              <a:rPr lang="en-US" dirty="0" smtClean="0"/>
              <a:t>, you can generate a proper report, and you can easily come to know how many test cases are passed, failed, and skipped. </a:t>
            </a:r>
          </a:p>
          <a:p>
            <a:r>
              <a:rPr lang="en-US" dirty="0" smtClean="0"/>
              <a:t>You can execute the failed test cases separately.</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627888"/>
          </a:xfrm>
        </p:spPr>
        <p:txBody>
          <a:bodyPr>
            <a:normAutofit/>
          </a:bodyPr>
          <a:lstStyle/>
          <a:p>
            <a:r>
              <a:rPr lang="en-US" sz="3200" dirty="0" smtClean="0">
                <a:latin typeface="Times New Roman" pitchFamily="18" charset="0"/>
                <a:cs typeface="Times New Roman" pitchFamily="18" charset="0"/>
              </a:rPr>
              <a:t>Sample code for </a:t>
            </a:r>
            <a:r>
              <a:rPr lang="en-US" sz="3200" dirty="0" err="1" smtClean="0">
                <a:latin typeface="Times New Roman" pitchFamily="18" charset="0"/>
                <a:cs typeface="Times New Roman" pitchFamily="18" charset="0"/>
              </a:rPr>
              <a:t>TestNg</a:t>
            </a:r>
            <a:r>
              <a:rPr lang="en-US" sz="3200" dirty="0" smtClean="0">
                <a:latin typeface="Times New Roman" pitchFamily="18" charset="0"/>
                <a:cs typeface="Times New Roman" pitchFamily="18" charset="0"/>
              </a:rPr>
              <a:t> Annotation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410200"/>
          </a:xfrm>
        </p:spPr>
        <p:txBody>
          <a:bodyPr>
            <a:noAutofit/>
          </a:bodyPr>
          <a:lstStyle/>
          <a:p>
            <a:pPr>
              <a:buNone/>
            </a:pPr>
            <a:r>
              <a:rPr lang="en-US" sz="2400" dirty="0" smtClean="0">
                <a:latin typeface="Times New Roman" pitchFamily="18" charset="0"/>
                <a:cs typeface="Times New Roman" pitchFamily="18" charset="0"/>
              </a:rPr>
              <a:t>public class </a:t>
            </a:r>
            <a:r>
              <a:rPr lang="en-US" sz="2400" dirty="0" err="1" smtClean="0">
                <a:latin typeface="Times New Roman" pitchFamily="18" charset="0"/>
                <a:cs typeface="Times New Roman" pitchFamily="18" charset="0"/>
              </a:rPr>
              <a:t>NewTest</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@Test(description="This is testcase1")  </a:t>
            </a:r>
          </a:p>
          <a:p>
            <a:pPr>
              <a:buNone/>
            </a:pPr>
            <a:r>
              <a:rPr lang="en-US" sz="2400" dirty="0" smtClean="0">
                <a:latin typeface="Times New Roman" pitchFamily="18" charset="0"/>
                <a:cs typeface="Times New Roman" pitchFamily="18" charset="0"/>
              </a:rPr>
              <a:t>                         public void testcase1()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("HR");  }  </a:t>
            </a:r>
          </a:p>
          <a:p>
            <a:pPr>
              <a:buNone/>
            </a:pPr>
            <a:r>
              <a:rPr lang="en-US" sz="2400" dirty="0" smtClean="0">
                <a:latin typeface="Times New Roman" pitchFamily="18" charset="0"/>
                <a:cs typeface="Times New Roman" pitchFamily="18" charset="0"/>
              </a:rPr>
              <a:t>              @Test(description="This is testcase2")  </a:t>
            </a:r>
          </a:p>
          <a:p>
            <a:pPr>
              <a:buNone/>
            </a:pPr>
            <a:r>
              <a:rPr lang="en-US" sz="2400" dirty="0" smtClean="0">
                <a:latin typeface="Times New Roman" pitchFamily="18" charset="0"/>
                <a:cs typeface="Times New Roman" pitchFamily="18" charset="0"/>
              </a:rPr>
              <a:t>                          public void testcase2()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("Software Developer");  }  </a:t>
            </a:r>
          </a:p>
          <a:p>
            <a:pPr>
              <a:buNone/>
            </a:pPr>
            <a:r>
              <a:rPr lang="en-US" sz="2400" dirty="0" smtClean="0">
                <a:latin typeface="Times New Roman" pitchFamily="18" charset="0"/>
                <a:cs typeface="Times New Roman" pitchFamily="18" charset="0"/>
              </a:rPr>
              <a:t>               @Test(description="This is testcase3")  </a:t>
            </a:r>
          </a:p>
          <a:p>
            <a:pPr>
              <a:buNone/>
            </a:pPr>
            <a:r>
              <a:rPr lang="en-US" sz="2400" dirty="0" smtClean="0">
                <a:latin typeface="Times New Roman" pitchFamily="18" charset="0"/>
                <a:cs typeface="Times New Roman" pitchFamily="18" charset="0"/>
              </a:rPr>
              <a:t>                            public void testcase3()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("QA Analyst");  }  </a:t>
            </a:r>
          </a:p>
          <a:p>
            <a:pPr>
              <a:buNone/>
            </a:pPr>
            <a:r>
              <a:rPr lang="en-US" sz="2400" dirty="0" smtClean="0">
                <a:latin typeface="Times New Roman" pitchFamily="18" charset="0"/>
                <a:cs typeface="Times New Roman" pitchFamily="18" charset="0"/>
              </a:rPr>
              <a:t>    }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04088"/>
          </a:xfrm>
        </p:spPr>
        <p:txBody>
          <a:bodyPr>
            <a:normAutofit fontScale="90000"/>
          </a:bodyPr>
          <a:lstStyle/>
          <a:p>
            <a:r>
              <a:rPr lang="en-US" sz="4800" dirty="0" smtClean="0"/>
              <a:t>Output:</a:t>
            </a:r>
            <a:endParaRPr lang="en-US" dirty="0"/>
          </a:p>
        </p:txBody>
      </p:sp>
      <p:pic>
        <p:nvPicPr>
          <p:cNvPr id="4" name="Content Placeholder 3" descr="Screenshot (93).png"/>
          <p:cNvPicPr>
            <a:picLocks noGrp="1" noChangeAspect="1"/>
          </p:cNvPicPr>
          <p:nvPr>
            <p:ph idx="1"/>
          </p:nvPr>
        </p:nvPicPr>
        <p:blipFill>
          <a:blip r:embed="rId2"/>
          <a:stretch>
            <a:fillRect/>
          </a:stretch>
        </p:blipFill>
        <p:spPr>
          <a:xfrm>
            <a:off x="228600" y="1371600"/>
            <a:ext cx="8686800" cy="5257799"/>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Cucumber Framework</a:t>
            </a:r>
            <a:endParaRPr lang="en-US" sz="44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Cucumber Framework in Selenium is an open-source testing framework that supports Behavior Driven Development for automation testing of web applications</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The tests are first written in a simple scenario form that describes the expected behavior of the system from the user’s perspective.</a:t>
            </a:r>
          </a:p>
          <a:p>
            <a:r>
              <a:rPr lang="en-US" dirty="0" smtClean="0">
                <a:latin typeface="Times New Roman" pitchFamily="18" charset="0"/>
                <a:cs typeface="Times New Roman" pitchFamily="18" charset="0"/>
              </a:rPr>
              <a:t>Largely used for acceptance tests, Cucumber is written in Ruby, while the tests are written in Gherkin, a non-technical and human-readable language.</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Autofit/>
          </a:bodyPr>
          <a:lstStyle/>
          <a:p>
            <a:r>
              <a:rPr lang="en-US" sz="3200" dirty="0" smtClean="0">
                <a:latin typeface="Times New Roman" pitchFamily="18" charset="0"/>
                <a:cs typeface="Times New Roman" pitchFamily="18" charset="0"/>
              </a:rPr>
              <a:t>Cucumber BDD framework mainly consists of three major parts: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3733800"/>
          </a:xfrm>
        </p:spPr>
        <p:txBody>
          <a:bodyPr>
            <a:noAutofit/>
          </a:bodyPr>
          <a:lstStyle/>
          <a:p>
            <a:r>
              <a:rPr lang="en-US" sz="2400" b="1" dirty="0" smtClean="0">
                <a:latin typeface="Times New Roman" pitchFamily="18" charset="0"/>
                <a:cs typeface="Times New Roman" pitchFamily="18" charset="0"/>
              </a:rPr>
              <a:t>Feature File</a:t>
            </a:r>
            <a:r>
              <a:rPr lang="en-US" sz="2400" dirty="0" smtClean="0">
                <a:latin typeface="Times New Roman" pitchFamily="18" charset="0"/>
                <a:cs typeface="Times New Roman" pitchFamily="18" charset="0"/>
              </a:rPr>
              <a:t>: A file that stores data about features, their descriptions, and the scenarios to be tested is called a Feature File.</a:t>
            </a: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Step Definitions: </a:t>
            </a:r>
            <a:r>
              <a:rPr lang="en-US" sz="2400" dirty="0" smtClean="0">
                <a:latin typeface="Times New Roman" pitchFamily="18" charset="0"/>
                <a:cs typeface="Times New Roman" pitchFamily="18" charset="0"/>
              </a:rPr>
              <a:t> A Steps Definitions file stores the mapping data between each step of a scenario defined in the feature file and the code to be executed.</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Test Runner File</a:t>
            </a:r>
            <a:r>
              <a:rPr lang="en-US" sz="2400" dirty="0" smtClean="0">
                <a:latin typeface="Times New Roman" pitchFamily="18" charset="0"/>
                <a:cs typeface="Times New Roman" pitchFamily="18" charset="0"/>
              </a:rPr>
              <a:t>:To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run the test, one needs a Test Runner File, which is a </a:t>
            </a:r>
            <a:r>
              <a:rPr lang="en-US" sz="2400" dirty="0" err="1" smtClean="0">
                <a:latin typeface="Times New Roman" pitchFamily="18" charset="0"/>
                <a:cs typeface="Times New Roman" pitchFamily="18" charset="0"/>
              </a:rPr>
              <a:t>JUnit</a:t>
            </a:r>
            <a:r>
              <a:rPr lang="en-US" sz="2400" dirty="0" smtClean="0">
                <a:latin typeface="Times New Roman" pitchFamily="18" charset="0"/>
                <a:cs typeface="Times New Roman" pitchFamily="18" charset="0"/>
              </a:rPr>
              <a:t> Test Runner Class containing the Step Definition location and the other primary metadata required to run the test.</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4400" dirty="0" smtClean="0">
                <a:latin typeface="Times New Roman" pitchFamily="18" charset="0"/>
                <a:cs typeface="Times New Roman" pitchFamily="18" charset="0"/>
              </a:rPr>
              <a:t>Feature file</a:t>
            </a:r>
            <a:endParaRPr lang="en-US" sz="4400" dirty="0">
              <a:latin typeface="Times New Roman" pitchFamily="18" charset="0"/>
              <a:cs typeface="Times New Roman" pitchFamily="18" charset="0"/>
            </a:endParaRPr>
          </a:p>
        </p:txBody>
      </p:sp>
      <p:pic>
        <p:nvPicPr>
          <p:cNvPr id="4" name="Content Placeholder 3" descr="Screenshot (94).png"/>
          <p:cNvPicPr>
            <a:picLocks noGrp="1" noChangeAspect="1"/>
          </p:cNvPicPr>
          <p:nvPr>
            <p:ph idx="1"/>
          </p:nvPr>
        </p:nvPicPr>
        <p:blipFill>
          <a:blip r:embed="rId2"/>
          <a:stretch>
            <a:fillRect/>
          </a:stretch>
        </p:blipFill>
        <p:spPr>
          <a:xfrm>
            <a:off x="746478" y="1752601"/>
            <a:ext cx="7864122" cy="4876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How web Servers work</a:t>
            </a:r>
            <a:endParaRPr lang="en-US" sz="4400" dirty="0">
              <a:latin typeface="Times New Roman" pitchFamily="18" charset="0"/>
              <a:cs typeface="Times New Roman" pitchFamily="18" charset="0"/>
            </a:endParaRPr>
          </a:p>
        </p:txBody>
      </p:sp>
      <p:pic>
        <p:nvPicPr>
          <p:cNvPr id="5" name="Picture 4" descr="How web services work"/>
          <p:cNvPicPr/>
          <p:nvPr/>
        </p:nvPicPr>
        <p:blipFill>
          <a:blip r:embed="rId2"/>
          <a:srcRect/>
          <a:stretch>
            <a:fillRect/>
          </a:stretch>
        </p:blipFill>
        <p:spPr bwMode="auto">
          <a:xfrm>
            <a:off x="457200" y="2057400"/>
            <a:ext cx="7772400" cy="4495800"/>
          </a:xfrm>
          <a:prstGeom prst="rect">
            <a:avLst/>
          </a:prstGeom>
          <a:noFill/>
          <a:ln w="9525">
            <a:noFill/>
            <a:miter lim="800000"/>
            <a:headEnd/>
            <a:tailEnd/>
          </a:ln>
        </p:spPr>
      </p:pic>
      <p:sp>
        <p:nvSpPr>
          <p:cNvPr id="6" name="Content Placeholder 5"/>
          <p:cNvSpPr>
            <a:spLocks noGrp="1"/>
          </p:cNvSpPr>
          <p:nvPr>
            <p:ph idx="1"/>
          </p:nvPr>
        </p:nvSpPr>
        <p:spPr>
          <a:xfrm>
            <a:off x="533400" y="2286000"/>
            <a:ext cx="8229600" cy="4389120"/>
          </a:xfrm>
        </p:spPr>
        <p:txBody>
          <a:bodyPr/>
          <a:lstStyle/>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latin typeface="Times New Roman" pitchFamily="18" charset="0"/>
                <a:cs typeface="Times New Roman" pitchFamily="18" charset="0"/>
              </a:rPr>
              <a:t>Step Definition File</a:t>
            </a:r>
            <a:endParaRPr lang="en-US" sz="4400" dirty="0">
              <a:latin typeface="Times New Roman" pitchFamily="18" charset="0"/>
              <a:cs typeface="Times New Roman" pitchFamily="18" charset="0"/>
            </a:endParaRPr>
          </a:p>
        </p:txBody>
      </p:sp>
      <p:pic>
        <p:nvPicPr>
          <p:cNvPr id="4" name="Content Placeholder 3" descr="Screenshot (95).png"/>
          <p:cNvPicPr>
            <a:picLocks noGrp="1" noChangeAspect="1"/>
          </p:cNvPicPr>
          <p:nvPr>
            <p:ph idx="1"/>
          </p:nvPr>
        </p:nvPicPr>
        <p:blipFill>
          <a:blip r:embed="rId2"/>
          <a:stretch>
            <a:fillRect/>
          </a:stretch>
        </p:blipFill>
        <p:spPr>
          <a:xfrm>
            <a:off x="381000" y="1935163"/>
            <a:ext cx="8458200" cy="477043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latin typeface="Times New Roman" pitchFamily="18" charset="0"/>
                <a:cs typeface="Times New Roman" pitchFamily="18" charset="0"/>
              </a:rPr>
              <a:t>Test Runner file:</a:t>
            </a:r>
            <a:endParaRPr lang="en-US" sz="4400" dirty="0">
              <a:latin typeface="Times New Roman" pitchFamily="18" charset="0"/>
              <a:cs typeface="Times New Roman" pitchFamily="18" charset="0"/>
            </a:endParaRPr>
          </a:p>
        </p:txBody>
      </p:sp>
      <p:pic>
        <p:nvPicPr>
          <p:cNvPr id="4" name="Content Placeholder 3" descr="Screenshot (96).png"/>
          <p:cNvPicPr>
            <a:picLocks noGrp="1" noChangeAspect="1"/>
          </p:cNvPicPr>
          <p:nvPr>
            <p:ph idx="1"/>
          </p:nvPr>
        </p:nvPicPr>
        <p:blipFill>
          <a:blip r:embed="rId2"/>
          <a:stretch>
            <a:fillRect/>
          </a:stretch>
        </p:blipFill>
        <p:spPr>
          <a:xfrm>
            <a:off x="670278" y="1752601"/>
            <a:ext cx="8168922" cy="45720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856488"/>
          </a:xfrm>
        </p:spPr>
        <p:txBody>
          <a:bodyPr>
            <a:normAutofit/>
          </a:bodyPr>
          <a:lstStyle/>
          <a:p>
            <a:r>
              <a:rPr lang="en-US" sz="4400" dirty="0" smtClean="0">
                <a:latin typeface="Times New Roman" pitchFamily="18" charset="0"/>
                <a:cs typeface="Times New Roman" pitchFamily="18" charset="0"/>
              </a:rPr>
              <a:t>Output:</a:t>
            </a:r>
            <a:endParaRPr lang="en-US" sz="4400" dirty="0">
              <a:latin typeface="Times New Roman" pitchFamily="18" charset="0"/>
              <a:cs typeface="Times New Roman" pitchFamily="18" charset="0"/>
            </a:endParaRPr>
          </a:p>
        </p:txBody>
      </p:sp>
      <p:pic>
        <p:nvPicPr>
          <p:cNvPr id="4" name="Content Placeholder 3" descr="Screenshot (98).png"/>
          <p:cNvPicPr>
            <a:picLocks noGrp="1" noChangeAspect="1"/>
          </p:cNvPicPr>
          <p:nvPr>
            <p:ph idx="1"/>
          </p:nvPr>
        </p:nvPicPr>
        <p:blipFill>
          <a:blip r:embed="rId2"/>
          <a:stretch>
            <a:fillRect/>
          </a:stretch>
        </p:blipFill>
        <p:spPr>
          <a:xfrm>
            <a:off x="670278" y="1524001"/>
            <a:ext cx="7803444" cy="48006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99).png"/>
          <p:cNvPicPr>
            <a:picLocks noGrp="1" noChangeAspect="1"/>
          </p:cNvPicPr>
          <p:nvPr>
            <p:ph idx="1"/>
          </p:nvPr>
        </p:nvPicPr>
        <p:blipFill>
          <a:blip r:embed="rId2"/>
          <a:stretch>
            <a:fillRect/>
          </a:stretch>
        </p:blipFill>
        <p:spPr>
          <a:xfrm>
            <a:off x="670278" y="914399"/>
            <a:ext cx="7803444" cy="5410201"/>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0).png"/>
          <p:cNvPicPr>
            <a:picLocks noGrp="1" noChangeAspect="1"/>
          </p:cNvPicPr>
          <p:nvPr>
            <p:ph idx="1"/>
          </p:nvPr>
        </p:nvPicPr>
        <p:blipFill>
          <a:blip r:embed="rId2"/>
          <a:stretch>
            <a:fillRect/>
          </a:stretch>
        </p:blipFill>
        <p:spPr>
          <a:xfrm>
            <a:off x="457200" y="1219200"/>
            <a:ext cx="8153400" cy="5257799"/>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What is Html</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HTML stands for Hyper Text Markup Language</a:t>
            </a:r>
          </a:p>
          <a:p>
            <a:r>
              <a:rPr lang="en-US" sz="2400" dirty="0" smtClean="0">
                <a:latin typeface="Times New Roman" pitchFamily="18" charset="0"/>
                <a:cs typeface="Times New Roman" pitchFamily="18" charset="0"/>
              </a:rPr>
              <a:t>HTML is the standard markup language for creating Web pages</a:t>
            </a:r>
          </a:p>
          <a:p>
            <a:r>
              <a:rPr lang="en-US" sz="2400" dirty="0" smtClean="0">
                <a:latin typeface="Times New Roman" pitchFamily="18" charset="0"/>
                <a:cs typeface="Times New Roman" pitchFamily="18" charset="0"/>
              </a:rPr>
              <a:t>HTML describes the structure of a Web page</a:t>
            </a:r>
          </a:p>
          <a:p>
            <a:r>
              <a:rPr lang="en-US" sz="2400" dirty="0" smtClean="0">
                <a:latin typeface="Times New Roman" pitchFamily="18" charset="0"/>
                <a:cs typeface="Times New Roman" pitchFamily="18" charset="0"/>
              </a:rPr>
              <a:t>HTML consists of a series of elements</a:t>
            </a:r>
          </a:p>
          <a:p>
            <a:r>
              <a:rPr lang="en-US" sz="2400" dirty="0" smtClean="0">
                <a:latin typeface="Times New Roman" pitchFamily="18" charset="0"/>
                <a:cs typeface="Times New Roman" pitchFamily="18" charset="0"/>
              </a:rPr>
              <a:t>HTML elements tell the browser how to display the content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Structure of Html</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&lt;!DOCTYPE 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&lt;title&gt;Page Title&lt;/title&gt;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&lt;h1&gt;This is a Heading&lt;/h1&gt;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&lt;p&gt;This is a paragraph.&lt;/p&gt;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CSS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CSS stands for Cascading Style Sheets.</a:t>
            </a:r>
          </a:p>
          <a:p>
            <a:r>
              <a:rPr lang="en-US" sz="2400" dirty="0" smtClean="0">
                <a:latin typeface="Times New Roman" pitchFamily="18" charset="0"/>
                <a:cs typeface="Times New Roman" pitchFamily="18" charset="0"/>
              </a:rPr>
              <a:t>CSS describes how HTML elements are to be displayed on screen, paper, or in other media</a:t>
            </a:r>
          </a:p>
          <a:p>
            <a:r>
              <a:rPr lang="en-US" sz="2400" dirty="0" smtClean="0">
                <a:latin typeface="Times New Roman" pitchFamily="18" charset="0"/>
                <a:cs typeface="Times New Roman" pitchFamily="18" charset="0"/>
              </a:rPr>
              <a:t>CSS saves a lot of work. It can control the layout of multiple web pages all at once.</a:t>
            </a:r>
          </a:p>
          <a:p>
            <a:r>
              <a:rPr lang="en-US" sz="2400" dirty="0" smtClean="0">
                <a:latin typeface="Times New Roman" pitchFamily="18" charset="0"/>
                <a:cs typeface="Times New Roman" pitchFamily="18" charset="0"/>
              </a:rPr>
              <a:t>External style sheets are stored in CSS files.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CSS Syntax</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A CSS rule consists of a selector and a declaration block.</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t>The selector points to the HTML element you want to style.</a:t>
            </a:r>
          </a:p>
          <a:p>
            <a:r>
              <a:rPr lang="en-US" sz="2000" dirty="0" smtClean="0"/>
              <a:t>The declaration block contains one or more declarations separated by semicolons.</a:t>
            </a:r>
          </a:p>
          <a:p>
            <a:r>
              <a:rPr lang="en-US" sz="2000" dirty="0" smtClean="0"/>
              <a:t>Each declaration includes a CSS property name and a value, separated by a colon.</a:t>
            </a:r>
          </a:p>
          <a:p>
            <a:r>
              <a:rPr lang="en-US" sz="2000" dirty="0" smtClean="0"/>
              <a:t>Multiple CSS declarations are separated with semicolons, and declaration blocks are surrounded by curly braces.</a:t>
            </a:r>
          </a:p>
          <a:p>
            <a:pPr>
              <a:buNone/>
            </a:pPr>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pPr>
              <a:buNone/>
            </a:pPr>
            <a:endParaRPr lang="en-US" dirty="0" smtClean="0"/>
          </a:p>
          <a:p>
            <a:endParaRPr lang="en-US" dirty="0"/>
          </a:p>
        </p:txBody>
      </p:sp>
      <p:pic>
        <p:nvPicPr>
          <p:cNvPr id="4" name="Picture 3" descr="CSS selector"/>
          <p:cNvPicPr/>
          <p:nvPr/>
        </p:nvPicPr>
        <p:blipFill>
          <a:blip r:embed="rId2"/>
          <a:srcRect/>
          <a:stretch>
            <a:fillRect/>
          </a:stretch>
        </p:blipFill>
        <p:spPr bwMode="auto">
          <a:xfrm>
            <a:off x="990600" y="2590800"/>
            <a:ext cx="6553200" cy="1135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JavaScript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JavaScript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is a light-weight object-oriented programming language which is used by several websites for scripting the WebPages.</a:t>
            </a:r>
          </a:p>
          <a:p>
            <a:r>
              <a:rPr lang="en-US" sz="2400" dirty="0" smtClean="0">
                <a:latin typeface="Times New Roman" pitchFamily="18" charset="0"/>
                <a:cs typeface="Times New Roman" pitchFamily="18" charset="0"/>
              </a:rPr>
              <a:t> It is an interpreted, full-fledged programming language that enables dynamic interactivity on websites when applied to an HTML document.</a:t>
            </a:r>
          </a:p>
          <a:p>
            <a:r>
              <a:rPr lang="en-US" sz="2400" dirty="0" smtClean="0">
                <a:latin typeface="Times New Roman" pitchFamily="18" charset="0"/>
                <a:cs typeface="Times New Roman" pitchFamily="18" charset="0"/>
              </a:rPr>
              <a:t>With JavaScript, users can build modern web applications to interact directly without reloading the page every time.</a:t>
            </a:r>
          </a:p>
          <a:p>
            <a:r>
              <a:rPr lang="en-US" sz="2400" dirty="0" smtClean="0">
                <a:latin typeface="Times New Roman" pitchFamily="18" charset="0"/>
                <a:cs typeface="Times New Roman" pitchFamily="18" charset="0"/>
              </a:rPr>
              <a:t> The traditional website uses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to provide several forms of interactivity and simplicity.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TotalTime>
  <Words>1015</Words>
  <Application>Microsoft Office PowerPoint</Application>
  <PresentationFormat>On-screen Show (4:3)</PresentationFormat>
  <Paragraphs>228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Flow</vt:lpstr>
      <vt:lpstr>Software Testing </vt:lpstr>
      <vt:lpstr>Content</vt:lpstr>
      <vt:lpstr>What is Web</vt:lpstr>
      <vt:lpstr>How web Servers work</vt:lpstr>
      <vt:lpstr>What is Html</vt:lpstr>
      <vt:lpstr>Structure of Html</vt:lpstr>
      <vt:lpstr>What is CSS</vt:lpstr>
      <vt:lpstr>CSS Syntax</vt:lpstr>
      <vt:lpstr>What is JavaScript</vt:lpstr>
      <vt:lpstr>JavaScript Example</vt:lpstr>
      <vt:lpstr>Java</vt:lpstr>
      <vt:lpstr>Features of Java</vt:lpstr>
      <vt:lpstr>Applications of Java</vt:lpstr>
      <vt:lpstr>Database</vt:lpstr>
      <vt:lpstr>Database Management System</vt:lpstr>
      <vt:lpstr>Database Languages is DBMS</vt:lpstr>
      <vt:lpstr>Data Definition Language</vt:lpstr>
      <vt:lpstr>Data Manipulation Language</vt:lpstr>
      <vt:lpstr>Data Control Language</vt:lpstr>
      <vt:lpstr>Transaction Control Language</vt:lpstr>
      <vt:lpstr>What is Testing?</vt:lpstr>
      <vt:lpstr>Types of Software Testing</vt:lpstr>
      <vt:lpstr>Levels of Testing</vt:lpstr>
      <vt:lpstr>Slide 24</vt:lpstr>
      <vt:lpstr>Software Testing Techniques</vt:lpstr>
      <vt:lpstr>Slide 26</vt:lpstr>
      <vt:lpstr>What is Selenium?</vt:lpstr>
      <vt:lpstr>Selenium tool Suite</vt:lpstr>
      <vt:lpstr>Selenium IDE</vt:lpstr>
      <vt:lpstr>Selenium RC</vt:lpstr>
      <vt:lpstr>Selenium Web Driver</vt:lpstr>
      <vt:lpstr>Selenium Grid</vt:lpstr>
      <vt:lpstr>WebDriver commands</vt:lpstr>
      <vt:lpstr>What is TestNG</vt:lpstr>
      <vt:lpstr>Sample code for TestNg Annotation</vt:lpstr>
      <vt:lpstr>Output:</vt:lpstr>
      <vt:lpstr>Cucumber Framework</vt:lpstr>
      <vt:lpstr>Cucumber BDD framework mainly consists of three major parts:</vt:lpstr>
      <vt:lpstr>Feature file</vt:lpstr>
      <vt:lpstr>Step Definition File</vt:lpstr>
      <vt:lpstr>Test Runner file:</vt:lpstr>
      <vt:lpstr>Output:</vt:lpstr>
      <vt:lpstr>Slide 43</vt:lpstr>
      <vt:lpstr>Slide 44</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ADMIN</dc:creator>
  <cp:lastModifiedBy>ADMIN</cp:lastModifiedBy>
  <cp:revision>46</cp:revision>
  <dcterms:created xsi:type="dcterms:W3CDTF">2023-01-16T06:35:09Z</dcterms:created>
  <dcterms:modified xsi:type="dcterms:W3CDTF">2023-01-17T05:00:12Z</dcterms:modified>
</cp:coreProperties>
</file>