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6" r:id="rId1"/>
  </p:sldMasterIdLst>
  <p:notesMasterIdLst>
    <p:notesMasterId r:id="rId19"/>
  </p:notesMasterIdLst>
  <p:sldIdLst>
    <p:sldId id="256" r:id="rId2"/>
    <p:sldId id="257" r:id="rId3"/>
    <p:sldId id="273" r:id="rId4"/>
    <p:sldId id="275" r:id="rId5"/>
    <p:sldId id="276" r:id="rId6"/>
    <p:sldId id="259" r:id="rId7"/>
    <p:sldId id="282" r:id="rId8"/>
    <p:sldId id="284" r:id="rId9"/>
    <p:sldId id="285" r:id="rId10"/>
    <p:sldId id="286" r:id="rId11"/>
    <p:sldId id="287" r:id="rId12"/>
    <p:sldId id="288" r:id="rId13"/>
    <p:sldId id="289" r:id="rId14"/>
    <p:sldId id="290" r:id="rId15"/>
    <p:sldId id="293" r:id="rId16"/>
    <p:sldId id="294" r:id="rId17"/>
    <p:sldId id="270" r:id="rId18"/>
  </p:sldIdLst>
  <p:sldSz cx="9144000" cy="6858000" type="screen4x3"/>
  <p:notesSz cx="6858000" cy="9144000"/>
  <p:embeddedFontLst>
    <p:embeddedFont>
      <p:font typeface="Century Gothic" panose="020B0502020202020204" pitchFamily="34" charset="0"/>
      <p:regular r:id="rId20"/>
      <p:bold r:id="rId21"/>
      <p:italic r:id="rId22"/>
      <p:boldItalic r:id="rId23"/>
    </p:embeddedFont>
    <p:embeddedFont>
      <p:font typeface="Gill Sans MT" panose="020B0502020104020203" pitchFamily="3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iScxEf+wrJO7cL+ooqZr3CU8yd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2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97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4534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222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81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1113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6" name="Google Shape;44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2024-08-15</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fld id="{D57F1E4F-1CFF-5643-939E-02111984F565}" type="slidenum">
              <a:rPr lang="en-US" smtClean="0"/>
              <a:t>‹#›</a:t>
            </a:fld>
            <a:endParaRPr lang="en-US"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24685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2024-08-15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4458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2024-08-15</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9485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extLst>
      <p:ext uri="{BB962C8B-B14F-4D97-AF65-F5344CB8AC3E}">
        <p14:creationId xmlns:p14="http://schemas.microsoft.com/office/powerpoint/2010/main" val="300301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2024-08-15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584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2024-08-15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399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2024-08-15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799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2024-08-15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598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2024-08-15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4577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2024-08-15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9092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2024-08-15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90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4509A250-FF31-4206-8172-F9D3106AACB1}" type="datetimeFigureOut">
              <a:rPr lang="en-US" smtClean="0"/>
              <a:t>2024-08-15</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31632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19790892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sldNum="0"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query1.finance.yahoo.com/v7/finance/download/RELIANCE.NS?period1=946684800&amp;period2=1691971200&amp;interval=1d&amp;events=history&amp;includeAdjustedClose=tru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tm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377597" y="2332653"/>
            <a:ext cx="8509518" cy="346239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3600"/>
              <a:buFont typeface="Verdana"/>
              <a:buNone/>
            </a:pPr>
            <a:r>
              <a:rPr lang="en-US" sz="2800" i="0" u="none" strike="noStrike" cap="none" dirty="0">
                <a:solidFill>
                  <a:srgbClr val="002776"/>
                </a:solidFill>
                <a:latin typeface="Verdana"/>
                <a:ea typeface="Verdana"/>
                <a:cs typeface="Arial"/>
                <a:sym typeface="Verdana"/>
              </a:rPr>
              <a:t>Presented By : </a:t>
            </a:r>
            <a:r>
              <a:rPr lang="en-US" sz="2400" dirty="0">
                <a:solidFill>
                  <a:srgbClr val="002776"/>
                </a:solidFill>
                <a:latin typeface="Verdana"/>
                <a:ea typeface="Verdana"/>
                <a:sym typeface="Verdana"/>
              </a:rPr>
              <a:t>Group 5</a:t>
            </a:r>
          </a:p>
          <a:p>
            <a:pPr lvl="0" algn="ctr">
              <a:buClr>
                <a:srgbClr val="002776"/>
              </a:buClr>
              <a:buSzPts val="2400"/>
            </a:pPr>
            <a:endParaRPr lang="en-US" sz="2400" i="0" u="none" strike="noStrike" cap="none" dirty="0">
              <a:solidFill>
                <a:srgbClr val="002776"/>
              </a:solidFill>
              <a:latin typeface="Verdana"/>
              <a:ea typeface="Verdana"/>
              <a:cs typeface="Arial"/>
              <a:sym typeface="Verdana"/>
            </a:endParaRPr>
          </a:p>
          <a:p>
            <a:pPr algn="ctr">
              <a:buClr>
                <a:srgbClr val="002776"/>
              </a:buClr>
              <a:buSzPts val="2400"/>
            </a:pPr>
            <a:r>
              <a:rPr lang="en-US" sz="2400" dirty="0">
                <a:solidFill>
                  <a:srgbClr val="002776"/>
                </a:solidFill>
                <a:latin typeface="Verdana"/>
                <a:ea typeface="Verdana"/>
                <a:sym typeface="Verdana"/>
              </a:rPr>
              <a:t>Megha N Kerur</a:t>
            </a:r>
            <a:endParaRPr lang="en-US" sz="2400" dirty="0">
              <a:solidFill>
                <a:srgbClr val="002776"/>
              </a:solidFill>
              <a:latin typeface="Verdana"/>
              <a:ea typeface="Verdana"/>
            </a:endParaRPr>
          </a:p>
          <a:p>
            <a:pPr lvl="0" algn="ctr">
              <a:buClr>
                <a:srgbClr val="002776"/>
              </a:buClr>
              <a:buSzPts val="2400"/>
            </a:pPr>
            <a:r>
              <a:rPr lang="en-US" sz="2400" dirty="0">
                <a:solidFill>
                  <a:srgbClr val="002776"/>
                </a:solidFill>
                <a:latin typeface="Verdana"/>
                <a:ea typeface="Verdana"/>
                <a:sym typeface="Verdana"/>
              </a:rPr>
              <a:t>Bhavana </a:t>
            </a:r>
            <a:r>
              <a:rPr lang="en-US" sz="2400" dirty="0" err="1">
                <a:solidFill>
                  <a:srgbClr val="002776"/>
                </a:solidFill>
                <a:latin typeface="Verdana"/>
                <a:ea typeface="Verdana"/>
                <a:sym typeface="Verdana"/>
              </a:rPr>
              <a:t>Kurabet</a:t>
            </a:r>
            <a:endParaRPr lang="en-US" sz="2400" dirty="0">
              <a:solidFill>
                <a:srgbClr val="002776"/>
              </a:solidFill>
              <a:latin typeface="Verdana"/>
              <a:ea typeface="Verdana"/>
              <a:sym typeface="Verdana"/>
            </a:endParaRPr>
          </a:p>
          <a:p>
            <a:pPr lvl="0" algn="ctr">
              <a:buClr>
                <a:srgbClr val="002776"/>
              </a:buClr>
              <a:buSzPts val="2400"/>
            </a:pPr>
            <a:r>
              <a:rPr lang="en-US" sz="2400" dirty="0">
                <a:solidFill>
                  <a:srgbClr val="002776"/>
                </a:solidFill>
                <a:latin typeface="Verdana"/>
                <a:ea typeface="Verdana"/>
                <a:sym typeface="Verdana"/>
              </a:rPr>
              <a:t>Nikita Manoj Khalane</a:t>
            </a:r>
          </a:p>
          <a:p>
            <a:pPr lvl="0" algn="ctr">
              <a:buClr>
                <a:srgbClr val="002776"/>
              </a:buClr>
              <a:buSzPts val="2400"/>
            </a:pPr>
            <a:r>
              <a:rPr lang="en-US" sz="2400" dirty="0">
                <a:solidFill>
                  <a:srgbClr val="002776"/>
                </a:solidFill>
                <a:latin typeface="Verdana"/>
                <a:ea typeface="Verdana"/>
                <a:sym typeface="Verdana"/>
              </a:rPr>
              <a:t> Mahesh Rajaram </a:t>
            </a:r>
            <a:r>
              <a:rPr lang="en-US" sz="2400" dirty="0" err="1">
                <a:solidFill>
                  <a:srgbClr val="002776"/>
                </a:solidFill>
                <a:latin typeface="Verdana"/>
                <a:ea typeface="Verdana"/>
                <a:sym typeface="Verdana"/>
              </a:rPr>
              <a:t>Ushir</a:t>
            </a:r>
            <a:endParaRPr lang="en-US" sz="2400" dirty="0">
              <a:solidFill>
                <a:srgbClr val="002776"/>
              </a:solidFill>
              <a:latin typeface="Verdana"/>
              <a:ea typeface="Verdana"/>
              <a:sym typeface="Verdana"/>
            </a:endParaRPr>
          </a:p>
        </p:txBody>
      </p:sp>
      <p:pic>
        <p:nvPicPr>
          <p:cNvPr id="333" name="Google Shape;333;p1"/>
          <p:cNvPicPr preferRelativeResize="0"/>
          <p:nvPr/>
        </p:nvPicPr>
        <p:blipFill rotWithShape="1">
          <a:blip r:embed="rId3">
            <a:alphaModFix/>
          </a:blip>
          <a:srcRect/>
          <a:stretch/>
        </p:blipFill>
        <p:spPr>
          <a:xfrm>
            <a:off x="7700064" y="102559"/>
            <a:ext cx="1187051" cy="411359"/>
          </a:xfrm>
          <a:prstGeom prst="rect">
            <a:avLst/>
          </a:prstGeom>
          <a:noFill/>
          <a:ln>
            <a:noFill/>
          </a:ln>
        </p:spPr>
      </p:pic>
      <p:sp>
        <p:nvSpPr>
          <p:cNvPr id="2" name="Title 1">
            <a:extLst>
              <a:ext uri="{FF2B5EF4-FFF2-40B4-BE49-F238E27FC236}">
                <a16:creationId xmlns:a16="http://schemas.microsoft.com/office/drawing/2014/main" id="{58517C6B-821C-A7A2-54EE-6CB1BE35B573}"/>
              </a:ext>
            </a:extLst>
          </p:cNvPr>
          <p:cNvSpPr>
            <a:spLocks noGrp="1"/>
          </p:cNvSpPr>
          <p:nvPr>
            <p:ph type="title"/>
          </p:nvPr>
        </p:nvSpPr>
        <p:spPr>
          <a:xfrm>
            <a:off x="128442" y="513918"/>
            <a:ext cx="8887115" cy="1285385"/>
          </a:xfrm>
        </p:spPr>
        <p:txBody>
          <a:bodyPr>
            <a:noAutofit/>
          </a:bodyPr>
          <a:lstStyle/>
          <a:p>
            <a:pPr algn="ctr"/>
            <a:r>
              <a:rPr lang="en-US" sz="3600" b="1" dirty="0">
                <a:solidFill>
                  <a:schemeClr val="accent2">
                    <a:lumMod val="50000"/>
                  </a:schemeClr>
                </a:solidFill>
                <a:latin typeface="Times New Roman" panose="02020603050405020304" pitchFamily="18" charset="0"/>
                <a:ea typeface="Verdana"/>
                <a:cs typeface="Times New Roman" panose="02020603050405020304" pitchFamily="18" charset="0"/>
                <a:sym typeface="Verdana"/>
              </a:rPr>
              <a:t>RELIANCE INDUSTRIES STOCK FORECAST</a:t>
            </a:r>
            <a:br>
              <a:rPr lang="en-US" sz="3600" b="1" dirty="0">
                <a:solidFill>
                  <a:schemeClr val="accent2">
                    <a:lumMod val="50000"/>
                  </a:schemeClr>
                </a:solidFill>
                <a:latin typeface="Times New Roman" panose="02020603050405020304" pitchFamily="18" charset="0"/>
                <a:ea typeface="Verdana"/>
                <a:cs typeface="Times New Roman" panose="02020603050405020304" pitchFamily="18" charset="0"/>
                <a:sym typeface="Verdana"/>
              </a:rPr>
            </a:br>
            <a:endParaRPr lang="en-IN" sz="36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AF20FE-2F66-8C2B-185A-4797AB10BE5F}"/>
              </a:ext>
            </a:extLst>
          </p:cNvPr>
          <p:cNvSpPr txBox="1"/>
          <p:nvPr/>
        </p:nvSpPr>
        <p:spPr>
          <a:xfrm>
            <a:off x="1698171" y="316438"/>
            <a:ext cx="5747657" cy="584775"/>
          </a:xfrm>
          <a:prstGeom prst="rect">
            <a:avLst/>
          </a:prstGeom>
          <a:noFill/>
        </p:spPr>
        <p:txBody>
          <a:bodyPr wrap="square" rtlCol="0">
            <a:spAutoFit/>
          </a:bodyPr>
          <a:lstStyle/>
          <a:p>
            <a:pPr algn="ctr"/>
            <a:r>
              <a:rPr lang="en-IN" sz="3200" b="1" dirty="0">
                <a:solidFill>
                  <a:srgbClr val="002776"/>
                </a:solidFill>
              </a:rPr>
              <a:t>ACF</a:t>
            </a:r>
            <a:r>
              <a:rPr lang="en-IN" sz="3200" dirty="0"/>
              <a:t> </a:t>
            </a:r>
            <a:r>
              <a:rPr lang="en-IN" sz="3200" b="1" dirty="0">
                <a:solidFill>
                  <a:srgbClr val="002776"/>
                </a:solidFill>
              </a:rPr>
              <a:t>and PACF Plots</a:t>
            </a:r>
          </a:p>
        </p:txBody>
      </p:sp>
      <p:pic>
        <p:nvPicPr>
          <p:cNvPr id="4" name="Picture 3">
            <a:extLst>
              <a:ext uri="{FF2B5EF4-FFF2-40B4-BE49-F238E27FC236}">
                <a16:creationId xmlns:a16="http://schemas.microsoft.com/office/drawing/2014/main" id="{B453AF39-FF12-C86B-1966-101DD6474322}"/>
              </a:ext>
            </a:extLst>
          </p:cNvPr>
          <p:cNvPicPr>
            <a:picLocks noChangeAspect="1"/>
          </p:cNvPicPr>
          <p:nvPr/>
        </p:nvPicPr>
        <p:blipFill>
          <a:blip r:embed="rId2"/>
          <a:stretch>
            <a:fillRect/>
          </a:stretch>
        </p:blipFill>
        <p:spPr>
          <a:xfrm>
            <a:off x="0" y="1137525"/>
            <a:ext cx="4442939" cy="3247861"/>
          </a:xfrm>
          <a:prstGeom prst="rect">
            <a:avLst/>
          </a:prstGeom>
        </p:spPr>
      </p:pic>
      <p:pic>
        <p:nvPicPr>
          <p:cNvPr id="6" name="Picture 5">
            <a:extLst>
              <a:ext uri="{FF2B5EF4-FFF2-40B4-BE49-F238E27FC236}">
                <a16:creationId xmlns:a16="http://schemas.microsoft.com/office/drawing/2014/main" id="{DAC6C8E5-7A67-5432-E2B1-47CC5B91C77E}"/>
              </a:ext>
            </a:extLst>
          </p:cNvPr>
          <p:cNvPicPr>
            <a:picLocks noChangeAspect="1"/>
          </p:cNvPicPr>
          <p:nvPr/>
        </p:nvPicPr>
        <p:blipFill>
          <a:blip r:embed="rId3"/>
          <a:stretch>
            <a:fillRect/>
          </a:stretch>
        </p:blipFill>
        <p:spPr>
          <a:xfrm>
            <a:off x="4701062" y="2005273"/>
            <a:ext cx="4442938" cy="3247861"/>
          </a:xfrm>
          <a:prstGeom prst="rect">
            <a:avLst/>
          </a:prstGeom>
        </p:spPr>
      </p:pic>
      <p:pic>
        <p:nvPicPr>
          <p:cNvPr id="3" name="Google Shape;349;p3">
            <a:extLst>
              <a:ext uri="{FF2B5EF4-FFF2-40B4-BE49-F238E27FC236}">
                <a16:creationId xmlns:a16="http://schemas.microsoft.com/office/drawing/2014/main" id="{EEC5E4E2-C856-0B8A-F382-C7392C0E7A66}"/>
              </a:ext>
            </a:extLst>
          </p:cNvPr>
          <p:cNvPicPr preferRelativeResize="0"/>
          <p:nvPr/>
        </p:nvPicPr>
        <p:blipFill rotWithShape="1">
          <a:blip r:embed="rId4">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341060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8DCC39-C093-2D08-CF6B-1EE7633AF6BA}"/>
              </a:ext>
            </a:extLst>
          </p:cNvPr>
          <p:cNvSpPr txBox="1"/>
          <p:nvPr/>
        </p:nvSpPr>
        <p:spPr>
          <a:xfrm>
            <a:off x="1133668" y="366042"/>
            <a:ext cx="6876661" cy="584775"/>
          </a:xfrm>
          <a:prstGeom prst="rect">
            <a:avLst/>
          </a:prstGeom>
          <a:noFill/>
        </p:spPr>
        <p:txBody>
          <a:bodyPr wrap="square" rtlCol="0">
            <a:spAutoFit/>
          </a:bodyPr>
          <a:lstStyle/>
          <a:p>
            <a:pPr algn="ctr"/>
            <a:r>
              <a:rPr lang="en-IN" sz="3200" b="1" dirty="0">
                <a:solidFill>
                  <a:srgbClr val="002776"/>
                </a:solidFill>
              </a:rPr>
              <a:t>Model Selection</a:t>
            </a:r>
          </a:p>
        </p:txBody>
      </p:sp>
      <p:pic>
        <p:nvPicPr>
          <p:cNvPr id="5" name="Picture 4">
            <a:extLst>
              <a:ext uri="{FF2B5EF4-FFF2-40B4-BE49-F238E27FC236}">
                <a16:creationId xmlns:a16="http://schemas.microsoft.com/office/drawing/2014/main" id="{46C572E0-6755-F701-EEC7-4C1DFB89B247}"/>
              </a:ext>
            </a:extLst>
          </p:cNvPr>
          <p:cNvPicPr>
            <a:picLocks noChangeAspect="1"/>
          </p:cNvPicPr>
          <p:nvPr/>
        </p:nvPicPr>
        <p:blipFill>
          <a:blip r:embed="rId2"/>
          <a:stretch>
            <a:fillRect/>
          </a:stretch>
        </p:blipFill>
        <p:spPr>
          <a:xfrm>
            <a:off x="177281" y="1758875"/>
            <a:ext cx="8789437" cy="2950777"/>
          </a:xfrm>
          <a:prstGeom prst="rect">
            <a:avLst/>
          </a:prstGeom>
        </p:spPr>
      </p:pic>
      <p:pic>
        <p:nvPicPr>
          <p:cNvPr id="2" name="Google Shape;349;p3">
            <a:extLst>
              <a:ext uri="{FF2B5EF4-FFF2-40B4-BE49-F238E27FC236}">
                <a16:creationId xmlns:a16="http://schemas.microsoft.com/office/drawing/2014/main" id="{D1AFD53F-3461-FC28-6EC5-85D29B22D62D}"/>
              </a:ext>
            </a:extLst>
          </p:cNvPr>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287959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C2679F-895F-58CF-E428-50A083E0D0DC}"/>
              </a:ext>
            </a:extLst>
          </p:cNvPr>
          <p:cNvSpPr txBox="1"/>
          <p:nvPr/>
        </p:nvSpPr>
        <p:spPr>
          <a:xfrm>
            <a:off x="774440" y="251927"/>
            <a:ext cx="7595118" cy="584775"/>
          </a:xfrm>
          <a:prstGeom prst="rect">
            <a:avLst/>
          </a:prstGeom>
          <a:noFill/>
        </p:spPr>
        <p:txBody>
          <a:bodyPr wrap="square" rtlCol="0">
            <a:spAutoFit/>
          </a:bodyPr>
          <a:lstStyle/>
          <a:p>
            <a:pPr algn="ctr"/>
            <a:r>
              <a:rPr lang="en-IN" sz="3200" b="1" dirty="0">
                <a:solidFill>
                  <a:srgbClr val="002776"/>
                </a:solidFill>
              </a:rPr>
              <a:t>Prediction and Evaluation</a:t>
            </a:r>
          </a:p>
        </p:txBody>
      </p:sp>
      <p:pic>
        <p:nvPicPr>
          <p:cNvPr id="5" name="Picture 4">
            <a:extLst>
              <a:ext uri="{FF2B5EF4-FFF2-40B4-BE49-F238E27FC236}">
                <a16:creationId xmlns:a16="http://schemas.microsoft.com/office/drawing/2014/main" id="{FBFC8A51-5584-1C65-91E7-EF4A05063C41}"/>
              </a:ext>
            </a:extLst>
          </p:cNvPr>
          <p:cNvPicPr>
            <a:picLocks noChangeAspect="1"/>
          </p:cNvPicPr>
          <p:nvPr/>
        </p:nvPicPr>
        <p:blipFill>
          <a:blip r:embed="rId2"/>
          <a:stretch>
            <a:fillRect/>
          </a:stretch>
        </p:blipFill>
        <p:spPr>
          <a:xfrm>
            <a:off x="189315" y="1287625"/>
            <a:ext cx="8765369" cy="3996788"/>
          </a:xfrm>
          <a:prstGeom prst="rect">
            <a:avLst/>
          </a:prstGeom>
        </p:spPr>
      </p:pic>
      <p:pic>
        <p:nvPicPr>
          <p:cNvPr id="3" name="Google Shape;349;p3">
            <a:extLst>
              <a:ext uri="{FF2B5EF4-FFF2-40B4-BE49-F238E27FC236}">
                <a16:creationId xmlns:a16="http://schemas.microsoft.com/office/drawing/2014/main" id="{DEFCC24A-5E2C-485B-9130-EDE73AB89ED0}"/>
              </a:ext>
            </a:extLst>
          </p:cNvPr>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541823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C2F4BC-27D1-B85A-415C-F0A5C13332F5}"/>
              </a:ext>
            </a:extLst>
          </p:cNvPr>
          <p:cNvSpPr txBox="1"/>
          <p:nvPr/>
        </p:nvSpPr>
        <p:spPr>
          <a:xfrm>
            <a:off x="755780" y="129742"/>
            <a:ext cx="7473820" cy="584775"/>
          </a:xfrm>
          <a:prstGeom prst="rect">
            <a:avLst/>
          </a:prstGeom>
          <a:noFill/>
        </p:spPr>
        <p:txBody>
          <a:bodyPr wrap="square" rtlCol="0">
            <a:spAutoFit/>
          </a:bodyPr>
          <a:lstStyle/>
          <a:p>
            <a:pPr algn="ctr"/>
            <a:r>
              <a:rPr lang="en-IN" sz="3200" b="1" dirty="0">
                <a:solidFill>
                  <a:srgbClr val="002776"/>
                </a:solidFill>
              </a:rPr>
              <a:t>Plotting the results</a:t>
            </a:r>
          </a:p>
        </p:txBody>
      </p:sp>
      <p:pic>
        <p:nvPicPr>
          <p:cNvPr id="5" name="Picture 4">
            <a:extLst>
              <a:ext uri="{FF2B5EF4-FFF2-40B4-BE49-F238E27FC236}">
                <a16:creationId xmlns:a16="http://schemas.microsoft.com/office/drawing/2014/main" id="{8AB3FF54-9E3E-73B5-6AEE-DF2772FD517C}"/>
              </a:ext>
            </a:extLst>
          </p:cNvPr>
          <p:cNvPicPr>
            <a:picLocks noChangeAspect="1"/>
          </p:cNvPicPr>
          <p:nvPr/>
        </p:nvPicPr>
        <p:blipFill>
          <a:blip r:embed="rId2"/>
          <a:stretch>
            <a:fillRect/>
          </a:stretch>
        </p:blipFill>
        <p:spPr>
          <a:xfrm>
            <a:off x="1501978" y="928253"/>
            <a:ext cx="5981424" cy="1635207"/>
          </a:xfrm>
          <a:prstGeom prst="rect">
            <a:avLst/>
          </a:prstGeom>
        </p:spPr>
      </p:pic>
      <p:pic>
        <p:nvPicPr>
          <p:cNvPr id="8" name="Picture 7">
            <a:extLst>
              <a:ext uri="{FF2B5EF4-FFF2-40B4-BE49-F238E27FC236}">
                <a16:creationId xmlns:a16="http://schemas.microsoft.com/office/drawing/2014/main" id="{3E7B1959-3493-E364-5CFF-86F6AD0E4552}"/>
              </a:ext>
            </a:extLst>
          </p:cNvPr>
          <p:cNvPicPr>
            <a:picLocks noChangeAspect="1"/>
          </p:cNvPicPr>
          <p:nvPr/>
        </p:nvPicPr>
        <p:blipFill>
          <a:blip r:embed="rId3"/>
          <a:stretch>
            <a:fillRect/>
          </a:stretch>
        </p:blipFill>
        <p:spPr>
          <a:xfrm>
            <a:off x="1501978" y="2563460"/>
            <a:ext cx="5981424" cy="3510265"/>
          </a:xfrm>
          <a:prstGeom prst="rect">
            <a:avLst/>
          </a:prstGeom>
        </p:spPr>
      </p:pic>
      <p:pic>
        <p:nvPicPr>
          <p:cNvPr id="3" name="Google Shape;349;p3">
            <a:extLst>
              <a:ext uri="{FF2B5EF4-FFF2-40B4-BE49-F238E27FC236}">
                <a16:creationId xmlns:a16="http://schemas.microsoft.com/office/drawing/2014/main" id="{4C438363-5E2C-6A9C-30B7-1C0E9E8EA0E9}"/>
              </a:ext>
            </a:extLst>
          </p:cNvPr>
          <p:cNvPicPr preferRelativeResize="0"/>
          <p:nvPr/>
        </p:nvPicPr>
        <p:blipFill rotWithShape="1">
          <a:blip r:embed="rId4">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6169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4E90-08AE-6251-A74D-431527B9F518}"/>
              </a:ext>
            </a:extLst>
          </p:cNvPr>
          <p:cNvSpPr>
            <a:spLocks noGrp="1"/>
          </p:cNvSpPr>
          <p:nvPr>
            <p:ph type="title"/>
          </p:nvPr>
        </p:nvSpPr>
        <p:spPr>
          <a:xfrm>
            <a:off x="1415500" y="916489"/>
            <a:ext cx="6571343" cy="725700"/>
          </a:xfrm>
        </p:spPr>
        <p:txBody>
          <a:bodyPr>
            <a:normAutofit/>
          </a:bodyPr>
          <a:lstStyle/>
          <a:p>
            <a:pPr algn="ctr"/>
            <a:r>
              <a:rPr lang="en-IN" sz="3600" b="1" cap="none" dirty="0">
                <a:solidFill>
                  <a:srgbClr val="002776"/>
                </a:solidFill>
                <a:latin typeface="Arial"/>
                <a:cs typeface="Arial"/>
                <a:sym typeface="Arial"/>
              </a:rPr>
              <a:t>Model deployment</a:t>
            </a:r>
          </a:p>
        </p:txBody>
      </p:sp>
      <p:pic>
        <p:nvPicPr>
          <p:cNvPr id="3" name="Google Shape;349;p3">
            <a:extLst>
              <a:ext uri="{FF2B5EF4-FFF2-40B4-BE49-F238E27FC236}">
                <a16:creationId xmlns:a16="http://schemas.microsoft.com/office/drawing/2014/main" id="{4CAE8854-9B60-705F-3BB5-DEA7AF6ABA39}"/>
              </a:ext>
            </a:extLst>
          </p:cNvPr>
          <p:cNvPicPr preferRelativeResize="0"/>
          <p:nvPr/>
        </p:nvPicPr>
        <p:blipFill rotWithShape="1">
          <a:blip r:embed="rId2">
            <a:alphaModFix/>
          </a:blip>
          <a:srcRect/>
          <a:stretch/>
        </p:blipFill>
        <p:spPr>
          <a:xfrm>
            <a:off x="7771754" y="100245"/>
            <a:ext cx="1187051" cy="411359"/>
          </a:xfrm>
          <a:prstGeom prst="rect">
            <a:avLst/>
          </a:prstGeom>
          <a:noFill/>
          <a:ln>
            <a:noFill/>
          </a:ln>
        </p:spPr>
      </p:pic>
      <p:pic>
        <p:nvPicPr>
          <p:cNvPr id="5" name="Picture 4">
            <a:extLst>
              <a:ext uri="{FF2B5EF4-FFF2-40B4-BE49-F238E27FC236}">
                <a16:creationId xmlns:a16="http://schemas.microsoft.com/office/drawing/2014/main" id="{74A5CE3F-77BE-0289-E8CC-853FA1E8C7F6}"/>
              </a:ext>
            </a:extLst>
          </p:cNvPr>
          <p:cNvPicPr>
            <a:picLocks noChangeAspect="1"/>
          </p:cNvPicPr>
          <p:nvPr/>
        </p:nvPicPr>
        <p:blipFill>
          <a:blip r:embed="rId3"/>
          <a:stretch>
            <a:fillRect/>
          </a:stretch>
        </p:blipFill>
        <p:spPr>
          <a:xfrm>
            <a:off x="1809135" y="2133136"/>
            <a:ext cx="5761704" cy="3925557"/>
          </a:xfrm>
          <a:prstGeom prst="rect">
            <a:avLst/>
          </a:prstGeom>
        </p:spPr>
      </p:pic>
    </p:spTree>
    <p:extLst>
      <p:ext uri="{BB962C8B-B14F-4D97-AF65-F5344CB8AC3E}">
        <p14:creationId xmlns:p14="http://schemas.microsoft.com/office/powerpoint/2010/main" val="290682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414C3A-4BFA-1530-8B38-5FB8765F511D}"/>
              </a:ext>
            </a:extLst>
          </p:cNvPr>
          <p:cNvSpPr txBox="1"/>
          <p:nvPr/>
        </p:nvSpPr>
        <p:spPr>
          <a:xfrm>
            <a:off x="2283542" y="305924"/>
            <a:ext cx="4576916" cy="646331"/>
          </a:xfrm>
          <a:prstGeom prst="rect">
            <a:avLst/>
          </a:prstGeom>
          <a:noFill/>
        </p:spPr>
        <p:txBody>
          <a:bodyPr wrap="square">
            <a:spAutoFit/>
          </a:bodyPr>
          <a:lstStyle/>
          <a:p>
            <a:pPr algn="ctr"/>
            <a:r>
              <a:rPr lang="en-IN" sz="3600" b="1" dirty="0">
                <a:solidFill>
                  <a:srgbClr val="002776"/>
                </a:solidFill>
              </a:rPr>
              <a:t>Challenges faced</a:t>
            </a:r>
            <a:endParaRPr lang="en-US" sz="3600" b="1" dirty="0">
              <a:solidFill>
                <a:srgbClr val="002776"/>
              </a:solidFill>
            </a:endParaRPr>
          </a:p>
        </p:txBody>
      </p:sp>
      <p:pic>
        <p:nvPicPr>
          <p:cNvPr id="4" name="Google Shape;349;p3">
            <a:extLst>
              <a:ext uri="{FF2B5EF4-FFF2-40B4-BE49-F238E27FC236}">
                <a16:creationId xmlns:a16="http://schemas.microsoft.com/office/drawing/2014/main" id="{D1D1F22B-17A7-B5BC-7EE6-11121F0C6AFC}"/>
              </a:ext>
            </a:extLst>
          </p:cNvPr>
          <p:cNvPicPr preferRelativeResize="0"/>
          <p:nvPr/>
        </p:nvPicPr>
        <p:blipFill rotWithShape="1">
          <a:blip r:embed="rId2">
            <a:alphaModFix/>
          </a:blip>
          <a:srcRect/>
          <a:stretch/>
        </p:blipFill>
        <p:spPr>
          <a:xfrm>
            <a:off x="7771754" y="100245"/>
            <a:ext cx="1187051" cy="411359"/>
          </a:xfrm>
          <a:prstGeom prst="rect">
            <a:avLst/>
          </a:prstGeom>
          <a:noFill/>
          <a:ln>
            <a:noFill/>
          </a:ln>
        </p:spPr>
      </p:pic>
      <p:sp>
        <p:nvSpPr>
          <p:cNvPr id="6" name="TextBox 5">
            <a:extLst>
              <a:ext uri="{FF2B5EF4-FFF2-40B4-BE49-F238E27FC236}">
                <a16:creationId xmlns:a16="http://schemas.microsoft.com/office/drawing/2014/main" id="{DEC866B0-346C-AB63-74C5-4C1C98A98D7F}"/>
              </a:ext>
            </a:extLst>
          </p:cNvPr>
          <p:cNvSpPr txBox="1"/>
          <p:nvPr/>
        </p:nvSpPr>
        <p:spPr>
          <a:xfrm>
            <a:off x="442452" y="1140649"/>
            <a:ext cx="8259096" cy="457670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The need to scale the data properly, especially for the LSTM model, to prevent any single feature from dominating the learning process.</a:t>
            </a:r>
          </a:p>
          <a:p>
            <a:pPr marL="285750" indent="-285750">
              <a:lnSpc>
                <a:spcPct val="150000"/>
              </a:lnSpc>
              <a:buFont typeface="Arial" panose="020B0604020202020204" pitchFamily="34" charset="0"/>
              <a:buChar char="•"/>
            </a:pPr>
            <a:r>
              <a:rPr lang="en-US" b="1" dirty="0"/>
              <a:t>Choosing the Right Model:</a:t>
            </a:r>
            <a:r>
              <a:rPr lang="en-US" dirty="0"/>
              <a:t> Selecting the appropriate models (LSTM, ARIMA) involved balancing between capturing complex patterns (LSTM) and simplicity (ARIMA).</a:t>
            </a:r>
          </a:p>
          <a:p>
            <a:pPr marL="285750" indent="-285750">
              <a:lnSpc>
                <a:spcPct val="150000"/>
              </a:lnSpc>
              <a:buFont typeface="Arial" panose="020B0604020202020204" pitchFamily="34" charset="0"/>
              <a:buChar char="•"/>
            </a:pPr>
            <a:r>
              <a:rPr lang="en-US" b="1" dirty="0"/>
              <a:t>Overfitting:</a:t>
            </a:r>
            <a:r>
              <a:rPr lang="en-US" dirty="0"/>
              <a:t> Ensuring that models like LSTM did not overfit the training data, which would lead to poor performance on unseen test data.</a:t>
            </a:r>
          </a:p>
          <a:p>
            <a:pPr marL="285750" indent="-285750">
              <a:lnSpc>
                <a:spcPct val="150000"/>
              </a:lnSpc>
              <a:buFont typeface="Arial" panose="020B0604020202020204" pitchFamily="34" charset="0"/>
              <a:buChar char="•"/>
            </a:pPr>
            <a:r>
              <a:rPr lang="en-US" b="1" dirty="0"/>
              <a:t>Deployment Challenges: </a:t>
            </a:r>
            <a:r>
              <a:rPr lang="en-US" dirty="0"/>
              <a:t>Properly saving and loading the trained models for deployment, especially ensuring that the environment during deployment matches the training environment</a:t>
            </a:r>
          </a:p>
          <a:p>
            <a:pPr marL="285750" indent="-285750">
              <a:lnSpc>
                <a:spcPct val="150000"/>
              </a:lnSpc>
              <a:buFont typeface="Arial" panose="020B0604020202020204" pitchFamily="34" charset="0"/>
              <a:buChar char="•"/>
            </a:pPr>
            <a:r>
              <a:rPr lang="en-US" dirty="0"/>
              <a:t>Integrating the model into a real-time prediction system, which involves challenges like data latency, updating models with new data, and maintaining model accuracy over time.</a:t>
            </a:r>
          </a:p>
          <a:p>
            <a:pPr marL="285750" indent="-285750">
              <a:lnSpc>
                <a:spcPct val="150000"/>
              </a:lnSpc>
              <a:buFont typeface="Arial" panose="020B0604020202020204" pitchFamily="34" charset="0"/>
              <a:buChar char="•"/>
            </a:pPr>
            <a:r>
              <a:rPr lang="en-US" b="1" dirty="0"/>
              <a:t>Model Interpretability:</a:t>
            </a:r>
            <a:r>
              <a:rPr lang="en-US" dirty="0"/>
              <a:t> Explaining the predictions of complex models like LSTM can be difficult, making it challenging to communicate results to stakeholders who may prefer simpler, more interpretable models.</a:t>
            </a:r>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128595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777498-6DD9-CE1F-14CC-10A429C13404}"/>
              </a:ext>
            </a:extLst>
          </p:cNvPr>
          <p:cNvSpPr txBox="1"/>
          <p:nvPr/>
        </p:nvSpPr>
        <p:spPr>
          <a:xfrm>
            <a:off x="2357283" y="305924"/>
            <a:ext cx="4576916" cy="646331"/>
          </a:xfrm>
          <a:prstGeom prst="rect">
            <a:avLst/>
          </a:prstGeom>
          <a:noFill/>
        </p:spPr>
        <p:txBody>
          <a:bodyPr wrap="square">
            <a:spAutoFit/>
          </a:bodyPr>
          <a:lstStyle/>
          <a:p>
            <a:pPr algn="ctr"/>
            <a:r>
              <a:rPr lang="en-IN" sz="3600" b="1" dirty="0">
                <a:solidFill>
                  <a:srgbClr val="002776"/>
                </a:solidFill>
              </a:rPr>
              <a:t>Conclusions</a:t>
            </a:r>
            <a:endParaRPr lang="en-US" sz="3600" b="1" dirty="0">
              <a:solidFill>
                <a:srgbClr val="002776"/>
              </a:solidFill>
            </a:endParaRPr>
          </a:p>
        </p:txBody>
      </p:sp>
      <p:pic>
        <p:nvPicPr>
          <p:cNvPr id="4" name="Google Shape;349;p3">
            <a:extLst>
              <a:ext uri="{FF2B5EF4-FFF2-40B4-BE49-F238E27FC236}">
                <a16:creationId xmlns:a16="http://schemas.microsoft.com/office/drawing/2014/main" id="{C588E627-A83D-49F9-D642-B145F14C1073}"/>
              </a:ext>
            </a:extLst>
          </p:cNvPr>
          <p:cNvPicPr preferRelativeResize="0"/>
          <p:nvPr/>
        </p:nvPicPr>
        <p:blipFill rotWithShape="1">
          <a:blip r:embed="rId2">
            <a:alphaModFix/>
          </a:blip>
          <a:srcRect/>
          <a:stretch/>
        </p:blipFill>
        <p:spPr>
          <a:xfrm>
            <a:off x="7771754" y="100245"/>
            <a:ext cx="1187051" cy="411359"/>
          </a:xfrm>
          <a:prstGeom prst="rect">
            <a:avLst/>
          </a:prstGeom>
          <a:noFill/>
          <a:ln>
            <a:noFill/>
          </a:ln>
        </p:spPr>
      </p:pic>
      <p:sp>
        <p:nvSpPr>
          <p:cNvPr id="6" name="TextBox 5">
            <a:extLst>
              <a:ext uri="{FF2B5EF4-FFF2-40B4-BE49-F238E27FC236}">
                <a16:creationId xmlns:a16="http://schemas.microsoft.com/office/drawing/2014/main" id="{41F1A0BC-84F7-847B-476C-CADE52B631DF}"/>
              </a:ext>
            </a:extLst>
          </p:cNvPr>
          <p:cNvSpPr txBox="1"/>
          <p:nvPr/>
        </p:nvSpPr>
        <p:spPr>
          <a:xfrm>
            <a:off x="840657" y="1520475"/>
            <a:ext cx="7610168" cy="3631763"/>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600" dirty="0"/>
              <a:t>The plots comparing actual and predicted values give a visual indication of how closely each model's predictions align with the real stock prices.</a:t>
            </a:r>
          </a:p>
          <a:p>
            <a:pPr marL="285750" indent="-285750">
              <a:lnSpc>
                <a:spcPct val="150000"/>
              </a:lnSpc>
              <a:buFont typeface="Wingdings" panose="05000000000000000000" pitchFamily="2" charset="2"/>
              <a:buChar char="q"/>
            </a:pPr>
            <a:r>
              <a:rPr lang="en-US" sz="1600" b="1" dirty="0"/>
              <a:t>Best Performing Model: </a:t>
            </a:r>
            <a:r>
              <a:rPr lang="en-US" sz="1600" dirty="0"/>
              <a:t>The code suggests that LSTM was the best performing model, likely due to its ability to capture complex patterns in sequential data. This is evidenced by its lower RMSE and MSE values compared to ARIMA.</a:t>
            </a:r>
          </a:p>
          <a:p>
            <a:pPr marL="285750" indent="-285750">
              <a:lnSpc>
                <a:spcPct val="150000"/>
              </a:lnSpc>
              <a:buFont typeface="Wingdings" panose="05000000000000000000" pitchFamily="2" charset="2"/>
              <a:buChar char="q"/>
            </a:pPr>
            <a:r>
              <a:rPr lang="en-US" sz="1600" dirty="0"/>
              <a:t>The LSTM model demonstrated superior performance, evidenced by lower error metrics (MSE and RMSE) and a closer alignment between predicted and actual stock prices.</a:t>
            </a:r>
          </a:p>
          <a:p>
            <a:pPr>
              <a:buFont typeface="Arial" panose="020B0604020202020204" pitchFamily="34" charset="0"/>
              <a:buChar char="•"/>
            </a:pPr>
            <a:endParaRPr lang="en-US" sz="1600" dirty="0"/>
          </a:p>
        </p:txBody>
      </p:sp>
    </p:spTree>
    <p:extLst>
      <p:ext uri="{BB962C8B-B14F-4D97-AF65-F5344CB8AC3E}">
        <p14:creationId xmlns:p14="http://schemas.microsoft.com/office/powerpoint/2010/main" val="4053638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15"/>
          <p:cNvSpPr txBox="1"/>
          <p:nvPr/>
        </p:nvSpPr>
        <p:spPr>
          <a:xfrm>
            <a:off x="1017037" y="2090057"/>
            <a:ext cx="6895322" cy="15696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9600" b="1" i="0" u="none" strike="noStrike" cap="none" dirty="0">
                <a:solidFill>
                  <a:srgbClr val="002776"/>
                </a:solidFill>
                <a:latin typeface="Arial"/>
                <a:ea typeface="Arial"/>
                <a:cs typeface="Arial"/>
                <a:sym typeface="Arial"/>
              </a:rPr>
              <a:t>Thank you</a:t>
            </a:r>
            <a:endParaRPr sz="6000" b="0" i="0" u="none" strike="noStrike" cap="none" dirty="0">
              <a:solidFill>
                <a:srgbClr val="000000"/>
              </a:solidFill>
              <a:latin typeface="Arial"/>
              <a:ea typeface="Arial"/>
              <a:cs typeface="Arial"/>
              <a:sym typeface="Arial"/>
            </a:endParaRPr>
          </a:p>
        </p:txBody>
      </p:sp>
      <p:pic>
        <p:nvPicPr>
          <p:cNvPr id="449" name="Google Shape;449;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3450210" y="649978"/>
            <a:ext cx="3507129"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rPr>
              <a:t>OBJECTIVES</a:t>
            </a:r>
          </a:p>
        </p:txBody>
      </p:sp>
      <p:pic>
        <p:nvPicPr>
          <p:cNvPr id="343" name="Google Shape;343;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4" name="Google Shape;344;p2"/>
          <p:cNvSpPr txBox="1"/>
          <p:nvPr/>
        </p:nvSpPr>
        <p:spPr>
          <a:xfrm>
            <a:off x="428980" y="2006597"/>
            <a:ext cx="7644431" cy="4047221"/>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1800" dirty="0"/>
              <a:t>Predict the Reliance Industries Stock Price for the next 30 days.</a:t>
            </a:r>
          </a:p>
          <a:p>
            <a:pPr marL="285750" indent="-285750">
              <a:lnSpc>
                <a:spcPct val="150000"/>
              </a:lnSpc>
              <a:buFont typeface="Arial" panose="020B0604020202020204" pitchFamily="34" charset="0"/>
              <a:buChar char="•"/>
            </a:pPr>
            <a:r>
              <a:rPr lang="en-US" sz="1800" dirty="0"/>
              <a:t>There are Open, High, Low and Close prices that you need to obtain from the web for each day starting from 2015 to 2023 for Reliance Industries stock.</a:t>
            </a:r>
          </a:p>
          <a:p>
            <a:pPr marL="285750" indent="-285750">
              <a:lnSpc>
                <a:spcPct val="150000"/>
              </a:lnSpc>
              <a:buFont typeface="Arial" panose="020B0604020202020204" pitchFamily="34" charset="0"/>
              <a:buChar char="•"/>
            </a:pPr>
            <a:r>
              <a:rPr lang="en-US" sz="1800" dirty="0"/>
              <a:t>Split the last year into a test set- to build a model to predict stock price.</a:t>
            </a:r>
          </a:p>
          <a:p>
            <a:pPr marL="285750" indent="-285750">
              <a:lnSpc>
                <a:spcPct val="150000"/>
              </a:lnSpc>
              <a:buFont typeface="Arial" panose="020B0604020202020204" pitchFamily="34" charset="0"/>
              <a:buChar char="•"/>
            </a:pPr>
            <a:r>
              <a:rPr lang="en-US" sz="1800" dirty="0"/>
              <a:t>Find short term, &amp; long term trends.</a:t>
            </a:r>
          </a:p>
          <a:p>
            <a:pPr marL="285750" indent="-285750">
              <a:lnSpc>
                <a:spcPct val="150000"/>
              </a:lnSpc>
              <a:buFont typeface="Arial" panose="020B0604020202020204" pitchFamily="34" charset="0"/>
              <a:buChar char="•"/>
            </a:pPr>
            <a:r>
              <a:rPr lang="en-US" sz="1800" dirty="0"/>
              <a:t>Understand how it is impacted from external factors or any big external events.</a:t>
            </a:r>
          </a:p>
          <a:p>
            <a:pPr marL="285750" indent="-285750">
              <a:lnSpc>
                <a:spcPct val="150000"/>
              </a:lnSpc>
              <a:buFont typeface="Arial" panose="020B0604020202020204" pitchFamily="34" charset="0"/>
              <a:buChar char="•"/>
            </a:pPr>
            <a:r>
              <a:rPr lang="en-US" sz="1800" dirty="0"/>
              <a:t>Forecast for next 30 days.</a:t>
            </a:r>
          </a:p>
          <a:p>
            <a:pPr marL="0" marR="0" lvl="0" indent="0" algn="l" rtl="0">
              <a:lnSpc>
                <a:spcPct val="100000"/>
              </a:lnSpc>
              <a:spcBef>
                <a:spcPts val="0"/>
              </a:spcBef>
              <a:spcAft>
                <a:spcPts val="0"/>
              </a:spcAft>
              <a:buClr>
                <a:srgbClr val="000000"/>
              </a:buClr>
              <a:buSzPts val="18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504709" y="969830"/>
            <a:ext cx="6134581" cy="52318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800" b="1" i="0" u="none" strike="noStrike" kern="0" cap="none" spc="0" normalizeH="0" baseline="0" noProof="0" dirty="0">
                <a:ln>
                  <a:noFill/>
                </a:ln>
                <a:solidFill>
                  <a:srgbClr val="002776"/>
                </a:solidFill>
                <a:effectLst/>
                <a:uLnTx/>
                <a:uFillTx/>
                <a:latin typeface="Arial"/>
                <a:ea typeface="Arial"/>
                <a:cs typeface="Arial"/>
                <a:sym typeface="Arial"/>
              </a:rPr>
              <a:t>DATA COLLECTION</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350;p3">
            <a:extLst>
              <a:ext uri="{FF2B5EF4-FFF2-40B4-BE49-F238E27FC236}">
                <a16:creationId xmlns:a16="http://schemas.microsoft.com/office/drawing/2014/main" id="{8BC0A437-ED26-471D-8C07-C616D424FA72}"/>
              </a:ext>
            </a:extLst>
          </p:cNvPr>
          <p:cNvSpPr txBox="1"/>
          <p:nvPr/>
        </p:nvSpPr>
        <p:spPr>
          <a:xfrm>
            <a:off x="754145" y="1951235"/>
            <a:ext cx="7635710" cy="4108777"/>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For this project, we will be using the </a:t>
            </a:r>
            <a:r>
              <a:rPr kumimoji="0" lang="en-US" sz="2000" b="0" i="0" u="none" strike="noStrike" kern="0" cap="none" spc="0" normalizeH="0" baseline="0" noProof="0" dirty="0" err="1">
                <a:ln>
                  <a:noFill/>
                </a:ln>
                <a:solidFill>
                  <a:srgbClr val="000000"/>
                </a:solidFill>
                <a:effectLst/>
                <a:uLnTx/>
                <a:uFillTx/>
                <a:latin typeface="Arial"/>
                <a:cs typeface="Arial"/>
                <a:sym typeface="Arial"/>
              </a:rPr>
              <a:t>Yfinance</a:t>
            </a:r>
            <a:r>
              <a:rPr kumimoji="0" lang="en-US" sz="2000" b="0" i="0" u="none" strike="noStrike" kern="0" cap="none" spc="0" normalizeH="0" baseline="0" noProof="0" dirty="0">
                <a:ln>
                  <a:noFill/>
                </a:ln>
                <a:solidFill>
                  <a:srgbClr val="000000"/>
                </a:solidFill>
                <a:effectLst/>
                <a:uLnTx/>
                <a:uFillTx/>
                <a:latin typeface="Arial"/>
                <a:cs typeface="Arial"/>
                <a:sym typeface="Arial"/>
              </a:rPr>
              <a:t> library to get the data, which makes it easy to process.</a:t>
            </a:r>
          </a:p>
          <a:p>
            <a:pPr marL="285750" marR="0" lvl="0" indent="-28575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We collected data from 1-Jan-2015 to </a:t>
            </a:r>
            <a:r>
              <a:rPr lang="en-US" sz="2000" dirty="0"/>
              <a:t>31</a:t>
            </a:r>
            <a:r>
              <a:rPr kumimoji="0" lang="en-US" sz="2000" b="0" i="0" u="none" strike="noStrike" kern="0" cap="none" spc="0" normalizeH="0" baseline="0" noProof="0" dirty="0">
                <a:ln>
                  <a:noFill/>
                </a:ln>
                <a:solidFill>
                  <a:srgbClr val="000000"/>
                </a:solidFill>
                <a:effectLst/>
                <a:uLnTx/>
                <a:uFillTx/>
                <a:latin typeface="Arial"/>
                <a:cs typeface="Arial"/>
                <a:sym typeface="Arial"/>
              </a:rPr>
              <a:t>-Dec-2023.</a:t>
            </a:r>
          </a:p>
          <a:p>
            <a:pPr marL="285750" marR="0" lvl="0" indent="-28575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But also you can download data from ‘Yahoo! Finance’ website. You can use Below link.</a:t>
            </a:r>
          </a:p>
          <a:p>
            <a:pPr marL="285750" marR="0" lvl="0" indent="-28575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hlinkClick r:id="rId4">
                  <a:extLst>
                    <a:ext uri="{A12FA001-AC4F-418D-AE19-62706E023703}">
                      <ahyp:hlinkClr xmlns:ahyp="http://schemas.microsoft.com/office/drawing/2018/hyperlinkcolor" val="tx"/>
                    </a:ext>
                  </a:extLst>
                </a:hlinkClick>
              </a:rPr>
              <a:t>https://query1.finance.yahoo.com/v7/finance/download/RELIANCE.NS?period1=946684800&amp;period2=1691971200&amp;interval=1d&amp;events=history&amp;includeAdjustedClose=true</a:t>
            </a:r>
            <a:endParaRPr kumimoji="0" lang="en-US" sz="2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50000"/>
              </a:lnSpc>
              <a:spcBef>
                <a:spcPts val="0"/>
              </a:spcBef>
              <a:spcAft>
                <a:spcPts val="0"/>
              </a:spcAft>
              <a:buClr>
                <a:srgbClr val="000000"/>
              </a:buClr>
              <a:buSzPts val="2800"/>
              <a:buFont typeface="Arial"/>
              <a:buNone/>
              <a:tabLst/>
              <a:defRPr/>
            </a:pP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33409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6" name="Picture 5">
            <a:extLst>
              <a:ext uri="{FF2B5EF4-FFF2-40B4-BE49-F238E27FC236}">
                <a16:creationId xmlns:a16="http://schemas.microsoft.com/office/drawing/2014/main" id="{3270B8D5-79EE-4360-D162-98EBEB4F77E3}"/>
              </a:ext>
            </a:extLst>
          </p:cNvPr>
          <p:cNvPicPr>
            <a:picLocks noChangeAspect="1"/>
          </p:cNvPicPr>
          <p:nvPr/>
        </p:nvPicPr>
        <p:blipFill>
          <a:blip r:embed="rId4"/>
          <a:stretch>
            <a:fillRect/>
          </a:stretch>
        </p:blipFill>
        <p:spPr>
          <a:xfrm>
            <a:off x="1444015" y="1590321"/>
            <a:ext cx="6591871" cy="3696020"/>
          </a:xfrm>
          <a:prstGeom prst="rect">
            <a:avLst/>
          </a:prstGeom>
        </p:spPr>
      </p:pic>
    </p:spTree>
    <p:extLst>
      <p:ext uri="{BB962C8B-B14F-4D97-AF65-F5344CB8AC3E}">
        <p14:creationId xmlns:p14="http://schemas.microsoft.com/office/powerpoint/2010/main" val="403648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637173" y="799770"/>
            <a:ext cx="6134581" cy="52318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lang="en-US" sz="2800" b="1" dirty="0">
                <a:solidFill>
                  <a:srgbClr val="002776"/>
                </a:solidFill>
              </a:rPr>
              <a:t>EDA</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350;p3">
            <a:extLst>
              <a:ext uri="{FF2B5EF4-FFF2-40B4-BE49-F238E27FC236}">
                <a16:creationId xmlns:a16="http://schemas.microsoft.com/office/drawing/2014/main" id="{8BC0A437-ED26-471D-8C07-C616D424FA72}"/>
              </a:ext>
            </a:extLst>
          </p:cNvPr>
          <p:cNvSpPr txBox="1"/>
          <p:nvPr/>
        </p:nvSpPr>
        <p:spPr>
          <a:xfrm>
            <a:off x="754145" y="2193291"/>
            <a:ext cx="7635710" cy="318544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For this dataset there were Zero null values.</a:t>
            </a:r>
          </a:p>
          <a:p>
            <a:pPr marL="285750" indent="-285750">
              <a:lnSpc>
                <a:spcPct val="150000"/>
              </a:lnSpc>
              <a:buFont typeface="Arial" panose="020B0604020202020204" pitchFamily="34" charset="0"/>
              <a:buChar char="•"/>
            </a:pPr>
            <a:r>
              <a:rPr lang="en-US" sz="2000" dirty="0"/>
              <a:t>There were zero duplicate records in the dataset</a:t>
            </a:r>
          </a:p>
          <a:p>
            <a:pPr marL="285750" indent="-285750">
              <a:lnSpc>
                <a:spcPct val="150000"/>
              </a:lnSpc>
              <a:buFont typeface="Arial" panose="020B0604020202020204" pitchFamily="34" charset="0"/>
              <a:buChar char="•"/>
            </a:pPr>
            <a:r>
              <a:rPr lang="en-US" sz="2000" dirty="0"/>
              <a:t>‘Date’ column was not in datetime datatype, it was in object so we changed it into datetime</a:t>
            </a:r>
          </a:p>
          <a:p>
            <a:pPr marL="285750" indent="-285750">
              <a:lnSpc>
                <a:spcPct val="150000"/>
              </a:lnSpc>
              <a:buFont typeface="Arial" panose="020B0604020202020204" pitchFamily="34" charset="0"/>
              <a:buChar char="•"/>
            </a:pPr>
            <a:r>
              <a:rPr lang="en-US" sz="2000" dirty="0"/>
              <a:t>Set ‘Date’ column as index column for visualization purpose</a:t>
            </a:r>
          </a:p>
          <a:p>
            <a:pPr marL="285750" indent="-285750">
              <a:lnSpc>
                <a:spcPct val="150000"/>
              </a:lnSpc>
              <a:buFont typeface="Arial" panose="020B0604020202020204" pitchFamily="34" charset="0"/>
              <a:buChar char="•"/>
            </a:pPr>
            <a:r>
              <a:rPr lang="en-US" sz="2000" dirty="0"/>
              <a:t>There was no need of ‘Adj Close’ column so we removed it</a:t>
            </a:r>
          </a:p>
          <a:p>
            <a:pPr marL="0" marR="0" lvl="0" indent="0" algn="ctr" defTabSz="914400" rtl="0" eaLnBrk="1" fontAlgn="auto" latinLnBrk="0" hangingPunct="1">
              <a:lnSpc>
                <a:spcPct val="150000"/>
              </a:lnSpc>
              <a:spcBef>
                <a:spcPts val="0"/>
              </a:spcBef>
              <a:spcAft>
                <a:spcPts val="0"/>
              </a:spcAft>
              <a:buClr>
                <a:srgbClr val="000000"/>
              </a:buClr>
              <a:buSzPts val="2800"/>
              <a:buFont typeface="Arial"/>
              <a:buNone/>
              <a:tabLst/>
              <a:defRPr/>
            </a:pP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60567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
          <p:cNvSpPr txBox="1"/>
          <p:nvPr/>
        </p:nvSpPr>
        <p:spPr>
          <a:xfrm>
            <a:off x="802433" y="100245"/>
            <a:ext cx="7145950" cy="7694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4400" b="1" dirty="0">
                <a:solidFill>
                  <a:srgbClr val="002776"/>
                </a:solidFill>
              </a:rPr>
              <a:t>Visualization</a:t>
            </a:r>
          </a:p>
        </p:txBody>
      </p:sp>
      <p:pic>
        <p:nvPicPr>
          <p:cNvPr id="356" name="Google Shape;356;p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1637173" y="1363575"/>
            <a:ext cx="6134581" cy="40006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lang="en-US" sz="2000" dirty="0"/>
              <a:t>‘Close’ column plot according to Indian Rupee</a:t>
            </a:r>
            <a:endParaRPr kumimoji="0" lang="en-US" sz="20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9C2F4464-3D21-696F-9AFC-A505FB340C6C}"/>
              </a:ext>
            </a:extLst>
          </p:cNvPr>
          <p:cNvPicPr>
            <a:picLocks noChangeAspect="1"/>
          </p:cNvPicPr>
          <p:nvPr/>
        </p:nvPicPr>
        <p:blipFill>
          <a:blip r:embed="rId4"/>
          <a:stretch>
            <a:fillRect/>
          </a:stretch>
        </p:blipFill>
        <p:spPr>
          <a:xfrm>
            <a:off x="1637173" y="1977484"/>
            <a:ext cx="6134581" cy="3824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 name="TextBox 3">
            <a:extLst>
              <a:ext uri="{FF2B5EF4-FFF2-40B4-BE49-F238E27FC236}">
                <a16:creationId xmlns:a16="http://schemas.microsoft.com/office/drawing/2014/main" id="{6D9AA129-B5B1-1D0A-D71E-680ED4F695EB}"/>
              </a:ext>
            </a:extLst>
          </p:cNvPr>
          <p:cNvSpPr txBox="1"/>
          <p:nvPr/>
        </p:nvSpPr>
        <p:spPr>
          <a:xfrm>
            <a:off x="0" y="72185"/>
            <a:ext cx="7576458" cy="369332"/>
          </a:xfrm>
          <a:prstGeom prst="rect">
            <a:avLst/>
          </a:prstGeom>
          <a:noFill/>
        </p:spPr>
        <p:txBody>
          <a:bodyPr wrap="square" rtlCol="0">
            <a:spAutoFit/>
          </a:bodyPr>
          <a:lstStyle/>
          <a:p>
            <a:pPr algn="ctr"/>
            <a:r>
              <a:rPr lang="en-US" sz="1800" dirty="0"/>
              <a:t>Reliance Industries Stock Closing Price with Moving Averages</a:t>
            </a:r>
            <a:endParaRPr lang="en-IN" sz="1800" dirty="0"/>
          </a:p>
        </p:txBody>
      </p:sp>
      <p:pic>
        <p:nvPicPr>
          <p:cNvPr id="7" name="Picture 6">
            <a:extLst>
              <a:ext uri="{FF2B5EF4-FFF2-40B4-BE49-F238E27FC236}">
                <a16:creationId xmlns:a16="http://schemas.microsoft.com/office/drawing/2014/main" id="{3260F2B8-338F-702A-C809-108F8E3B6E5B}"/>
              </a:ext>
            </a:extLst>
          </p:cNvPr>
          <p:cNvPicPr>
            <a:picLocks noChangeAspect="1"/>
          </p:cNvPicPr>
          <p:nvPr/>
        </p:nvPicPr>
        <p:blipFill>
          <a:blip r:embed="rId4"/>
          <a:stretch>
            <a:fillRect/>
          </a:stretch>
        </p:blipFill>
        <p:spPr>
          <a:xfrm>
            <a:off x="185195" y="511604"/>
            <a:ext cx="8528179" cy="2570111"/>
          </a:xfrm>
          <a:prstGeom prst="rect">
            <a:avLst/>
          </a:prstGeom>
        </p:spPr>
      </p:pic>
      <p:sp>
        <p:nvSpPr>
          <p:cNvPr id="3" name="TextBox 2">
            <a:extLst>
              <a:ext uri="{FF2B5EF4-FFF2-40B4-BE49-F238E27FC236}">
                <a16:creationId xmlns:a16="http://schemas.microsoft.com/office/drawing/2014/main" id="{E322413A-4594-690D-E7FF-D00913B12A23}"/>
              </a:ext>
            </a:extLst>
          </p:cNvPr>
          <p:cNvSpPr txBox="1"/>
          <p:nvPr/>
        </p:nvSpPr>
        <p:spPr>
          <a:xfrm>
            <a:off x="1807807" y="3069645"/>
            <a:ext cx="4576664"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Trend and Seasonality Plots</a:t>
            </a:r>
            <a:endParaRPr kumimoji="0" lang="en-US" sz="16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5" name="Picture 4">
            <a:extLst>
              <a:ext uri="{FF2B5EF4-FFF2-40B4-BE49-F238E27FC236}">
                <a16:creationId xmlns:a16="http://schemas.microsoft.com/office/drawing/2014/main" id="{EBBBE989-1ADA-52E0-38B1-8858FE5FA705}"/>
              </a:ext>
            </a:extLst>
          </p:cNvPr>
          <p:cNvPicPr>
            <a:picLocks noChangeAspect="1"/>
          </p:cNvPicPr>
          <p:nvPr/>
        </p:nvPicPr>
        <p:blipFill>
          <a:blip r:embed="rId5"/>
          <a:stretch>
            <a:fillRect/>
          </a:stretch>
        </p:blipFill>
        <p:spPr>
          <a:xfrm>
            <a:off x="185195" y="3449801"/>
            <a:ext cx="8528179" cy="2643089"/>
          </a:xfrm>
          <a:prstGeom prst="rect">
            <a:avLst/>
          </a:prstGeom>
        </p:spPr>
      </p:pic>
    </p:spTree>
    <p:extLst>
      <p:ext uri="{BB962C8B-B14F-4D97-AF65-F5344CB8AC3E}">
        <p14:creationId xmlns:p14="http://schemas.microsoft.com/office/powerpoint/2010/main" val="406706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0" name="Google Shape;350;p3"/>
          <p:cNvSpPr txBox="1"/>
          <p:nvPr/>
        </p:nvSpPr>
        <p:spPr>
          <a:xfrm>
            <a:off x="0" y="0"/>
            <a:ext cx="6134581" cy="40006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lang="en-US" sz="2000" dirty="0"/>
              <a:t>Reliance Industries Trading Volume Over a Time</a:t>
            </a:r>
            <a:endParaRPr kumimoji="0" lang="en-US" sz="20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236C10F3-9A0E-63F9-46CD-1680513976FC}"/>
              </a:ext>
            </a:extLst>
          </p:cNvPr>
          <p:cNvPicPr>
            <a:picLocks noChangeAspect="1"/>
          </p:cNvPicPr>
          <p:nvPr/>
        </p:nvPicPr>
        <p:blipFill>
          <a:blip r:embed="rId4"/>
          <a:stretch>
            <a:fillRect/>
          </a:stretch>
        </p:blipFill>
        <p:spPr>
          <a:xfrm>
            <a:off x="0" y="511604"/>
            <a:ext cx="9144000" cy="2548837"/>
          </a:xfrm>
          <a:prstGeom prst="rect">
            <a:avLst/>
          </a:prstGeom>
        </p:spPr>
      </p:pic>
      <p:pic>
        <p:nvPicPr>
          <p:cNvPr id="5" name="Picture 4">
            <a:extLst>
              <a:ext uri="{FF2B5EF4-FFF2-40B4-BE49-F238E27FC236}">
                <a16:creationId xmlns:a16="http://schemas.microsoft.com/office/drawing/2014/main" id="{BFF2E653-F9D6-DD7F-FD07-250219BA2487}"/>
              </a:ext>
            </a:extLst>
          </p:cNvPr>
          <p:cNvPicPr>
            <a:picLocks noChangeAspect="1"/>
          </p:cNvPicPr>
          <p:nvPr/>
        </p:nvPicPr>
        <p:blipFill>
          <a:blip r:embed="rId5"/>
          <a:stretch>
            <a:fillRect/>
          </a:stretch>
        </p:blipFill>
        <p:spPr>
          <a:xfrm>
            <a:off x="662473" y="3171976"/>
            <a:ext cx="7837715" cy="2864931"/>
          </a:xfrm>
          <a:prstGeom prst="rect">
            <a:avLst/>
          </a:prstGeom>
        </p:spPr>
      </p:pic>
    </p:spTree>
    <p:extLst>
      <p:ext uri="{BB962C8B-B14F-4D97-AF65-F5344CB8AC3E}">
        <p14:creationId xmlns:p14="http://schemas.microsoft.com/office/powerpoint/2010/main" val="350509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EFEB5D-4E17-7F05-6BF7-7BF9AB0356F3}"/>
              </a:ext>
            </a:extLst>
          </p:cNvPr>
          <p:cNvPicPr>
            <a:picLocks noChangeAspect="1"/>
          </p:cNvPicPr>
          <p:nvPr/>
        </p:nvPicPr>
        <p:blipFill>
          <a:blip r:embed="rId2"/>
          <a:stretch>
            <a:fillRect/>
          </a:stretch>
        </p:blipFill>
        <p:spPr>
          <a:xfrm>
            <a:off x="86663" y="1117886"/>
            <a:ext cx="5007852" cy="4303199"/>
          </a:xfrm>
          <a:prstGeom prst="rect">
            <a:avLst/>
          </a:prstGeom>
        </p:spPr>
      </p:pic>
      <p:sp>
        <p:nvSpPr>
          <p:cNvPr id="4" name="TextBox 3">
            <a:extLst>
              <a:ext uri="{FF2B5EF4-FFF2-40B4-BE49-F238E27FC236}">
                <a16:creationId xmlns:a16="http://schemas.microsoft.com/office/drawing/2014/main" id="{D091657B-87F5-08E3-E119-275E3D8203B3}"/>
              </a:ext>
            </a:extLst>
          </p:cNvPr>
          <p:cNvSpPr txBox="1"/>
          <p:nvPr/>
        </p:nvSpPr>
        <p:spPr>
          <a:xfrm>
            <a:off x="1198932" y="254743"/>
            <a:ext cx="8322906" cy="523220"/>
          </a:xfrm>
          <a:prstGeom prst="rect">
            <a:avLst/>
          </a:prstGeom>
          <a:noFill/>
        </p:spPr>
        <p:txBody>
          <a:bodyPr wrap="square" rtlCol="0">
            <a:spAutoFit/>
          </a:bodyPr>
          <a:lstStyle/>
          <a:p>
            <a:r>
              <a:rPr lang="en-IN" sz="2800" b="1" dirty="0">
                <a:solidFill>
                  <a:srgbClr val="002776"/>
                </a:solidFill>
              </a:rPr>
              <a:t>Stationarity</a:t>
            </a:r>
            <a:r>
              <a:rPr lang="en-IN" sz="2800" dirty="0"/>
              <a:t> </a:t>
            </a:r>
            <a:r>
              <a:rPr lang="en-IN" sz="2800" b="1" dirty="0">
                <a:solidFill>
                  <a:srgbClr val="002776"/>
                </a:solidFill>
              </a:rPr>
              <a:t>check-Differenced</a:t>
            </a:r>
            <a:r>
              <a:rPr lang="en-IN" sz="2800" dirty="0"/>
              <a:t> </a:t>
            </a:r>
            <a:r>
              <a:rPr lang="en-IN" sz="2800" b="1" dirty="0">
                <a:solidFill>
                  <a:srgbClr val="002776"/>
                </a:solidFill>
              </a:rPr>
              <a:t>series</a:t>
            </a:r>
          </a:p>
        </p:txBody>
      </p:sp>
      <p:sp>
        <p:nvSpPr>
          <p:cNvPr id="5" name="TextBox 4">
            <a:extLst>
              <a:ext uri="{FF2B5EF4-FFF2-40B4-BE49-F238E27FC236}">
                <a16:creationId xmlns:a16="http://schemas.microsoft.com/office/drawing/2014/main" id="{B341C43F-770E-9093-11A6-5B3871D43146}"/>
              </a:ext>
            </a:extLst>
          </p:cNvPr>
          <p:cNvSpPr txBox="1"/>
          <p:nvPr/>
        </p:nvSpPr>
        <p:spPr>
          <a:xfrm>
            <a:off x="5215812" y="1567543"/>
            <a:ext cx="3666930" cy="3016210"/>
          </a:xfrm>
          <a:prstGeom prst="rect">
            <a:avLst/>
          </a:prstGeom>
          <a:noFill/>
        </p:spPr>
        <p:txBody>
          <a:bodyPr wrap="square" rtlCol="0">
            <a:spAutoFit/>
          </a:bodyPr>
          <a:lstStyle/>
          <a:p>
            <a:r>
              <a:rPr lang="en-IN" sz="1800" b="1" dirty="0"/>
              <a:t>RESULTS</a:t>
            </a:r>
          </a:p>
          <a:p>
            <a:endParaRPr lang="en-IN" dirty="0"/>
          </a:p>
          <a:p>
            <a:r>
              <a:rPr lang="en-US" sz="1600" dirty="0">
                <a:effectLst/>
                <a:latin typeface="Arial" panose="020B0604020202020204" pitchFamily="34" charset="0"/>
                <a:ea typeface="Times New Roman" panose="02020603050405020304" pitchFamily="18" charset="0"/>
                <a:cs typeface="Arial" panose="020B0604020202020204" pitchFamily="34" charset="0"/>
              </a:rPr>
              <a:t>ADF Statistic: </a:t>
            </a:r>
            <a:r>
              <a:rPr kumimoji="0" lang="en-US" altLang="en-US" sz="16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-0.4226880712518032</a:t>
            </a: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US" altLang="en-US"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ea typeface="Times New Roman" panose="02020603050405020304" pitchFamily="18" charset="0"/>
                <a:cs typeface="Arial" panose="020B0604020202020204" pitchFamily="34" charset="0"/>
              </a:rPr>
              <a:t>p-value:</a:t>
            </a:r>
            <a:r>
              <a:rPr kumimoji="0" lang="en-US" altLang="en-US" sz="16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 0.9062412080949075</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p>
          <a:p>
            <a:r>
              <a:rPr lang="en-US" sz="1600" dirty="0">
                <a:effectLst/>
                <a:latin typeface="Arial" panose="020B0604020202020204" pitchFamily="34" charset="0"/>
                <a:ea typeface="Times New Roman" panose="02020603050405020304" pitchFamily="18" charset="0"/>
                <a:cs typeface="Arial" panose="020B0604020202020204" pitchFamily="34" charset="0"/>
              </a:rPr>
              <a:t>Used Lag: 5</a:t>
            </a:r>
            <a:endParaRPr lang="en-IN" dirty="0">
              <a:latin typeface="Arial" panose="020B0604020202020204" pitchFamily="34" charset="0"/>
              <a:ea typeface="Times New Roman" panose="02020603050405020304" pitchFamily="18" charset="0"/>
              <a:cs typeface="Arial" panose="020B0604020202020204" pitchFamily="34" charset="0"/>
            </a:endParaRPr>
          </a:p>
          <a:p>
            <a:r>
              <a:rPr lang="en-US" sz="1600" dirty="0">
                <a:effectLst/>
                <a:latin typeface="Arial" panose="020B0604020202020204" pitchFamily="34" charset="0"/>
                <a:ea typeface="Times New Roman" panose="02020603050405020304" pitchFamily="18" charset="0"/>
                <a:cs typeface="Arial" panose="020B0604020202020204" pitchFamily="34" charset="0"/>
              </a:rPr>
              <a:t>Number of Observations Used: 2215</a:t>
            </a:r>
            <a:endParaRPr lang="en-IN" dirty="0">
              <a:latin typeface="Arial" panose="020B0604020202020204" pitchFamily="34" charset="0"/>
              <a:ea typeface="Times New Roman" panose="02020603050405020304" pitchFamily="18" charset="0"/>
              <a:cs typeface="Arial" panose="020B0604020202020204" pitchFamily="34" charset="0"/>
            </a:endParaRPr>
          </a:p>
          <a:p>
            <a:r>
              <a:rPr lang="en-US" sz="1600" dirty="0">
                <a:effectLst/>
                <a:latin typeface="Arial" panose="020B0604020202020204" pitchFamily="34" charset="0"/>
                <a:ea typeface="Times New Roman" panose="02020603050405020304" pitchFamily="18" charset="0"/>
                <a:cs typeface="Arial" panose="020B0604020202020204" pitchFamily="34" charset="0"/>
              </a:rPr>
              <a:t>Critical Values: </a:t>
            </a:r>
          </a:p>
          <a:p>
            <a:r>
              <a:rPr kumimoji="0" lang="en-US" altLang="en-US" sz="16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{'1%': -3.4333057085868255, </a:t>
            </a:r>
          </a:p>
          <a:p>
            <a:r>
              <a:rPr kumimoji="0" lang="en-US" altLang="en-US" sz="16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'5%': -2.8628457425162424, </a:t>
            </a:r>
          </a:p>
          <a:p>
            <a:r>
              <a:rPr kumimoji="0" lang="en-US" altLang="en-US" sz="16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'10%': -2.567465109783999}</a:t>
            </a: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lang="en-IN" dirty="0">
              <a:latin typeface="Arial" panose="020B0604020202020204" pitchFamily="34" charset="0"/>
              <a:ea typeface="Times New Roman" panose="02020603050405020304" pitchFamily="18" charset="0"/>
              <a:cs typeface="Arial" panose="020B0604020202020204" pitchFamily="34" charset="0"/>
            </a:endParaRPr>
          </a:p>
          <a:p>
            <a:r>
              <a:rPr lang="en-US" sz="1600" dirty="0">
                <a:effectLst/>
                <a:latin typeface="Arial" panose="020B0604020202020204" pitchFamily="34" charset="0"/>
                <a:ea typeface="Times New Roman" panose="02020603050405020304" pitchFamily="18" charset="0"/>
                <a:cs typeface="Arial" panose="020B0604020202020204" pitchFamily="34" charset="0"/>
              </a:rPr>
              <a:t>IC Best: </a:t>
            </a:r>
            <a:r>
              <a:rPr kumimoji="0" lang="en-US" altLang="en-US" sz="16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20378.014588427934</a:t>
            </a:r>
            <a:endParaRPr lang="en-IN"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2" name="Google Shape;349;p3">
            <a:extLst>
              <a:ext uri="{FF2B5EF4-FFF2-40B4-BE49-F238E27FC236}">
                <a16:creationId xmlns:a16="http://schemas.microsoft.com/office/drawing/2014/main" id="{4E3C42BC-37FB-EE2F-B56B-FD0B5CFE9D71}"/>
              </a:ext>
            </a:extLst>
          </p:cNvPr>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35875414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613</Words>
  <Application>Microsoft Office PowerPoint</Application>
  <PresentationFormat>On-screen Show (4:3)</PresentationFormat>
  <Paragraphs>59</Paragraphs>
  <Slides>17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Century Gothic</vt:lpstr>
      <vt:lpstr>Calibri</vt:lpstr>
      <vt:lpstr>Gill Sans MT</vt:lpstr>
      <vt:lpstr>Times New Roman</vt:lpstr>
      <vt:lpstr>Wingdings</vt:lpstr>
      <vt:lpstr>Verdana</vt:lpstr>
      <vt:lpstr>Arial</vt:lpstr>
      <vt:lpstr>Gallery</vt:lpstr>
      <vt:lpstr>RELIANCE INDUSTRIES STOCK FORECAST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deployment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BHAVANA KURABET</cp:lastModifiedBy>
  <cp:revision>11</cp:revision>
  <dcterms:created xsi:type="dcterms:W3CDTF">2012-08-17T07:00:49Z</dcterms:created>
  <dcterms:modified xsi:type="dcterms:W3CDTF">2024-08-15T04:44:47Z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