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8/14/2021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1" y="2355458"/>
            <a:ext cx="4947858" cy="1630907"/>
          </a:xfrm>
        </p:spPr>
        <p:txBody>
          <a:bodyPr>
            <a:normAutofit fontScale="90000"/>
          </a:bodyPr>
          <a:lstStyle/>
          <a:p>
            <a:r>
              <a:rPr lang="en-US" sz="4400" dirty="0">
                <a:solidFill>
                  <a:schemeClr val="tx1"/>
                </a:solidFill>
              </a:rPr>
              <a:t>Content Based Recommendation System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By – Ritika Ghanekar ,Nikita more and </a:t>
            </a:r>
          </a:p>
          <a:p>
            <a:pPr>
              <a:spcAft>
                <a:spcPts val="600"/>
              </a:spcAft>
            </a:pPr>
            <a:r>
              <a:rPr lang="en-US" dirty="0" err="1">
                <a:solidFill>
                  <a:schemeClr val="tx1"/>
                </a:solidFill>
              </a:rPr>
              <a:t>Debjani</a:t>
            </a:r>
            <a:r>
              <a:rPr lang="en-US" dirty="0">
                <a:solidFill>
                  <a:schemeClr val="tx1"/>
                </a:solidFill>
              </a:rPr>
              <a:t> Das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48BB-A7F2-4D32-805F-85F70DC88FC5}"/>
              </a:ext>
            </a:extLst>
          </p:cNvPr>
          <p:cNvSpPr>
            <a:spLocks noGrp="1"/>
          </p:cNvSpPr>
          <p:nvPr>
            <p:ph type="title"/>
          </p:nvPr>
        </p:nvSpPr>
        <p:spPr/>
        <p:txBody>
          <a:bodyPr/>
          <a:lstStyle/>
          <a:p>
            <a:r>
              <a:rPr lang="en-US" dirty="0"/>
              <a:t>What is recommendation system?</a:t>
            </a:r>
            <a:endParaRPr lang="en-IN" dirty="0"/>
          </a:p>
        </p:txBody>
      </p:sp>
      <p:sp>
        <p:nvSpPr>
          <p:cNvPr id="3" name="Content Placeholder 2">
            <a:extLst>
              <a:ext uri="{FF2B5EF4-FFF2-40B4-BE49-F238E27FC236}">
                <a16:creationId xmlns:a16="http://schemas.microsoft.com/office/drawing/2014/main" id="{82527A7C-23AF-411B-A693-5C84F22A254D}"/>
              </a:ext>
            </a:extLst>
          </p:cNvPr>
          <p:cNvSpPr>
            <a:spLocks noGrp="1"/>
          </p:cNvSpPr>
          <p:nvPr>
            <p:ph idx="1"/>
          </p:nvPr>
        </p:nvSpPr>
        <p:spPr/>
        <p:txBody>
          <a:bodyPr>
            <a:normAutofit/>
          </a:bodyPr>
          <a:lstStyle/>
          <a:p>
            <a:r>
              <a:rPr lang="en-US" sz="2000" b="0" i="0" dirty="0">
                <a:solidFill>
                  <a:srgbClr val="000000"/>
                </a:solidFill>
                <a:effectLst/>
                <a:latin typeface="roboto" panose="020B0604020202020204" pitchFamily="2" charset="0"/>
              </a:rPr>
              <a:t>Recommender systems are the systems that are designed to recommend things to the user based on many different factors. These systems predict the most likely product that the users are most likely to purchase and are of interest to. </a:t>
            </a:r>
            <a:r>
              <a:rPr lang="en-US" sz="2000" dirty="0">
                <a:solidFill>
                  <a:srgbClr val="000000"/>
                </a:solidFill>
                <a:latin typeface="roboto" panose="020B0604020202020204" pitchFamily="2" charset="0"/>
              </a:rPr>
              <a:t>The </a:t>
            </a:r>
            <a:r>
              <a:rPr lang="en-US" sz="2000" b="0" i="0" dirty="0">
                <a:solidFill>
                  <a:srgbClr val="000000"/>
                </a:solidFill>
                <a:effectLst/>
                <a:latin typeface="roboto" panose="020B0604020202020204" pitchFamily="2" charset="0"/>
              </a:rPr>
              <a:t> recommender systems  help their users to identify the correct product or movies for them. </a:t>
            </a:r>
          </a:p>
          <a:p>
            <a:pPr algn="l" rtl="0"/>
            <a:r>
              <a:rPr lang="en-US" sz="2000" b="0" i="0" dirty="0">
                <a:solidFill>
                  <a:srgbClr val="000000"/>
                </a:solidFill>
                <a:effectLst/>
                <a:latin typeface="roboto" panose="02000000000000000000" pitchFamily="2" charset="0"/>
              </a:rPr>
              <a:t>Both the users and the services provided have benefited from these kinds of systems. The quality and decision-making process has also improved through these kinds of systems.</a:t>
            </a:r>
          </a:p>
          <a:p>
            <a:endParaRPr lang="en-IN" sz="2000" dirty="0"/>
          </a:p>
        </p:txBody>
      </p:sp>
    </p:spTree>
    <p:extLst>
      <p:ext uri="{BB962C8B-B14F-4D97-AF65-F5344CB8AC3E}">
        <p14:creationId xmlns:p14="http://schemas.microsoft.com/office/powerpoint/2010/main" val="177138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E9D0-20F6-4F72-A4C6-4AF3D897B4D3}"/>
              </a:ext>
            </a:extLst>
          </p:cNvPr>
          <p:cNvSpPr>
            <a:spLocks noGrp="1"/>
          </p:cNvSpPr>
          <p:nvPr>
            <p:ph type="title"/>
          </p:nvPr>
        </p:nvSpPr>
        <p:spPr>
          <a:xfrm>
            <a:off x="1066800" y="1132924"/>
            <a:ext cx="6566452" cy="1371600"/>
          </a:xfrm>
        </p:spPr>
        <p:txBody>
          <a:bodyPr/>
          <a:lstStyle/>
          <a:p>
            <a:r>
              <a:rPr lang="en-IN" b="0" dirty="0">
                <a:effectLst/>
                <a:latin typeface="Euclid Circular B"/>
              </a:rPr>
              <a:t>Content Based Recommendation</a:t>
            </a:r>
            <a:endParaRPr lang="en-IN" dirty="0"/>
          </a:p>
        </p:txBody>
      </p:sp>
      <p:sp>
        <p:nvSpPr>
          <p:cNvPr id="3" name="Content Placeholder 2">
            <a:extLst>
              <a:ext uri="{FF2B5EF4-FFF2-40B4-BE49-F238E27FC236}">
                <a16:creationId xmlns:a16="http://schemas.microsoft.com/office/drawing/2014/main" id="{EA867296-F368-45BF-B8EE-4B7431A16DA1}"/>
              </a:ext>
            </a:extLst>
          </p:cNvPr>
          <p:cNvSpPr>
            <a:spLocks noGrp="1"/>
          </p:cNvSpPr>
          <p:nvPr>
            <p:ph idx="1"/>
          </p:nvPr>
        </p:nvSpPr>
        <p:spPr>
          <a:xfrm>
            <a:off x="934278" y="2770672"/>
            <a:ext cx="5983357" cy="1859280"/>
          </a:xfrm>
        </p:spPr>
        <p:txBody>
          <a:bodyPr/>
          <a:lstStyle/>
          <a:p>
            <a:r>
              <a:rPr lang="en-US" sz="2400" b="0" i="0" dirty="0">
                <a:effectLst/>
                <a:latin typeface="Euclid Circular B"/>
              </a:rPr>
              <a:t>Content based recommendation uses item features to recommend other items similar to what the user likes, based on their previous actions or explicit feedback.</a:t>
            </a:r>
          </a:p>
          <a:p>
            <a:endParaRPr lang="en-IN" dirty="0"/>
          </a:p>
        </p:txBody>
      </p:sp>
      <p:pic>
        <p:nvPicPr>
          <p:cNvPr id="5" name="Picture 4">
            <a:extLst>
              <a:ext uri="{FF2B5EF4-FFF2-40B4-BE49-F238E27FC236}">
                <a16:creationId xmlns:a16="http://schemas.microsoft.com/office/drawing/2014/main" id="{58AD35B6-6163-446F-B35E-E2879ED86109}"/>
              </a:ext>
            </a:extLst>
          </p:cNvPr>
          <p:cNvPicPr>
            <a:picLocks noChangeAspect="1"/>
          </p:cNvPicPr>
          <p:nvPr/>
        </p:nvPicPr>
        <p:blipFill>
          <a:blip r:embed="rId2"/>
          <a:stretch>
            <a:fillRect/>
          </a:stretch>
        </p:blipFill>
        <p:spPr>
          <a:xfrm>
            <a:off x="7434803" y="705542"/>
            <a:ext cx="3690397" cy="4787178"/>
          </a:xfrm>
          <a:prstGeom prst="rect">
            <a:avLst/>
          </a:prstGeom>
        </p:spPr>
      </p:pic>
    </p:spTree>
    <p:extLst>
      <p:ext uri="{BB962C8B-B14F-4D97-AF65-F5344CB8AC3E}">
        <p14:creationId xmlns:p14="http://schemas.microsoft.com/office/powerpoint/2010/main" val="2727428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22FB-B559-435F-9158-AD973499BCE3}"/>
              </a:ext>
            </a:extLst>
          </p:cNvPr>
          <p:cNvSpPr>
            <a:spLocks noGrp="1"/>
          </p:cNvSpPr>
          <p:nvPr>
            <p:ph type="title"/>
          </p:nvPr>
        </p:nvSpPr>
        <p:spPr/>
        <p:txBody>
          <a:bodyPr/>
          <a:lstStyle/>
          <a:p>
            <a:r>
              <a:rPr lang="en-US" dirty="0"/>
              <a:t>How movies get filter ?</a:t>
            </a:r>
            <a:endParaRPr lang="en-IN" dirty="0"/>
          </a:p>
        </p:txBody>
      </p:sp>
      <p:sp>
        <p:nvSpPr>
          <p:cNvPr id="3" name="Content Placeholder 2">
            <a:extLst>
              <a:ext uri="{FF2B5EF4-FFF2-40B4-BE49-F238E27FC236}">
                <a16:creationId xmlns:a16="http://schemas.microsoft.com/office/drawing/2014/main" id="{ADA2765C-48FC-40FC-B318-C35C21762211}"/>
              </a:ext>
            </a:extLst>
          </p:cNvPr>
          <p:cNvSpPr>
            <a:spLocks noGrp="1"/>
          </p:cNvSpPr>
          <p:nvPr>
            <p:ph idx="1"/>
          </p:nvPr>
        </p:nvSpPr>
        <p:spPr/>
        <p:txBody>
          <a:bodyPr/>
          <a:lstStyle/>
          <a:p>
            <a:r>
              <a:rPr lang="en-US" sz="2000" dirty="0"/>
              <a:t>It is because </a:t>
            </a:r>
            <a:r>
              <a:rPr lang="en-IN" sz="2000" b="0" dirty="0">
                <a:effectLst/>
                <a:latin typeface="Euclid Circular B"/>
              </a:rPr>
              <a:t>Natural language processing (NLP) </a:t>
            </a:r>
          </a:p>
          <a:p>
            <a:r>
              <a:rPr lang="en-US" sz="2000" b="0" dirty="0">
                <a:effectLst/>
                <a:latin typeface="Euclid Circular B"/>
              </a:rPr>
              <a:t>Natural language processing (NLP) is an ability of a computer program to understand human language as it is spoken and written -- referred to as natural language. </a:t>
            </a:r>
          </a:p>
        </p:txBody>
      </p:sp>
      <p:pic>
        <p:nvPicPr>
          <p:cNvPr id="5" name="Picture 4">
            <a:extLst>
              <a:ext uri="{FF2B5EF4-FFF2-40B4-BE49-F238E27FC236}">
                <a16:creationId xmlns:a16="http://schemas.microsoft.com/office/drawing/2014/main" id="{B0332802-82E5-48C3-ADAE-A36F33FC74F8}"/>
              </a:ext>
            </a:extLst>
          </p:cNvPr>
          <p:cNvPicPr>
            <a:picLocks noChangeAspect="1"/>
          </p:cNvPicPr>
          <p:nvPr/>
        </p:nvPicPr>
        <p:blipFill>
          <a:blip r:embed="rId2"/>
          <a:stretch>
            <a:fillRect/>
          </a:stretch>
        </p:blipFill>
        <p:spPr>
          <a:xfrm>
            <a:off x="1715639" y="3796617"/>
            <a:ext cx="8760722" cy="1122631"/>
          </a:xfrm>
          <a:prstGeom prst="rect">
            <a:avLst/>
          </a:prstGeom>
        </p:spPr>
      </p:pic>
    </p:spTree>
    <p:extLst>
      <p:ext uri="{BB962C8B-B14F-4D97-AF65-F5344CB8AC3E}">
        <p14:creationId xmlns:p14="http://schemas.microsoft.com/office/powerpoint/2010/main" val="402834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47FF-851D-4EFE-973D-663D191D93EF}"/>
              </a:ext>
            </a:extLst>
          </p:cNvPr>
          <p:cNvSpPr>
            <a:spLocks noGrp="1"/>
          </p:cNvSpPr>
          <p:nvPr>
            <p:ph type="title"/>
          </p:nvPr>
        </p:nvSpPr>
        <p:spPr/>
        <p:txBody>
          <a:bodyPr/>
          <a:lstStyle/>
          <a:p>
            <a:r>
              <a:rPr lang="en-US" dirty="0"/>
              <a:t>Tokenization </a:t>
            </a:r>
            <a:endParaRPr lang="en-IN" dirty="0"/>
          </a:p>
        </p:txBody>
      </p:sp>
      <p:sp>
        <p:nvSpPr>
          <p:cNvPr id="3" name="Content Placeholder 2">
            <a:extLst>
              <a:ext uri="{FF2B5EF4-FFF2-40B4-BE49-F238E27FC236}">
                <a16:creationId xmlns:a16="http://schemas.microsoft.com/office/drawing/2014/main" id="{215AB876-A5E3-499D-9680-A2C3A388675D}"/>
              </a:ext>
            </a:extLst>
          </p:cNvPr>
          <p:cNvSpPr>
            <a:spLocks noGrp="1"/>
          </p:cNvSpPr>
          <p:nvPr>
            <p:ph idx="1"/>
          </p:nvPr>
        </p:nvSpPr>
        <p:spPr/>
        <p:txBody>
          <a:bodyPr/>
          <a:lstStyle/>
          <a:p>
            <a:r>
              <a:rPr lang="en-US" dirty="0">
                <a:effectLst/>
              </a:rPr>
              <a:t>Tokenization is the process of breaking down sentence or paragraphs into smaller chunks of words called tokens.</a:t>
            </a:r>
          </a:p>
          <a:p>
            <a:br>
              <a:rPr lang="en-US" dirty="0">
                <a:effectLst/>
              </a:rPr>
            </a:br>
            <a:endParaRPr lang="en-IN" dirty="0"/>
          </a:p>
        </p:txBody>
      </p:sp>
      <p:pic>
        <p:nvPicPr>
          <p:cNvPr id="5" name="Picture 4">
            <a:extLst>
              <a:ext uri="{FF2B5EF4-FFF2-40B4-BE49-F238E27FC236}">
                <a16:creationId xmlns:a16="http://schemas.microsoft.com/office/drawing/2014/main" id="{4A28259C-46C7-4B4D-9923-0ED2D114CB45}"/>
              </a:ext>
            </a:extLst>
          </p:cNvPr>
          <p:cNvPicPr>
            <a:picLocks noChangeAspect="1"/>
          </p:cNvPicPr>
          <p:nvPr/>
        </p:nvPicPr>
        <p:blipFill>
          <a:blip r:embed="rId2"/>
          <a:stretch>
            <a:fillRect/>
          </a:stretch>
        </p:blipFill>
        <p:spPr>
          <a:xfrm>
            <a:off x="1867521" y="3274322"/>
            <a:ext cx="7953375" cy="2562225"/>
          </a:xfrm>
          <a:prstGeom prst="rect">
            <a:avLst/>
          </a:prstGeom>
        </p:spPr>
      </p:pic>
    </p:spTree>
    <p:extLst>
      <p:ext uri="{BB962C8B-B14F-4D97-AF65-F5344CB8AC3E}">
        <p14:creationId xmlns:p14="http://schemas.microsoft.com/office/powerpoint/2010/main" val="388651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C53C-BCE2-4DC8-9D08-56E1D650A7DB}"/>
              </a:ext>
            </a:extLst>
          </p:cNvPr>
          <p:cNvSpPr>
            <a:spLocks noGrp="1"/>
          </p:cNvSpPr>
          <p:nvPr>
            <p:ph type="title"/>
          </p:nvPr>
        </p:nvSpPr>
        <p:spPr>
          <a:xfrm>
            <a:off x="1066800" y="642594"/>
            <a:ext cx="10058400" cy="1066936"/>
          </a:xfrm>
        </p:spPr>
        <p:txBody>
          <a:bodyPr>
            <a:normAutofit fontScale="90000"/>
          </a:bodyPr>
          <a:lstStyle/>
          <a:p>
            <a:r>
              <a:rPr lang="en-IN" b="1" i="0" dirty="0">
                <a:effectLst/>
                <a:latin typeface="Euclid Circular B"/>
              </a:rPr>
              <a:t>Stop Words Removal</a:t>
            </a:r>
            <a:br>
              <a:rPr lang="en-IN" dirty="0"/>
            </a:br>
            <a:endParaRPr lang="en-IN" dirty="0"/>
          </a:p>
        </p:txBody>
      </p:sp>
      <p:sp>
        <p:nvSpPr>
          <p:cNvPr id="7" name="Content Placeholder 6">
            <a:extLst>
              <a:ext uri="{FF2B5EF4-FFF2-40B4-BE49-F238E27FC236}">
                <a16:creationId xmlns:a16="http://schemas.microsoft.com/office/drawing/2014/main" id="{38F63D08-03ED-43E4-86CD-9966724C7089}"/>
              </a:ext>
            </a:extLst>
          </p:cNvPr>
          <p:cNvSpPr>
            <a:spLocks noGrp="1"/>
          </p:cNvSpPr>
          <p:nvPr>
            <p:ph idx="1"/>
          </p:nvPr>
        </p:nvSpPr>
        <p:spPr>
          <a:xfrm>
            <a:off x="868017" y="1504188"/>
            <a:ext cx="10058400" cy="3849624"/>
          </a:xfrm>
        </p:spPr>
        <p:txBody>
          <a:bodyPr/>
          <a:lstStyle/>
          <a:p>
            <a:r>
              <a:rPr lang="en-US" dirty="0">
                <a:effectLst/>
              </a:rPr>
              <a:t>On removal of some words, the meaning of the sentence doesn't change, like and, am. Those words are called stop-words and should be removed before feeding to any algorithm. In datasets, some non-stop words repeat very frequently. Those words too should be removed to get an unbiased result from the algorithm.</a:t>
            </a:r>
          </a:p>
        </p:txBody>
      </p:sp>
      <p:pic>
        <p:nvPicPr>
          <p:cNvPr id="11" name="Picture 10">
            <a:extLst>
              <a:ext uri="{FF2B5EF4-FFF2-40B4-BE49-F238E27FC236}">
                <a16:creationId xmlns:a16="http://schemas.microsoft.com/office/drawing/2014/main" id="{FC29D82F-D474-4DE9-807D-490985BD8453}"/>
              </a:ext>
            </a:extLst>
          </p:cNvPr>
          <p:cNvPicPr>
            <a:picLocks noChangeAspect="1"/>
          </p:cNvPicPr>
          <p:nvPr/>
        </p:nvPicPr>
        <p:blipFill>
          <a:blip r:embed="rId2"/>
          <a:stretch>
            <a:fillRect/>
          </a:stretch>
        </p:blipFill>
        <p:spPr>
          <a:xfrm>
            <a:off x="1925292" y="3429000"/>
            <a:ext cx="7943850" cy="2095500"/>
          </a:xfrm>
          <a:prstGeom prst="rect">
            <a:avLst/>
          </a:prstGeom>
        </p:spPr>
      </p:pic>
    </p:spTree>
    <p:extLst>
      <p:ext uri="{BB962C8B-B14F-4D97-AF65-F5344CB8AC3E}">
        <p14:creationId xmlns:p14="http://schemas.microsoft.com/office/powerpoint/2010/main" val="3966597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4EEC-FB51-4F6D-B3AA-075F3A94AB1C}"/>
              </a:ext>
            </a:extLst>
          </p:cNvPr>
          <p:cNvSpPr>
            <a:spLocks noGrp="1"/>
          </p:cNvSpPr>
          <p:nvPr>
            <p:ph type="title"/>
          </p:nvPr>
        </p:nvSpPr>
        <p:spPr/>
        <p:txBody>
          <a:bodyPr/>
          <a:lstStyle/>
          <a:p>
            <a:r>
              <a:rPr lang="en-US" b="1" i="0" dirty="0">
                <a:effectLst/>
                <a:latin typeface="Euclid Circular B"/>
              </a:rPr>
              <a:t>V</a:t>
            </a:r>
            <a:r>
              <a:rPr lang="en-IN" b="1" i="0" dirty="0" err="1">
                <a:effectLst/>
                <a:latin typeface="Euclid Circular B"/>
              </a:rPr>
              <a:t>ectorization</a:t>
            </a:r>
            <a:endParaRPr lang="en-IN" dirty="0"/>
          </a:p>
        </p:txBody>
      </p:sp>
      <p:sp>
        <p:nvSpPr>
          <p:cNvPr id="3" name="Content Placeholder 2">
            <a:extLst>
              <a:ext uri="{FF2B5EF4-FFF2-40B4-BE49-F238E27FC236}">
                <a16:creationId xmlns:a16="http://schemas.microsoft.com/office/drawing/2014/main" id="{7991636A-E047-4548-B6AB-B9392074C7D1}"/>
              </a:ext>
            </a:extLst>
          </p:cNvPr>
          <p:cNvSpPr>
            <a:spLocks noGrp="1"/>
          </p:cNvSpPr>
          <p:nvPr>
            <p:ph idx="1"/>
          </p:nvPr>
        </p:nvSpPr>
        <p:spPr/>
        <p:txBody>
          <a:bodyPr>
            <a:normAutofit/>
          </a:bodyPr>
          <a:lstStyle/>
          <a:p>
            <a:r>
              <a:rPr lang="en-US" sz="2000" dirty="0">
                <a:effectLst/>
              </a:rPr>
              <a:t>After tokenization, and stop words removal, our "content" are still in string format. We need to convert those strings to numbers based on their importance (features). We use TF-IDF vectorization to convert those text to vector of importance. With TF-IDF we can extract important words in our data. It assign rarely occurring words a high number, and frequently occurring words a very </a:t>
            </a:r>
            <a:r>
              <a:rPr lang="en-US" sz="2000">
                <a:effectLst/>
              </a:rPr>
              <a:t>low number</a:t>
            </a:r>
            <a:r>
              <a:rPr lang="en-US" sz="2000" dirty="0">
                <a:effectLst/>
              </a:rPr>
              <a:t>.</a:t>
            </a:r>
          </a:p>
        </p:txBody>
      </p:sp>
    </p:spTree>
    <p:extLst>
      <p:ext uri="{BB962C8B-B14F-4D97-AF65-F5344CB8AC3E}">
        <p14:creationId xmlns:p14="http://schemas.microsoft.com/office/powerpoint/2010/main" val="672036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EAB3B-9FFB-401A-8850-D6DD64BC794B}"/>
              </a:ext>
            </a:extLst>
          </p:cNvPr>
          <p:cNvSpPr>
            <a:spLocks noGrp="1"/>
          </p:cNvSpPr>
          <p:nvPr>
            <p:ph type="title"/>
          </p:nvPr>
        </p:nvSpPr>
        <p:spPr/>
        <p:txBody>
          <a:bodyPr/>
          <a:lstStyle/>
          <a:p>
            <a:r>
              <a:rPr lang="en-US" dirty="0"/>
              <a:t>How movie are sort in ranking order?</a:t>
            </a:r>
            <a:endParaRPr lang="en-IN" dirty="0"/>
          </a:p>
        </p:txBody>
      </p:sp>
      <p:sp>
        <p:nvSpPr>
          <p:cNvPr id="3" name="Content Placeholder 2">
            <a:extLst>
              <a:ext uri="{FF2B5EF4-FFF2-40B4-BE49-F238E27FC236}">
                <a16:creationId xmlns:a16="http://schemas.microsoft.com/office/drawing/2014/main" id="{DFA0F871-A198-4436-A336-66DA526B33A9}"/>
              </a:ext>
            </a:extLst>
          </p:cNvPr>
          <p:cNvSpPr>
            <a:spLocks noGrp="1"/>
          </p:cNvSpPr>
          <p:nvPr>
            <p:ph idx="1"/>
          </p:nvPr>
        </p:nvSpPr>
        <p:spPr>
          <a:xfrm>
            <a:off x="1066800" y="2103120"/>
            <a:ext cx="5546035" cy="3849624"/>
          </a:xfrm>
        </p:spPr>
        <p:txBody>
          <a:bodyPr/>
          <a:lstStyle/>
          <a:p>
            <a:r>
              <a:rPr lang="en-US" sz="2400" dirty="0">
                <a:latin typeface="Arial" panose="020B0604020202020204" pitchFamily="34" charset="0"/>
                <a:cs typeface="Arial" panose="020B0604020202020204" pitchFamily="34" charset="0"/>
              </a:rPr>
              <a:t>It is due to cosine similarity </a:t>
            </a:r>
          </a:p>
          <a:p>
            <a:r>
              <a:rPr lang="en-US" sz="2400" b="0" i="0" dirty="0">
                <a:effectLst/>
                <a:latin typeface="Arial" panose="020B0604020202020204" pitchFamily="34" charset="0"/>
                <a:cs typeface="Arial" panose="020B0604020202020204" pitchFamily="34" charset="0"/>
              </a:rPr>
              <a:t>The cosine similarity metric is used to determine how similar papers are regardless of their size.</a:t>
            </a:r>
          </a:p>
          <a:p>
            <a:pPr marL="0" indent="0">
              <a:buNone/>
            </a:pPr>
            <a:endParaRPr lang="en-IN" dirty="0"/>
          </a:p>
        </p:txBody>
      </p:sp>
      <p:pic>
        <p:nvPicPr>
          <p:cNvPr id="5" name="Picture 4">
            <a:extLst>
              <a:ext uri="{FF2B5EF4-FFF2-40B4-BE49-F238E27FC236}">
                <a16:creationId xmlns:a16="http://schemas.microsoft.com/office/drawing/2014/main" id="{FEE17CC6-3D9A-446F-8A64-F282035F8F1B}"/>
              </a:ext>
            </a:extLst>
          </p:cNvPr>
          <p:cNvPicPr>
            <a:picLocks noChangeAspect="1"/>
          </p:cNvPicPr>
          <p:nvPr/>
        </p:nvPicPr>
        <p:blipFill>
          <a:blip r:embed="rId2"/>
          <a:stretch>
            <a:fillRect/>
          </a:stretch>
        </p:blipFill>
        <p:spPr>
          <a:xfrm>
            <a:off x="7146856" y="2103120"/>
            <a:ext cx="4342779" cy="3507352"/>
          </a:xfrm>
          <a:prstGeom prst="rect">
            <a:avLst/>
          </a:prstGeom>
        </p:spPr>
      </p:pic>
    </p:spTree>
    <p:extLst>
      <p:ext uri="{BB962C8B-B14F-4D97-AF65-F5344CB8AC3E}">
        <p14:creationId xmlns:p14="http://schemas.microsoft.com/office/powerpoint/2010/main" val="715444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80C05-F7A9-4E36-A80A-478949A79237}"/>
              </a:ext>
            </a:extLst>
          </p:cNvPr>
          <p:cNvSpPr>
            <a:spLocks noGrp="1"/>
          </p:cNvSpPr>
          <p:nvPr>
            <p:ph type="title"/>
          </p:nvPr>
        </p:nvSpPr>
        <p:spPr>
          <a:xfrm>
            <a:off x="1464365" y="2057400"/>
            <a:ext cx="10058400" cy="1371600"/>
          </a:xfrm>
        </p:spPr>
        <p:txBody>
          <a:bodyPr/>
          <a:lstStyle/>
          <a:p>
            <a:r>
              <a:rPr lang="en-US" dirty="0"/>
              <a:t>Combining all Data and concept </a:t>
            </a:r>
            <a:br>
              <a:rPr lang="en-US" dirty="0"/>
            </a:br>
            <a:r>
              <a:rPr lang="en-US" dirty="0"/>
              <a:t>we will go to implement the theory </a:t>
            </a:r>
            <a:endParaRPr lang="en-IN" dirty="0"/>
          </a:p>
        </p:txBody>
      </p:sp>
    </p:spTree>
    <p:extLst>
      <p:ext uri="{BB962C8B-B14F-4D97-AF65-F5344CB8AC3E}">
        <p14:creationId xmlns:p14="http://schemas.microsoft.com/office/powerpoint/2010/main" val="3940912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{05716F37-98A5-48D9-8D66-64C6BD2D3724}tf78438558_win32</Template>
  <TotalTime>31</TotalTime>
  <Words>382</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Euclid Circular B</vt:lpstr>
      <vt:lpstr>Garamond</vt:lpstr>
      <vt:lpstr>roboto</vt:lpstr>
      <vt:lpstr>SavonVTI</vt:lpstr>
      <vt:lpstr>Content Based Recommendation System</vt:lpstr>
      <vt:lpstr>What is recommendation system?</vt:lpstr>
      <vt:lpstr>Content Based Recommendation</vt:lpstr>
      <vt:lpstr>How movies get filter ?</vt:lpstr>
      <vt:lpstr>Tokenization </vt:lpstr>
      <vt:lpstr>Stop Words Removal </vt:lpstr>
      <vt:lpstr>Vectorization</vt:lpstr>
      <vt:lpstr>How movie are sort in ranking order?</vt:lpstr>
      <vt:lpstr>Combining all Data and concept  we will go to implement the theory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Based Recommendation System</dc:title>
  <dc:creator>Ritika Ghanekar</dc:creator>
  <cp:lastModifiedBy>Ritika Ghanekar</cp:lastModifiedBy>
  <cp:revision>2</cp:revision>
  <dcterms:created xsi:type="dcterms:W3CDTF">2021-08-13T19:48:35Z</dcterms:created>
  <dcterms:modified xsi:type="dcterms:W3CDTF">2021-08-13T20:19:51Z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