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9" r:id="rId3"/>
    <p:sldId id="272" r:id="rId4"/>
    <p:sldId id="257" r:id="rId5"/>
    <p:sldId id="259" r:id="rId6"/>
    <p:sldId id="258" r:id="rId7"/>
    <p:sldId id="260" r:id="rId8"/>
    <p:sldId id="262" r:id="rId9"/>
    <p:sldId id="266" r:id="rId10"/>
    <p:sldId id="267" r:id="rId11"/>
    <p:sldId id="263" r:id="rId12"/>
    <p:sldId id="264" r:id="rId13"/>
    <p:sldId id="265"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BABF8B-F59C-4BB9-8950-188F3654216E}" v="73" dt="2023-02-21T08:08:10.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60"/>
  </p:normalViewPr>
  <p:slideViewPr>
    <p:cSldViewPr snapToGrid="0">
      <p:cViewPr>
        <p:scale>
          <a:sx n="75" d="100"/>
          <a:sy n="75" d="100"/>
        </p:scale>
        <p:origin x="106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2268B-8F3E-4B64-B6D0-AA48E2A67372}" type="datetimeFigureOut">
              <a:rPr lang="en-IN" smtClean="0"/>
              <a:t>20-02-2023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1EC22EC-4608-45A0-AE63-8FA7137F5AD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2268B-8F3E-4B64-B6D0-AA48E2A67372}"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C22EC-4608-45A0-AE63-8FA7137F5AD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1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2268B-8F3E-4B64-B6D0-AA48E2A67372}"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C22EC-4608-45A0-AE63-8FA7137F5AD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906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2268B-8F3E-4B64-B6D0-AA48E2A67372}"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C22EC-4608-45A0-AE63-8FA7137F5AD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9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C2268B-8F3E-4B64-B6D0-AA48E2A67372}"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C22EC-4608-45A0-AE63-8FA7137F5AD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601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2268B-8F3E-4B64-B6D0-AA48E2A67372}"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C22EC-4608-45A0-AE63-8FA7137F5AD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922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2268B-8F3E-4B64-B6D0-AA48E2A67372}"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EC22EC-4608-45A0-AE63-8FA7137F5AD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20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C2268B-8F3E-4B64-B6D0-AA48E2A67372}"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EC22EC-4608-45A0-AE63-8FA7137F5AD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154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2268B-8F3E-4B64-B6D0-AA48E2A67372}"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EC22EC-4608-45A0-AE63-8FA7137F5ADD}" type="slidenum">
              <a:rPr lang="en-IN" smtClean="0"/>
              <a:t>‹#›</a:t>
            </a:fld>
            <a:endParaRPr lang="en-IN"/>
          </a:p>
        </p:txBody>
      </p:sp>
    </p:spTree>
    <p:extLst>
      <p:ext uri="{BB962C8B-B14F-4D97-AF65-F5344CB8AC3E}">
        <p14:creationId xmlns:p14="http://schemas.microsoft.com/office/powerpoint/2010/main" val="45187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2268B-8F3E-4B64-B6D0-AA48E2A67372}"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C22EC-4608-45A0-AE63-8FA7137F5AD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72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9C2268B-8F3E-4B64-B6D0-AA48E2A67372}" type="datetimeFigureOut">
              <a:rPr lang="en-IN" smtClean="0"/>
              <a:t>20-02-2023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1EC22EC-4608-45A0-AE63-8FA7137F5AD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39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9C2268B-8F3E-4B64-B6D0-AA48E2A67372}" type="datetimeFigureOut">
              <a:rPr lang="en-IN" smtClean="0"/>
              <a:t>20-02-2023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1EC22EC-4608-45A0-AE63-8FA7137F5AD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10386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60B6-4CA1-BECF-D012-DA8171B37F5F}"/>
              </a:ext>
            </a:extLst>
          </p:cNvPr>
          <p:cNvSpPr>
            <a:spLocks noGrp="1"/>
          </p:cNvSpPr>
          <p:nvPr>
            <p:ph type="ctrTitle"/>
          </p:nvPr>
        </p:nvSpPr>
        <p:spPr>
          <a:xfrm>
            <a:off x="3860800" y="314960"/>
            <a:ext cx="7194053" cy="2974179"/>
          </a:xfrm>
        </p:spPr>
        <p:txBody>
          <a:bodyPr/>
          <a:lstStyle/>
          <a:p>
            <a:r>
              <a:rPr lang="en-IN" dirty="0"/>
              <a:t>Analysis on Air quality Index in </a:t>
            </a:r>
            <a:r>
              <a:rPr lang="en-IN" dirty="0" err="1"/>
              <a:t>india</a:t>
            </a:r>
            <a:endParaRPr lang="en-IN" dirty="0"/>
          </a:p>
        </p:txBody>
      </p:sp>
      <p:pic>
        <p:nvPicPr>
          <p:cNvPr id="7" name="Picture 6">
            <a:extLst>
              <a:ext uri="{FF2B5EF4-FFF2-40B4-BE49-F238E27FC236}">
                <a16:creationId xmlns:a16="http://schemas.microsoft.com/office/drawing/2014/main" id="{9CB8A327-CAD7-0FC6-3423-31D41177B5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1280" y="157479"/>
            <a:ext cx="3289139" cy="3289139"/>
          </a:xfrm>
          <a:prstGeom prst="rect">
            <a:avLst/>
          </a:prstGeom>
        </p:spPr>
      </p:pic>
      <p:sp>
        <p:nvSpPr>
          <p:cNvPr id="10" name="TextBox 9">
            <a:extLst>
              <a:ext uri="{FF2B5EF4-FFF2-40B4-BE49-F238E27FC236}">
                <a16:creationId xmlns:a16="http://schemas.microsoft.com/office/drawing/2014/main" id="{B8A02B38-0976-1186-00C1-1D3B16EAD51A}"/>
              </a:ext>
            </a:extLst>
          </p:cNvPr>
          <p:cNvSpPr txBox="1"/>
          <p:nvPr/>
        </p:nvSpPr>
        <p:spPr>
          <a:xfrm>
            <a:off x="8341360" y="3921760"/>
            <a:ext cx="3058160" cy="923330"/>
          </a:xfrm>
          <a:prstGeom prst="rect">
            <a:avLst/>
          </a:prstGeom>
          <a:noFill/>
        </p:spPr>
        <p:txBody>
          <a:bodyPr wrap="square" rtlCol="0">
            <a:spAutoFit/>
          </a:bodyPr>
          <a:lstStyle/>
          <a:p>
            <a:r>
              <a:rPr lang="en-IN" dirty="0"/>
              <a:t>1.Nikita </a:t>
            </a:r>
            <a:r>
              <a:rPr lang="en-IN" dirty="0" err="1"/>
              <a:t>Nannaware</a:t>
            </a:r>
            <a:endParaRPr lang="en-IN" dirty="0"/>
          </a:p>
          <a:p>
            <a:r>
              <a:rPr lang="en-IN" dirty="0"/>
              <a:t>2. </a:t>
            </a:r>
            <a:r>
              <a:rPr lang="en-IN" dirty="0" err="1"/>
              <a:t>Satyaveni</a:t>
            </a:r>
            <a:r>
              <a:rPr lang="en-IN" dirty="0"/>
              <a:t> </a:t>
            </a:r>
            <a:r>
              <a:rPr lang="en-IN" dirty="0" err="1"/>
              <a:t>Nadiminti</a:t>
            </a:r>
            <a:r>
              <a:rPr lang="en-IN" dirty="0"/>
              <a:t> </a:t>
            </a:r>
          </a:p>
          <a:p>
            <a:r>
              <a:rPr lang="en-IN" dirty="0"/>
              <a:t>3.Narendra Jadhav</a:t>
            </a:r>
          </a:p>
        </p:txBody>
      </p:sp>
    </p:spTree>
    <p:extLst>
      <p:ext uri="{BB962C8B-B14F-4D97-AF65-F5344CB8AC3E}">
        <p14:creationId xmlns:p14="http://schemas.microsoft.com/office/powerpoint/2010/main" val="378418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C2023-C1A2-F6CA-77E5-B57E3F4CF800}"/>
              </a:ext>
            </a:extLst>
          </p:cNvPr>
          <p:cNvSpPr>
            <a:spLocks noGrp="1"/>
          </p:cNvSpPr>
          <p:nvPr>
            <p:ph type="title"/>
          </p:nvPr>
        </p:nvSpPr>
        <p:spPr>
          <a:xfrm>
            <a:off x="1452879" y="2016124"/>
            <a:ext cx="2804161" cy="3419476"/>
          </a:xfrm>
        </p:spPr>
        <p:txBody>
          <a:bodyPr>
            <a:normAutofit/>
          </a:bodyPr>
          <a:lstStyle/>
          <a:p>
            <a:r>
              <a:rPr lang="en-IN" sz="1600" dirty="0">
                <a:latin typeface="Times New Roman" panose="02020603050405020304" pitchFamily="18" charset="0"/>
                <a:cs typeface="Times New Roman" panose="02020603050405020304" pitchFamily="18" charset="0"/>
              </a:rPr>
              <a:t>Observations:</a:t>
            </a:r>
            <a:br>
              <a:rPr lang="en-IN" sz="1600" dirty="0">
                <a:latin typeface="Times New Roman" panose="02020603050405020304" pitchFamily="18" charset="0"/>
                <a:cs typeface="Times New Roman" panose="02020603050405020304" pitchFamily="18" charset="0"/>
              </a:rPr>
            </a:br>
            <a:br>
              <a:rPr lang="en-IN" sz="1600" cap="none" dirty="0">
                <a:latin typeface="Times New Roman" panose="02020603050405020304" pitchFamily="18" charset="0"/>
                <a:cs typeface="Times New Roman" panose="02020603050405020304" pitchFamily="18" charset="0"/>
              </a:rPr>
            </a:br>
            <a:r>
              <a:rPr lang="en-IN" sz="1400" cap="none" dirty="0">
                <a:latin typeface="Times New Roman" panose="02020603050405020304" pitchFamily="18" charset="0"/>
                <a:cs typeface="Times New Roman" panose="02020603050405020304" pitchFamily="18" charset="0"/>
              </a:rPr>
              <a:t>1.Mizoram Have The Lowest </a:t>
            </a:r>
            <a:r>
              <a:rPr lang="en-IN" sz="1400" cap="none" dirty="0" err="1">
                <a:latin typeface="Times New Roman" panose="02020603050405020304" pitchFamily="18" charset="0"/>
                <a:cs typeface="Times New Roman" panose="02020603050405020304" pitchFamily="18" charset="0"/>
              </a:rPr>
              <a:t>Aqi</a:t>
            </a:r>
            <a:r>
              <a:rPr lang="en-IN" sz="1400" cap="none" dirty="0">
                <a:latin typeface="Times New Roman" panose="02020603050405020304" pitchFamily="18" charset="0"/>
                <a:cs typeface="Times New Roman" panose="02020603050405020304" pitchFamily="18" charset="0"/>
              </a:rPr>
              <a:t>(least Polluted) State  Value.</a:t>
            </a:r>
            <a:br>
              <a:rPr lang="en-IN" sz="1400" cap="none" dirty="0">
                <a:latin typeface="Times New Roman" panose="02020603050405020304" pitchFamily="18" charset="0"/>
                <a:cs typeface="Times New Roman" panose="02020603050405020304" pitchFamily="18" charset="0"/>
              </a:rPr>
            </a:br>
            <a:br>
              <a:rPr lang="en-IN" sz="1400" cap="none" dirty="0">
                <a:latin typeface="Times New Roman" panose="02020603050405020304" pitchFamily="18" charset="0"/>
                <a:cs typeface="Times New Roman" panose="02020603050405020304" pitchFamily="18" charset="0"/>
              </a:rPr>
            </a:br>
            <a:r>
              <a:rPr lang="en-IN" sz="1400" cap="none" dirty="0">
                <a:latin typeface="Times New Roman" panose="02020603050405020304" pitchFamily="18" charset="0"/>
                <a:cs typeface="Times New Roman" panose="02020603050405020304" pitchFamily="18" charset="0"/>
              </a:rPr>
              <a:t>2.Meghalaya Is The Second Least Polluted State</a:t>
            </a:r>
            <a:endParaRPr lang="en-IN" sz="1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48A0227-47DB-5874-3574-CE488D63F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3200" y="2016124"/>
            <a:ext cx="5771654" cy="3957956"/>
          </a:xfrm>
        </p:spPr>
      </p:pic>
      <p:sp>
        <p:nvSpPr>
          <p:cNvPr id="7" name="TextBox 6">
            <a:extLst>
              <a:ext uri="{FF2B5EF4-FFF2-40B4-BE49-F238E27FC236}">
                <a16:creationId xmlns:a16="http://schemas.microsoft.com/office/drawing/2014/main" id="{8D81EBCC-04A1-CCFC-5944-E3FAF92DCD3B}"/>
              </a:ext>
            </a:extLst>
          </p:cNvPr>
          <p:cNvSpPr txBox="1"/>
          <p:nvPr/>
        </p:nvSpPr>
        <p:spPr>
          <a:xfrm>
            <a:off x="1452879" y="792480"/>
            <a:ext cx="6309360" cy="369332"/>
          </a:xfrm>
          <a:prstGeom prst="rect">
            <a:avLst/>
          </a:prstGeom>
          <a:noFill/>
        </p:spPr>
        <p:txBody>
          <a:bodyPr wrap="square" rtlCol="0">
            <a:spAutoFit/>
          </a:bodyPr>
          <a:lstStyle/>
          <a:p>
            <a:r>
              <a:rPr lang="en-IN" b="1" dirty="0"/>
              <a:t>BOTTOM FIVE STATE WITH LOWER AQI</a:t>
            </a:r>
          </a:p>
        </p:txBody>
      </p:sp>
    </p:spTree>
    <p:extLst>
      <p:ext uri="{BB962C8B-B14F-4D97-AF65-F5344CB8AC3E}">
        <p14:creationId xmlns:p14="http://schemas.microsoft.com/office/powerpoint/2010/main" val="19011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1080-098F-C2A9-BCBF-7BA83D06589C}"/>
              </a:ext>
            </a:extLst>
          </p:cNvPr>
          <p:cNvSpPr>
            <a:spLocks noGrp="1"/>
          </p:cNvSpPr>
          <p:nvPr>
            <p:ph type="title"/>
          </p:nvPr>
        </p:nvSpPr>
        <p:spPr>
          <a:xfrm>
            <a:off x="822961" y="2103120"/>
            <a:ext cx="3352800" cy="3728720"/>
          </a:xfrm>
        </p:spPr>
        <p:txBody>
          <a:bodyPr>
            <a:normAutofit/>
          </a:bodyPr>
          <a:lstStyle/>
          <a:p>
            <a:r>
              <a:rPr lang="en-IN" sz="1600" dirty="0">
                <a:latin typeface="Times New Roman" panose="02020603050405020304" pitchFamily="18" charset="0"/>
                <a:cs typeface="Times New Roman" panose="02020603050405020304" pitchFamily="18" charset="0"/>
              </a:rPr>
              <a:t>Observations:</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cap="none" dirty="0">
                <a:latin typeface="Times New Roman" panose="02020603050405020304" pitchFamily="18" charset="0"/>
                <a:cs typeface="Times New Roman" panose="02020603050405020304" pitchFamily="18" charset="0"/>
              </a:rPr>
              <a:t>1.So Here We Can Observed That In Every Year Moderate Level And Satisfactory Level Of AQI Is Higher</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cap="none" dirty="0">
                <a:latin typeface="Times New Roman" panose="02020603050405020304" pitchFamily="18" charset="0"/>
                <a:cs typeface="Times New Roman" panose="02020603050405020304" pitchFamily="18" charset="0"/>
              </a:rPr>
              <a:t>2.In 2019 The Level of AQI Is Higher As Compared To Other Years.</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0ED1693-C43F-7D03-CFBB-B7E9B09943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1200" y="1985645"/>
            <a:ext cx="7569200" cy="3449638"/>
          </a:xfrm>
        </p:spPr>
      </p:pic>
      <p:sp>
        <p:nvSpPr>
          <p:cNvPr id="6" name="TextBox 5">
            <a:extLst>
              <a:ext uri="{FF2B5EF4-FFF2-40B4-BE49-F238E27FC236}">
                <a16:creationId xmlns:a16="http://schemas.microsoft.com/office/drawing/2014/main" id="{560C12FB-B6B9-3E24-9DE7-87ED84993213}"/>
              </a:ext>
            </a:extLst>
          </p:cNvPr>
          <p:cNvSpPr txBox="1"/>
          <p:nvPr/>
        </p:nvSpPr>
        <p:spPr>
          <a:xfrm>
            <a:off x="1706880" y="487680"/>
            <a:ext cx="6583680" cy="369332"/>
          </a:xfrm>
          <a:prstGeom prst="rect">
            <a:avLst/>
          </a:prstGeom>
          <a:noFill/>
        </p:spPr>
        <p:txBody>
          <a:bodyPr wrap="square" rtlCol="0">
            <a:spAutoFit/>
          </a:bodyPr>
          <a:lstStyle/>
          <a:p>
            <a:r>
              <a:rPr lang="en-IN" dirty="0"/>
              <a:t>AQI Categories with Year </a:t>
            </a:r>
          </a:p>
        </p:txBody>
      </p:sp>
    </p:spTree>
    <p:extLst>
      <p:ext uri="{BB962C8B-B14F-4D97-AF65-F5344CB8AC3E}">
        <p14:creationId xmlns:p14="http://schemas.microsoft.com/office/powerpoint/2010/main" val="197342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20C4-387B-F625-CB1D-9151FBA4B2CC}"/>
              </a:ext>
            </a:extLst>
          </p:cNvPr>
          <p:cNvSpPr>
            <a:spLocks noGrp="1"/>
          </p:cNvSpPr>
          <p:nvPr>
            <p:ph type="title"/>
          </p:nvPr>
        </p:nvSpPr>
        <p:spPr/>
        <p:txBody>
          <a:bodyPr/>
          <a:lstStyle/>
          <a:p>
            <a:r>
              <a:rPr lang="en-IN" b="1" cap="none" dirty="0"/>
              <a:t>Season Wise AQI Category</a:t>
            </a:r>
          </a:p>
        </p:txBody>
      </p:sp>
      <p:sp>
        <p:nvSpPr>
          <p:cNvPr id="6" name="TextBox 5">
            <a:extLst>
              <a:ext uri="{FF2B5EF4-FFF2-40B4-BE49-F238E27FC236}">
                <a16:creationId xmlns:a16="http://schemas.microsoft.com/office/drawing/2014/main" id="{3FFEE753-9B16-643B-97CC-6812DF821FFD}"/>
              </a:ext>
            </a:extLst>
          </p:cNvPr>
          <p:cNvSpPr txBox="1"/>
          <p:nvPr/>
        </p:nvSpPr>
        <p:spPr>
          <a:xfrm>
            <a:off x="1148080" y="2540000"/>
            <a:ext cx="2905760" cy="2862322"/>
          </a:xfrm>
          <a:prstGeom prst="rect">
            <a:avLst/>
          </a:prstGeom>
          <a:noFill/>
        </p:spPr>
        <p:txBody>
          <a:bodyPr wrap="square" rtlCol="0">
            <a:spAutoFit/>
          </a:bodyPr>
          <a:lstStyle/>
          <a:p>
            <a:r>
              <a:rPr lang="en-IN" dirty="0"/>
              <a:t>OBSERVATIONS:</a:t>
            </a:r>
          </a:p>
          <a:p>
            <a:endParaRPr lang="en-IN" dirty="0"/>
          </a:p>
          <a:p>
            <a:r>
              <a:rPr lang="en-IN" sz="1600" dirty="0"/>
              <a:t>1.This Plot Represents The Season-wise Category Of AQI</a:t>
            </a:r>
          </a:p>
          <a:p>
            <a:r>
              <a:rPr lang="en-IN" sz="1600" dirty="0"/>
              <a:t>By Winter, Spring, Summer, Autumn</a:t>
            </a:r>
          </a:p>
          <a:p>
            <a:endParaRPr lang="en-IN" sz="1600" dirty="0"/>
          </a:p>
          <a:p>
            <a:r>
              <a:rPr lang="en-IN" sz="1600" dirty="0"/>
              <a:t>2.Monsoon Has Higher Satisfactory Level AQI Range.</a:t>
            </a:r>
          </a:p>
          <a:p>
            <a:endParaRPr lang="en-IN" sz="1600" dirty="0"/>
          </a:p>
          <a:p>
            <a:endParaRPr lang="en-IN" sz="1600" dirty="0"/>
          </a:p>
        </p:txBody>
      </p:sp>
      <p:pic>
        <p:nvPicPr>
          <p:cNvPr id="14" name="Content Placeholder 13">
            <a:extLst>
              <a:ext uri="{FF2B5EF4-FFF2-40B4-BE49-F238E27FC236}">
                <a16:creationId xmlns:a16="http://schemas.microsoft.com/office/drawing/2014/main" id="{5BADEE58-3882-D88C-89BC-EAC60980A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3164" y="2000120"/>
            <a:ext cx="5983076" cy="3973960"/>
          </a:xfrm>
        </p:spPr>
      </p:pic>
    </p:spTree>
    <p:extLst>
      <p:ext uri="{BB962C8B-B14F-4D97-AF65-F5344CB8AC3E}">
        <p14:creationId xmlns:p14="http://schemas.microsoft.com/office/powerpoint/2010/main" val="770067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4D61-8053-D5EC-FFE0-35F4B1F95497}"/>
              </a:ext>
            </a:extLst>
          </p:cNvPr>
          <p:cNvSpPr>
            <a:spLocks noGrp="1"/>
          </p:cNvSpPr>
          <p:nvPr>
            <p:ph type="title"/>
          </p:nvPr>
        </p:nvSpPr>
        <p:spPr>
          <a:xfrm flipH="1">
            <a:off x="1615440" y="2123440"/>
            <a:ext cx="2905760" cy="1824038"/>
          </a:xfrm>
        </p:spPr>
        <p:txBody>
          <a:bodyPr>
            <a:normAutofit/>
          </a:bodyPr>
          <a:lstStyle/>
          <a:p>
            <a:r>
              <a:rPr lang="en-US" sz="1600" cap="none" dirty="0">
                <a:latin typeface="Times New Roman" panose="02020603050405020304" pitchFamily="18" charset="0"/>
                <a:cs typeface="Times New Roman" panose="02020603050405020304" pitchFamily="18" charset="0"/>
              </a:rPr>
              <a:t>Observations:</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1.Bengaluru City Has Satisfactory Range Of </a:t>
            </a:r>
            <a:r>
              <a:rPr lang="en-US" sz="1600" cap="none" dirty="0" err="1">
                <a:latin typeface="Times New Roman" panose="02020603050405020304" pitchFamily="18" charset="0"/>
                <a:cs typeface="Times New Roman" panose="02020603050405020304" pitchFamily="18" charset="0"/>
              </a:rPr>
              <a:t>Aqi</a:t>
            </a:r>
            <a:r>
              <a:rPr lang="en-US" sz="1600" cap="none" dirty="0">
                <a:latin typeface="Times New Roman" panose="02020603050405020304" pitchFamily="18" charset="0"/>
                <a:cs typeface="Times New Roman" panose="02020603050405020304" pitchFamily="18" charset="0"/>
              </a:rPr>
              <a:t> In Year 2018</a:t>
            </a:r>
            <a:br>
              <a:rPr lang="en-US" sz="1600" cap="none" dirty="0">
                <a:latin typeface="Times New Roman" panose="02020603050405020304" pitchFamily="18" charset="0"/>
                <a:cs typeface="Times New Roman" panose="02020603050405020304" pitchFamily="18" charset="0"/>
              </a:rPr>
            </a:br>
            <a:endParaRPr lang="en-IN" sz="1600" cap="non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904F616-789D-FF4B-0F3D-5937FB15784F}"/>
              </a:ext>
            </a:extLst>
          </p:cNvPr>
          <p:cNvSpPr txBox="1"/>
          <p:nvPr/>
        </p:nvSpPr>
        <p:spPr>
          <a:xfrm>
            <a:off x="1615440" y="701040"/>
            <a:ext cx="6004560" cy="369332"/>
          </a:xfrm>
          <a:prstGeom prst="rect">
            <a:avLst/>
          </a:prstGeom>
          <a:noFill/>
        </p:spPr>
        <p:txBody>
          <a:bodyPr wrap="square" rtlCol="0">
            <a:spAutoFit/>
          </a:bodyPr>
          <a:lstStyle/>
          <a:p>
            <a:r>
              <a:rPr lang="en-IN" b="1" dirty="0"/>
              <a:t>Focusing On Bengaluru City </a:t>
            </a:r>
            <a:r>
              <a:rPr lang="en-IN" b="1" dirty="0" err="1"/>
              <a:t>AQI_Range</a:t>
            </a:r>
            <a:endParaRPr lang="en-IN" b="1" dirty="0"/>
          </a:p>
        </p:txBody>
      </p:sp>
      <p:pic>
        <p:nvPicPr>
          <p:cNvPr id="18" name="Content Placeholder 17">
            <a:extLst>
              <a:ext uri="{FF2B5EF4-FFF2-40B4-BE49-F238E27FC236}">
                <a16:creationId xmlns:a16="http://schemas.microsoft.com/office/drawing/2014/main" id="{669A8619-0063-227C-1856-E99B45A2A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1975484"/>
            <a:ext cx="5504921" cy="3937635"/>
          </a:xfrm>
        </p:spPr>
      </p:pic>
    </p:spTree>
    <p:extLst>
      <p:ext uri="{BB962C8B-B14F-4D97-AF65-F5344CB8AC3E}">
        <p14:creationId xmlns:p14="http://schemas.microsoft.com/office/powerpoint/2010/main" val="228720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25413-1A53-D5BF-B077-273D201A9FFF}"/>
              </a:ext>
            </a:extLst>
          </p:cNvPr>
          <p:cNvSpPr txBox="1"/>
          <p:nvPr/>
        </p:nvSpPr>
        <p:spPr>
          <a:xfrm>
            <a:off x="2458720" y="1127760"/>
            <a:ext cx="8006080" cy="3139321"/>
          </a:xfrm>
          <a:prstGeom prst="rect">
            <a:avLst/>
          </a:prstGeom>
          <a:noFill/>
        </p:spPr>
        <p:txBody>
          <a:bodyPr wrap="square" rtlCol="0">
            <a:spAutoFit/>
          </a:bodyPr>
          <a:lstStyle/>
          <a:p>
            <a:r>
              <a:rPr lang="en-IN" dirty="0"/>
              <a:t>                            CONCLUSIONS</a:t>
            </a:r>
          </a:p>
          <a:p>
            <a:endParaRPr lang="en-IN" dirty="0"/>
          </a:p>
          <a:p>
            <a:pPr marL="342900" indent="-342900">
              <a:buAutoNum type="arabicPeriod"/>
            </a:pPr>
            <a:r>
              <a:rPr lang="en-US" sz="1800" cap="none" dirty="0">
                <a:latin typeface="Times New Roman" panose="02020603050405020304" pitchFamily="18" charset="0"/>
                <a:cs typeface="Times New Roman" panose="02020603050405020304" pitchFamily="18" charset="0"/>
              </a:rPr>
              <a:t>The higher the AQI value, the greater the level of air pollution and the greater the health concern.</a:t>
            </a:r>
          </a:p>
          <a:p>
            <a:pPr marL="342900" indent="-342900">
              <a:buAutoNum type="arabicPeriod"/>
            </a:pPr>
            <a:r>
              <a:rPr lang="en-IN" sz="1800" cap="none" dirty="0">
                <a:latin typeface="Times New Roman" panose="02020603050405020304" pitchFamily="18" charset="0"/>
                <a:cs typeface="Times New Roman" panose="02020603050405020304" pitchFamily="18" charset="0"/>
              </a:rPr>
              <a:t>Gujarat Have The Highest AQI (most Polluted) State  Value.</a:t>
            </a:r>
          </a:p>
          <a:p>
            <a:pPr marL="342900" indent="-342900">
              <a:buFontTx/>
              <a:buAutoNum type="arabicPeriod"/>
            </a:pPr>
            <a:r>
              <a:rPr lang="en-IN" sz="1800" cap="none" dirty="0">
                <a:latin typeface="Times New Roman" panose="02020603050405020304" pitchFamily="18" charset="0"/>
                <a:cs typeface="Times New Roman" panose="02020603050405020304" pitchFamily="18" charset="0"/>
              </a:rPr>
              <a:t>Delhi Have The Second Highest AQI Value.</a:t>
            </a:r>
          </a:p>
          <a:p>
            <a:pPr marL="342900" indent="-342900">
              <a:buFontTx/>
              <a:buAutoNum type="arabicPeriod"/>
            </a:pPr>
            <a:r>
              <a:rPr lang="en-IN" sz="1800" cap="none" dirty="0">
                <a:latin typeface="Times New Roman" panose="02020603050405020304" pitchFamily="18" charset="0"/>
                <a:cs typeface="Times New Roman" panose="02020603050405020304" pitchFamily="18" charset="0"/>
              </a:rPr>
              <a:t>Mizoram Have The Lowest AQI(least Polluted) State Value.</a:t>
            </a:r>
          </a:p>
          <a:p>
            <a:pPr marL="342900" indent="-342900">
              <a:buFontTx/>
              <a:buAutoNum type="arabicPeriod"/>
            </a:pPr>
            <a:r>
              <a:rPr lang="en-US" sz="1800" cap="none" dirty="0">
                <a:latin typeface="Times New Roman" panose="02020603050405020304" pitchFamily="18" charset="0"/>
                <a:cs typeface="Times New Roman" panose="02020603050405020304" pitchFamily="18" charset="0"/>
              </a:rPr>
              <a:t>2015 Has Highest AQI Value And In 2020 It Has Lowest AQI Value Because Of Low Pollution</a:t>
            </a:r>
            <a:endParaRPr lang="en-IN" sz="1800" cap="none" dirty="0">
              <a:latin typeface="Times New Roman" panose="02020603050405020304" pitchFamily="18" charset="0"/>
              <a:cs typeface="Times New Roman" panose="02020603050405020304" pitchFamily="18" charset="0"/>
            </a:endParaRPr>
          </a:p>
          <a:p>
            <a:r>
              <a:rPr lang="en-IN" dirty="0"/>
              <a:t> </a:t>
            </a:r>
            <a:br>
              <a:rPr lang="en-IN" sz="1800" cap="none"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08383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0CA72-C5C0-EE62-C775-42AC1EF05360}"/>
              </a:ext>
            </a:extLst>
          </p:cNvPr>
          <p:cNvSpPr txBox="1"/>
          <p:nvPr/>
        </p:nvSpPr>
        <p:spPr>
          <a:xfrm>
            <a:off x="2804160" y="2082800"/>
            <a:ext cx="5984240" cy="923330"/>
          </a:xfrm>
          <a:prstGeom prst="rect">
            <a:avLst/>
          </a:prstGeom>
          <a:noFill/>
        </p:spPr>
        <p:txBody>
          <a:bodyPr wrap="square" rtlCol="0">
            <a:spAutoFit/>
          </a:bodyPr>
          <a:lstStyle/>
          <a:p>
            <a:r>
              <a:rPr lang="en-IN" sz="5400" dirty="0"/>
              <a:t>  THANK YOU….</a:t>
            </a:r>
          </a:p>
        </p:txBody>
      </p:sp>
    </p:spTree>
    <p:extLst>
      <p:ext uri="{BB962C8B-B14F-4D97-AF65-F5344CB8AC3E}">
        <p14:creationId xmlns:p14="http://schemas.microsoft.com/office/powerpoint/2010/main" val="355404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48BFA0-EFDD-6554-6F26-3682647BF7C6}"/>
              </a:ext>
            </a:extLst>
          </p:cNvPr>
          <p:cNvSpPr txBox="1"/>
          <p:nvPr/>
        </p:nvSpPr>
        <p:spPr>
          <a:xfrm>
            <a:off x="416560" y="5232400"/>
            <a:ext cx="10373360" cy="461665"/>
          </a:xfrm>
          <a:prstGeom prst="rect">
            <a:avLst/>
          </a:prstGeom>
          <a:noFill/>
        </p:spPr>
        <p:txBody>
          <a:bodyPr wrap="square" rtlCol="0">
            <a:spAutoFit/>
          </a:bodyPr>
          <a:lstStyle/>
          <a:p>
            <a:r>
              <a:rPr lang="en-IN" b="1" dirty="0"/>
              <a:t>              		</a:t>
            </a:r>
            <a:r>
              <a:rPr lang="en-IN" sz="2400" b="1" dirty="0"/>
              <a:t>Data Source</a:t>
            </a:r>
            <a:r>
              <a:rPr lang="en-IN" sz="2400" dirty="0"/>
              <a:t>:       https://www.kaggle.com/code/eda-on-aqi</a:t>
            </a:r>
          </a:p>
        </p:txBody>
      </p:sp>
      <p:sp>
        <p:nvSpPr>
          <p:cNvPr id="4" name="TextBox 3">
            <a:extLst>
              <a:ext uri="{FF2B5EF4-FFF2-40B4-BE49-F238E27FC236}">
                <a16:creationId xmlns:a16="http://schemas.microsoft.com/office/drawing/2014/main" id="{E6B2576E-DD19-EFF1-DB36-5B38DF265900}"/>
              </a:ext>
            </a:extLst>
          </p:cNvPr>
          <p:cNvSpPr txBox="1"/>
          <p:nvPr/>
        </p:nvSpPr>
        <p:spPr>
          <a:xfrm>
            <a:off x="1849120" y="1209040"/>
            <a:ext cx="3007360" cy="2462213"/>
          </a:xfrm>
          <a:prstGeom prst="rect">
            <a:avLst/>
          </a:prstGeom>
          <a:noFill/>
        </p:spPr>
        <p:txBody>
          <a:bodyPr wrap="square" rtlCol="0">
            <a:spAutoFit/>
          </a:bodyPr>
          <a:lstStyle/>
          <a:p>
            <a:r>
              <a:rPr lang="en-IN" b="1" dirty="0"/>
              <a:t>Datasets</a:t>
            </a:r>
            <a:r>
              <a:rPr lang="en-IN" dirty="0"/>
              <a:t>:</a:t>
            </a:r>
          </a:p>
          <a:p>
            <a:endParaRPr lang="en-IN" dirty="0"/>
          </a:p>
          <a:p>
            <a:r>
              <a:rPr lang="en-IN" sz="2000" dirty="0">
                <a:latin typeface="Times New Roman" panose="02020603050405020304" pitchFamily="18" charset="0"/>
                <a:cs typeface="Times New Roman" panose="02020603050405020304" pitchFamily="18" charset="0"/>
              </a:rPr>
              <a:t>1.Stations</a:t>
            </a:r>
          </a:p>
          <a:p>
            <a:r>
              <a:rPr lang="en-IN" sz="2000" dirty="0">
                <a:latin typeface="Times New Roman" panose="02020603050405020304" pitchFamily="18" charset="0"/>
                <a:cs typeface="Times New Roman" panose="02020603050405020304" pitchFamily="18" charset="0"/>
              </a:rPr>
              <a:t>2.Station_hour</a:t>
            </a:r>
          </a:p>
          <a:p>
            <a:r>
              <a:rPr lang="en-IN" sz="2000" dirty="0">
                <a:latin typeface="Times New Roman" panose="02020603050405020304" pitchFamily="18" charset="0"/>
                <a:cs typeface="Times New Roman" panose="02020603050405020304" pitchFamily="18" charset="0"/>
              </a:rPr>
              <a:t>3.Station_day</a:t>
            </a:r>
          </a:p>
          <a:p>
            <a:r>
              <a:rPr lang="en-IN" sz="2000" dirty="0">
                <a:latin typeface="Times New Roman" panose="02020603050405020304" pitchFamily="18" charset="0"/>
                <a:cs typeface="Times New Roman" panose="02020603050405020304" pitchFamily="18" charset="0"/>
              </a:rPr>
              <a:t>4.City_hour</a:t>
            </a:r>
          </a:p>
          <a:p>
            <a:r>
              <a:rPr lang="en-IN" sz="2000" dirty="0">
                <a:latin typeface="Times New Roman" panose="02020603050405020304" pitchFamily="18" charset="0"/>
                <a:cs typeface="Times New Roman" panose="02020603050405020304" pitchFamily="18" charset="0"/>
              </a:rPr>
              <a:t>5.City_day</a:t>
            </a:r>
          </a:p>
          <a:p>
            <a:endParaRPr lang="en-IN" dirty="0"/>
          </a:p>
        </p:txBody>
      </p:sp>
      <p:pic>
        <p:nvPicPr>
          <p:cNvPr id="6" name="Picture 5">
            <a:extLst>
              <a:ext uri="{FF2B5EF4-FFF2-40B4-BE49-F238E27FC236}">
                <a16:creationId xmlns:a16="http://schemas.microsoft.com/office/drawing/2014/main" id="{216AF9D6-F0C0-BAC1-A760-9CCB84C3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440" y="243841"/>
            <a:ext cx="3520164" cy="4343131"/>
          </a:xfrm>
          <a:prstGeom prst="rect">
            <a:avLst/>
          </a:prstGeom>
        </p:spPr>
      </p:pic>
    </p:spTree>
    <p:extLst>
      <p:ext uri="{BB962C8B-B14F-4D97-AF65-F5344CB8AC3E}">
        <p14:creationId xmlns:p14="http://schemas.microsoft.com/office/powerpoint/2010/main" val="106807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119A-689F-9EAD-B191-7EA72A442BB5}"/>
              </a:ext>
            </a:extLst>
          </p:cNvPr>
          <p:cNvSpPr>
            <a:spLocks noGrp="1"/>
          </p:cNvSpPr>
          <p:nvPr>
            <p:ph type="title"/>
          </p:nvPr>
        </p:nvSpPr>
        <p:spPr>
          <a:xfrm>
            <a:off x="1148081" y="264160"/>
            <a:ext cx="9997440" cy="1589595"/>
          </a:xfrm>
        </p:spPr>
        <p:txBody>
          <a:bodyPr>
            <a:normAutofit fontScale="90000"/>
          </a:bodyPr>
          <a:lstStyle/>
          <a:p>
            <a:r>
              <a:rPr lang="en-IN" sz="1400" dirty="0"/>
              <a:t>Eda on Datasets:</a:t>
            </a:r>
            <a:br>
              <a:rPr lang="en-IN" sz="1400" dirty="0"/>
            </a:br>
            <a:br>
              <a:rPr lang="en-IN" sz="1400" dirty="0"/>
            </a:br>
            <a:r>
              <a:rPr lang="en-IN" sz="1800" cap="none" dirty="0"/>
              <a:t>Info About The Dataset:</a:t>
            </a:r>
            <a:br>
              <a:rPr lang="en-IN" sz="1800" cap="none" dirty="0"/>
            </a:br>
            <a:r>
              <a:rPr lang="en-IN" sz="1800" cap="none" dirty="0"/>
              <a:t>1.Status Columns Contains Null Values And Not An Important Column So We Dropped That Column.</a:t>
            </a:r>
            <a:br>
              <a:rPr lang="en-IN" sz="1800" cap="none" dirty="0"/>
            </a:br>
            <a:r>
              <a:rPr lang="en-IN" sz="1800" cap="none" dirty="0"/>
              <a:t>2. After Getting Percentage Of Missing Values In </a:t>
            </a:r>
            <a:r>
              <a:rPr lang="en-IN" sz="1800" cap="none" dirty="0" err="1"/>
              <a:t>Station_hour</a:t>
            </a:r>
            <a:r>
              <a:rPr lang="en-IN" sz="1800" cap="none" dirty="0"/>
              <a:t> Table We Dropped The Xylene(80%) And Nh3(47%) Because Of Higher Percentage Of Missing Value </a:t>
            </a:r>
            <a:br>
              <a:rPr lang="en-IN" sz="1800" dirty="0"/>
            </a:br>
            <a:br>
              <a:rPr lang="en-IN" sz="1400" dirty="0"/>
            </a:br>
            <a:endParaRPr lang="en-IN" sz="1400" dirty="0"/>
          </a:p>
        </p:txBody>
      </p:sp>
      <p:pic>
        <p:nvPicPr>
          <p:cNvPr id="5" name="Content Placeholder 4">
            <a:extLst>
              <a:ext uri="{FF2B5EF4-FFF2-40B4-BE49-F238E27FC236}">
                <a16:creationId xmlns:a16="http://schemas.microsoft.com/office/drawing/2014/main" id="{8ED46980-1429-632B-9AA6-F24D3C8F8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979" y="1958117"/>
            <a:ext cx="4109490" cy="2941766"/>
          </a:xfrm>
        </p:spPr>
      </p:pic>
      <p:pic>
        <p:nvPicPr>
          <p:cNvPr id="7" name="Picture 6">
            <a:extLst>
              <a:ext uri="{FF2B5EF4-FFF2-40B4-BE49-F238E27FC236}">
                <a16:creationId xmlns:a16="http://schemas.microsoft.com/office/drawing/2014/main" id="{4EDBBC2D-3E2F-B282-0AC9-1FC340257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671" y="1958116"/>
            <a:ext cx="4702130" cy="2941765"/>
          </a:xfrm>
          <a:prstGeom prst="rect">
            <a:avLst/>
          </a:prstGeom>
        </p:spPr>
      </p:pic>
    </p:spTree>
    <p:extLst>
      <p:ext uri="{BB962C8B-B14F-4D97-AF65-F5344CB8AC3E}">
        <p14:creationId xmlns:p14="http://schemas.microsoft.com/office/powerpoint/2010/main" val="3564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B979-F0F8-94BD-6685-9CDEE5AB35F8}"/>
              </a:ext>
            </a:extLst>
          </p:cNvPr>
          <p:cNvSpPr>
            <a:spLocks noGrp="1"/>
          </p:cNvSpPr>
          <p:nvPr>
            <p:ph type="title"/>
          </p:nvPr>
        </p:nvSpPr>
        <p:spPr/>
        <p:txBody>
          <a:bodyPr/>
          <a:lstStyle/>
          <a:p>
            <a:r>
              <a:rPr lang="en-IN" dirty="0"/>
              <a:t>AQI:</a:t>
            </a:r>
          </a:p>
        </p:txBody>
      </p:sp>
      <p:sp>
        <p:nvSpPr>
          <p:cNvPr id="3" name="Content Placeholder 2">
            <a:extLst>
              <a:ext uri="{FF2B5EF4-FFF2-40B4-BE49-F238E27FC236}">
                <a16:creationId xmlns:a16="http://schemas.microsoft.com/office/drawing/2014/main" id="{9E6993D1-73A6-CCDE-1633-9E327ED96917}"/>
              </a:ext>
            </a:extLst>
          </p:cNvPr>
          <p:cNvSpPr>
            <a:spLocks noGrp="1"/>
          </p:cNvSpPr>
          <p:nvPr>
            <p:ph idx="1"/>
          </p:nvPr>
        </p:nvSpPr>
        <p:spPr/>
        <p:txBody>
          <a:bodyPr/>
          <a:lstStyle/>
          <a:p>
            <a:r>
              <a:rPr lang="en-US" b="1" i="0" dirty="0">
                <a:solidFill>
                  <a:srgbClr val="202124"/>
                </a:solidFill>
                <a:effectLst/>
                <a:latin typeface="arial" panose="020B0604020202020204" pitchFamily="34" charset="0"/>
              </a:rPr>
              <a:t>Air Quality Index (AQI) is a standardized summary measure of ambient air quality used to express the level of health risk related to particulate and gaseous air pollution</a:t>
            </a:r>
            <a:r>
              <a:rPr lang="en-US" b="0" i="0" dirty="0">
                <a:solidFill>
                  <a:srgbClr val="202124"/>
                </a:solidFill>
                <a:effectLst/>
                <a:latin typeface="arial" panose="020B0604020202020204" pitchFamily="34" charset="0"/>
              </a:rPr>
              <a:t>.</a:t>
            </a:r>
          </a:p>
          <a:p>
            <a:r>
              <a:rPr lang="en-US" b="1" i="0" dirty="0">
                <a:solidFill>
                  <a:srgbClr val="202124"/>
                </a:solidFill>
                <a:effectLst/>
                <a:latin typeface="arial" panose="020B0604020202020204" pitchFamily="34" charset="0"/>
              </a:rPr>
              <a:t>There are six AQI categories, namely Good, Satisfactory, Moderately polluted, Poor, Very Poor, and Severe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59903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D5E9-7425-E483-D19A-2142A3544923}"/>
              </a:ext>
            </a:extLst>
          </p:cNvPr>
          <p:cNvSpPr>
            <a:spLocks noGrp="1"/>
          </p:cNvSpPr>
          <p:nvPr>
            <p:ph type="title"/>
          </p:nvPr>
        </p:nvSpPr>
        <p:spPr>
          <a:xfrm>
            <a:off x="558801" y="2387600"/>
            <a:ext cx="3799840" cy="4104640"/>
          </a:xfrm>
        </p:spPr>
        <p:txBody>
          <a:bodyPr>
            <a:normAutofit/>
          </a:bodyPr>
          <a:lstStyle/>
          <a:p>
            <a:r>
              <a:rPr lang="en-IN" sz="3600" b="1" dirty="0">
                <a:latin typeface="Times New Roman" panose="02020603050405020304" pitchFamily="18" charset="0"/>
                <a:cs typeface="Times New Roman" panose="02020603050405020304" pitchFamily="18" charset="0"/>
              </a:rPr>
              <a:t>2</a:t>
            </a:r>
            <a:r>
              <a:rPr lang="en-IN" sz="1400" dirty="0">
                <a:latin typeface="Times New Roman" panose="02020603050405020304" pitchFamily="18" charset="0"/>
                <a:cs typeface="Times New Roman" panose="02020603050405020304" pitchFamily="18" charset="0"/>
              </a:rPr>
              <a:t>.</a:t>
            </a:r>
            <a:r>
              <a:rPr lang="en-IN" sz="3600" b="1" dirty="0">
                <a:latin typeface="Times New Roman" panose="02020603050405020304" pitchFamily="18" charset="0"/>
                <a:cs typeface="Times New Roman" panose="02020603050405020304" pitchFamily="18" charset="0"/>
              </a:rPr>
              <a:t>Pie Chart:  </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observations:</a:t>
            </a:r>
            <a:br>
              <a:rPr lang="en-IN" sz="1400" dirty="0">
                <a:latin typeface="Times New Roman" panose="02020603050405020304" pitchFamily="18" charset="0"/>
                <a:cs typeface="Times New Roman" panose="02020603050405020304" pitchFamily="18" charset="0"/>
              </a:rPr>
            </a:br>
            <a:r>
              <a:rPr lang="en-IN" sz="1400" cap="none" dirty="0">
                <a:latin typeface="Times New Roman" panose="02020603050405020304" pitchFamily="18" charset="0"/>
                <a:cs typeface="Times New Roman" panose="02020603050405020304" pitchFamily="18" charset="0"/>
              </a:rPr>
              <a:t>1.</a:t>
            </a:r>
            <a:r>
              <a:rPr lang="en-US" sz="1400" cap="none" dirty="0">
                <a:latin typeface="Times New Roman" panose="02020603050405020304" pitchFamily="18" charset="0"/>
                <a:cs typeface="Times New Roman" panose="02020603050405020304" pitchFamily="18" charset="0"/>
              </a:rPr>
              <a:t> The Air Quality Index (AQI) In India Is Divided Into Five Levels (Very Good: 0-100; Good: 101-200; Moderate: 201-300; Poor: 301-400; And Very Poor: 401-500) With A Yardstick That Runs From 0 To 500 </a:t>
            </a:r>
            <a:br>
              <a:rPr lang="en-IN" sz="1400" cap="none" dirty="0">
                <a:latin typeface="Times New Roman" panose="02020603050405020304" pitchFamily="18" charset="0"/>
                <a:cs typeface="Times New Roman" panose="02020603050405020304" pitchFamily="18" charset="0"/>
              </a:rPr>
            </a:br>
            <a:br>
              <a:rPr lang="en-IN"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 So We Can See Here Higher Amount Of AQI Is Moderate And Satisfactory With 26% And Lastly Severe With 6%.</a:t>
            </a:r>
            <a:endParaRPr lang="en-IN" sz="1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660D66D-D4E8-3CDE-D88C-1B51E7A311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4079" y="1971041"/>
            <a:ext cx="6929120" cy="4429760"/>
          </a:xfrm>
        </p:spPr>
      </p:pic>
    </p:spTree>
    <p:extLst>
      <p:ext uri="{BB962C8B-B14F-4D97-AF65-F5344CB8AC3E}">
        <p14:creationId xmlns:p14="http://schemas.microsoft.com/office/powerpoint/2010/main" val="346893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8929-7DEA-A00E-58D7-F8E405E258ED}"/>
              </a:ext>
            </a:extLst>
          </p:cNvPr>
          <p:cNvSpPr>
            <a:spLocks noGrp="1"/>
          </p:cNvSpPr>
          <p:nvPr>
            <p:ph type="title"/>
          </p:nvPr>
        </p:nvSpPr>
        <p:spPr>
          <a:xfrm>
            <a:off x="974059" y="2287879"/>
            <a:ext cx="3465861" cy="4671404"/>
          </a:xfrm>
        </p:spPr>
        <p:txBody>
          <a:bodyPr>
            <a:normAutofit/>
          </a:bodyPr>
          <a:lstStyle/>
          <a:p>
            <a:r>
              <a:rPr lang="en-IN" sz="1600" cap="none" dirty="0">
                <a:latin typeface="Times New Roman" panose="02020603050405020304" pitchFamily="18" charset="0"/>
                <a:cs typeface="Times New Roman" panose="02020603050405020304" pitchFamily="18" charset="0"/>
              </a:rPr>
              <a:t>1. Line Plot For Air Quality Index In Each Year by Average AQI Value:</a:t>
            </a:r>
            <a:br>
              <a:rPr lang="en-IN" sz="1600" cap="none" dirty="0">
                <a:latin typeface="Times New Roman" panose="02020603050405020304" pitchFamily="18" charset="0"/>
                <a:cs typeface="Times New Roman" panose="02020603050405020304" pitchFamily="18" charset="0"/>
              </a:rPr>
            </a:br>
            <a:br>
              <a:rPr lang="en-IN" sz="1600" cap="none" dirty="0">
                <a:latin typeface="Times New Roman" panose="02020603050405020304" pitchFamily="18" charset="0"/>
                <a:cs typeface="Times New Roman" panose="02020603050405020304" pitchFamily="18" charset="0"/>
              </a:rPr>
            </a:br>
            <a:r>
              <a:rPr lang="en-IN" sz="1600" cap="none" dirty="0">
                <a:latin typeface="Times New Roman" panose="02020603050405020304" pitchFamily="18" charset="0"/>
                <a:cs typeface="Times New Roman" panose="02020603050405020304" pitchFamily="18" charset="0"/>
              </a:rPr>
              <a:t>2.</a:t>
            </a:r>
            <a:r>
              <a:rPr lang="en-US" sz="1600" cap="none" dirty="0">
                <a:latin typeface="Times New Roman" panose="02020603050405020304" pitchFamily="18" charset="0"/>
                <a:cs typeface="Times New Roman" panose="02020603050405020304" pitchFamily="18" charset="0"/>
              </a:rPr>
              <a:t> The higher the AQI value, the greater the level of air pollution and the greater the health concern</a:t>
            </a:r>
            <a:r>
              <a:rPr lang="en-US" sz="1400" cap="none" dirty="0">
                <a:latin typeface="Times New Roman" panose="02020603050405020304" pitchFamily="18" charset="0"/>
                <a:cs typeface="Times New Roman" panose="02020603050405020304" pitchFamily="18" charset="0"/>
              </a:rPr>
              <a:t>.</a:t>
            </a:r>
            <a:br>
              <a:rPr lang="en-US" sz="1400" cap="none" dirty="0">
                <a:latin typeface="Times New Roman" panose="02020603050405020304" pitchFamily="18" charset="0"/>
                <a:cs typeface="Times New Roman" panose="02020603050405020304" pitchFamily="18" charset="0"/>
              </a:rPr>
            </a:br>
            <a:br>
              <a:rPr lang="en-US"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3.Here 2015 Has Highest AQI Value And In 2020 It Has Lowest AQI Value Because Of Low Pollution.</a:t>
            </a:r>
            <a:r>
              <a:rPr lang="en-IN" sz="1400" cap="none" dirty="0">
                <a:latin typeface="Times New Roman" panose="02020603050405020304" pitchFamily="18" charset="0"/>
                <a:cs typeface="Times New Roman" panose="02020603050405020304" pitchFamily="18" charset="0"/>
              </a:rPr>
              <a:t>	</a:t>
            </a:r>
          </a:p>
        </p:txBody>
      </p:sp>
      <p:pic>
        <p:nvPicPr>
          <p:cNvPr id="5" name="Content Placeholder 4">
            <a:extLst>
              <a:ext uri="{FF2B5EF4-FFF2-40B4-BE49-F238E27FC236}">
                <a16:creationId xmlns:a16="http://schemas.microsoft.com/office/drawing/2014/main" id="{54B93D8A-D210-B660-FAFC-2F3ACB3DBF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2080" y="2026285"/>
            <a:ext cx="6837680" cy="3449638"/>
          </a:xfrm>
        </p:spPr>
      </p:pic>
      <p:sp>
        <p:nvSpPr>
          <p:cNvPr id="7" name="TextBox 6">
            <a:extLst>
              <a:ext uri="{FF2B5EF4-FFF2-40B4-BE49-F238E27FC236}">
                <a16:creationId xmlns:a16="http://schemas.microsoft.com/office/drawing/2014/main" id="{F5E841A9-C86F-EF4E-B07B-B0F93D8F77E7}"/>
              </a:ext>
            </a:extLst>
          </p:cNvPr>
          <p:cNvSpPr txBox="1"/>
          <p:nvPr/>
        </p:nvSpPr>
        <p:spPr>
          <a:xfrm>
            <a:off x="1492219" y="1290320"/>
            <a:ext cx="4785360" cy="369332"/>
          </a:xfrm>
          <a:prstGeom prst="rect">
            <a:avLst/>
          </a:prstGeom>
          <a:noFill/>
        </p:spPr>
        <p:txBody>
          <a:bodyPr wrap="square" rtlCol="0">
            <a:spAutoFit/>
          </a:bodyPr>
          <a:lstStyle/>
          <a:p>
            <a:r>
              <a:rPr lang="en-IN" b="1" dirty="0"/>
              <a:t>AQI FOR EACH YEAR</a:t>
            </a:r>
          </a:p>
        </p:txBody>
      </p:sp>
    </p:spTree>
    <p:extLst>
      <p:ext uri="{BB962C8B-B14F-4D97-AF65-F5344CB8AC3E}">
        <p14:creationId xmlns:p14="http://schemas.microsoft.com/office/powerpoint/2010/main" val="146759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86B5-4A4D-18D1-EA16-684200D10794}"/>
              </a:ext>
            </a:extLst>
          </p:cNvPr>
          <p:cNvSpPr>
            <a:spLocks noGrp="1"/>
          </p:cNvSpPr>
          <p:nvPr>
            <p:ph type="title"/>
          </p:nvPr>
        </p:nvSpPr>
        <p:spPr>
          <a:xfrm>
            <a:off x="614681" y="2001520"/>
            <a:ext cx="3342640" cy="3476599"/>
          </a:xfrm>
        </p:spPr>
        <p:txBody>
          <a:bodyPr>
            <a:normAutofit/>
          </a:bodyPr>
          <a:lstStyle/>
          <a:p>
            <a:r>
              <a:rPr lang="en-IN" sz="1400" b="1" dirty="0">
                <a:latin typeface="Times New Roman" panose="02020603050405020304" pitchFamily="18" charset="0"/>
                <a:cs typeface="Times New Roman" panose="02020603050405020304" pitchFamily="18" charset="0"/>
              </a:rPr>
              <a:t>Observations</a:t>
            </a:r>
            <a:r>
              <a:rPr lang="en-IN" sz="1400" dirty="0">
                <a:latin typeface="Times New Roman" panose="02020603050405020304" pitchFamily="18" charset="0"/>
                <a:cs typeface="Times New Roman" panose="02020603050405020304" pitchFamily="18" charset="0"/>
              </a:rPr>
              <a:t>:</a:t>
            </a: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r>
              <a:rPr lang="en-IN" sz="1400" cap="none" dirty="0">
                <a:latin typeface="Times New Roman" panose="02020603050405020304" pitchFamily="18" charset="0"/>
                <a:cs typeface="Times New Roman" panose="02020603050405020304" pitchFamily="18" charset="0"/>
              </a:rPr>
              <a:t>1.Gujrat Have The Highest Range Of </a:t>
            </a:r>
            <a:r>
              <a:rPr lang="en-IN" sz="1400" cap="none" dirty="0" err="1">
                <a:latin typeface="Times New Roman" panose="02020603050405020304" pitchFamily="18" charset="0"/>
                <a:cs typeface="Times New Roman" panose="02020603050405020304" pitchFamily="18" charset="0"/>
              </a:rPr>
              <a:t>Aqi</a:t>
            </a:r>
            <a:r>
              <a:rPr lang="en-IN" sz="1400" cap="none" dirty="0">
                <a:latin typeface="Times New Roman" panose="02020603050405020304" pitchFamily="18" charset="0"/>
                <a:cs typeface="Times New Roman" panose="02020603050405020304" pitchFamily="18" charset="0"/>
              </a:rPr>
              <a:t> Value (Most Polluted State) </a:t>
            </a:r>
            <a:br>
              <a:rPr lang="en-IN" sz="1400" cap="none" dirty="0">
                <a:latin typeface="Times New Roman" panose="02020603050405020304" pitchFamily="18" charset="0"/>
                <a:cs typeface="Times New Roman" panose="02020603050405020304" pitchFamily="18" charset="0"/>
              </a:rPr>
            </a:br>
            <a:br>
              <a:rPr lang="en-IN" sz="1400" cap="none" dirty="0">
                <a:latin typeface="Times New Roman" panose="02020603050405020304" pitchFamily="18" charset="0"/>
                <a:cs typeface="Times New Roman" panose="02020603050405020304" pitchFamily="18" charset="0"/>
              </a:rPr>
            </a:br>
            <a:r>
              <a:rPr lang="en-IN" sz="1400" cap="none" dirty="0">
                <a:latin typeface="Times New Roman" panose="02020603050405020304" pitchFamily="18" charset="0"/>
                <a:cs typeface="Times New Roman" panose="02020603050405020304" pitchFamily="18" charset="0"/>
              </a:rPr>
              <a:t>2.Delhi Have The Second Highest </a:t>
            </a:r>
            <a:r>
              <a:rPr lang="en-IN" sz="1400" cap="none" dirty="0" err="1">
                <a:latin typeface="Times New Roman" panose="02020603050405020304" pitchFamily="18" charset="0"/>
                <a:cs typeface="Times New Roman" panose="02020603050405020304" pitchFamily="18" charset="0"/>
              </a:rPr>
              <a:t>Aqi</a:t>
            </a:r>
            <a:r>
              <a:rPr lang="en-IN" sz="1400" cap="none" dirty="0">
                <a:latin typeface="Times New Roman" panose="02020603050405020304" pitchFamily="18" charset="0"/>
                <a:cs typeface="Times New Roman" panose="02020603050405020304" pitchFamily="18" charset="0"/>
              </a:rPr>
              <a:t> Value</a:t>
            </a:r>
            <a:br>
              <a:rPr lang="en-IN" sz="1400" cap="none" dirty="0">
                <a:latin typeface="Times New Roman" panose="02020603050405020304" pitchFamily="18" charset="0"/>
                <a:cs typeface="Times New Roman" panose="02020603050405020304" pitchFamily="18" charset="0"/>
              </a:rPr>
            </a:br>
            <a:br>
              <a:rPr lang="en-IN" sz="1400" cap="none" dirty="0">
                <a:latin typeface="Times New Roman" panose="02020603050405020304" pitchFamily="18" charset="0"/>
                <a:cs typeface="Times New Roman" panose="02020603050405020304" pitchFamily="18" charset="0"/>
              </a:rPr>
            </a:br>
            <a:r>
              <a:rPr lang="en-IN" sz="1400" cap="none" dirty="0">
                <a:latin typeface="Times New Roman" panose="02020603050405020304" pitchFamily="18" charset="0"/>
                <a:cs typeface="Times New Roman" panose="02020603050405020304" pitchFamily="18" charset="0"/>
              </a:rPr>
              <a:t>3.Mizoram Have The Lowest Range Of </a:t>
            </a:r>
            <a:r>
              <a:rPr lang="en-IN" sz="1400" cap="none" dirty="0" err="1">
                <a:latin typeface="Times New Roman" panose="02020603050405020304" pitchFamily="18" charset="0"/>
                <a:cs typeface="Times New Roman" panose="02020603050405020304" pitchFamily="18" charset="0"/>
              </a:rPr>
              <a:t>Aqi</a:t>
            </a:r>
            <a:r>
              <a:rPr lang="en-IN" sz="1400" cap="none" dirty="0">
                <a:latin typeface="Times New Roman" panose="02020603050405020304" pitchFamily="18" charset="0"/>
                <a:cs typeface="Times New Roman" panose="02020603050405020304" pitchFamily="18" charset="0"/>
              </a:rPr>
              <a:t> Value(lower Polluted State</a:t>
            </a:r>
            <a:r>
              <a:rPr lang="en-IN" sz="14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586E929E-6691-67DD-4BCE-449C77A39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7361" y="875639"/>
            <a:ext cx="7914639" cy="4110356"/>
          </a:xfrm>
        </p:spPr>
      </p:pic>
      <p:sp>
        <p:nvSpPr>
          <p:cNvPr id="6" name="TextBox 5">
            <a:extLst>
              <a:ext uri="{FF2B5EF4-FFF2-40B4-BE49-F238E27FC236}">
                <a16:creationId xmlns:a16="http://schemas.microsoft.com/office/drawing/2014/main" id="{4CE36E31-7757-169D-B76E-0F9B9A1E0C70}"/>
              </a:ext>
            </a:extLst>
          </p:cNvPr>
          <p:cNvSpPr txBox="1"/>
          <p:nvPr/>
        </p:nvSpPr>
        <p:spPr>
          <a:xfrm>
            <a:off x="660401" y="406400"/>
            <a:ext cx="3251200" cy="369332"/>
          </a:xfrm>
          <a:prstGeom prst="rect">
            <a:avLst/>
          </a:prstGeom>
          <a:noFill/>
        </p:spPr>
        <p:txBody>
          <a:bodyPr wrap="square" rtlCol="0">
            <a:spAutoFit/>
          </a:bodyPr>
          <a:lstStyle/>
          <a:p>
            <a:r>
              <a:rPr lang="en-IN" dirty="0"/>
              <a:t>State vs AQI Bar plot</a:t>
            </a:r>
          </a:p>
        </p:txBody>
      </p:sp>
    </p:spTree>
    <p:extLst>
      <p:ext uri="{BB962C8B-B14F-4D97-AF65-F5344CB8AC3E}">
        <p14:creationId xmlns:p14="http://schemas.microsoft.com/office/powerpoint/2010/main" val="205111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50CF-640B-033E-56F5-450342A431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EAFF4B4-272C-914D-8E37-F465679AB3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80" y="233680"/>
            <a:ext cx="11450320" cy="4104640"/>
          </a:xfrm>
        </p:spPr>
      </p:pic>
      <p:sp>
        <p:nvSpPr>
          <p:cNvPr id="6" name="TextBox 5">
            <a:extLst>
              <a:ext uri="{FF2B5EF4-FFF2-40B4-BE49-F238E27FC236}">
                <a16:creationId xmlns:a16="http://schemas.microsoft.com/office/drawing/2014/main" id="{90E5E1DA-6B06-F010-730A-3DF544114201}"/>
              </a:ext>
            </a:extLst>
          </p:cNvPr>
          <p:cNvSpPr txBox="1"/>
          <p:nvPr/>
        </p:nvSpPr>
        <p:spPr>
          <a:xfrm>
            <a:off x="1270000" y="4338320"/>
            <a:ext cx="9519920" cy="1200329"/>
          </a:xfrm>
          <a:prstGeom prst="rect">
            <a:avLst/>
          </a:prstGeom>
          <a:noFill/>
        </p:spPr>
        <p:txBody>
          <a:bodyPr wrap="square" rtlCol="0">
            <a:spAutoFit/>
          </a:bodyPr>
          <a:lstStyle/>
          <a:p>
            <a:r>
              <a:rPr lang="en-IN" dirty="0"/>
              <a:t>Observations:</a:t>
            </a:r>
          </a:p>
          <a:p>
            <a:endParaRPr lang="en-IN" dirty="0"/>
          </a:p>
          <a:p>
            <a:r>
              <a:rPr lang="en-IN" sz="1600" dirty="0">
                <a:latin typeface="Times New Roman" panose="02020603050405020304" pitchFamily="18" charset="0"/>
                <a:cs typeface="Times New Roman" panose="02020603050405020304" pitchFamily="18" charset="0"/>
              </a:rPr>
              <a:t>1</a:t>
            </a:r>
            <a:r>
              <a:rPr lang="en-IN" dirty="0"/>
              <a:t>.</a:t>
            </a:r>
            <a:r>
              <a:rPr lang="en-IN" sz="1600" dirty="0">
                <a:latin typeface="Times New Roman" panose="02020603050405020304" pitchFamily="18" charset="0"/>
                <a:cs typeface="Times New Roman" panose="02020603050405020304" pitchFamily="18" charset="0"/>
              </a:rPr>
              <a:t>This Plot Shows The Year Wise AQI For Every City </a:t>
            </a:r>
          </a:p>
          <a:p>
            <a:r>
              <a:rPr lang="en-IN" sz="1600" dirty="0">
                <a:latin typeface="Times New Roman" panose="02020603050405020304" pitchFamily="18" charset="0"/>
                <a:cs typeface="Times New Roman" panose="02020603050405020304" pitchFamily="18" charset="0"/>
              </a:rPr>
              <a:t>2.For </a:t>
            </a:r>
            <a:r>
              <a:rPr lang="en-IN" sz="1600" dirty="0" err="1">
                <a:latin typeface="Times New Roman" panose="02020603050405020304" pitchFamily="18" charset="0"/>
                <a:cs typeface="Times New Roman" panose="02020603050405020304" pitchFamily="18" charset="0"/>
              </a:rPr>
              <a:t>Ahemedabad</a:t>
            </a:r>
            <a:r>
              <a:rPr lang="en-IN" sz="1600" dirty="0">
                <a:latin typeface="Times New Roman" panose="02020603050405020304" pitchFamily="18" charset="0"/>
                <a:cs typeface="Times New Roman" panose="02020603050405020304" pitchFamily="18" charset="0"/>
              </a:rPr>
              <a:t> AQI Value In 2018 Is Highest With Respect To Other Years.</a:t>
            </a:r>
          </a:p>
        </p:txBody>
      </p:sp>
    </p:spTree>
    <p:extLst>
      <p:ext uri="{BB962C8B-B14F-4D97-AF65-F5344CB8AC3E}">
        <p14:creationId xmlns:p14="http://schemas.microsoft.com/office/powerpoint/2010/main" val="242305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7898-1513-D655-FEF3-50A31D53797C}"/>
              </a:ext>
            </a:extLst>
          </p:cNvPr>
          <p:cNvSpPr>
            <a:spLocks noGrp="1"/>
          </p:cNvSpPr>
          <p:nvPr>
            <p:ph type="title"/>
          </p:nvPr>
        </p:nvSpPr>
        <p:spPr>
          <a:xfrm>
            <a:off x="1148081" y="2265680"/>
            <a:ext cx="3037840" cy="2915920"/>
          </a:xfrm>
        </p:spPr>
        <p:txBody>
          <a:bodyPr>
            <a:normAutofit/>
          </a:bodyPr>
          <a:lstStyle/>
          <a:p>
            <a:r>
              <a:rPr lang="en-IN" sz="1600" dirty="0"/>
              <a:t>Observations:</a:t>
            </a:r>
            <a:br>
              <a:rPr lang="en-IN" sz="1600" dirty="0"/>
            </a:br>
            <a:br>
              <a:rPr lang="en-IN" sz="1600" dirty="0"/>
            </a:br>
            <a:r>
              <a:rPr lang="en-IN" sz="1400" cap="none" dirty="0">
                <a:latin typeface="Times New Roman" panose="02020603050405020304" pitchFamily="18" charset="0"/>
                <a:cs typeface="Times New Roman" panose="02020603050405020304" pitchFamily="18" charset="0"/>
              </a:rPr>
              <a:t>1.Gujarat Have The Highest </a:t>
            </a:r>
            <a:r>
              <a:rPr lang="en-IN" sz="1400" cap="none" dirty="0" err="1">
                <a:latin typeface="Times New Roman" panose="02020603050405020304" pitchFamily="18" charset="0"/>
                <a:cs typeface="Times New Roman" panose="02020603050405020304" pitchFamily="18" charset="0"/>
              </a:rPr>
              <a:t>Aqi</a:t>
            </a:r>
            <a:r>
              <a:rPr lang="en-IN" sz="1400" cap="none" dirty="0">
                <a:latin typeface="Times New Roman" panose="02020603050405020304" pitchFamily="18" charset="0"/>
                <a:cs typeface="Times New Roman" panose="02020603050405020304" pitchFamily="18" charset="0"/>
              </a:rPr>
              <a:t>(most Polluted) State  Value.</a:t>
            </a:r>
            <a:br>
              <a:rPr lang="en-IN" sz="1400" cap="none" dirty="0">
                <a:latin typeface="Times New Roman" panose="02020603050405020304" pitchFamily="18" charset="0"/>
                <a:cs typeface="Times New Roman" panose="02020603050405020304" pitchFamily="18" charset="0"/>
              </a:rPr>
            </a:br>
            <a:br>
              <a:rPr lang="en-IN" sz="1400" cap="none" dirty="0">
                <a:latin typeface="Times New Roman" panose="02020603050405020304" pitchFamily="18" charset="0"/>
                <a:cs typeface="Times New Roman" panose="02020603050405020304" pitchFamily="18" charset="0"/>
              </a:rPr>
            </a:br>
            <a:r>
              <a:rPr lang="en-IN" sz="1400" cap="none" dirty="0">
                <a:latin typeface="Times New Roman" panose="02020603050405020304" pitchFamily="18" charset="0"/>
                <a:cs typeface="Times New Roman" panose="02020603050405020304" pitchFamily="18" charset="0"/>
              </a:rPr>
              <a:t>2.Delhi Have The Second Highest </a:t>
            </a:r>
            <a:r>
              <a:rPr lang="en-IN" sz="1400" cap="none" dirty="0" err="1">
                <a:latin typeface="Times New Roman" panose="02020603050405020304" pitchFamily="18" charset="0"/>
                <a:cs typeface="Times New Roman" panose="02020603050405020304" pitchFamily="18" charset="0"/>
              </a:rPr>
              <a:t>Aqi</a:t>
            </a:r>
            <a:r>
              <a:rPr lang="en-IN" sz="1400" cap="none" dirty="0">
                <a:latin typeface="Times New Roman" panose="02020603050405020304" pitchFamily="18" charset="0"/>
                <a:cs typeface="Times New Roman" panose="02020603050405020304" pitchFamily="18" charset="0"/>
              </a:rPr>
              <a:t> Value</a:t>
            </a:r>
            <a:endParaRPr lang="en-IN" sz="1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C692EAD-39E1-027C-C235-5AC290052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2960" y="2016125"/>
            <a:ext cx="6258560" cy="3998595"/>
          </a:xfrm>
        </p:spPr>
      </p:pic>
      <p:sp>
        <p:nvSpPr>
          <p:cNvPr id="6" name="TextBox 5">
            <a:extLst>
              <a:ext uri="{FF2B5EF4-FFF2-40B4-BE49-F238E27FC236}">
                <a16:creationId xmlns:a16="http://schemas.microsoft.com/office/drawing/2014/main" id="{DB162CCF-3FDF-3B00-9247-D06AF25DDA8E}"/>
              </a:ext>
            </a:extLst>
          </p:cNvPr>
          <p:cNvSpPr txBox="1"/>
          <p:nvPr/>
        </p:nvSpPr>
        <p:spPr>
          <a:xfrm>
            <a:off x="1351280" y="658614"/>
            <a:ext cx="4836160" cy="400110"/>
          </a:xfrm>
          <a:prstGeom prst="rect">
            <a:avLst/>
          </a:prstGeom>
          <a:noFill/>
        </p:spPr>
        <p:txBody>
          <a:bodyPr wrap="square" rtlCol="0">
            <a:spAutoFit/>
          </a:bodyPr>
          <a:lstStyle/>
          <a:p>
            <a:r>
              <a:rPr lang="en-IN" sz="2000" b="1" dirty="0"/>
              <a:t>Top Five State With Highest AQI</a:t>
            </a:r>
          </a:p>
        </p:txBody>
      </p:sp>
    </p:spTree>
    <p:extLst>
      <p:ext uri="{BB962C8B-B14F-4D97-AF65-F5344CB8AC3E}">
        <p14:creationId xmlns:p14="http://schemas.microsoft.com/office/powerpoint/2010/main" val="27061442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1481</TotalTime>
  <Words>663</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vt:lpstr>
      <vt:lpstr>Gill Sans MT</vt:lpstr>
      <vt:lpstr>Times New Roman</vt:lpstr>
      <vt:lpstr>Gallery</vt:lpstr>
      <vt:lpstr>Analysis on Air quality Index in india</vt:lpstr>
      <vt:lpstr>PowerPoint Presentation</vt:lpstr>
      <vt:lpstr>Eda on Datasets:  Info About The Dataset: 1.Status Columns Contains Null Values And Not An Important Column So We Dropped That Column. 2. After Getting Percentage Of Missing Values In Station_hour Table We Dropped The Xylene(80%) And Nh3(47%) Because Of Higher Percentage Of Missing Value   </vt:lpstr>
      <vt:lpstr>AQI:</vt:lpstr>
      <vt:lpstr>2.Pie Chart:   observations: 1. The Air Quality Index (AQI) In India Is Divided Into Five Levels (Very Good: 0-100; Good: 101-200; Moderate: 201-300; Poor: 301-400; And Very Poor: 401-500) With A Yardstick That Runs From 0 To 500    So We Can See Here Higher Amount Of AQI Is Moderate And Satisfactory With 26% And Lastly Severe With 6%.</vt:lpstr>
      <vt:lpstr>1. Line Plot For Air Quality Index In Each Year by Average AQI Value:  2. The higher the AQI value, the greater the level of air pollution and the greater the health concern.  3.Here 2015 Has Highest AQI Value And In 2020 It Has Lowest AQI Value Because Of Low Pollution. </vt:lpstr>
      <vt:lpstr>Observations:  1.Gujrat Have The Highest Range Of Aqi Value (Most Polluted State)   2.Delhi Have The Second Highest Aqi Value  3.Mizoram Have The Lowest Range Of Aqi Value(lower Polluted State)</vt:lpstr>
      <vt:lpstr>PowerPoint Presentation</vt:lpstr>
      <vt:lpstr>Observations:  1.Gujarat Have The Highest Aqi(most Polluted) State  Value.  2.Delhi Have The Second Highest Aqi Value</vt:lpstr>
      <vt:lpstr>Observations:  1.Mizoram Have The Lowest Aqi(least Polluted) State  Value.  2.Meghalaya Is The Second Least Polluted State</vt:lpstr>
      <vt:lpstr>Observations:  1.So Here We Can Observed That In Every Year Moderate Level And Satisfactory Level Of AQI Is Higher.  2.In 2019 The Level of AQI Is Higher As Compared To Other Years.</vt:lpstr>
      <vt:lpstr>Season Wise AQI Category</vt:lpstr>
      <vt:lpstr>Observations: 1.Bengaluru City Has Satisfactory Range Of Aqi In Year 2018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Index</dc:title>
  <dc:creator>nikitanannaware2214@outlook.com</dc:creator>
  <cp:lastModifiedBy>nikitanannaware2214@outlook.com</cp:lastModifiedBy>
  <cp:revision>2</cp:revision>
  <dcterms:created xsi:type="dcterms:W3CDTF">2023-02-20T09:46:37Z</dcterms:created>
  <dcterms:modified xsi:type="dcterms:W3CDTF">2023-02-21T10:27:46Z</dcterms:modified>
</cp:coreProperties>
</file>