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72" r:id="rId9"/>
    <p:sldId id="274" r:id="rId10"/>
    <p:sldId id="275" r:id="rId11"/>
    <p:sldId id="273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95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2683895"/>
            <a:ext cx="5278514" cy="2862225"/>
          </a:xfrm>
        </p:spPr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Analysis on </a:t>
            </a:r>
            <a:r>
              <a:rPr lang="en-US" dirty="0" err="1">
                <a:latin typeface="Bahnschrift SemiBold Condensed" panose="020B0502040204020203" pitchFamily="34" charset="0"/>
              </a:rPr>
              <a:t>heathcare</a:t>
            </a:r>
            <a:r>
              <a:rPr lang="en-US" dirty="0">
                <a:latin typeface="Bahnschrift SemiBold Condensed" panose="020B0502040204020203" pitchFamily="34" charset="0"/>
              </a:rPr>
              <a:t>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636" y="5568698"/>
            <a:ext cx="5278514" cy="618142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Nikita </a:t>
            </a:r>
            <a:r>
              <a:rPr lang="en-US" dirty="0" err="1">
                <a:latin typeface="Bahnschrift Condensed" panose="020B0502040204020203" pitchFamily="34" charset="0"/>
              </a:rPr>
              <a:t>Nannaware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6075" y="-20320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58E9441-B136-52D9-4394-594730FAC16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8589" t="2501" r="10496" b="-2501"/>
          <a:stretch/>
        </p:blipFill>
        <p:spPr>
          <a:xfrm>
            <a:off x="6261719" y="2326641"/>
            <a:ext cx="5487736" cy="3585240"/>
          </a:xfrm>
        </p:spPr>
      </p:pic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B84E-29AD-D81E-91B8-03AA0C16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524646"/>
            <a:ext cx="10515600" cy="567873"/>
          </a:xfrm>
        </p:spPr>
        <p:txBody>
          <a:bodyPr/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6.Save Data</a:t>
            </a:r>
            <a:endParaRPr lang="en-IN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21BE7-9613-87B7-0A04-4EE1F90F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51D45-B781-B7D0-802B-1095BD40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BEB5C-100A-C180-C186-EA2D2173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978B9-A226-6204-B788-BBA8DCEBECB2}"/>
              </a:ext>
            </a:extLst>
          </p:cNvPr>
          <p:cNvSpPr txBox="1"/>
          <p:nvPr/>
        </p:nvSpPr>
        <p:spPr>
          <a:xfrm>
            <a:off x="1524000" y="1259840"/>
            <a:ext cx="889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Saved the processed data to a CSV file named “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census.csv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in the 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IN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Clean_Data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folder.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6297E0-15B8-C556-905D-0396BE7D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567" y="1861304"/>
            <a:ext cx="4404433" cy="14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9A91-F6ED-D6FF-B8AE-06735EDC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7: Process the relevant data</a:t>
            </a:r>
            <a:endParaRPr lang="en-IN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0B7A5-81ED-33CF-016D-4EB03267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44E33-9368-644C-617D-D5FEF4DA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272A6-D6D8-B771-6F59-EE9407D2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66CBA-61B9-A2DA-DE24-AF9BA2A096FD}"/>
              </a:ext>
            </a:extLst>
          </p:cNvPr>
          <p:cNvSpPr txBox="1"/>
          <p:nvPr/>
        </p:nvSpPr>
        <p:spPr>
          <a:xfrm>
            <a:off x="1210512" y="1396486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Found the Absolute Values for the Total Number of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</a:rPr>
              <a:t>Dilapitated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, and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</a:rPr>
              <a:t>Latrine_premise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for the both rural and urban areas of each districts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BCA10F-CCA4-0127-5D39-75B77316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24" y="2360371"/>
            <a:ext cx="9487968" cy="944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6E9A7A-7528-E1FE-0208-FD1D42AC729F}"/>
              </a:ext>
            </a:extLst>
          </p:cNvPr>
          <p:cNvSpPr txBox="1"/>
          <p:nvPr/>
        </p:nvSpPr>
        <p:spPr>
          <a:xfrm>
            <a:off x="1203960" y="3608430"/>
            <a:ext cx="978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 the data and renamed the column names and saved it in a CSV file named “</a:t>
            </a:r>
            <a:r>
              <a:rPr lang="en-IN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housing.csv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in the </a:t>
            </a:r>
            <a:r>
              <a:rPr lang="en-IN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IN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Clean_Data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folder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AE609-076B-2E0C-C141-060748490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68" y="4410552"/>
            <a:ext cx="7582112" cy="16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3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524C-482B-0153-95DC-48803F23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485852"/>
            <a:ext cx="10515600" cy="56787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Observation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671FC-3DAD-126F-A4D9-27355D81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AA84F-18CE-3DB2-B9FC-E61C9155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EC238-7F89-513A-4A23-E77C66F9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FE8D8-9462-1C3D-A14C-DB2DCFC3075A}"/>
              </a:ext>
            </a:extLst>
          </p:cNvPr>
          <p:cNvSpPr txBox="1"/>
          <p:nvPr/>
        </p:nvSpPr>
        <p:spPr>
          <a:xfrm>
            <a:off x="1869440" y="1348839"/>
            <a:ext cx="8453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Question</a:t>
            </a:r>
            <a:r>
              <a:rPr lang="en-US" dirty="0"/>
              <a:t>:   </a:t>
            </a:r>
            <a:r>
              <a:rPr lang="en-US" sz="2000" dirty="0">
                <a:latin typeface="Bahnschrift SemiLight SemiConde" panose="020B0502040204020203" pitchFamily="34" charset="0"/>
              </a:rPr>
              <a:t>Report if any district data is in one file but not the other</a:t>
            </a:r>
            <a:r>
              <a:rPr lang="en-US" sz="2000" dirty="0"/>
              <a:t>?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Ans</a:t>
            </a:r>
            <a:r>
              <a:rPr lang="en-US" dirty="0">
                <a:latin typeface="Arial Rounded MT Bold" panose="020F0704030504030204" pitchFamily="34" charset="0"/>
              </a:rPr>
              <a:t>:  </a:t>
            </a:r>
            <a:r>
              <a:rPr lang="en-US" dirty="0">
                <a:latin typeface="Bahnschrift" panose="020B0502040204020203" pitchFamily="34" charset="0"/>
              </a:rPr>
              <a:t>After processing data found that there is no such data which is present in one file but not other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63DA3E-E519-BE0C-057C-13852E20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85" y="2400564"/>
            <a:ext cx="3488617" cy="1028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0C12B0-F34D-4893-4C9E-21FEFB00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85" y="3476039"/>
            <a:ext cx="2893175" cy="58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3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747B-40A6-11C0-492D-9F82D347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8: Visualise the housing data</a:t>
            </a:r>
            <a:endParaRPr lang="en-IN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83C32-1BA0-4803-1E8F-EC0ACCC1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AA81C-6ADE-C874-15FD-D825E13B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68D82-0541-E085-34DD-390B140C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311C5-86A8-9FB0-9D1D-142571D63F56}"/>
              </a:ext>
            </a:extLst>
          </p:cNvPr>
          <p:cNvSpPr txBox="1"/>
          <p:nvPr/>
        </p:nvSpPr>
        <p:spPr>
          <a:xfrm>
            <a:off x="1361440" y="150368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 SemiConde" panose="020B0502040204020203" pitchFamily="34" charset="0"/>
              </a:rPr>
              <a:t>Visualized the data for each state using appropriate methods:</a:t>
            </a:r>
          </a:p>
          <a:p>
            <a:endParaRPr lang="en-US" dirty="0">
              <a:latin typeface="Bahnschrift SemiLight SemiConde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 Condensed" panose="020B0502040204020203" pitchFamily="34" charset="0"/>
              </a:rPr>
              <a:t>Number of households for 100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SemiLight SemiConde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E8075-50E6-14E4-D687-B6844254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960" y="1361440"/>
            <a:ext cx="7851801" cy="5177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C0D922-E47F-9FF0-268F-B446B2CD3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5172075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3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AA17A-165F-EE53-5D74-753E92CD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4E690-E116-1510-42D6-9495B9B6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83B1C-5B5D-A3FE-B9BD-ADDB817477E8}"/>
              </a:ext>
            </a:extLst>
          </p:cNvPr>
          <p:cNvSpPr txBox="1"/>
          <p:nvPr/>
        </p:nvSpPr>
        <p:spPr>
          <a:xfrm>
            <a:off x="1056640" y="1686560"/>
            <a:ext cx="315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 SemiConden" panose="020B0502040204020203" pitchFamily="34" charset="0"/>
              </a:rPr>
              <a:t>Percentage of households that have toilet(s) in premise to the total number of households.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D56D14-1C36-4D62-070A-0C6C0803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40" y="1158240"/>
            <a:ext cx="7325360" cy="490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9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61C1-1BC5-A7F1-31BD-EB96A803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9: Inconsistency in different datasets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38F6A-BD8C-A031-4548-14D2EA86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D8CC7-9DF1-D04A-2DDD-4DF500E9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42C8D-FE98-529A-0944-F573A596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6D682-0EBE-C77C-D1E9-1CB6992B75C0}"/>
              </a:ext>
            </a:extLst>
          </p:cNvPr>
          <p:cNvSpPr txBox="1"/>
          <p:nvPr/>
        </p:nvSpPr>
        <p:spPr>
          <a:xfrm>
            <a:off x="838200" y="140208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Compared the two data and calculated if there is a major difference between the values in the two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names of the districts where a major difference is found in the data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as follows: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E30E3-68DB-380F-4D4A-B66CE42EA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08" y="2432877"/>
            <a:ext cx="4121119" cy="23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4640-A885-ACD1-58CF-9BCF2410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10.Fix the header</a:t>
            </a:r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C7253-D8E8-068C-857E-DCF2F4F6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2253B-D460-C388-C971-3491395E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EBF17-3E1A-7284-BB9E-C6F6CAF9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F0277A-84FA-4FBB-1DEB-9D35716E939D}"/>
              </a:ext>
            </a:extLst>
          </p:cNvPr>
          <p:cNvSpPr txBox="1">
            <a:spLocks/>
          </p:cNvSpPr>
          <p:nvPr/>
        </p:nvSpPr>
        <p:spPr>
          <a:xfrm>
            <a:off x="457200" y="3141321"/>
            <a:ext cx="10896600" cy="56787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200" baseline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11: Create a function to alter the data to create uniformity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324421-700A-2AD1-C93D-63019154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35" y="1037371"/>
            <a:ext cx="5303980" cy="20575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F766AE-C5BA-02BE-8752-C18C80E78598}"/>
              </a:ext>
            </a:extLst>
          </p:cNvPr>
          <p:cNvSpPr txBox="1"/>
          <p:nvPr/>
        </p:nvSpPr>
        <p:spPr>
          <a:xfrm>
            <a:off x="1981200" y="3606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State/UT names had some different formats compared to other census and housing data fixed them using a function.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D4052A-D5F1-2B62-9E0E-71BB05223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212152"/>
            <a:ext cx="4510012" cy="19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5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7C05-B287-1449-E150-CE34747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12: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Analyze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Healthcare facility disparity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50158-3AC9-FBA1-62DC-D311BAED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E8B0A-EF6B-DE95-F489-9BAA67CA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C46DF-BBE8-DEE3-80C6-B74153D6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30253-A10B-45E1-175E-DA72390C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94" y="1981199"/>
            <a:ext cx="7750212" cy="474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F1CECA-AA7D-54A2-C784-A9BD7108AA13}"/>
              </a:ext>
            </a:extLst>
          </p:cNvPr>
          <p:cNvSpPr txBox="1"/>
          <p:nvPr/>
        </p:nvSpPr>
        <p:spPr>
          <a:xfrm>
            <a:off x="1036320" y="1062039"/>
            <a:ext cx="987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Lakshadweep, Sikkim, Andaman and Nicobar Island are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the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three States/UTs which have the least amount of beds for their population so that more beds can be added to the hospitals in respective states.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8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DF5D-2066-DED0-D5A2-4EB21F0E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73846"/>
            <a:ext cx="10515600" cy="567873"/>
          </a:xfrm>
        </p:spPr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13: Multi-line header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83136-820D-FB5D-22B7-1990884A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B284A-7106-6DED-EBA6-E23E3C4D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BCAE1-008F-4E71-C673-1A3D586D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A643D5-5B4A-B900-B0D9-D04C048A3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299" y="2341757"/>
            <a:ext cx="5090601" cy="1417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30480B-415A-4255-CF80-95D90369D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99" y="4186953"/>
            <a:ext cx="6865966" cy="14250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EE626B-C121-DAF9-E3AC-E2B6FCCDBB5F}"/>
              </a:ext>
            </a:extLst>
          </p:cNvPr>
          <p:cNvSpPr txBox="1"/>
          <p:nvPr/>
        </p:nvSpPr>
        <p:spPr>
          <a:xfrm>
            <a:off x="1361440" y="1298451"/>
            <a:ext cx="9306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headers are required to be edited for ease of future use as well as for the sake of uniformity.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So fixed the header by renaming some columns</a:t>
            </a:r>
          </a:p>
        </p:txBody>
      </p:sp>
    </p:spTree>
    <p:extLst>
      <p:ext uri="{BB962C8B-B14F-4D97-AF65-F5344CB8AC3E}">
        <p14:creationId xmlns:p14="http://schemas.microsoft.com/office/powerpoint/2010/main" val="15654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05D2-5BC6-7CB7-F61B-2CBFAE5B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73846"/>
            <a:ext cx="10515600" cy="567873"/>
          </a:xfrm>
        </p:spPr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14: Data update and code reuse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65BCE-1652-677D-0CD7-0D554C46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2EF40-3B9D-BF36-231A-718BE6FD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FE6D4-C754-41D6-3F33-A7CFC8FA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3DD46-4B0B-FB84-A57B-AB2CB59EC668}"/>
              </a:ext>
            </a:extLst>
          </p:cNvPr>
          <p:cNvSpPr txBox="1"/>
          <p:nvPr/>
        </p:nvSpPr>
        <p:spPr>
          <a:xfrm>
            <a:off x="838200" y="1351280"/>
            <a:ext cx="1077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”Last_Updated” column contained a date that is in the format  DD.MM.YYYY but in the future, the date is required in a different format (YYYY-MM-DD)  So updated the date to the required format.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DC4C8-D375-8AE7-5601-5C68FA13E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48" y="2222189"/>
            <a:ext cx="3962743" cy="7239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43120E-E3A9-6A42-21DC-968C528D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48" y="2971261"/>
            <a:ext cx="8321761" cy="14555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C3A460-2038-58D7-0CF0-877BF9324CBC}"/>
              </a:ext>
            </a:extLst>
          </p:cNvPr>
          <p:cNvSpPr txBox="1"/>
          <p:nvPr/>
        </p:nvSpPr>
        <p:spPr>
          <a:xfrm>
            <a:off x="1158240" y="4693920"/>
            <a:ext cx="97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State/UT names had some different formats compared to other census and housing data. Fixed those issues using the function created earlier.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5758F1-6498-719A-304C-43E392E42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" y="5498102"/>
            <a:ext cx="5547841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2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F3F083B8-4B95-4C15-B710-4BC526A2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80" y="942423"/>
            <a:ext cx="4694420" cy="1124392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Datasets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E626F-057D-4E99-A748-F97765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2B263-9AEF-9126-F3E3-3F7BF39510E9}"/>
              </a:ext>
            </a:extLst>
          </p:cNvPr>
          <p:cNvSpPr txBox="1"/>
          <p:nvPr/>
        </p:nvSpPr>
        <p:spPr>
          <a:xfrm>
            <a:off x="1401580" y="2458720"/>
            <a:ext cx="3038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1.census_data 2011</a:t>
            </a:r>
          </a:p>
          <a:p>
            <a:r>
              <a:rPr lang="en-IN" dirty="0"/>
              <a:t>2. </a:t>
            </a:r>
            <a:r>
              <a:rPr lang="en-IN" dirty="0" err="1"/>
              <a:t>AYUSHHospitals</a:t>
            </a:r>
            <a:endParaRPr lang="en-IN" dirty="0"/>
          </a:p>
          <a:p>
            <a:r>
              <a:rPr lang="en-IN" dirty="0"/>
              <a:t>3. Hospitals</a:t>
            </a:r>
          </a:p>
          <a:p>
            <a:r>
              <a:rPr lang="en-IN" dirty="0"/>
              <a:t>4. Metadata</a:t>
            </a:r>
          </a:p>
          <a:p>
            <a:r>
              <a:rPr lang="en-IN" dirty="0"/>
              <a:t>5. </a:t>
            </a:r>
            <a:r>
              <a:rPr lang="en-IN" dirty="0" err="1"/>
              <a:t>government_hospitals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0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3889-C22D-FE8E-2F99-DCED47F3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15: Government healthcare facility disparity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DA59D-3140-0873-866E-541E3387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77287-6AB7-9362-2E90-D9C71E6F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9847B-3D3D-B0AC-13E6-F9E14400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5C406E-F725-6335-3E13-B76CBFFB5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89"/>
          <a:stretch/>
        </p:blipFill>
        <p:spPr>
          <a:xfrm>
            <a:off x="1351280" y="2556343"/>
            <a:ext cx="7148179" cy="3383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5E70D7-FB5E-6AB0-6DEA-7797FB45C261}"/>
              </a:ext>
            </a:extLst>
          </p:cNvPr>
          <p:cNvSpPr txBox="1"/>
          <p:nvPr/>
        </p:nvSpPr>
        <p:spPr>
          <a:xfrm>
            <a:off x="1351280" y="1162859"/>
            <a:ext cx="981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Sikkim, Andaman and Nicobar Islands, Lakshadweep  have the least amount of beds for their population so that more beds can be added to the hospitals </a:t>
            </a:r>
            <a:endParaRPr lang="en-I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7873-8726-1DC0-10B3-F467050D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412886"/>
            <a:ext cx="10515600" cy="567873"/>
          </a:xfrm>
        </p:spPr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16: Gap in number of beds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95A8C-2657-DA7A-684E-ED9B7515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CA7A6-F663-FAA7-DF99-2C446660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71" y="2181371"/>
            <a:ext cx="5781449" cy="4540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D81A1C-53A3-6B15-E34D-7D808A9AE405}"/>
              </a:ext>
            </a:extLst>
          </p:cNvPr>
          <p:cNvSpPr txBox="1"/>
          <p:nvPr/>
        </p:nvSpPr>
        <p:spPr>
          <a:xfrm>
            <a:off x="1025751" y="88603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  <a:ea typeface="Calibri" panose="020F0502020204030204" pitchFamily="34" charset="0"/>
              </a:rPr>
              <a:t>D</a:t>
            </a:r>
            <a:r>
              <a:rPr lang="en-IN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ifference between the expected number of hospital beds and the available number of hospital beds in each State/UT.</a:t>
            </a:r>
          </a:p>
          <a:p>
            <a:r>
              <a:rPr lang="en-US" dirty="0">
                <a:latin typeface="Book Antiqua" panose="02040602050305030304" pitchFamily="18" charset="0"/>
              </a:rPr>
              <a:t>States that are not missing WHO </a:t>
            </a:r>
            <a:r>
              <a:rPr lang="en-US" dirty="0" err="1">
                <a:latin typeface="Book Antiqua" panose="02040602050305030304" pitchFamily="18" charset="0"/>
              </a:rPr>
              <a:t>standards:Lakshdweep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sikkim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nagaland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r>
              <a:rPr lang="en-US" dirty="0" err="1">
                <a:latin typeface="Book Antiqua" panose="02040602050305030304" pitchFamily="18" charset="0"/>
              </a:rPr>
              <a:t>andaman</a:t>
            </a:r>
            <a:r>
              <a:rPr lang="en-US" dirty="0">
                <a:latin typeface="Book Antiqua" panose="02040602050305030304" pitchFamily="18" charset="0"/>
              </a:rPr>
              <a:t> and </a:t>
            </a:r>
            <a:r>
              <a:rPr lang="en-US" dirty="0" err="1">
                <a:latin typeface="Book Antiqua" panose="02040602050305030304" pitchFamily="18" charset="0"/>
              </a:rPr>
              <a:t>nicobar</a:t>
            </a:r>
            <a:r>
              <a:rPr lang="en-US" dirty="0">
                <a:latin typeface="Book Antiqua" panose="02040602050305030304" pitchFamily="18" charset="0"/>
              </a:rPr>
              <a:t> island, Daman </a:t>
            </a:r>
            <a:r>
              <a:rPr lang="en-US" dirty="0" err="1">
                <a:latin typeface="Book Antiqua" panose="02040602050305030304" pitchFamily="18" charset="0"/>
              </a:rPr>
              <a:t>diu</a:t>
            </a:r>
            <a:r>
              <a:rPr lang="en-US" dirty="0">
                <a:latin typeface="Book Antiqua" panose="02040602050305030304" pitchFamily="18" charset="0"/>
              </a:rPr>
              <a:t>, Mizoram.</a:t>
            </a:r>
            <a:endParaRPr lang="en-I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B34F-4521-519F-B8AD-05AF8FC2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6D72E-F0DC-669B-6C03-AFC04668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AC7E6-A394-D4AF-7715-F7732715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6BB7D-FF40-53EF-F6C0-48A67772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3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8D036FB-049F-42B9-8221-9EAE4768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0" y="2921000"/>
            <a:ext cx="4749800" cy="5270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7600" y="3347720"/>
            <a:ext cx="4749800" cy="2129971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census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study of every unit, everyone or everything, in a population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is known as a complete enumeration, which means a complete count.</a:t>
            </a:r>
            <a:r>
              <a:rPr lang="en-US" dirty="0"/>
              <a:t>.​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2074A-2A66-40C8-BA9E-4C97B6C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35BF3-F379-4230-ADAD-0D67A84D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2679-6595-4663-A854-969937BB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5CC355-F6A6-4B5D-BE90-7C2313A8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A4BE6400-CDF9-8F0A-1E4D-36E5015818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5861" r="2026"/>
          <a:stretch/>
        </p:blipFill>
        <p:spPr>
          <a:xfrm>
            <a:off x="416560" y="661670"/>
            <a:ext cx="4684704" cy="4682490"/>
          </a:xfrm>
        </p:spPr>
      </p:pic>
    </p:spTree>
    <p:extLst>
      <p:ext uri="{BB962C8B-B14F-4D97-AF65-F5344CB8AC3E}">
        <p14:creationId xmlns:p14="http://schemas.microsoft.com/office/powerpoint/2010/main" val="23799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7D3E7A5-4BD8-44AD-B116-D2CED7043D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2286" y="710430"/>
            <a:ext cx="6022021" cy="830414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1.Insights about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517A5-97B1-7894-4EEF-3023A1C71DB2}"/>
              </a:ext>
            </a:extLst>
          </p:cNvPr>
          <p:cNvSpPr txBox="1"/>
          <p:nvPr/>
        </p:nvSpPr>
        <p:spPr>
          <a:xfrm>
            <a:off x="1198880" y="1964750"/>
            <a:ext cx="104851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1.The census data has 640 Rows with 118 columns, which includes Population, District names, States etc..</a:t>
            </a:r>
          </a:p>
          <a:p>
            <a:endParaRPr lang="en-IN" sz="2000" dirty="0">
              <a:latin typeface="Book Antiqua" panose="02040602050305030304" pitchFamily="18" charset="0"/>
              <a:ea typeface="Calibri" panose="020F0502020204030204" pitchFamily="34" charset="0"/>
            </a:endParaRPr>
          </a:p>
          <a:p>
            <a:r>
              <a:rPr lang="en-IN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2.Got the information about complete Dataset</a:t>
            </a:r>
          </a:p>
          <a:p>
            <a:endParaRPr lang="en-IN" sz="2000" dirty="0">
              <a:effectLst/>
              <a:latin typeface="Book Antiqua" panose="02040602050305030304" pitchFamily="18" charset="0"/>
              <a:ea typeface="Calibri" panose="020F0502020204030204" pitchFamily="34" charset="0"/>
            </a:endParaRPr>
          </a:p>
          <a:p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A90BBC-44BA-3CAC-72F0-F81C699F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11" y="3845395"/>
            <a:ext cx="3848433" cy="18135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2FCDCB-FF0A-FB89-98B8-7C8AEFCD6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0" y="22098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C8DA-24A8-3014-F764-DC942D6B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166"/>
            <a:ext cx="10515600" cy="582280"/>
          </a:xfrm>
        </p:spPr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2.Keeping the relevant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1C8AE-EF5E-433F-7F15-3704AEAB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7D789-DB34-2BDB-0E62-2C2481132518}"/>
              </a:ext>
            </a:extLst>
          </p:cNvPr>
          <p:cNvSpPr txBox="1"/>
          <p:nvPr/>
        </p:nvSpPr>
        <p:spPr>
          <a:xfrm>
            <a:off x="1493134" y="1273812"/>
            <a:ext cx="8634714" cy="10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1.The Census 2011 File Contains Many Fields, Which Is Not Needed. So Created New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Relevant Data And Columns.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33444B-D7EE-7249-2AE3-1B6C2818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34" y="2663617"/>
            <a:ext cx="8664001" cy="15621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48D33F0-101B-B3CF-6C0D-04F4B1111A2D}"/>
              </a:ext>
            </a:extLst>
          </p:cNvPr>
          <p:cNvSpPr txBox="1">
            <a:spLocks/>
          </p:cNvSpPr>
          <p:nvPr/>
        </p:nvSpPr>
        <p:spPr>
          <a:xfrm flipV="1">
            <a:off x="990600" y="3993266"/>
            <a:ext cx="10515600" cy="481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200" baseline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49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047B-E6E1-419F-B552-DE7338F4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3.Renamed the columns and state names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7C834-F65D-4EFE-A027-B080F835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06EE4-A5EB-97DC-1E4D-3A1D82A7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DF1A-B925-0329-0E70-1D61F289ADC6}"/>
              </a:ext>
            </a:extLst>
          </p:cNvPr>
          <p:cNvSpPr txBox="1"/>
          <p:nvPr/>
        </p:nvSpPr>
        <p:spPr>
          <a:xfrm>
            <a:off x="1736202" y="1267888"/>
            <a:ext cx="905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1.For uniformity in the datasets renamed the some columns.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62190D-2944-CD51-3F60-C8F2A8E5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74" y="1737213"/>
            <a:ext cx="5544900" cy="19203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7542EE-A6D7-B272-B96A-C0D585B19885}"/>
              </a:ext>
            </a:extLst>
          </p:cNvPr>
          <p:cNvSpPr txBox="1"/>
          <p:nvPr/>
        </p:nvSpPr>
        <p:spPr>
          <a:xfrm>
            <a:off x="1840374" y="4051139"/>
            <a:ext cx="759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2.The State/UT names are in all caps in the census data, For uniformity across datasets Renamed the States name in well manner.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CF6DE0-9E42-105F-0049-89DCDC10B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27" y="4826642"/>
            <a:ext cx="8527519" cy="15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4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CFDF-AF4C-30CA-BB9F-C2DEF1D3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4: (New State/UT formation)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DAAAA-FBF2-8638-C246-A73F72AA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4A671-AFAC-AFEC-F4C0-0321AE30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0A523-62F1-8AB0-F25F-737D3D54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70B63-71A4-3FAB-D0F2-6B8B815A4356}"/>
              </a:ext>
            </a:extLst>
          </p:cNvPr>
          <p:cNvSpPr txBox="1"/>
          <p:nvPr/>
        </p:nvSpPr>
        <p:spPr>
          <a:xfrm>
            <a:off x="1116076" y="1188943"/>
            <a:ext cx="9028253" cy="2544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IN" sz="20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Renamed the State/UT Fro</a:t>
            </a:r>
            <a:r>
              <a:rPr lang="en-IN" sz="2000" dirty="0">
                <a:solidFill>
                  <a:srgbClr val="0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 “Andhra Pradesh” to “Telangana” for the given districts. So for this Reading Telangana.txt file</a:t>
            </a:r>
          </a:p>
          <a:p>
            <a:r>
              <a:rPr lang="en-IN" sz="2000" dirty="0">
                <a:latin typeface="Arial Narrow" panose="020B0606020202030204" pitchFamily="34" charset="0"/>
              </a:rPr>
              <a:t>by using .loc( ) function updating the state name as </a:t>
            </a:r>
            <a:r>
              <a:rPr lang="en-IN" sz="2000" dirty="0" err="1">
                <a:latin typeface="Arial Narrow" panose="020B0606020202030204" pitchFamily="34" charset="0"/>
              </a:rPr>
              <a:t>telangana</a:t>
            </a:r>
            <a:r>
              <a:rPr lang="en-IN" sz="2000" dirty="0">
                <a:latin typeface="Arial Narrow" panose="020B0606020202030204" pitchFamily="34" charset="0"/>
              </a:rPr>
              <a:t> where the mentioned districts are there</a:t>
            </a:r>
          </a:p>
          <a:p>
            <a:r>
              <a:rPr lang="en-IN" sz="2000" dirty="0">
                <a:latin typeface="Arial Narrow" panose="020B0606020202030204" pitchFamily="34" charset="0"/>
              </a:rPr>
              <a:t>as same as updating the state name for </a:t>
            </a:r>
            <a:r>
              <a:rPr lang="en-IN" sz="2000" dirty="0" err="1">
                <a:latin typeface="Arial Narrow" panose="020B0606020202030204" pitchFamily="34" charset="0"/>
              </a:rPr>
              <a:t>ladakh</a:t>
            </a:r>
            <a:r>
              <a:rPr lang="en-IN" sz="2000" dirty="0">
                <a:latin typeface="Arial Narrow" panose="020B0606020202030204" pitchFamily="34" charset="0"/>
              </a:rPr>
              <a:t> for the districts </a:t>
            </a:r>
            <a:r>
              <a:rPr lang="en-IN" sz="2000" dirty="0" err="1">
                <a:latin typeface="Arial Narrow" panose="020B0606020202030204" pitchFamily="34" charset="0"/>
              </a:rPr>
              <a:t>leh</a:t>
            </a:r>
            <a:r>
              <a:rPr lang="en-IN" sz="2000" dirty="0">
                <a:latin typeface="Arial Narrow" panose="020B0606020202030204" pitchFamily="34" charset="0"/>
              </a:rPr>
              <a:t> and </a:t>
            </a:r>
            <a:r>
              <a:rPr lang="en-IN" sz="2000" dirty="0" err="1">
                <a:latin typeface="Arial Narrow" panose="020B0606020202030204" pitchFamily="34" charset="0"/>
              </a:rPr>
              <a:t>kargil</a:t>
            </a:r>
            <a:endParaRPr lang="en-IN" sz="2000" dirty="0">
              <a:latin typeface="Arial Narrow" panose="020B0606020202030204" pitchFamily="34" charset="0"/>
            </a:endParaRPr>
          </a:p>
          <a:p>
            <a:pPr lvl="0" algn="just">
              <a:lnSpc>
                <a:spcPct val="107000"/>
              </a:lnSpc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0FC922-D844-B02A-DD1A-A5766C38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76" y="2894356"/>
            <a:ext cx="7356592" cy="32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7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E40D-15FA-DD40-DB93-62FB52D1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Bahnschrift" panose="020B0502040204020203" pitchFamily="34" charset="0"/>
              </a:rPr>
              <a:t>5.Checking for missing values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7D9BA-20F3-97AE-E73E-D1912277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731DF-FDDF-5E7E-B2DF-801CACEF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F952C-015F-8C49-20A5-371A36B5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9F52C-6739-A3E1-88A8-BA9E8415F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18" y="2566142"/>
            <a:ext cx="3009763" cy="3166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42AC73-5538-B96B-92B3-9FDB1712B5DE}"/>
              </a:ext>
            </a:extLst>
          </p:cNvPr>
          <p:cNvSpPr txBox="1"/>
          <p:nvPr/>
        </p:nvSpPr>
        <p:spPr>
          <a:xfrm>
            <a:off x="1469985" y="1365813"/>
            <a:ext cx="8924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Here we can see the percentage of missing values in columns.</a:t>
            </a:r>
          </a:p>
          <a:p>
            <a:r>
              <a:rPr lang="en-IN" dirty="0" err="1">
                <a:latin typeface="Arial Rounded MT Bold" panose="020F0704030504030204" pitchFamily="34" charset="0"/>
              </a:rPr>
              <a:t>rural_households</a:t>
            </a:r>
            <a:r>
              <a:rPr lang="en-IN" dirty="0">
                <a:latin typeface="Arial Rounded MT Bold" panose="020F0704030504030204" pitchFamily="34" charset="0"/>
              </a:rPr>
              <a:t>, literate, female some of the columns contains higher percentage of missing values</a:t>
            </a:r>
          </a:p>
          <a:p>
            <a:r>
              <a:rPr lang="en-IN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85C376-64D7-D3B5-A4B3-D588080EF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114" y="2217611"/>
            <a:ext cx="4915326" cy="36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6E71-F4C4-23C3-7461-E6ADCE5B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Bahnschrift SemiLight SemiConde" panose="020B0502040204020203" pitchFamily="34" charset="0"/>
                <a:ea typeface="Calibri" panose="020F0502020204030204" pitchFamily="34" charset="0"/>
              </a:rPr>
              <a:t>visualization For the missing data before and after the data-filling process  </a:t>
            </a:r>
            <a:endParaRPr lang="en-IN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04C78-BD36-B64D-2A78-77BC49F3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B6114-A1EE-1E8E-C7BA-3875EC5C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0" y="1637669"/>
            <a:ext cx="5623980" cy="4549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44EF95-7788-BA15-EABA-1483C5C9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40" y="1645289"/>
            <a:ext cx="6106160" cy="4534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60E03D-D4C1-05FB-47B6-E6D6471C8680}"/>
              </a:ext>
            </a:extLst>
          </p:cNvPr>
          <p:cNvSpPr txBox="1"/>
          <p:nvPr/>
        </p:nvSpPr>
        <p:spPr>
          <a:xfrm>
            <a:off x="1300480" y="6356350"/>
            <a:ext cx="273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Before Missing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1A086-CAB5-5BE8-854E-CE1D1C76E781}"/>
              </a:ext>
            </a:extLst>
          </p:cNvPr>
          <p:cNvSpPr txBox="1"/>
          <p:nvPr/>
        </p:nvSpPr>
        <p:spPr>
          <a:xfrm>
            <a:off x="7162800" y="635635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</a:t>
            </a:r>
            <a:r>
              <a:rPr lang="en-IN" b="1" dirty="0" err="1"/>
              <a:t>Data_filling</a:t>
            </a:r>
            <a:r>
              <a:rPr lang="en-IN" b="1" dirty="0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4384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84E3F0-7763-473A-A672-F70F538D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0C81F5-4E08-4068-8DC9-6D21305E57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5095</TotalTime>
  <Words>863</Words>
  <Application>Microsoft Office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arial</vt:lpstr>
      <vt:lpstr>arial</vt:lpstr>
      <vt:lpstr>Arial Black</vt:lpstr>
      <vt:lpstr>Arial Narrow</vt:lpstr>
      <vt:lpstr>Arial Rounded MT Bold</vt:lpstr>
      <vt:lpstr>Bahnschrift</vt:lpstr>
      <vt:lpstr>Bahnschrift Condensed</vt:lpstr>
      <vt:lpstr>Bahnschrift SemiBold Condensed</vt:lpstr>
      <vt:lpstr>Bahnschrift SemiBold SemiConden</vt:lpstr>
      <vt:lpstr>Bahnschrift SemiLight SemiConde</vt:lpstr>
      <vt:lpstr>Book Antiqua</vt:lpstr>
      <vt:lpstr>Calibri</vt:lpstr>
      <vt:lpstr>Segoe UI</vt:lpstr>
      <vt:lpstr>Segoe UI Light</vt:lpstr>
      <vt:lpstr>Office Theme</vt:lpstr>
      <vt:lpstr>Analysis on heathcare system</vt:lpstr>
      <vt:lpstr>Datasets:</vt:lpstr>
      <vt:lpstr>Introduction</vt:lpstr>
      <vt:lpstr>PowerPoint Presentation</vt:lpstr>
      <vt:lpstr>2.Keeping the relevant data</vt:lpstr>
      <vt:lpstr>3.Renamed the columns and state names</vt:lpstr>
      <vt:lpstr>4: (New State/UT formation) </vt:lpstr>
      <vt:lpstr>5.Checking for missing values</vt:lpstr>
      <vt:lpstr>visualization For the missing data before and after the data-filling process  </vt:lpstr>
      <vt:lpstr>6.Save Data</vt:lpstr>
      <vt:lpstr>7: Process the relevant data</vt:lpstr>
      <vt:lpstr>Observation</vt:lpstr>
      <vt:lpstr>8: Visualise the housing data</vt:lpstr>
      <vt:lpstr>PowerPoint Presentation</vt:lpstr>
      <vt:lpstr> 9: Inconsistency in different datasets </vt:lpstr>
      <vt:lpstr>10.Fix the header </vt:lpstr>
      <vt:lpstr>12: Analyze Healthcare facility disparity</vt:lpstr>
      <vt:lpstr>13: Multi-line header </vt:lpstr>
      <vt:lpstr>14: Data update and code reuse </vt:lpstr>
      <vt:lpstr>15: Government healthcare facility disparity </vt:lpstr>
      <vt:lpstr>16: Gap in number of beds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heathcare system</dc:title>
  <dc:creator>nikitanannaware2214@outlook.com</dc:creator>
  <cp:lastModifiedBy>nikitanannaware2214@outlook.com</cp:lastModifiedBy>
  <cp:revision>4</cp:revision>
  <dcterms:created xsi:type="dcterms:W3CDTF">2023-02-26T16:57:47Z</dcterms:created>
  <dcterms:modified xsi:type="dcterms:W3CDTF">2023-03-17T07:13:35Z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