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60" r:id="rId2"/>
    <p:sldId id="318" r:id="rId3"/>
    <p:sldId id="262" r:id="rId4"/>
    <p:sldId id="257" r:id="rId5"/>
    <p:sldId id="261" r:id="rId6"/>
    <p:sldId id="311" r:id="rId7"/>
    <p:sldId id="312" r:id="rId8"/>
    <p:sldId id="313" r:id="rId9"/>
    <p:sldId id="314" r:id="rId10"/>
    <p:sldId id="316" r:id="rId11"/>
    <p:sldId id="317" r:id="rId12"/>
  </p:sldIdLst>
  <p:sldSz cx="9144000" cy="5143500" type="screen16x9"/>
  <p:notesSz cx="6858000" cy="9144000"/>
  <p:embeddedFontLst>
    <p:embeddedFont>
      <p:font typeface="Catamaran" panose="020B0604020202020204" charset="0"/>
      <p:regular r:id="rId14"/>
      <p:bold r:id="rId15"/>
    </p:embeddedFont>
    <p:embeddedFont>
      <p:font typeface="Hepta Slab" panose="020B0604020202020204" charset="0"/>
      <p:regular r:id="rId16"/>
      <p:bold r:id="rId17"/>
    </p:embeddedFont>
    <p:embeddedFont>
      <p:font typeface="Hepta Slab Medium" panose="020B0604020202020204" charset="0"/>
      <p:regular r:id="rId18"/>
      <p:bold r:id="rId19"/>
    </p:embeddedFont>
    <p:embeddedFont>
      <p:font typeface="Nunito Light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7CD573-27E8-4CBC-B8D4-1771D94076AD}">
  <a:tblStyle styleId="{AC7CD573-27E8-4CBC-B8D4-1771D94076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C764BE-D60B-4ADC-B33E-32E66D8307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0358F3-2958-43DB-811C-5EA6D8703FD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Google Shape;24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61925" y="539488"/>
            <a:ext cx="4261500" cy="16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27129"/>
            <a:ext cx="125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61925" y="2194288"/>
            <a:ext cx="4261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" name="Google Shape;20;p4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4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3" name="Google Shape;23;p4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4" name="Google Shape;24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00273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906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subTitle" idx="1"/>
          </p:nvPr>
        </p:nvSpPr>
        <p:spPr>
          <a:xfrm>
            <a:off x="720000" y="1788450"/>
            <a:ext cx="36906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25"/>
          <p:cNvSpPr txBox="1">
            <a:spLocks noGrp="1"/>
          </p:cNvSpPr>
          <p:nvPr>
            <p:ph type="subTitle" idx="1"/>
          </p:nvPr>
        </p:nvSpPr>
        <p:spPr>
          <a:xfrm>
            <a:off x="4712634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5"/>
          <p:cNvSpPr txBox="1">
            <a:spLocks noGrp="1"/>
          </p:cNvSpPr>
          <p:nvPr>
            <p:ph type="subTitle" idx="2"/>
          </p:nvPr>
        </p:nvSpPr>
        <p:spPr>
          <a:xfrm>
            <a:off x="1094463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25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2" name="Google Shape;1552;p25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553" name="Google Shape;1553;p25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25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1556" name="Google Shape;1556;p25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1557" name="Google Shape;1557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25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1571" name="Google Shape;1571;p25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3" name="Google Shape;1583;p25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1584" name="Google Shape;1584;p25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7" name="Google Shape;1597;p25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1598" name="Google Shape;1598;p25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25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1612" name="Google Shape;1612;p25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8" name="Google Shape;1618;p25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1619" name="Google Shape;1619;p25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5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1626" name="Google Shape;1626;p25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5" name="Google Shape;1635;p25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636" name="Google Shape;1636;p25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1" name="Google Shape;1641;p25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642" name="Google Shape;1642;p25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9" name="Google Shape;1649;p25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650" name="Google Shape;1650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1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4" name="Google Shape;2044;p31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45" name="Google Shape;2045;p31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31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048" name="Google Shape;2048;p31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049" name="Google Shape;2049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31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2063" name="Google Shape;2063;p31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31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2076" name="Google Shape;2076;p31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9" name="Google Shape;2089;p31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2090" name="Google Shape;2090;p31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1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2104" name="Google Shape;2104;p31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1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2111" name="Google Shape;2111;p31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31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2118" name="Google Shape;2118;p31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31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2128" name="Google Shape;2128;p31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3" name="Google Shape;2133;p31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2134" name="Google Shape;2134;p31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31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2142" name="Google Shape;2142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8" name="Google Shape;2158;p32"/>
          <p:cNvGrpSpPr/>
          <p:nvPr/>
        </p:nvGrpSpPr>
        <p:grpSpPr>
          <a:xfrm>
            <a:off x="3424999" y="1667022"/>
            <a:ext cx="4280167" cy="2557600"/>
            <a:chOff x="3424999" y="1667022"/>
            <a:chExt cx="4280167" cy="2557600"/>
          </a:xfrm>
        </p:grpSpPr>
        <p:sp>
          <p:nvSpPr>
            <p:cNvPr id="2159" name="Google Shape;2159;p32"/>
            <p:cNvSpPr/>
            <p:nvPr/>
          </p:nvSpPr>
          <p:spPr>
            <a:xfrm rot="-2050201" flipH="1">
              <a:off x="3701261" y="3083747"/>
              <a:ext cx="430936" cy="111619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7274235" y="1667022"/>
              <a:ext cx="430932" cy="1116188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32"/>
          <p:cNvGrpSpPr/>
          <p:nvPr/>
        </p:nvGrpSpPr>
        <p:grpSpPr>
          <a:xfrm>
            <a:off x="4117653" y="2235088"/>
            <a:ext cx="4294422" cy="2596254"/>
            <a:chOff x="4117653" y="2235088"/>
            <a:chExt cx="4294422" cy="2596254"/>
          </a:xfrm>
        </p:grpSpPr>
        <p:grpSp>
          <p:nvGrpSpPr>
            <p:cNvPr id="2162" name="Google Shape;2162;p32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163" name="Google Shape;2163;p32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2" name="Google Shape;2172;p32"/>
            <p:cNvGrpSpPr/>
            <p:nvPr/>
          </p:nvGrpSpPr>
          <p:grpSpPr>
            <a:xfrm rot="5400000" flipH="1">
              <a:off x="6815691" y="3224066"/>
              <a:ext cx="2585362" cy="607406"/>
              <a:chOff x="4972650" y="1317400"/>
              <a:chExt cx="1151250" cy="270475"/>
            </a:xfrm>
          </p:grpSpPr>
          <p:sp>
            <p:nvSpPr>
              <p:cNvPr id="2173" name="Google Shape;2173;p32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2"/>
            <p:cNvGrpSpPr/>
            <p:nvPr/>
          </p:nvGrpSpPr>
          <p:grpSpPr>
            <a:xfrm rot="-5400000" flipH="1">
              <a:off x="6363869" y="3379637"/>
              <a:ext cx="2357199" cy="524427"/>
              <a:chOff x="6959925" y="2252125"/>
              <a:chExt cx="1049650" cy="233525"/>
            </a:xfrm>
          </p:grpSpPr>
          <p:sp>
            <p:nvSpPr>
              <p:cNvPr id="2187" name="Google Shape;2187;p32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6" name="Google Shape;2196;p32"/>
            <p:cNvGrpSpPr/>
            <p:nvPr/>
          </p:nvGrpSpPr>
          <p:grpSpPr>
            <a:xfrm rot="-5400000">
              <a:off x="5076208" y="2655923"/>
              <a:ext cx="543920" cy="2461031"/>
              <a:chOff x="3416200" y="1908925"/>
              <a:chExt cx="291975" cy="1321075"/>
            </a:xfrm>
          </p:grpSpPr>
          <p:sp>
            <p:nvSpPr>
              <p:cNvPr id="2197" name="Google Shape;2197;p3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4319155" y="3066226"/>
              <a:ext cx="2058020" cy="548240"/>
              <a:chOff x="6959925" y="3849675"/>
              <a:chExt cx="918800" cy="244750"/>
            </a:xfrm>
          </p:grpSpPr>
          <p:sp>
            <p:nvSpPr>
              <p:cNvPr id="2211" name="Google Shape;2211;p3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2"/>
            <p:cNvGrpSpPr/>
            <p:nvPr/>
          </p:nvGrpSpPr>
          <p:grpSpPr>
            <a:xfrm>
              <a:off x="4225796" y="4158404"/>
              <a:ext cx="2244746" cy="660292"/>
              <a:chOff x="5131550" y="1719550"/>
              <a:chExt cx="999575" cy="294025"/>
            </a:xfrm>
          </p:grpSpPr>
          <p:sp>
            <p:nvSpPr>
              <p:cNvPr id="2221" name="Google Shape;2221;p3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>
              <a:off x="4193859" y="2777533"/>
              <a:ext cx="2013326" cy="288685"/>
              <a:chOff x="6919063" y="1049075"/>
              <a:chExt cx="896525" cy="128550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pta Slab Medium"/>
              <a:buNone/>
              <a:defRPr sz="3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71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40"/>
          <p:cNvSpPr/>
          <p:nvPr/>
        </p:nvSpPr>
        <p:spPr>
          <a:xfrm>
            <a:off x="4009100" y="4737950"/>
            <a:ext cx="4685614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40"/>
          <p:cNvSpPr txBox="1">
            <a:spLocks noGrp="1"/>
          </p:cNvSpPr>
          <p:nvPr>
            <p:ph type="title"/>
          </p:nvPr>
        </p:nvSpPr>
        <p:spPr>
          <a:xfrm>
            <a:off x="435934" y="97143"/>
            <a:ext cx="6525001" cy="1716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📘 </a:t>
            </a:r>
            <a:r>
              <a:rPr lang="en-US" b="1" dirty="0">
                <a:solidFill>
                  <a:schemeClr val="tx1"/>
                </a:solidFill>
              </a:rPr>
              <a:t>Story</a:t>
            </a:r>
            <a:r>
              <a:rPr lang="en-US" b="1" dirty="0"/>
              <a:t> Dataset 		Analysis</a:t>
            </a:r>
            <a:endParaRPr b="1" dirty="0"/>
          </a:p>
        </p:txBody>
      </p:sp>
      <p:sp>
        <p:nvSpPr>
          <p:cNvPr id="2452" name="Google Shape;2452;p40"/>
          <p:cNvSpPr txBox="1">
            <a:spLocks noGrp="1"/>
          </p:cNvSpPr>
          <p:nvPr>
            <p:ph type="subTitle" idx="1"/>
          </p:nvPr>
        </p:nvSpPr>
        <p:spPr>
          <a:xfrm>
            <a:off x="202019" y="3837956"/>
            <a:ext cx="2309232" cy="516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By Nikita Vishwakarma </a:t>
            </a:r>
            <a:endParaRPr b="1" dirty="0"/>
          </a:p>
        </p:txBody>
      </p:sp>
      <p:grpSp>
        <p:nvGrpSpPr>
          <p:cNvPr id="2453" name="Google Shape;2453;p40"/>
          <p:cNvGrpSpPr/>
          <p:nvPr/>
        </p:nvGrpSpPr>
        <p:grpSpPr>
          <a:xfrm>
            <a:off x="3517526" y="3383147"/>
            <a:ext cx="3115393" cy="1448203"/>
            <a:chOff x="3517526" y="3383147"/>
            <a:chExt cx="3115393" cy="1448203"/>
          </a:xfrm>
        </p:grpSpPr>
        <p:sp>
          <p:nvSpPr>
            <p:cNvPr id="2454" name="Google Shape;2454;p40"/>
            <p:cNvSpPr/>
            <p:nvPr/>
          </p:nvSpPr>
          <p:spPr>
            <a:xfrm rot="-2700000" flipH="1">
              <a:off x="3849080" y="3726166"/>
              <a:ext cx="430971" cy="111628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5" name="Google Shape;2455;p40"/>
            <p:cNvGrpSpPr/>
            <p:nvPr/>
          </p:nvGrpSpPr>
          <p:grpSpPr>
            <a:xfrm>
              <a:off x="4316299" y="4433991"/>
              <a:ext cx="2236596" cy="386456"/>
              <a:chOff x="5100638" y="3089000"/>
              <a:chExt cx="998525" cy="172525"/>
            </a:xfrm>
          </p:grpSpPr>
          <p:sp>
            <p:nvSpPr>
              <p:cNvPr id="2456" name="Google Shape;2456;p40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2" name="Google Shape;2462;p40"/>
            <p:cNvGrpSpPr/>
            <p:nvPr/>
          </p:nvGrpSpPr>
          <p:grpSpPr>
            <a:xfrm flipH="1">
              <a:off x="4119024" y="3707692"/>
              <a:ext cx="2513896" cy="180936"/>
              <a:chOff x="4976838" y="2773263"/>
              <a:chExt cx="1122325" cy="80775"/>
            </a:xfrm>
          </p:grpSpPr>
          <p:sp>
            <p:nvSpPr>
              <p:cNvPr id="2463" name="Google Shape;2463;p40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0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0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0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0" name="Google Shape;2470;p40"/>
            <p:cNvGrpSpPr/>
            <p:nvPr/>
          </p:nvGrpSpPr>
          <p:grpSpPr>
            <a:xfrm rot="-5400000" flipH="1">
              <a:off x="5111417" y="3093517"/>
              <a:ext cx="545368" cy="2135575"/>
              <a:chOff x="1877900" y="2091175"/>
              <a:chExt cx="292000" cy="1143425"/>
            </a:xfrm>
          </p:grpSpPr>
          <p:sp>
            <p:nvSpPr>
              <p:cNvPr id="2471" name="Google Shape;2471;p40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0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0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0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0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0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0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0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0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0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0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0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40"/>
            <p:cNvGrpSpPr/>
            <p:nvPr/>
          </p:nvGrpSpPr>
          <p:grpSpPr>
            <a:xfrm flipH="1">
              <a:off x="4119026" y="3383147"/>
              <a:ext cx="2408564" cy="495824"/>
              <a:chOff x="6913575" y="2702975"/>
              <a:chExt cx="1075300" cy="221350"/>
            </a:xfrm>
          </p:grpSpPr>
          <p:sp>
            <p:nvSpPr>
              <p:cNvPr id="2484" name="Google Shape;2484;p40"/>
              <p:cNvSpPr/>
              <p:nvPr/>
            </p:nvSpPr>
            <p:spPr>
              <a:xfrm>
                <a:off x="6913575" y="2702975"/>
                <a:ext cx="1075300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43012" h="5803" extrusionOk="0">
                    <a:moveTo>
                      <a:pt x="518" y="0"/>
                    </a:moveTo>
                    <a:cubicBezTo>
                      <a:pt x="232" y="0"/>
                      <a:pt x="0" y="231"/>
                      <a:pt x="0" y="518"/>
                    </a:cubicBezTo>
                    <a:cubicBezTo>
                      <a:pt x="0" y="804"/>
                      <a:pt x="231" y="1035"/>
                      <a:pt x="518" y="1035"/>
                    </a:cubicBezTo>
                    <a:lnTo>
                      <a:pt x="39835" y="1035"/>
                    </a:lnTo>
                    <a:cubicBezTo>
                      <a:pt x="40866" y="1035"/>
                      <a:pt x="41702" y="1871"/>
                      <a:pt x="41702" y="2901"/>
                    </a:cubicBezTo>
                    <a:cubicBezTo>
                      <a:pt x="41702" y="3932"/>
                      <a:pt x="40866" y="4767"/>
                      <a:pt x="39835" y="4767"/>
                    </a:cubicBezTo>
                    <a:lnTo>
                      <a:pt x="518" y="4767"/>
                    </a:lnTo>
                    <a:cubicBezTo>
                      <a:pt x="232" y="4767"/>
                      <a:pt x="0" y="5000"/>
                      <a:pt x="0" y="5285"/>
                    </a:cubicBezTo>
                    <a:cubicBezTo>
                      <a:pt x="0" y="5572"/>
                      <a:pt x="231" y="5803"/>
                      <a:pt x="518" y="5803"/>
                    </a:cubicBezTo>
                    <a:lnTo>
                      <a:pt x="40111" y="5803"/>
                    </a:lnTo>
                    <a:cubicBezTo>
                      <a:pt x="41712" y="5803"/>
                      <a:pt x="43012" y="4504"/>
                      <a:pt x="43012" y="2901"/>
                    </a:cubicBezTo>
                    <a:cubicBezTo>
                      <a:pt x="43012" y="1300"/>
                      <a:pt x="41713" y="0"/>
                      <a:pt x="40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0"/>
              <p:cNvSpPr/>
              <p:nvPr/>
            </p:nvSpPr>
            <p:spPr>
              <a:xfrm>
                <a:off x="6939900" y="2728825"/>
                <a:ext cx="1016225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0649" h="3733" extrusionOk="0">
                    <a:moveTo>
                      <a:pt x="1" y="1"/>
                    </a:moveTo>
                    <a:lnTo>
                      <a:pt x="1" y="3732"/>
                    </a:lnTo>
                    <a:lnTo>
                      <a:pt x="38783" y="3732"/>
                    </a:lnTo>
                    <a:cubicBezTo>
                      <a:pt x="39441" y="3732"/>
                      <a:pt x="40018" y="3393"/>
                      <a:pt x="40350" y="2878"/>
                    </a:cubicBezTo>
                    <a:cubicBezTo>
                      <a:pt x="40540" y="2588"/>
                      <a:pt x="40649" y="2240"/>
                      <a:pt x="40649" y="1867"/>
                    </a:cubicBezTo>
                    <a:cubicBezTo>
                      <a:pt x="40649" y="838"/>
                      <a:pt x="39814" y="3"/>
                      <a:pt x="387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0"/>
              <p:cNvSpPr/>
              <p:nvPr/>
            </p:nvSpPr>
            <p:spPr>
              <a:xfrm>
                <a:off x="6939875" y="2744700"/>
                <a:ext cx="9220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36881" h="2609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36670" y="423"/>
                    </a:lnTo>
                    <a:cubicBezTo>
                      <a:pt x="36786" y="423"/>
                      <a:pt x="36880" y="328"/>
                      <a:pt x="36880" y="213"/>
                    </a:cubicBezTo>
                    <a:cubicBezTo>
                      <a:pt x="36880" y="96"/>
                      <a:pt x="36786" y="1"/>
                      <a:pt x="36670" y="1"/>
                    </a:cubicBezTo>
                    <a:close/>
                    <a:moveTo>
                      <a:pt x="1" y="1093"/>
                    </a:moveTo>
                    <a:lnTo>
                      <a:pt x="1" y="1516"/>
                    </a:lnTo>
                    <a:lnTo>
                      <a:pt x="36670" y="1516"/>
                    </a:lnTo>
                    <a:cubicBezTo>
                      <a:pt x="36786" y="1516"/>
                      <a:pt x="36880" y="1421"/>
                      <a:pt x="36880" y="1305"/>
                    </a:cubicBezTo>
                    <a:cubicBezTo>
                      <a:pt x="36880" y="1188"/>
                      <a:pt x="36786" y="1093"/>
                      <a:pt x="36670" y="1093"/>
                    </a:cubicBezTo>
                    <a:close/>
                    <a:moveTo>
                      <a:pt x="1" y="2186"/>
                    </a:moveTo>
                    <a:lnTo>
                      <a:pt x="1" y="2609"/>
                    </a:lnTo>
                    <a:lnTo>
                      <a:pt x="36670" y="2609"/>
                    </a:lnTo>
                    <a:cubicBezTo>
                      <a:pt x="36786" y="2609"/>
                      <a:pt x="36880" y="2513"/>
                      <a:pt x="36880" y="2397"/>
                    </a:cubicBezTo>
                    <a:cubicBezTo>
                      <a:pt x="36880" y="2280"/>
                      <a:pt x="36786" y="2186"/>
                      <a:pt x="36670" y="2186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0"/>
              <p:cNvSpPr/>
              <p:nvPr/>
            </p:nvSpPr>
            <p:spPr>
              <a:xfrm>
                <a:off x="7184625" y="2744700"/>
                <a:ext cx="110800" cy="1796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185" extrusionOk="0">
                    <a:moveTo>
                      <a:pt x="0" y="1"/>
                    </a:moveTo>
                    <a:lnTo>
                      <a:pt x="0" y="7184"/>
                    </a:lnTo>
                    <a:lnTo>
                      <a:pt x="2215" y="5643"/>
                    </a:lnTo>
                    <a:lnTo>
                      <a:pt x="4432" y="7184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0"/>
              <p:cNvSpPr/>
              <p:nvPr/>
            </p:nvSpPr>
            <p:spPr>
              <a:xfrm>
                <a:off x="7193800" y="2784750"/>
                <a:ext cx="8627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990" extrusionOk="0">
                    <a:moveTo>
                      <a:pt x="1858" y="0"/>
                    </a:moveTo>
                    <a:cubicBezTo>
                      <a:pt x="1811" y="0"/>
                      <a:pt x="1764" y="3"/>
                      <a:pt x="1719" y="10"/>
                    </a:cubicBezTo>
                    <a:cubicBezTo>
                      <a:pt x="1507" y="41"/>
                      <a:pt x="1339" y="142"/>
                      <a:pt x="1154" y="242"/>
                    </a:cubicBezTo>
                    <a:cubicBezTo>
                      <a:pt x="378" y="659"/>
                      <a:pt x="0" y="1775"/>
                      <a:pt x="596" y="2517"/>
                    </a:cubicBezTo>
                    <a:cubicBezTo>
                      <a:pt x="854" y="2839"/>
                      <a:pt x="1330" y="2946"/>
                      <a:pt x="1720" y="2982"/>
                    </a:cubicBezTo>
                    <a:cubicBezTo>
                      <a:pt x="1771" y="2987"/>
                      <a:pt x="1823" y="2989"/>
                      <a:pt x="1875" y="2989"/>
                    </a:cubicBezTo>
                    <a:cubicBezTo>
                      <a:pt x="2644" y="2989"/>
                      <a:pt x="3451" y="2474"/>
                      <a:pt x="3439" y="1622"/>
                    </a:cubicBezTo>
                    <a:cubicBezTo>
                      <a:pt x="3434" y="1206"/>
                      <a:pt x="3192" y="568"/>
                      <a:pt x="2838" y="330"/>
                    </a:cubicBezTo>
                    <a:cubicBezTo>
                      <a:pt x="2577" y="156"/>
                      <a:pt x="2195" y="0"/>
                      <a:pt x="18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9" name="Google Shape;2489;p40"/>
          <p:cNvGrpSpPr/>
          <p:nvPr/>
        </p:nvGrpSpPr>
        <p:grpSpPr>
          <a:xfrm>
            <a:off x="6679309" y="1568916"/>
            <a:ext cx="1815586" cy="3262426"/>
            <a:chOff x="6679309" y="1568916"/>
            <a:chExt cx="1815586" cy="3262426"/>
          </a:xfrm>
        </p:grpSpPr>
        <p:sp>
          <p:nvSpPr>
            <p:cNvPr id="2490" name="Google Shape;2490;p40"/>
            <p:cNvSpPr/>
            <p:nvPr/>
          </p:nvSpPr>
          <p:spPr>
            <a:xfrm rot="801400">
              <a:off x="79408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1" name="Google Shape;2491;p40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492" name="Google Shape;2492;p40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0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0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0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0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0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0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0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1" name="Google Shape;2501;p40"/>
            <p:cNvGrpSpPr/>
            <p:nvPr/>
          </p:nvGrpSpPr>
          <p:grpSpPr>
            <a:xfrm rot="5400000" flipH="1">
              <a:off x="6297716" y="3224066"/>
              <a:ext cx="2585362" cy="607406"/>
              <a:chOff x="4972650" y="1317400"/>
              <a:chExt cx="1151250" cy="270475"/>
            </a:xfrm>
          </p:grpSpPr>
          <p:sp>
            <p:nvSpPr>
              <p:cNvPr id="2502" name="Google Shape;2502;p40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0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0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0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0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0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0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0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0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0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40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40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" name="Google Shape;2515;p40"/>
            <p:cNvGrpSpPr/>
            <p:nvPr/>
          </p:nvGrpSpPr>
          <p:grpSpPr>
            <a:xfrm rot="-5400000" flipH="1">
              <a:off x="6977719" y="3379637"/>
              <a:ext cx="2357199" cy="524427"/>
              <a:chOff x="6959925" y="2252125"/>
              <a:chExt cx="1049650" cy="233525"/>
            </a:xfrm>
          </p:grpSpPr>
          <p:sp>
            <p:nvSpPr>
              <p:cNvPr id="2516" name="Google Shape;2516;p40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40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0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0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0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0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0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0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0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EFF10-CA37-A167-58CE-D1EA431315D0}"/>
              </a:ext>
            </a:extLst>
          </p:cNvPr>
          <p:cNvSpPr txBox="1"/>
          <p:nvPr/>
        </p:nvSpPr>
        <p:spPr>
          <a:xfrm>
            <a:off x="1219200" y="339435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1EE1C-24B3-FC6E-7DB6-BB6702BBE094}"/>
              </a:ext>
            </a:extLst>
          </p:cNvPr>
          <p:cNvSpPr txBox="1"/>
          <p:nvPr/>
        </p:nvSpPr>
        <p:spPr>
          <a:xfrm>
            <a:off x="1364673" y="1510145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Drama &amp; Horror are most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Hardcover is top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Adults are the primary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89F01-C13B-8C2B-41DD-C83B543E0520}"/>
              </a:ext>
            </a:extLst>
          </p:cNvPr>
          <p:cNvSpPr txBox="1"/>
          <p:nvPr/>
        </p:nvSpPr>
        <p:spPr>
          <a:xfrm>
            <a:off x="83127" y="581890"/>
            <a:ext cx="3830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>
              <a:solidFill>
                <a:schemeClr val="tx1"/>
              </a:solidFill>
              <a:latin typeface="Hepta Slab Medium" panose="020B0604020202020204" charset="0"/>
              <a:cs typeface="Hepta Slab Medium" panose="020B0604020202020204" charset="0"/>
            </a:endParaRPr>
          </a:p>
          <a:p>
            <a:pPr algn="ctr"/>
            <a:r>
              <a:rPr lang="en-US" sz="6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596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65D410-E0EE-8F03-590B-80DD43665058}"/>
              </a:ext>
            </a:extLst>
          </p:cNvPr>
          <p:cNvSpPr txBox="1"/>
          <p:nvPr/>
        </p:nvSpPr>
        <p:spPr>
          <a:xfrm>
            <a:off x="581891" y="367145"/>
            <a:ext cx="753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900A3-C3C5-CA94-DD28-C4BE8294076D}"/>
              </a:ext>
            </a:extLst>
          </p:cNvPr>
          <p:cNvSpPr txBox="1"/>
          <p:nvPr/>
        </p:nvSpPr>
        <p:spPr>
          <a:xfrm>
            <a:off x="969818" y="1420091"/>
            <a:ext cx="71974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Introduction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Dataset Summary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Genre Distribution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Likes and Views by Genre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Age Group Distribution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Likes by Format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Price by Format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Top Stories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Conclusion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2"/>
          <p:cNvSpPr txBox="1">
            <a:spLocks noGrp="1"/>
          </p:cNvSpPr>
          <p:nvPr>
            <p:ph type="subTitle" idx="1"/>
          </p:nvPr>
        </p:nvSpPr>
        <p:spPr>
          <a:xfrm>
            <a:off x="720000" y="1788450"/>
            <a:ext cx="36906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/>
              <a:t>This project analyzes a dataset of 1,000,000 fictional stories.  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/>
              <a:t>The goal: explore how genre, format, age group, pricing, and user engagement influence popularity.</a:t>
            </a:r>
          </a:p>
        </p:txBody>
      </p:sp>
      <p:grpSp>
        <p:nvGrpSpPr>
          <p:cNvPr id="2539" name="Google Shape;2539;p42"/>
          <p:cNvGrpSpPr/>
          <p:nvPr/>
        </p:nvGrpSpPr>
        <p:grpSpPr>
          <a:xfrm>
            <a:off x="4149387" y="2683075"/>
            <a:ext cx="1673339" cy="2219566"/>
            <a:chOff x="4149387" y="2683075"/>
            <a:chExt cx="1673339" cy="2219566"/>
          </a:xfrm>
        </p:grpSpPr>
        <p:sp>
          <p:nvSpPr>
            <p:cNvPr id="2540" name="Google Shape;2540;p42"/>
            <p:cNvSpPr/>
            <p:nvPr/>
          </p:nvSpPr>
          <p:spPr>
            <a:xfrm rot="-1429652" flipH="1">
              <a:off x="4356512" y="3746817"/>
              <a:ext cx="430991" cy="11163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1" name="Google Shape;2541;p42"/>
            <p:cNvGrpSpPr/>
            <p:nvPr/>
          </p:nvGrpSpPr>
          <p:grpSpPr>
            <a:xfrm>
              <a:off x="5277358" y="2683075"/>
              <a:ext cx="545368" cy="2135575"/>
              <a:chOff x="1877900" y="2091175"/>
              <a:chExt cx="292000" cy="1143425"/>
            </a:xfrm>
          </p:grpSpPr>
          <p:sp>
            <p:nvSpPr>
              <p:cNvPr id="2542" name="Google Shape;2542;p42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2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2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2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2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2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42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42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42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42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42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2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4" name="Google Shape;2554;p42"/>
            <p:cNvGrpSpPr/>
            <p:nvPr/>
          </p:nvGrpSpPr>
          <p:grpSpPr>
            <a:xfrm rot="5814157">
              <a:off x="3961047" y="3615295"/>
              <a:ext cx="2078828" cy="306157"/>
              <a:chOff x="5178325" y="1049075"/>
              <a:chExt cx="928075" cy="136675"/>
            </a:xfrm>
          </p:grpSpPr>
          <p:sp>
            <p:nvSpPr>
              <p:cNvPr id="2555" name="Google Shape;2555;p42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2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42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42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42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42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1" name="Google Shape;2561;p42"/>
          <p:cNvGrpSpPr/>
          <p:nvPr/>
        </p:nvGrpSpPr>
        <p:grpSpPr>
          <a:xfrm>
            <a:off x="5934128" y="1568916"/>
            <a:ext cx="2461031" cy="3249732"/>
            <a:chOff x="5934128" y="1568916"/>
            <a:chExt cx="2461031" cy="3249732"/>
          </a:xfrm>
        </p:grpSpPr>
        <p:sp>
          <p:nvSpPr>
            <p:cNvPr id="2562" name="Google Shape;2562;p42"/>
            <p:cNvSpPr/>
            <p:nvPr/>
          </p:nvSpPr>
          <p:spPr>
            <a:xfrm rot="801400">
              <a:off x="73419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3" name="Google Shape;2563;p42"/>
            <p:cNvGrpSpPr/>
            <p:nvPr/>
          </p:nvGrpSpPr>
          <p:grpSpPr>
            <a:xfrm rot="-5400000">
              <a:off x="6892683" y="3316173"/>
              <a:ext cx="543920" cy="2461031"/>
              <a:chOff x="3416200" y="1908925"/>
              <a:chExt cx="291975" cy="1321075"/>
            </a:xfrm>
          </p:grpSpPr>
          <p:sp>
            <p:nvSpPr>
              <p:cNvPr id="2564" name="Google Shape;2564;p4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4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4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4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4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4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4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4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4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4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7" name="Google Shape;2577;p42"/>
            <p:cNvGrpSpPr/>
            <p:nvPr/>
          </p:nvGrpSpPr>
          <p:grpSpPr>
            <a:xfrm>
              <a:off x="6135630" y="3066226"/>
              <a:ext cx="2058020" cy="548240"/>
              <a:chOff x="6959925" y="3849675"/>
              <a:chExt cx="918800" cy="244750"/>
            </a:xfrm>
          </p:grpSpPr>
          <p:sp>
            <p:nvSpPr>
              <p:cNvPr id="2578" name="Google Shape;2578;p4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4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4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4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4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4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4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4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4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7" name="Google Shape;2587;p42"/>
            <p:cNvGrpSpPr/>
            <p:nvPr/>
          </p:nvGrpSpPr>
          <p:grpSpPr>
            <a:xfrm>
              <a:off x="5934134" y="3614479"/>
              <a:ext cx="2244746" cy="660292"/>
              <a:chOff x="5131550" y="1719550"/>
              <a:chExt cx="999575" cy="294025"/>
            </a:xfrm>
          </p:grpSpPr>
          <p:sp>
            <p:nvSpPr>
              <p:cNvPr id="2588" name="Google Shape;2588;p4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3" name="Google Shape;2593;p42"/>
            <p:cNvGrpSpPr/>
            <p:nvPr/>
          </p:nvGrpSpPr>
          <p:grpSpPr>
            <a:xfrm rot="10800000">
              <a:off x="6251797" y="2399123"/>
              <a:ext cx="1963472" cy="378409"/>
              <a:chOff x="6962375" y="1840000"/>
              <a:chExt cx="876550" cy="168925"/>
            </a:xfrm>
          </p:grpSpPr>
          <p:sp>
            <p:nvSpPr>
              <p:cNvPr id="2594" name="Google Shape;2594;p42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42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42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42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9" name="Google Shape;2599;p42"/>
            <p:cNvGrpSpPr/>
            <p:nvPr/>
          </p:nvGrpSpPr>
          <p:grpSpPr>
            <a:xfrm>
              <a:off x="6010334" y="2777533"/>
              <a:ext cx="2013326" cy="288685"/>
              <a:chOff x="6919063" y="1049075"/>
              <a:chExt cx="896525" cy="128550"/>
            </a:xfrm>
          </p:grpSpPr>
          <p:sp>
            <p:nvSpPr>
              <p:cNvPr id="2600" name="Google Shape;2600;p4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BE418CC-D79D-4F25-A7EC-E74C5E882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733344"/>
            <a:ext cx="543108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pta Slab Medium" panose="020B0604020202020204" charset="0"/>
                <a:cs typeface="Hepta Slab Medium" panose="020B0604020202020204" charset="0"/>
              </a:rPr>
              <a:t>📚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pta Slab Medium" panose="020B0604020202020204" charset="0"/>
                <a:cs typeface="Hepta Slab Medium" panose="020B0604020202020204" charset="0"/>
              </a:rPr>
              <a:t>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pta Slab Medium" panose="020B0604020202020204" charset="0"/>
                <a:cs typeface="Hepta Slab Medium" panose="020B0604020202020204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24A05-7DEA-66CA-3DA5-6CA9AC018DD0}"/>
              </a:ext>
            </a:extLst>
          </p:cNvPr>
          <p:cNvSpPr txBox="1"/>
          <p:nvPr/>
        </p:nvSpPr>
        <p:spPr>
          <a:xfrm>
            <a:off x="995516" y="479323"/>
            <a:ext cx="6791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  📦 Dataset Summary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3904A-510A-8918-28B3-0B96BF65622B}"/>
              </a:ext>
            </a:extLst>
          </p:cNvPr>
          <p:cNvSpPr txBox="1"/>
          <p:nvPr/>
        </p:nvSpPr>
        <p:spPr>
          <a:xfrm>
            <a:off x="995516" y="1437968"/>
            <a:ext cx="7352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Records:- 1,000,000 stories.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Fields:- Genre, Country, Format, </a:t>
            </a:r>
            <a:r>
              <a:rPr lang="en-US" sz="160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AgeGroups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Status, Language, Pages, Price, Likes, Views, Awards, Author.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No missing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Unique Genres: 6 | Countries: 5 | Formats: 4 | Age Groups: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F910E-2AB2-F1D0-8F72-7CFD71802430}"/>
              </a:ext>
            </a:extLst>
          </p:cNvPr>
          <p:cNvSpPr txBox="1"/>
          <p:nvPr/>
        </p:nvSpPr>
        <p:spPr>
          <a:xfrm>
            <a:off x="597310" y="457200"/>
            <a:ext cx="808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pta Slab Medium" panose="020B0604020202020204" charset="0"/>
                <a:cs typeface="Hepta Slab Medium" panose="020B0604020202020204" charset="0"/>
              </a:rPr>
              <a:t>  </a:t>
            </a:r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📊 Genre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E0589-053D-222A-95B9-F60B9862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93" y="1247477"/>
            <a:ext cx="3717975" cy="333113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2ADBF-5C25-0EE2-BAC2-ADF6E72CD17A}"/>
              </a:ext>
            </a:extLst>
          </p:cNvPr>
          <p:cNvSpPr txBox="1"/>
          <p:nvPr/>
        </p:nvSpPr>
        <p:spPr>
          <a:xfrm>
            <a:off x="530942" y="1312606"/>
            <a:ext cx="40410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:- Drama and Horror dominate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:- Genres are fairly balanced, with Drama slightly leading.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810CD-2D86-A8B4-4AB2-0D97DDE1FD42}"/>
              </a:ext>
            </a:extLst>
          </p:cNvPr>
          <p:cNvSpPr txBox="1"/>
          <p:nvPr/>
        </p:nvSpPr>
        <p:spPr>
          <a:xfrm>
            <a:off x="641555" y="464574"/>
            <a:ext cx="794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📊 Likes &amp; Views by Genre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A5A039-BE31-77F3-2125-22F67007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9" y="1301462"/>
            <a:ext cx="5223833" cy="27533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277B-FD00-A17B-D88D-460F697E5B11}"/>
              </a:ext>
            </a:extLst>
          </p:cNvPr>
          <p:cNvSpPr txBox="1"/>
          <p:nvPr/>
        </p:nvSpPr>
        <p:spPr>
          <a:xfrm>
            <a:off x="5883266" y="1405790"/>
            <a:ext cx="2824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Drama receives the most engagement.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Drama has the highest likes and views.</a:t>
            </a:r>
          </a:p>
          <a:p>
            <a:pPr algn="ctr">
              <a:defRPr sz="2000">
                <a:solidFill>
                  <a:srgbClr val="282828"/>
                </a:solidFill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6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436A7-1C0C-7CF9-7909-0D7C470A6C6C}"/>
              </a:ext>
            </a:extLst>
          </p:cNvPr>
          <p:cNvSpPr txBox="1"/>
          <p:nvPr/>
        </p:nvSpPr>
        <p:spPr>
          <a:xfrm>
            <a:off x="637309" y="401782"/>
            <a:ext cx="8222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👥 Age Group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48F68-45E1-B13B-DACA-85E44C114965}"/>
              </a:ext>
            </a:extLst>
          </p:cNvPr>
          <p:cNvSpPr txBox="1"/>
          <p:nvPr/>
        </p:nvSpPr>
        <p:spPr>
          <a:xfrm>
            <a:off x="637309" y="1482436"/>
            <a:ext cx="3207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Adults have the highest number of stories.</a:t>
            </a:r>
          </a:p>
          <a:p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The dataset is slightly skewed toward adults.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382B02-2109-E244-E8BC-9EF89CE1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16" y="1206650"/>
            <a:ext cx="3601748" cy="33754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34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AAB5D-589E-7D8C-BFAB-301AEA479C87}"/>
              </a:ext>
            </a:extLst>
          </p:cNvPr>
          <p:cNvSpPr txBox="1"/>
          <p:nvPr/>
        </p:nvSpPr>
        <p:spPr>
          <a:xfrm>
            <a:off x="969818" y="422564"/>
            <a:ext cx="696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📊 Likes by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70629-03BD-68AA-E9F8-C67749FFB8E9}"/>
              </a:ext>
            </a:extLst>
          </p:cNvPr>
          <p:cNvSpPr txBox="1"/>
          <p:nvPr/>
        </p:nvSpPr>
        <p:spPr>
          <a:xfrm>
            <a:off x="5188527" y="1316182"/>
            <a:ext cx="33735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Hardcover and Paperback are more liked.</a:t>
            </a:r>
          </a:p>
          <a:p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Physical books drive engagement.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01EFDF-D145-8314-5942-E020BF77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" y="1248213"/>
            <a:ext cx="4336931" cy="32545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3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9B655-7B55-033F-AB35-7B2170FA53D2}"/>
              </a:ext>
            </a:extLst>
          </p:cNvPr>
          <p:cNvSpPr txBox="1"/>
          <p:nvPr/>
        </p:nvSpPr>
        <p:spPr>
          <a:xfrm>
            <a:off x="360219" y="477982"/>
            <a:ext cx="743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💸 Price by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2801C-12B1-23C3-C621-FC05579A0BD6}"/>
              </a:ext>
            </a:extLst>
          </p:cNvPr>
          <p:cNvSpPr txBox="1"/>
          <p:nvPr/>
        </p:nvSpPr>
        <p:spPr>
          <a:xfrm>
            <a:off x="581891" y="1503218"/>
            <a:ext cx="361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Hardcover leads in total price.</a:t>
            </a:r>
          </a:p>
          <a:p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Hardcover books generate more revenue.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ED5CAB-82F1-9E2A-5161-DF24CE94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85" y="1503218"/>
            <a:ext cx="4522591" cy="302721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05053"/>
      </p:ext>
    </p:extLst>
  </p:cSld>
  <p:clrMapOvr>
    <a:masterClrMapping/>
  </p:clrMapOvr>
</p:sld>
</file>

<file path=ppt/theme/theme1.xml><?xml version="1.0" encoding="utf-8"?>
<a:theme xmlns:a="http://schemas.openxmlformats.org/drawingml/2006/main" name="Literature Review by Slidesgo">
  <a:themeElements>
    <a:clrScheme name="Simple Light">
      <a:dk1>
        <a:srgbClr val="233766"/>
      </a:dk1>
      <a:lt1>
        <a:srgbClr val="FFF3E1"/>
      </a:lt1>
      <a:dk2>
        <a:srgbClr val="FFFFFF"/>
      </a:dk2>
      <a:lt2>
        <a:srgbClr val="DA564C"/>
      </a:lt2>
      <a:accent1>
        <a:srgbClr val="96582E"/>
      </a:accent1>
      <a:accent2>
        <a:srgbClr val="EE9347"/>
      </a:accent2>
      <a:accent3>
        <a:srgbClr val="F9B050"/>
      </a:accent3>
      <a:accent4>
        <a:srgbClr val="6BB3EA"/>
      </a:accent4>
      <a:accent5>
        <a:srgbClr val="77C267"/>
      </a:accent5>
      <a:accent6>
        <a:srgbClr val="46846B"/>
      </a:accent6>
      <a:hlink>
        <a:srgbClr val="2337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256</Words>
  <Application>Microsoft Office PowerPoint</Application>
  <PresentationFormat>On-screen Show (16:9)</PresentationFormat>
  <Paragraphs>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Catamaran</vt:lpstr>
      <vt:lpstr>Nunito Light</vt:lpstr>
      <vt:lpstr>Arial</vt:lpstr>
      <vt:lpstr>Hepta Slab Medium</vt:lpstr>
      <vt:lpstr>Hepta Slab</vt:lpstr>
      <vt:lpstr>Literature Review by Slidesgo</vt:lpstr>
      <vt:lpstr>📘 Story Dataset   Analysis</vt:lpstr>
      <vt:lpstr>PowerPoint Presentation</vt:lpstr>
      <vt:lpstr>📚 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Lenovo</dc:creator>
  <cp:lastModifiedBy>Suraj Vishwakarma</cp:lastModifiedBy>
  <cp:revision>6</cp:revision>
  <dcterms:modified xsi:type="dcterms:W3CDTF">2025-07-05T07:01:17Z</dcterms:modified>
</cp:coreProperties>
</file>