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A523"/>
    <a:srgbClr val="0D1117"/>
    <a:srgbClr val="F0F5FB"/>
    <a:srgbClr val="FFFFFF"/>
    <a:srgbClr val="A6A6A6"/>
    <a:srgbClr val="161B22"/>
    <a:srgbClr val="C54740"/>
    <a:srgbClr val="186C2E"/>
    <a:srgbClr val="74B7F3"/>
    <a:srgbClr val="365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0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582-7B02-4759-AF7C-CAD558DEE9BF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0E9C-9FF9-439F-BAB0-3F6EB12FC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92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582-7B02-4759-AF7C-CAD558DEE9BF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0E9C-9FF9-439F-BAB0-3F6EB12FC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1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582-7B02-4759-AF7C-CAD558DEE9BF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0E9C-9FF9-439F-BAB0-3F6EB12FC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15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582-7B02-4759-AF7C-CAD558DEE9BF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0E9C-9FF9-439F-BAB0-3F6EB12FC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34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582-7B02-4759-AF7C-CAD558DEE9BF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0E9C-9FF9-439F-BAB0-3F6EB12FC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21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582-7B02-4759-AF7C-CAD558DEE9BF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0E9C-9FF9-439F-BAB0-3F6EB12FC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97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582-7B02-4759-AF7C-CAD558DEE9BF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0E9C-9FF9-439F-BAB0-3F6EB12FC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94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582-7B02-4759-AF7C-CAD558DEE9BF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0E9C-9FF9-439F-BAB0-3F6EB12FC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11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582-7B02-4759-AF7C-CAD558DEE9BF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0E9C-9FF9-439F-BAB0-3F6EB12FC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7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582-7B02-4759-AF7C-CAD558DEE9BF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0E9C-9FF9-439F-BAB0-3F6EB12FC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16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582-7B02-4759-AF7C-CAD558DEE9BF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0E9C-9FF9-439F-BAB0-3F6EB12FC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8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C582-7B02-4759-AF7C-CAD558DEE9BF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C0E9C-9FF9-439F-BAB0-3F6EB12FC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4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8067555" y="0"/>
            <a:ext cx="4124446" cy="6858000"/>
          </a:xfrm>
          <a:prstGeom prst="rect">
            <a:avLst/>
          </a:prstGeom>
          <a:solidFill>
            <a:srgbClr val="F0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8328752" y="2314199"/>
            <a:ext cx="3545633" cy="2164702"/>
          </a:xfrm>
          <a:prstGeom prst="rect">
            <a:avLst/>
          </a:prstGeom>
          <a:solidFill>
            <a:srgbClr val="E5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087510" y="2279493"/>
            <a:ext cx="4405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rgbClr val="F0F5FB"/>
                </a:solidFill>
                <a:latin typeface="Arial Black" panose="020B0A04020102020204" pitchFamily="34" charset="0"/>
              </a:rPr>
              <a:t>ПРИЛОЖЕНИЕ</a:t>
            </a:r>
            <a:endParaRPr lang="ru-RU" sz="4000" dirty="0">
              <a:solidFill>
                <a:srgbClr val="F0F5FB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1047750" y="2430780"/>
            <a:ext cx="1" cy="388620"/>
          </a:xfrm>
          <a:prstGeom prst="line">
            <a:avLst/>
          </a:prstGeom>
          <a:ln w="76200">
            <a:solidFill>
              <a:srgbClr val="E5A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8487528" y="2481833"/>
            <a:ext cx="3545633" cy="2164702"/>
          </a:xfrm>
          <a:prstGeom prst="rect">
            <a:avLst/>
          </a:prstGeom>
          <a:solidFill>
            <a:srgbClr val="0D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8487528" y="2481834"/>
            <a:ext cx="3545633" cy="210734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8564010" y="2540966"/>
            <a:ext cx="619760" cy="92470"/>
          </a:xfrm>
          <a:prstGeom prst="rect">
            <a:avLst/>
          </a:prstGeom>
          <a:solidFill>
            <a:srgbClr val="F0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1874385" y="2537826"/>
            <a:ext cx="95250" cy="95610"/>
          </a:xfrm>
          <a:prstGeom prst="rect">
            <a:avLst/>
          </a:prstGeom>
          <a:solidFill>
            <a:srgbClr val="F0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9843783" y="2926396"/>
            <a:ext cx="833120" cy="98542"/>
          </a:xfrm>
          <a:prstGeom prst="rect">
            <a:avLst/>
          </a:prstGeom>
          <a:solidFill>
            <a:srgbClr val="F0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8741424" y="3192122"/>
            <a:ext cx="3037840" cy="290302"/>
          </a:xfrm>
          <a:prstGeom prst="rect">
            <a:avLst/>
          </a:prstGeom>
          <a:solidFill>
            <a:srgbClr val="555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8487528" y="2698628"/>
            <a:ext cx="1159277" cy="77892"/>
          </a:xfrm>
          <a:prstGeom prst="rect">
            <a:avLst/>
          </a:prstGeom>
          <a:solidFill>
            <a:srgbClr val="555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 flipV="1">
            <a:off x="8487528" y="2776519"/>
            <a:ext cx="346477" cy="2"/>
          </a:xfrm>
          <a:prstGeom prst="line">
            <a:avLst/>
          </a:prstGeom>
          <a:ln w="19050">
            <a:solidFill>
              <a:srgbClr val="E5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8741424" y="3628647"/>
            <a:ext cx="858391" cy="502273"/>
          </a:xfrm>
          <a:prstGeom prst="roundRect">
            <a:avLst/>
          </a:prstGeom>
          <a:solidFill>
            <a:srgbClr val="161B22"/>
          </a:solidFill>
          <a:ln>
            <a:solidFill>
              <a:srgbClr val="3036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0920873" y="3628646"/>
            <a:ext cx="858391" cy="502273"/>
          </a:xfrm>
          <a:prstGeom prst="roundRect">
            <a:avLst/>
          </a:prstGeom>
          <a:solidFill>
            <a:srgbClr val="161B22"/>
          </a:solidFill>
          <a:ln>
            <a:solidFill>
              <a:srgbClr val="3036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9818512" y="3628646"/>
            <a:ext cx="858391" cy="502273"/>
          </a:xfrm>
          <a:prstGeom prst="roundRect">
            <a:avLst/>
          </a:prstGeom>
          <a:solidFill>
            <a:srgbClr val="161B22"/>
          </a:solidFill>
          <a:ln>
            <a:solidFill>
              <a:srgbClr val="3036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0685595" y="4669210"/>
            <a:ext cx="124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SOILCC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536730" y="4669210"/>
            <a:ext cx="124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SOILCC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93287" y="4658294"/>
            <a:ext cx="124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SOILCC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834460" y="4669210"/>
            <a:ext cx="124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SOILCC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884296" y="4953516"/>
            <a:ext cx="124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SOILCC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735431" y="4953516"/>
            <a:ext cx="124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SOILCC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91988" y="4942600"/>
            <a:ext cx="124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SOILCC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033161" y="4953516"/>
            <a:ext cx="124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SOILCC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168510" y="5238602"/>
            <a:ext cx="124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SOILCC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019645" y="5238602"/>
            <a:ext cx="124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SOILCC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876202" y="5227686"/>
            <a:ext cx="124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SOILCC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376418" y="5533019"/>
            <a:ext cx="124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SOILCC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227553" y="5533019"/>
            <a:ext cx="124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SOILCC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084110" y="5522103"/>
            <a:ext cx="124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SOILCC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249937" y="1911235"/>
            <a:ext cx="124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SOILCC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87510" y="2870759"/>
            <a:ext cx="3121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для расчёта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и классификации грунта</a:t>
            </a:r>
            <a:endParaRPr lang="ru-RU" sz="2000" dirty="0">
              <a:solidFill>
                <a:schemeClr val="bg1">
                  <a:lumMod val="65000"/>
                </a:schemeClr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47338" y="3906943"/>
            <a:ext cx="553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C#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640054" y="3906943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WPF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389356" y="1902330"/>
            <a:ext cx="124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SOILCC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 flipH="1">
            <a:off x="7619268" y="2302440"/>
            <a:ext cx="4390" cy="1828479"/>
          </a:xfrm>
          <a:prstGeom prst="line">
            <a:avLst/>
          </a:prstGeom>
          <a:ln w="76200">
            <a:solidFill>
              <a:srgbClr val="E5A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07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4584" y="348835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ЗАДАЧИ</a:t>
            </a:r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254584" y="432435"/>
            <a:ext cx="0" cy="234315"/>
          </a:xfrm>
          <a:prstGeom prst="line">
            <a:avLst/>
          </a:prstGeom>
          <a:ln w="38100">
            <a:solidFill>
              <a:srgbClr val="E5A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54584" y="1480330"/>
            <a:ext cx="6032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расчёт и классификация четырёх типов грунтов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суглинок, супесь, песок, глина</a:t>
            </a:r>
            <a:endParaRPr lang="ru-RU" sz="2000" dirty="0">
              <a:solidFill>
                <a:schemeClr val="bg1">
                  <a:lumMod val="65000"/>
                </a:schemeClr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9462" y="4893227"/>
            <a:ext cx="2967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обработка исключений</a:t>
            </a:r>
            <a:endParaRPr lang="ru-RU" sz="2000" dirty="0">
              <a:solidFill>
                <a:schemeClr val="bg1">
                  <a:lumMod val="65000"/>
                </a:schemeClr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2270" y="2411719"/>
            <a:ext cx="71176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расчёт мощности слоя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(H),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числа пластичности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(JP) 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показателя текучести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(JL),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коэффициента пористости (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E),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степени влажности (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SR),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расчётного сопротивления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(R0)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12270" y="3760194"/>
            <a:ext cx="6433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определение разновидности, влажности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 крупности</a:t>
            </a:r>
            <a:endParaRPr lang="ru-RU" sz="2000" dirty="0">
              <a:solidFill>
                <a:schemeClr val="bg1">
                  <a:lumMod val="65000"/>
                </a:schemeClr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-1593783" y="2017255"/>
            <a:ext cx="3187566" cy="3137114"/>
          </a:xfrm>
          <a:prstGeom prst="ellipse">
            <a:avLst/>
          </a:prstGeom>
          <a:solidFill>
            <a:srgbClr val="E5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9560689" y="1632111"/>
            <a:ext cx="11574" cy="3661226"/>
          </a:xfrm>
          <a:prstGeom prst="line">
            <a:avLst/>
          </a:prstGeom>
          <a:ln w="76200">
            <a:solidFill>
              <a:srgbClr val="E5A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10220446" y="0"/>
            <a:ext cx="197155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0487511" y="1550368"/>
            <a:ext cx="124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SOILCC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626930" y="1541463"/>
            <a:ext cx="124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SOILCC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487511" y="5014549"/>
            <a:ext cx="124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SOILCC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626930" y="5005644"/>
            <a:ext cx="124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SOILCC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297011" y="1788106"/>
            <a:ext cx="124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SOILCC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436430" y="1779201"/>
            <a:ext cx="124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SOILCC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297011" y="4776510"/>
            <a:ext cx="124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SOILCC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436430" y="4767605"/>
            <a:ext cx="124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SOILCC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379024" y="3291886"/>
            <a:ext cx="124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SOILCC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518443" y="3282981"/>
            <a:ext cx="124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SOILCC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582270" y="3556607"/>
            <a:ext cx="124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SOILCC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735417" y="3568344"/>
            <a:ext cx="124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SOILCC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537602" y="3034992"/>
            <a:ext cx="124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SOILCC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677021" y="3026087"/>
            <a:ext cx="124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SOILCC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84553" y="1763334"/>
            <a:ext cx="176036" cy="162372"/>
          </a:xfrm>
          <a:prstGeom prst="ellipse">
            <a:avLst/>
          </a:prstGeom>
          <a:solidFill>
            <a:srgbClr val="E5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1981505" y="2893019"/>
            <a:ext cx="176036" cy="162372"/>
          </a:xfrm>
          <a:prstGeom prst="ellipse">
            <a:avLst/>
          </a:prstGeom>
          <a:solidFill>
            <a:srgbClr val="E5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1981505" y="3916747"/>
            <a:ext cx="176036" cy="162372"/>
          </a:xfrm>
          <a:prstGeom prst="ellipse">
            <a:avLst/>
          </a:prstGeom>
          <a:solidFill>
            <a:srgbClr val="E5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1067741" y="5014549"/>
            <a:ext cx="176036" cy="162372"/>
          </a:xfrm>
          <a:prstGeom prst="ellipse">
            <a:avLst/>
          </a:prstGeom>
          <a:solidFill>
            <a:srgbClr val="E5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9566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Прямоугольник 116"/>
          <p:cNvSpPr/>
          <p:nvPr/>
        </p:nvSpPr>
        <p:spPr>
          <a:xfrm>
            <a:off x="5694744" y="3904488"/>
            <a:ext cx="6497256" cy="2953512"/>
          </a:xfrm>
          <a:prstGeom prst="rect">
            <a:avLst/>
          </a:prstGeom>
          <a:solidFill>
            <a:srgbClr val="E5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Скругленный прямоугольник 88"/>
          <p:cNvSpPr/>
          <p:nvPr/>
        </p:nvSpPr>
        <p:spPr>
          <a:xfrm rot="12900020">
            <a:off x="1186231" y="-545248"/>
            <a:ext cx="1861509" cy="2146610"/>
          </a:xfrm>
          <a:prstGeom prst="roundRect">
            <a:avLst/>
          </a:prstGeom>
          <a:solidFill>
            <a:srgbClr val="E5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 102"/>
          <p:cNvSpPr/>
          <p:nvPr/>
        </p:nvSpPr>
        <p:spPr>
          <a:xfrm>
            <a:off x="1666754" y="1076446"/>
            <a:ext cx="8785185" cy="5509549"/>
          </a:xfrm>
          <a:prstGeom prst="rect">
            <a:avLst/>
          </a:prstGeom>
          <a:solidFill>
            <a:srgbClr val="555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7" name="Рисунок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69" y="1206686"/>
            <a:ext cx="8482753" cy="5249068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3227368" y="275368"/>
            <a:ext cx="3273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ГЛАВНАЯ СТРАНИЦА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61204" y="566522"/>
            <a:ext cx="3273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161B22"/>
                </a:solidFill>
                <a:latin typeface="Arial Black" panose="020B0A04020102020204" pitchFamily="34" charset="0"/>
              </a:rPr>
              <a:t>ГЛАВНАЯ СТРАНИЦА</a:t>
            </a:r>
            <a:endParaRPr lang="ru-RU" sz="2000" dirty="0">
              <a:solidFill>
                <a:srgbClr val="161B22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1" name="Прямая соединительная линия 110"/>
          <p:cNvCxnSpPr/>
          <p:nvPr/>
        </p:nvCxnSpPr>
        <p:spPr>
          <a:xfrm flipH="1">
            <a:off x="3244215" y="384323"/>
            <a:ext cx="2204" cy="182199"/>
          </a:xfrm>
          <a:prstGeom prst="line">
            <a:avLst/>
          </a:prstGeom>
          <a:ln w="38100">
            <a:solidFill>
              <a:srgbClr val="F0F5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/>
          <p:nvPr/>
        </p:nvCxnSpPr>
        <p:spPr>
          <a:xfrm>
            <a:off x="10621894" y="3078866"/>
            <a:ext cx="1" cy="3507129"/>
          </a:xfrm>
          <a:prstGeom prst="line">
            <a:avLst/>
          </a:prstGeom>
          <a:ln w="76200">
            <a:solidFill>
              <a:srgbClr val="161B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 flipH="1">
            <a:off x="1489469" y="5845215"/>
            <a:ext cx="7330" cy="740780"/>
          </a:xfrm>
          <a:prstGeom prst="line">
            <a:avLst/>
          </a:prstGeom>
          <a:ln w="76200">
            <a:solidFill>
              <a:srgbClr val="1866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3362324" y="675477"/>
            <a:ext cx="2204" cy="182199"/>
          </a:xfrm>
          <a:prstGeom prst="line">
            <a:avLst/>
          </a:prstGeom>
          <a:ln w="38100">
            <a:solidFill>
              <a:srgbClr val="0D11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5878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847635" y="2199190"/>
            <a:ext cx="4344365" cy="4658810"/>
          </a:xfrm>
          <a:prstGeom prst="rect">
            <a:avLst/>
          </a:prstGeom>
          <a:solidFill>
            <a:srgbClr val="E5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 rot="18467070">
            <a:off x="57873" y="-138896"/>
            <a:ext cx="2592729" cy="2870521"/>
          </a:xfrm>
          <a:prstGeom prst="roundRect">
            <a:avLst/>
          </a:prstGeom>
          <a:solidFill>
            <a:srgbClr val="E5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666754" y="1076446"/>
            <a:ext cx="8785185" cy="5509549"/>
          </a:xfrm>
          <a:prstGeom prst="rect">
            <a:avLst/>
          </a:prstGeom>
          <a:solidFill>
            <a:srgbClr val="555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338" y="1196102"/>
            <a:ext cx="8492016" cy="52702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62496" y="11927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ПОМОЩЬ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2835" y="39716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161B22"/>
                </a:solidFill>
                <a:latin typeface="Arial Black" panose="020B0A04020102020204" pitchFamily="34" charset="0"/>
              </a:rPr>
              <a:t>ПОМОЩЬ</a:t>
            </a:r>
            <a:endParaRPr lang="ru-RU" sz="2000" dirty="0">
              <a:solidFill>
                <a:srgbClr val="161B22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1592" y="11927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161B22"/>
                </a:solidFill>
                <a:latin typeface="Arial Black" panose="020B0A04020102020204" pitchFamily="34" charset="0"/>
              </a:rPr>
              <a:t>ПОМОЩЬ</a:t>
            </a:r>
            <a:endParaRPr lang="ru-RU" sz="2000" dirty="0">
              <a:solidFill>
                <a:srgbClr val="161B22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0356" y="397805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ПОМОЩЬ</a:t>
            </a:r>
            <a:endParaRPr lang="ru-RU" sz="2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2172969" y="214965"/>
            <a:ext cx="2204" cy="182199"/>
          </a:xfrm>
          <a:prstGeom prst="line">
            <a:avLst/>
          </a:prstGeom>
          <a:ln w="38100">
            <a:solidFill>
              <a:srgbClr val="F0F5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501283" y="488113"/>
            <a:ext cx="2204" cy="182199"/>
          </a:xfrm>
          <a:prstGeom prst="line">
            <a:avLst/>
          </a:prstGeom>
          <a:ln w="38100">
            <a:solidFill>
              <a:srgbClr val="0D11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10633247" y="1331089"/>
            <a:ext cx="0" cy="2123837"/>
          </a:xfrm>
          <a:prstGeom prst="line">
            <a:avLst/>
          </a:prstGeom>
          <a:ln w="76200">
            <a:solidFill>
              <a:srgbClr val="161B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10633247" y="5006169"/>
            <a:ext cx="1957" cy="1579826"/>
          </a:xfrm>
          <a:prstGeom prst="line">
            <a:avLst/>
          </a:prstGeom>
          <a:ln w="76200">
            <a:solidFill>
              <a:srgbClr val="74B7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354237" y="5689402"/>
            <a:ext cx="1956" cy="670256"/>
          </a:xfrm>
          <a:prstGeom prst="line">
            <a:avLst/>
          </a:prstGeom>
          <a:ln w="76200">
            <a:solidFill>
              <a:srgbClr val="C547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2866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Скругленный прямоугольник 25"/>
          <p:cNvSpPr/>
          <p:nvPr/>
        </p:nvSpPr>
        <p:spPr>
          <a:xfrm rot="18467070">
            <a:off x="-225880" y="-364340"/>
            <a:ext cx="1302867" cy="1792538"/>
          </a:xfrm>
          <a:prstGeom prst="roundRect">
            <a:avLst/>
          </a:prstGeom>
          <a:solidFill>
            <a:srgbClr val="E5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9892295" y="-532051"/>
            <a:ext cx="2576343" cy="2787571"/>
          </a:xfrm>
          <a:prstGeom prst="roundRect">
            <a:avLst/>
          </a:prstGeom>
          <a:solidFill>
            <a:srgbClr val="E5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кругленный прямоугольник 24"/>
          <p:cNvSpPr/>
          <p:nvPr/>
        </p:nvSpPr>
        <p:spPr>
          <a:xfrm rot="18467070">
            <a:off x="10707983" y="4986306"/>
            <a:ext cx="1294685" cy="2336548"/>
          </a:xfrm>
          <a:prstGeom prst="roundRect">
            <a:avLst/>
          </a:prstGeom>
          <a:solidFill>
            <a:srgbClr val="E5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751857" y="4717571"/>
            <a:ext cx="5193216" cy="1127643"/>
          </a:xfrm>
          <a:prstGeom prst="rect">
            <a:avLst/>
          </a:prstGeom>
          <a:solidFill>
            <a:srgbClr val="555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751858" y="1823901"/>
            <a:ext cx="5193216" cy="1127643"/>
          </a:xfrm>
          <a:prstGeom prst="rect">
            <a:avLst/>
          </a:prstGeom>
          <a:solidFill>
            <a:srgbClr val="555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24091" y="1823901"/>
            <a:ext cx="6319777" cy="4021313"/>
          </a:xfrm>
          <a:prstGeom prst="rect">
            <a:avLst/>
          </a:prstGeom>
          <a:solidFill>
            <a:srgbClr val="555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80" y="1954880"/>
            <a:ext cx="6103798" cy="37730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085" y="1945374"/>
            <a:ext cx="5011059" cy="89900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123" y="4862550"/>
            <a:ext cx="5042684" cy="837683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 flipH="1">
            <a:off x="10647773" y="1686431"/>
            <a:ext cx="1185371" cy="0"/>
          </a:xfrm>
          <a:prstGeom prst="line">
            <a:avLst/>
          </a:prstGeom>
          <a:ln w="76200">
            <a:solidFill>
              <a:srgbClr val="186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10647772" y="5983448"/>
            <a:ext cx="1185371" cy="0"/>
          </a:xfrm>
          <a:prstGeom prst="line">
            <a:avLst/>
          </a:prstGeom>
          <a:ln w="76200">
            <a:solidFill>
              <a:srgbClr val="186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19746" y="663562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РАСЧЁТ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7199" y="914269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161B22"/>
                </a:solidFill>
                <a:latin typeface="Arial Black" panose="020B0A04020102020204" pitchFamily="34" charset="0"/>
              </a:rPr>
              <a:t>РАСЧЁТ</a:t>
            </a:r>
            <a:endParaRPr lang="ru-RU" sz="2000" dirty="0">
              <a:solidFill>
                <a:srgbClr val="161B22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flipH="1">
            <a:off x="1077199" y="1023224"/>
            <a:ext cx="2204" cy="182199"/>
          </a:xfrm>
          <a:prstGeom prst="line">
            <a:avLst/>
          </a:prstGeom>
          <a:ln w="38100">
            <a:solidFill>
              <a:srgbClr val="161B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 flipV="1">
            <a:off x="6871848" y="3141622"/>
            <a:ext cx="566" cy="1399518"/>
          </a:xfrm>
          <a:prstGeom prst="line">
            <a:avLst/>
          </a:prstGeom>
          <a:ln w="76200">
            <a:solidFill>
              <a:srgbClr val="161B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979838" y="3141622"/>
            <a:ext cx="3297698" cy="738664"/>
          </a:xfrm>
          <a:prstGeom prst="rect">
            <a:avLst/>
          </a:prstGeom>
          <a:solidFill>
            <a:srgbClr val="E5A523"/>
          </a:solidFill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rgbClr val="161B22"/>
                </a:solidFill>
                <a:latin typeface="Bahnschrift SemiBold" panose="020B0502040204020203" pitchFamily="34" charset="0"/>
              </a:rPr>
              <a:t>Заполнение происходит поэтапно</a:t>
            </a:r>
            <a:r>
              <a:rPr lang="en-US" sz="1400" dirty="0" smtClean="0">
                <a:solidFill>
                  <a:srgbClr val="161B22"/>
                </a:solidFill>
                <a:latin typeface="Bahnschrift SemiBold" panose="020B0502040204020203" pitchFamily="34" charset="0"/>
              </a:rPr>
              <a:t>:</a:t>
            </a:r>
            <a:endParaRPr lang="ru-RU" sz="1400" dirty="0" smtClean="0">
              <a:solidFill>
                <a:srgbClr val="161B22"/>
              </a:solidFill>
              <a:latin typeface="Bahnschrift SemiBold" panose="020B0502040204020203" pitchFamily="34" charset="0"/>
            </a:endParaRPr>
          </a:p>
          <a:p>
            <a:r>
              <a:rPr lang="ru-RU" sz="1400" dirty="0">
                <a:solidFill>
                  <a:srgbClr val="161B22"/>
                </a:solidFill>
                <a:latin typeface="Bahnschrift SemiBold" panose="020B0502040204020203" pitchFamily="34" charset="0"/>
              </a:rPr>
              <a:t>к</a:t>
            </a:r>
            <a:r>
              <a:rPr lang="ru-RU" sz="1400" dirty="0" smtClean="0">
                <a:solidFill>
                  <a:srgbClr val="161B22"/>
                </a:solidFill>
                <a:latin typeface="Bahnschrift SemiBold" panose="020B0502040204020203" pitchFamily="34" charset="0"/>
              </a:rPr>
              <a:t>аждая новая строка – новый ИГЭ</a:t>
            </a:r>
          </a:p>
          <a:p>
            <a:r>
              <a:rPr lang="ru-RU" sz="1400" dirty="0" smtClean="0">
                <a:solidFill>
                  <a:srgbClr val="161B22"/>
                </a:solidFill>
                <a:latin typeface="Bahnschrift SemiBold" panose="020B0502040204020203" pitchFamily="34" charset="0"/>
              </a:rPr>
              <a:t>(инженерно-геологический элемент)</a:t>
            </a:r>
            <a:endParaRPr lang="ru-RU" sz="1400" dirty="0">
              <a:solidFill>
                <a:srgbClr val="161B2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79838" y="4005231"/>
            <a:ext cx="4596130" cy="523220"/>
          </a:xfrm>
          <a:prstGeom prst="rect">
            <a:avLst/>
          </a:prstGeom>
          <a:solidFill>
            <a:srgbClr val="E5A523"/>
          </a:solidFill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rgbClr val="161B22"/>
                </a:solidFill>
                <a:latin typeface="Bahnschrift SemiBold" panose="020B0502040204020203" pitchFamily="34" charset="0"/>
              </a:rPr>
              <a:t>Каждая последующая строка становится доступной</a:t>
            </a:r>
          </a:p>
          <a:p>
            <a:r>
              <a:rPr lang="ru-RU" sz="1400" dirty="0">
                <a:solidFill>
                  <a:srgbClr val="161B22"/>
                </a:solidFill>
                <a:latin typeface="Bahnschrift SemiBold" panose="020B0502040204020203" pitchFamily="34" charset="0"/>
              </a:rPr>
              <a:t>п</a:t>
            </a:r>
            <a:r>
              <a:rPr lang="ru-RU" sz="1400" dirty="0" smtClean="0">
                <a:solidFill>
                  <a:srgbClr val="161B22"/>
                </a:solidFill>
                <a:latin typeface="Bahnschrift SemiBold" panose="020B0502040204020203" pitchFamily="34" charset="0"/>
              </a:rPr>
              <a:t>осле расчёта предыдущей</a:t>
            </a:r>
            <a:endParaRPr lang="ru-RU" sz="1400" dirty="0">
              <a:solidFill>
                <a:srgbClr val="161B22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H="1">
            <a:off x="1219746" y="768513"/>
            <a:ext cx="2204" cy="182199"/>
          </a:xfrm>
          <a:prstGeom prst="line">
            <a:avLst/>
          </a:prstGeom>
          <a:ln w="38100">
            <a:solidFill>
              <a:srgbClr val="F0F5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50190" y="663562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161B22"/>
                </a:solidFill>
                <a:latin typeface="Arial Black" panose="020B0A04020102020204" pitchFamily="34" charset="0"/>
              </a:rPr>
              <a:t>РАСЧЁТ</a:t>
            </a:r>
            <a:endParaRPr lang="ru-RU" sz="2000" dirty="0">
              <a:solidFill>
                <a:srgbClr val="161B22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07643" y="922283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РАСЧЁТ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4087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627819" y="3435449"/>
            <a:ext cx="3669175" cy="3440576"/>
          </a:xfrm>
          <a:prstGeom prst="rect">
            <a:avLst/>
          </a:prstGeom>
          <a:solidFill>
            <a:srgbClr val="E5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 rot="16200000">
            <a:off x="475950" y="-380579"/>
            <a:ext cx="2326511" cy="2717280"/>
          </a:xfrm>
          <a:prstGeom prst="roundRect">
            <a:avLst/>
          </a:prstGeom>
          <a:solidFill>
            <a:srgbClr val="E5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321706" y="1679111"/>
            <a:ext cx="5058137" cy="3483197"/>
          </a:xfrm>
          <a:prstGeom prst="rect">
            <a:avLst/>
          </a:prstGeom>
          <a:solidFill>
            <a:srgbClr val="555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82906" y="1845799"/>
            <a:ext cx="5058137" cy="3143250"/>
          </a:xfrm>
          <a:prstGeom prst="rect">
            <a:avLst/>
          </a:prstGeom>
          <a:solidFill>
            <a:srgbClr val="555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29" y="2012487"/>
            <a:ext cx="4705350" cy="28098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100" y="1845799"/>
            <a:ext cx="4705350" cy="3143250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 flipV="1">
            <a:off x="6031091" y="1446835"/>
            <a:ext cx="0" cy="4027991"/>
          </a:xfrm>
          <a:prstGeom prst="line">
            <a:avLst/>
          </a:prstGeom>
          <a:ln w="76200">
            <a:solidFill>
              <a:srgbClr val="161B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53331" y="211780"/>
            <a:ext cx="418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E5A523"/>
                </a:solidFill>
                <a:latin typeface="Arial Black" panose="020B0A04020102020204" pitchFamily="34" charset="0"/>
              </a:rPr>
              <a:t>ОБРАБОТКА ИСКЛЮЧЕНИЙ</a:t>
            </a:r>
            <a:endParaRPr lang="ru-RU" sz="2000" dirty="0">
              <a:solidFill>
                <a:srgbClr val="E5A523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18519" y="535299"/>
            <a:ext cx="418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161B22"/>
                </a:solidFill>
                <a:latin typeface="Arial Black" panose="020B0A04020102020204" pitchFamily="34" charset="0"/>
              </a:rPr>
              <a:t>ОБРАБОТКА ИСКЛЮЧЕНИЙ</a:t>
            </a:r>
            <a:endParaRPr lang="ru-RU" sz="2000" dirty="0">
              <a:solidFill>
                <a:srgbClr val="161B22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2851127" y="320735"/>
            <a:ext cx="2204" cy="182199"/>
          </a:xfrm>
          <a:prstGeom prst="line">
            <a:avLst/>
          </a:prstGeom>
          <a:ln w="38100">
            <a:solidFill>
              <a:srgbClr val="F0F5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4721705" y="644254"/>
            <a:ext cx="2204" cy="182199"/>
          </a:xfrm>
          <a:prstGeom prst="line">
            <a:avLst/>
          </a:prstGeom>
          <a:ln w="38100">
            <a:solidFill>
              <a:srgbClr val="161B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6498100" y="5457338"/>
            <a:ext cx="1185371" cy="0"/>
          </a:xfrm>
          <a:prstGeom prst="line">
            <a:avLst/>
          </a:prstGeom>
          <a:ln w="76200">
            <a:solidFill>
              <a:srgbClr val="161B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4819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131</Words>
  <Application>Microsoft Office PowerPoint</Application>
  <PresentationFormat>Широкоэкранный</PresentationFormat>
  <Paragraphs>60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Bahnschrift SemiBold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Nikita</dc:creator>
  <cp:lastModifiedBy>Nikita</cp:lastModifiedBy>
  <cp:revision>32</cp:revision>
  <dcterms:created xsi:type="dcterms:W3CDTF">2023-03-16T21:27:34Z</dcterms:created>
  <dcterms:modified xsi:type="dcterms:W3CDTF">2023-03-20T09:14:58Z</dcterms:modified>
</cp:coreProperties>
</file>