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26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35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729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51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91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799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12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03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39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43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35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2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6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35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13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07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40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86775C-45C5-4793-8841-7AA0155C0A01}" type="datetimeFigureOut">
              <a:rPr lang="pl-PL" smtClean="0"/>
              <a:t>18.01.2021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810D-8998-4589-9E63-EF1E6068C6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89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72F9E-B251-4068-A1AE-2074964CE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" y="115824"/>
            <a:ext cx="10290048" cy="1505712"/>
          </a:xfrm>
        </p:spPr>
        <p:txBody>
          <a:bodyPr/>
          <a:lstStyle/>
          <a:p>
            <a:r>
              <a:rPr lang="pl-PL" sz="5400" dirty="0"/>
              <a:t>Skaner 3d na podstawie kamery RGBD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77C702F-6BB4-451B-B960-9547E9F9C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" y="1840992"/>
            <a:ext cx="10911840" cy="3797808"/>
          </a:xfrm>
        </p:spPr>
        <p:txBody>
          <a:bodyPr/>
          <a:lstStyle/>
          <a:p>
            <a:pPr algn="ctr"/>
            <a:r>
              <a:rPr lang="pl-PL" dirty="0"/>
              <a:t>Autor: </a:t>
            </a:r>
            <a:r>
              <a:rPr lang="pl-PL" dirty="0" err="1"/>
              <a:t>Mykyta</a:t>
            </a:r>
            <a:r>
              <a:rPr lang="pl-PL" dirty="0"/>
              <a:t> </a:t>
            </a:r>
            <a:r>
              <a:rPr lang="pl-PL" dirty="0" err="1"/>
              <a:t>brazhynskyy</a:t>
            </a:r>
            <a:endParaRPr lang="pl-PL" dirty="0"/>
          </a:p>
          <a:p>
            <a:pPr algn="ctr"/>
            <a:r>
              <a:rPr lang="pl-PL" dirty="0"/>
              <a:t>Promotor: dr inż. Michał </a:t>
            </a:r>
            <a:r>
              <a:rPr lang="pl-PL" dirty="0" err="1"/>
              <a:t>czubenko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60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737D2-C764-44DA-B042-4EB9556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320EB4-D5C3-4B87-836E-EBC9A679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Budowa skanera 3D przy wykorzystaniu kamery RGBD oraz ruchomej platformy.</a:t>
            </a:r>
          </a:p>
          <a:p>
            <a:r>
              <a:rPr lang="pl-PL" dirty="0"/>
              <a:t>Przekształcenie nagrań do postaci chmury punktów.</a:t>
            </a:r>
          </a:p>
          <a:p>
            <a:r>
              <a:rPr lang="pl-PL" dirty="0"/>
              <a:t>Porównanie dwóch sposobów akwizycji danych głębi, metody skanera liniowego oraz metody światła strukturalnego.</a:t>
            </a:r>
          </a:p>
          <a:p>
            <a:r>
              <a:rPr lang="pl-PL" dirty="0"/>
              <a:t>Porównanie dwóch algorytmów generacji siatki punktów, BPA oraz triangulacja </a:t>
            </a:r>
            <a:r>
              <a:rPr lang="pl-PL" dirty="0" err="1"/>
              <a:t>Delaunay’a</a:t>
            </a:r>
            <a:r>
              <a:rPr lang="pl-PL" dirty="0"/>
              <a:t>.</a:t>
            </a:r>
          </a:p>
          <a:p>
            <a:r>
              <a:rPr lang="pl-PL" dirty="0"/>
              <a:t>Implementacja oraz optymalizacja algorytmu triangulacji </a:t>
            </a:r>
            <a:r>
              <a:rPr lang="pl-PL" dirty="0" err="1"/>
              <a:t>Delaunay’a</a:t>
            </a:r>
            <a:r>
              <a:rPr lang="pl-PL" dirty="0"/>
              <a:t>.</a:t>
            </a:r>
          </a:p>
          <a:p>
            <a:r>
              <a:rPr lang="pl-PL" dirty="0"/>
              <a:t>Wykorzystanie biblioteki Open3D w celu użycia algorytmu BPA.</a:t>
            </a:r>
          </a:p>
        </p:txBody>
      </p:sp>
    </p:spTree>
    <p:extLst>
      <p:ext uri="{BB962C8B-B14F-4D97-AF65-F5344CB8AC3E}">
        <p14:creationId xmlns:p14="http://schemas.microsoft.com/office/powerpoint/2010/main" val="20488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737D2-C764-44DA-B042-4EB9556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Akwizycja danych metodą skanera liniowego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320EB4-D5C3-4B87-836E-EBC9A679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Trójwymiarowy model można utworzyć skanując kolumnę obrazu z każdej klatki nagrania. Po dokonaniu odpowiednich przekształceń uzyskuje się dokładne odwzorowanie obiektu. Tymi przekształceniami są: </a:t>
            </a:r>
          </a:p>
          <a:p>
            <a:pPr lvl="1"/>
            <a:r>
              <a:rPr lang="pl-PL" dirty="0"/>
              <a:t>Przejście do chmury punktów - Przekształcenie współrzędnych obiektu z obrazu do współrzędnych trójwymiarowych za pomocą równań trygonometrycznych.</a:t>
            </a:r>
          </a:p>
          <a:p>
            <a:pPr lvl="1"/>
            <a:r>
              <a:rPr lang="pl-PL" dirty="0"/>
              <a:t>Normalizacja punktów – Należy odfiltrować przekłamane punkty, które mają błędną wartość głębi.</a:t>
            </a:r>
          </a:p>
          <a:p>
            <a:pPr lvl="1"/>
            <a:r>
              <a:rPr lang="pl-PL" dirty="0"/>
              <a:t>Interpolacja punktów – W miejsca usuniętych punktów należy dodać nowe, interpolowane wartości.</a:t>
            </a:r>
          </a:p>
        </p:txBody>
      </p:sp>
    </p:spTree>
    <p:extLst>
      <p:ext uri="{BB962C8B-B14F-4D97-AF65-F5344CB8AC3E}">
        <p14:creationId xmlns:p14="http://schemas.microsoft.com/office/powerpoint/2010/main" val="21158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737D2-C764-44DA-B042-4EB9556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Akwizycja danych głębi metodą światła strukturalnego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320EB4-D5C3-4B87-836E-EBC9A679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By otrzymać trójwymiarowy model na podstawie danych głębi oraz koloru z całej klatki obrazu należało dokonać odpowiednich przekształceń na chmurze punktów:</a:t>
            </a:r>
          </a:p>
          <a:p>
            <a:pPr lvl="1"/>
            <a:r>
              <a:rPr lang="pl-PL" dirty="0"/>
              <a:t>Filtracja punktów – Należało usunąć punkty nienależące do mierzonego obiektu.</a:t>
            </a:r>
          </a:p>
          <a:p>
            <a:pPr lvl="1"/>
            <a:r>
              <a:rPr lang="pl-PL" dirty="0"/>
              <a:t>Translacja oraz obrót – Odfiltrowane chmury punktów należy odpowiednio przesunąć, by wszystkie obracane były względem środka układu współrzędnych.</a:t>
            </a:r>
          </a:p>
          <a:p>
            <a:pPr lvl="1"/>
            <a:r>
              <a:rPr lang="pl-PL" dirty="0"/>
              <a:t>Decymacja punktów – Zmniejszenie liczby punktów, w celu szybszego przeprowadzenia algorytmu.</a:t>
            </a:r>
          </a:p>
          <a:p>
            <a:pPr lvl="1"/>
            <a:r>
              <a:rPr lang="pl-PL" dirty="0"/>
              <a:t>Histogram cech punktów – Wyznaczenie cech wspólnych dla poszczególnych klatek obrazu. Wynik operacji posłuży do lepszego dopasowania chmur punktów leżących blisko siebie. </a:t>
            </a:r>
          </a:p>
          <a:p>
            <a:pPr lvl="1"/>
            <a:r>
              <a:rPr lang="pl-PL" dirty="0"/>
              <a:t>Algorytm RANSAC – Poprzez zastosowanie tego algorytmu można uzyskać macierz transformacji, która posłuży do zespolenia chmur punktów ze sobą.</a:t>
            </a:r>
          </a:p>
        </p:txBody>
      </p:sp>
    </p:spTree>
    <p:extLst>
      <p:ext uri="{BB962C8B-B14F-4D97-AF65-F5344CB8AC3E}">
        <p14:creationId xmlns:p14="http://schemas.microsoft.com/office/powerpoint/2010/main" val="35529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737D2-C764-44DA-B042-4EB9556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 algorytmu </a:t>
            </a:r>
            <a:r>
              <a:rPr lang="pl-PL" dirty="0" err="1"/>
              <a:t>Bowyer</a:t>
            </a:r>
            <a:r>
              <a:rPr lang="pl-PL" dirty="0"/>
              <a:t>-Watson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320EB4-D5C3-4B87-836E-EBC9A679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celu przeprowadzenia trójwymiarowej triangulacji </a:t>
            </a:r>
            <a:r>
              <a:rPr lang="pl-PL" dirty="0" err="1"/>
              <a:t>Delaunay’a</a:t>
            </a:r>
            <a:r>
              <a:rPr lang="pl-PL" dirty="0"/>
              <a:t> wykorzystano algorytm </a:t>
            </a:r>
            <a:r>
              <a:rPr lang="pl-PL" dirty="0" err="1"/>
              <a:t>Bowyer</a:t>
            </a:r>
            <a:r>
              <a:rPr lang="pl-PL" dirty="0"/>
              <a:t>-Watson. </a:t>
            </a:r>
          </a:p>
          <a:p>
            <a:r>
              <a:rPr lang="pl-PL" dirty="0"/>
              <a:t>Algorytm zaimplementowano w języku Python oraz </a:t>
            </a:r>
            <a:r>
              <a:rPr lang="pl-PL" dirty="0" err="1"/>
              <a:t>Cython</a:t>
            </a:r>
            <a:r>
              <a:rPr lang="pl-PL" dirty="0"/>
              <a:t>.</a:t>
            </a:r>
          </a:p>
          <a:p>
            <a:r>
              <a:rPr lang="pl-PL" dirty="0"/>
              <a:t>Wykorzystano zbiory oraz macierze, by zwiększyć wydajność algorytmu.</a:t>
            </a:r>
          </a:p>
          <a:p>
            <a:r>
              <a:rPr lang="pl-PL" dirty="0"/>
              <a:t>Dokonano optymalizacji algorytmu w skutek czego ostatecznie osiągnięto prędkość pięciokrotnie wyższą, w porównaniu do początkowego rozwiązania. </a:t>
            </a:r>
          </a:p>
        </p:txBody>
      </p:sp>
    </p:spTree>
    <p:extLst>
      <p:ext uri="{BB962C8B-B14F-4D97-AF65-F5344CB8AC3E}">
        <p14:creationId xmlns:p14="http://schemas.microsoft.com/office/powerpoint/2010/main" val="372485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737D2-C764-44DA-B042-4EB95566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18428"/>
            <a:ext cx="9404723" cy="1400530"/>
          </a:xfrm>
        </p:spPr>
        <p:txBody>
          <a:bodyPr/>
          <a:lstStyle/>
          <a:p>
            <a:r>
              <a:rPr lang="pl-PL" dirty="0"/>
              <a:t>Porównanie wyników metody światła strukturalnego</a:t>
            </a:r>
          </a:p>
        </p:txBody>
      </p:sp>
      <p:pic>
        <p:nvPicPr>
          <p:cNvPr id="11" name="Symbol zastępczy zawartości 10" descr="Obraz zawierający kask&#10;&#10;Opis wygenerowany automatycznie">
            <a:extLst>
              <a:ext uri="{FF2B5EF4-FFF2-40B4-BE49-F238E27FC236}">
                <a16:creationId xmlns:a16="http://schemas.microsoft.com/office/drawing/2014/main" id="{50C7DA14-C49E-4A0D-B12E-E26B25967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00" y="1809752"/>
            <a:ext cx="2934581" cy="2139349"/>
          </a:xfr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6D082EA-1EBA-4F4C-83AE-0D6BA9EF8D9D}"/>
              </a:ext>
            </a:extLst>
          </p:cNvPr>
          <p:cNvSpPr txBox="1"/>
          <p:nvPr/>
        </p:nvSpPr>
        <p:spPr>
          <a:xfrm>
            <a:off x="2917191" y="1418958"/>
            <a:ext cx="67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BPA metody światła strukturalnego dla skanowania co 45</a:t>
            </a:r>
            <a:r>
              <a:rPr lang="pl-PL" b="1" dirty="0"/>
              <a:t>°.</a:t>
            </a:r>
            <a:endParaRPr lang="pl-PL" dirty="0"/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D9681FE9-6ABD-4617-9D08-E6DB9F5F8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6" y="1804873"/>
            <a:ext cx="2934580" cy="2139349"/>
          </a:xfrm>
          <a:prstGeom prst="rect">
            <a:avLst/>
          </a:prstGeom>
        </p:spPr>
      </p:pic>
      <p:pic>
        <p:nvPicPr>
          <p:cNvPr id="22" name="Obraz 21" descr="Obraz zawierający żywność, czerwony&#10;&#10;Opis wygenerowany automatycznie">
            <a:extLst>
              <a:ext uri="{FF2B5EF4-FFF2-40B4-BE49-F238E27FC236}">
                <a16:creationId xmlns:a16="http://schemas.microsoft.com/office/drawing/2014/main" id="{83204849-7EC9-432C-9ECA-6CBFD8769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00" y="4446701"/>
            <a:ext cx="2934580" cy="2139348"/>
          </a:xfrm>
          <a:prstGeom prst="rect">
            <a:avLst/>
          </a:prstGeom>
        </p:spPr>
      </p:pic>
      <p:pic>
        <p:nvPicPr>
          <p:cNvPr id="24" name="Obraz 23" descr="Obraz zawierający niebo, zewnętrzne, myśliwiec&#10;&#10;Opis wygenerowany automatycznie">
            <a:extLst>
              <a:ext uri="{FF2B5EF4-FFF2-40B4-BE49-F238E27FC236}">
                <a16:creationId xmlns:a16="http://schemas.microsoft.com/office/drawing/2014/main" id="{81348E18-0764-4CCA-BAEE-DF13FA35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6" y="4446700"/>
            <a:ext cx="2934580" cy="2139349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0888CB4-CBF2-4066-9332-0469B50254E1}"/>
              </a:ext>
            </a:extLst>
          </p:cNvPr>
          <p:cNvSpPr txBox="1"/>
          <p:nvPr/>
        </p:nvSpPr>
        <p:spPr>
          <a:xfrm>
            <a:off x="1725183" y="4013235"/>
            <a:ext cx="911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Triangulacja </a:t>
            </a:r>
            <a:r>
              <a:rPr lang="pl-PL" dirty="0" err="1"/>
              <a:t>Delaunay’a</a:t>
            </a:r>
            <a:r>
              <a:rPr lang="pl-PL" dirty="0"/>
              <a:t> metody światła strukturalnego dla skanowania co 45</a:t>
            </a:r>
            <a:r>
              <a:rPr lang="pl-PL" b="1" dirty="0"/>
              <a:t>°.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56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737D2-C764-44DA-B042-4EB95566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18428"/>
            <a:ext cx="9404723" cy="1400530"/>
          </a:xfrm>
        </p:spPr>
        <p:txBody>
          <a:bodyPr/>
          <a:lstStyle/>
          <a:p>
            <a:r>
              <a:rPr lang="pl-PL" dirty="0"/>
              <a:t>Porównanie wyników metody skanera liniowego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6D082EA-1EBA-4F4C-83AE-0D6BA9EF8D9D}"/>
              </a:ext>
            </a:extLst>
          </p:cNvPr>
          <p:cNvSpPr txBox="1"/>
          <p:nvPr/>
        </p:nvSpPr>
        <p:spPr>
          <a:xfrm>
            <a:off x="4384480" y="1425839"/>
            <a:ext cx="67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BPA metody skanera liniowego.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0888CB4-CBF2-4066-9332-0469B50254E1}"/>
              </a:ext>
            </a:extLst>
          </p:cNvPr>
          <p:cNvSpPr txBox="1"/>
          <p:nvPr/>
        </p:nvSpPr>
        <p:spPr>
          <a:xfrm>
            <a:off x="3428746" y="3999448"/>
            <a:ext cx="601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Triangulacja </a:t>
            </a:r>
            <a:r>
              <a:rPr lang="pl-PL" dirty="0" err="1"/>
              <a:t>Delaunay’a</a:t>
            </a:r>
            <a:r>
              <a:rPr lang="pl-PL" dirty="0"/>
              <a:t> metody skanera liniowego.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EB42693-16F3-41D6-A35D-4BB68F85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00" y="1795171"/>
            <a:ext cx="2934580" cy="2139348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6DF216D-5D87-4EC7-BC36-5C6BDDB6B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00" y="4446701"/>
            <a:ext cx="2934580" cy="2139348"/>
          </a:xfrm>
          <a:prstGeom prst="rect">
            <a:avLst/>
          </a:prstGeom>
        </p:spPr>
      </p:pic>
      <p:pic>
        <p:nvPicPr>
          <p:cNvPr id="10" name="Obraz 9" descr="Obraz zawierający obiekt na zewnątrz, namiot&#10;&#10;Opis wygenerowany automatycznie">
            <a:extLst>
              <a:ext uri="{FF2B5EF4-FFF2-40B4-BE49-F238E27FC236}">
                <a16:creationId xmlns:a16="http://schemas.microsoft.com/office/drawing/2014/main" id="{11FC4DC8-93C8-457D-B397-DE73F6131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6" y="4446702"/>
            <a:ext cx="2934580" cy="213934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AFBEF06-0493-44C3-8394-E15B6BE9D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08" y="1802052"/>
            <a:ext cx="2934580" cy="21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1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363</Words>
  <Application>Microsoft Office PowerPoint</Application>
  <PresentationFormat>Panoramiczny</PresentationFormat>
  <Paragraphs>33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Skaner 3d na podstawie kamery RGBD</vt:lpstr>
      <vt:lpstr>Zakres pracy</vt:lpstr>
      <vt:lpstr>Akwizycja danych metodą skanera liniowego</vt:lpstr>
      <vt:lpstr>Akwizycja danych głębi metodą światła strukturalnego</vt:lpstr>
      <vt:lpstr>Optymalizacja algorytmu Bowyer-Watson</vt:lpstr>
      <vt:lpstr>Porównanie wyników metody światła strukturalnego</vt:lpstr>
      <vt:lpstr>Porównanie wyników metody skanera liniowego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Skaner 3d na podstawie kamery RGBD</dc:title>
  <dc:creator>ooaaaa</dc:creator>
  <cp:lastModifiedBy>ooaaaa</cp:lastModifiedBy>
  <cp:revision>10</cp:revision>
  <dcterms:created xsi:type="dcterms:W3CDTF">2021-01-18T10:22:42Z</dcterms:created>
  <dcterms:modified xsi:type="dcterms:W3CDTF">2021-01-18T12:28:08Z</dcterms:modified>
</cp:coreProperties>
</file>