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4" r:id="rId10"/>
    <p:sldId id="272" r:id="rId11"/>
    <p:sldId id="265" r:id="rId12"/>
    <p:sldId id="263" r:id="rId13"/>
    <p:sldId id="271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50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B8F5-5DCD-4D06-875A-276FE7C13C11}" type="datetimeFigureOut">
              <a:rPr lang="pl-PL" smtClean="0"/>
              <a:t>20.11.2020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1AE6-6F5E-42FB-B0B7-A17618E75C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2500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B8F5-5DCD-4D06-875A-276FE7C13C11}" type="datetimeFigureOut">
              <a:rPr lang="pl-PL" smtClean="0"/>
              <a:t>20.11.2020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1AE6-6F5E-42FB-B0B7-A17618E75C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214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B8F5-5DCD-4D06-875A-276FE7C13C11}" type="datetimeFigureOut">
              <a:rPr lang="pl-PL" smtClean="0"/>
              <a:t>20.11.2020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1AE6-6F5E-42FB-B0B7-A17618E75C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8695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B8F5-5DCD-4D06-875A-276FE7C13C11}" type="datetimeFigureOut">
              <a:rPr lang="pl-PL" smtClean="0"/>
              <a:t>20.11.2020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1AE6-6F5E-42FB-B0B7-A17618E75CFA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2495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B8F5-5DCD-4D06-875A-276FE7C13C11}" type="datetimeFigureOut">
              <a:rPr lang="pl-PL" smtClean="0"/>
              <a:t>20.11.2020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1AE6-6F5E-42FB-B0B7-A17618E75C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2105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B8F5-5DCD-4D06-875A-276FE7C13C11}" type="datetimeFigureOut">
              <a:rPr lang="pl-PL" smtClean="0"/>
              <a:t>20.11.2020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1AE6-6F5E-42FB-B0B7-A17618E75C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2255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B8F5-5DCD-4D06-875A-276FE7C13C11}" type="datetimeFigureOut">
              <a:rPr lang="pl-PL" smtClean="0"/>
              <a:t>20.11.2020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1AE6-6F5E-42FB-B0B7-A17618E75C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7207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B8F5-5DCD-4D06-875A-276FE7C13C11}" type="datetimeFigureOut">
              <a:rPr lang="pl-PL" smtClean="0"/>
              <a:t>20.11.2020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1AE6-6F5E-42FB-B0B7-A17618E75C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2160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B8F5-5DCD-4D06-875A-276FE7C13C11}" type="datetimeFigureOut">
              <a:rPr lang="pl-PL" smtClean="0"/>
              <a:t>20.11.2020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1AE6-6F5E-42FB-B0B7-A17618E75C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367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B8F5-5DCD-4D06-875A-276FE7C13C11}" type="datetimeFigureOut">
              <a:rPr lang="pl-PL" smtClean="0"/>
              <a:t>20.11.2020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1AE6-6F5E-42FB-B0B7-A17618E75C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87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B8F5-5DCD-4D06-875A-276FE7C13C11}" type="datetimeFigureOut">
              <a:rPr lang="pl-PL" smtClean="0"/>
              <a:t>20.11.2020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1AE6-6F5E-42FB-B0B7-A17618E75C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142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B8F5-5DCD-4D06-875A-276FE7C13C11}" type="datetimeFigureOut">
              <a:rPr lang="pl-PL" smtClean="0"/>
              <a:t>20.11.2020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1AE6-6F5E-42FB-B0B7-A17618E75C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347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B8F5-5DCD-4D06-875A-276FE7C13C11}" type="datetimeFigureOut">
              <a:rPr lang="pl-PL" smtClean="0"/>
              <a:t>20.11.2020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1AE6-6F5E-42FB-B0B7-A17618E75C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137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B8F5-5DCD-4D06-875A-276FE7C13C11}" type="datetimeFigureOut">
              <a:rPr lang="pl-PL" smtClean="0"/>
              <a:t>20.11.2020</a:t>
            </a:fld>
            <a:endParaRPr lang="pl-P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1AE6-6F5E-42FB-B0B7-A17618E75C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639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B8F5-5DCD-4D06-875A-276FE7C13C11}" type="datetimeFigureOut">
              <a:rPr lang="pl-PL" smtClean="0"/>
              <a:t>20.11.2020</a:t>
            </a:fld>
            <a:endParaRPr lang="pl-P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1AE6-6F5E-42FB-B0B7-A17618E75C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410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B8F5-5DCD-4D06-875A-276FE7C13C11}" type="datetimeFigureOut">
              <a:rPr lang="pl-PL" smtClean="0"/>
              <a:t>20.11.2020</a:t>
            </a:fld>
            <a:endParaRPr lang="pl-P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1AE6-6F5E-42FB-B0B7-A17618E75C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84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B8F5-5DCD-4D06-875A-276FE7C13C11}" type="datetimeFigureOut">
              <a:rPr lang="pl-PL" smtClean="0"/>
              <a:t>20.11.2020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1AE6-6F5E-42FB-B0B7-A17618E75C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327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32AB8F5-5DCD-4D06-875A-276FE7C13C11}" type="datetimeFigureOut">
              <a:rPr lang="pl-PL" smtClean="0"/>
              <a:t>20.11.2020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B1AE6-6F5E-42FB-B0B7-A17618E75C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1042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F72F9E-B251-4068-A1AE-2074964CE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36" y="115824"/>
            <a:ext cx="10290048" cy="1505712"/>
          </a:xfrm>
        </p:spPr>
        <p:txBody>
          <a:bodyPr/>
          <a:lstStyle/>
          <a:p>
            <a:r>
              <a:rPr lang="pl-PL" sz="5400" dirty="0"/>
              <a:t>Skaner 3d na podstawie kamery RGBD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77C702F-6BB4-451B-B960-9547E9F9C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40" y="1840992"/>
            <a:ext cx="10911840" cy="3797808"/>
          </a:xfrm>
        </p:spPr>
        <p:txBody>
          <a:bodyPr/>
          <a:lstStyle/>
          <a:p>
            <a:pPr algn="ctr"/>
            <a:r>
              <a:rPr lang="pl-PL" dirty="0"/>
              <a:t>Autor: </a:t>
            </a:r>
            <a:r>
              <a:rPr lang="pl-PL" dirty="0" err="1"/>
              <a:t>Mykyta</a:t>
            </a:r>
            <a:r>
              <a:rPr lang="pl-PL" dirty="0"/>
              <a:t> </a:t>
            </a:r>
            <a:r>
              <a:rPr lang="pl-PL" dirty="0" err="1"/>
              <a:t>brazhynskyy</a:t>
            </a:r>
            <a:endParaRPr lang="pl-PL" dirty="0"/>
          </a:p>
          <a:p>
            <a:pPr algn="ctr"/>
            <a:r>
              <a:rPr lang="pl-PL" dirty="0"/>
              <a:t>Promotor: dr inż. Michał </a:t>
            </a:r>
            <a:r>
              <a:rPr lang="pl-PL" dirty="0" err="1"/>
              <a:t>czubenko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6080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6E1133-921B-4F3E-A3E3-8B6907DDD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BPA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1D0838A0-CD5B-467B-AA46-C88252838D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W celu implementacji algorytmu BPA z gotowej biblioteki należy wyznaczyć wektory normalne do punktów.</a:t>
                </a:r>
              </a:p>
              <a:p>
                <a:r>
                  <a:rPr lang="pl-PL" dirty="0"/>
                  <a:t>Należy wyznaczyć średnią odległość pomiędzy punktami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</m:sub>
                    </m:sSub>
                  </m:oMath>
                </a14:m>
                <a:r>
                  <a:rPr lang="pl-PL" dirty="0"/>
                  <a:t>.</a:t>
                </a:r>
              </a:p>
              <a:p>
                <a:r>
                  <a:rPr lang="pl-PL" dirty="0"/>
                  <a:t>Promień kuli należy dobrać empirycznie w celu otrzymania dobrych rezultatów przy optymalnym czasie obliczeniowym. Z przeprowadzonych badań wynika, że dobrym punktem startowym jest R=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pl-PL" b="0" i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𝑚𝑒𝑎𝑛</m:t>
                        </m:r>
                      </m:sub>
                    </m:sSub>
                  </m:oMath>
                </a14:m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1D0838A0-CD5B-467B-AA46-C88252838D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 r="-13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365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B8174A-7CBE-4EBB-A752-98BD35555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Własna koncepcja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274198-AECD-402E-9CD7-B24CD1C1D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Chmury punktów utworzono na dwa sposoby:</a:t>
            </a:r>
          </a:p>
          <a:p>
            <a:pPr lvl="1"/>
            <a:r>
              <a:rPr lang="pl-PL" dirty="0"/>
              <a:t>Ekstrakcja pojedynczej kolumny z obrazu.</a:t>
            </a:r>
          </a:p>
          <a:p>
            <a:pPr lvl="1"/>
            <a:r>
              <a:rPr lang="pl-PL" dirty="0"/>
              <a:t>Ekstrakcja wszystkich danych z obrazu oraz filtracja w programie.</a:t>
            </a:r>
          </a:p>
          <a:p>
            <a:r>
              <a:rPr lang="pl-PL" dirty="0"/>
              <a:t>Po przeprowadzeniu testów jakości oraz dokładności zaimplementowano metodę triangulacji </a:t>
            </a:r>
            <a:r>
              <a:rPr lang="pl-PL" dirty="0" err="1"/>
              <a:t>Delaunay’a</a:t>
            </a:r>
            <a:r>
              <a:rPr lang="pl-PL" dirty="0"/>
              <a:t>. Algorytm optymalizowano pod kątem czasu obliczeniowego.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968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8590FA-A06A-43B8-AD9E-47940E34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Triangulacja </a:t>
            </a:r>
            <a:r>
              <a:rPr lang="pl-PL" dirty="0" err="1"/>
              <a:t>Delaunay’a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A2819FE-5CC5-49A4-9EAB-9C4491D12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Wykorzystanie trójwymiarowej triangulacji </a:t>
            </a:r>
            <a:r>
              <a:rPr lang="pl-PL" dirty="0" err="1"/>
              <a:t>Delaunay’a</a:t>
            </a:r>
            <a:r>
              <a:rPr lang="pl-PL" dirty="0"/>
              <a:t> pozwala na utworzenie w całości wypełnionej siatki punktów. Jej zaletami są:</a:t>
            </a:r>
          </a:p>
          <a:p>
            <a:pPr lvl="1"/>
            <a:r>
              <a:rPr lang="pl-PL" dirty="0"/>
              <a:t>Nie zawiera ona w sobie dziur. </a:t>
            </a:r>
          </a:p>
          <a:p>
            <a:pPr lvl="1"/>
            <a:r>
              <a:rPr lang="pl-PL" dirty="0"/>
              <a:t>Łącząc wszystkie punkty trójkątami pozwala ona też na utworzenie górnej i dolnej ściany, które nie zostały zeskanowane przy pomiarze. </a:t>
            </a:r>
          </a:p>
          <a:p>
            <a:r>
              <a:rPr lang="pl-PL" dirty="0"/>
              <a:t>W autorskim programie użyty został algorytm </a:t>
            </a:r>
            <a:r>
              <a:rPr lang="pl-PL" dirty="0" err="1"/>
              <a:t>Bowyer</a:t>
            </a:r>
            <a:r>
              <a:rPr lang="pl-PL" dirty="0"/>
              <a:t>-Watson, który pozwala na obliczenie triangulacji </a:t>
            </a:r>
            <a:r>
              <a:rPr lang="pl-PL" dirty="0" err="1"/>
              <a:t>Delaunay’a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7576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A9104E-78E9-4DBA-911D-472518296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</a:t>
            </a:r>
            <a:r>
              <a:rPr lang="pl-PL" dirty="0" err="1"/>
              <a:t>Bowyer</a:t>
            </a:r>
            <a:r>
              <a:rPr lang="pl-PL" dirty="0"/>
              <a:t>-Watson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F3F201-EAC2-4395-AA30-605127E64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Algorytm używany jest do wyznaczenia triangulacji </a:t>
            </a:r>
            <a:r>
              <a:rPr lang="pl-PL" dirty="0" err="1"/>
              <a:t>Delaunay’a</a:t>
            </a:r>
            <a:r>
              <a:rPr lang="pl-PL" dirty="0"/>
              <a:t> w dowolnej ilości wymiarów. Schemat postępowania wygląda następująco:</a:t>
            </a:r>
          </a:p>
          <a:p>
            <a:pPr lvl="1"/>
            <a:r>
              <a:rPr lang="pl-PL" dirty="0"/>
              <a:t>Tworzony jest ostrosłup zawierający wszystkie punkty ze zbioru triangulacyjnego. Następnie jest dodawany do zbioru wszystkich czworościanów.</a:t>
            </a:r>
          </a:p>
          <a:p>
            <a:pPr lvl="1"/>
            <a:r>
              <a:rPr lang="pl-PL" dirty="0"/>
              <a:t>Dla każdego punktu sprawdzana jest przynależność do sfery opisanej na każdym z dostępnych ostrosłupów.</a:t>
            </a:r>
          </a:p>
          <a:p>
            <a:pPr lvl="1"/>
            <a:r>
              <a:rPr lang="pl-PL" dirty="0"/>
              <a:t>Jeśli punkt należy do sfery, to tworzony jest nowy ostrosłup poprzez kombinację wierzchołków starego oraz nowego punktu.</a:t>
            </a:r>
          </a:p>
          <a:p>
            <a:pPr lvl="1"/>
            <a:r>
              <a:rPr lang="pl-PL" dirty="0"/>
              <a:t>Na koniec początkowy ostrosłup zawierający wszystkie punkty oraz te mające z nim wspólny wierzchołek są usuwane.</a:t>
            </a:r>
          </a:p>
        </p:txBody>
      </p:sp>
    </p:spTree>
    <p:extLst>
      <p:ext uri="{BB962C8B-B14F-4D97-AF65-F5344CB8AC3E}">
        <p14:creationId xmlns:p14="http://schemas.microsoft.com/office/powerpoint/2010/main" val="3125492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FCBFD4-26CA-4355-A0BF-28413201D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Hardware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50E755-876D-44C0-BB73-1C0DBACAA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Skaner zbudowano korzystając z kamery RGBD oraz z ruchomej platformy. Dokładne rezultaty można uzyskać z odległości do 1m.</a:t>
            </a: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56FB24CB-4F1E-412C-8C78-4A06CB589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9182" y="3327844"/>
            <a:ext cx="41148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32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509C66-B493-4836-BDF6-D00BF5A8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Software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D3C511D-C896-4993-A947-CDA2524DF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Autorski program w języku Python oraz </a:t>
            </a:r>
            <a:r>
              <a:rPr lang="pl-PL" dirty="0" err="1"/>
              <a:t>Cython</a:t>
            </a:r>
            <a:r>
              <a:rPr lang="pl-PL" dirty="0"/>
              <a:t> realizujący założenia projektowe.</a:t>
            </a:r>
          </a:p>
          <a:p>
            <a:r>
              <a:rPr lang="pl-PL" dirty="0"/>
              <a:t>Interfejs graficzny pozwalający na konwersję chmury punktów oraz nagrania do gotowego modelu trójwymiarowego. Możliwy jest też podgląd chmur punktów oraz wygenerowanych obiektów.</a:t>
            </a:r>
          </a:p>
          <a:p>
            <a:r>
              <a:rPr lang="pl-PL" dirty="0"/>
              <a:t>Odczyt danych z kamery wykonano za pomocą programu Intel RealSense Viewer.</a:t>
            </a:r>
          </a:p>
          <a:p>
            <a:r>
              <a:rPr lang="pl-PL" dirty="0"/>
              <a:t>W celu konwersji nagrania z kamery RGBD do chmury punktów zastosowano narzędzie </a:t>
            </a:r>
            <a:r>
              <a:rPr lang="pl-PL" dirty="0" err="1"/>
              <a:t>rs-convert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57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B5AA8C-6C8E-4316-A7DB-03C058B28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Sposoby testowania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E96330D-014A-4A1F-8432-D097C4BA1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Jakość obiektów wygenerowanych za pomocą algorytmu triangulacji </a:t>
            </a:r>
            <a:r>
              <a:rPr lang="pl-PL" dirty="0" err="1"/>
              <a:t>Delaunay’a</a:t>
            </a:r>
            <a:r>
              <a:rPr lang="pl-PL" dirty="0"/>
              <a:t> oraz BPA porównywano z jakością gotowych modeli trójwymiarowych.</a:t>
            </a:r>
          </a:p>
          <a:p>
            <a:r>
              <a:rPr lang="pl-PL" dirty="0"/>
              <a:t>Dla modeli utworzonych przez BPA sprawdzano ilość dziur w obiekcie. Dokonano porównania wpływu promienia kuli na czas trwania obliczeń.</a:t>
            </a:r>
          </a:p>
          <a:p>
            <a:r>
              <a:rPr lang="pl-PL" dirty="0"/>
              <a:t>Dla triangulacji </a:t>
            </a:r>
            <a:r>
              <a:rPr lang="pl-PL" dirty="0" err="1"/>
              <a:t>Delaunay’a</a:t>
            </a:r>
            <a:r>
              <a:rPr lang="pl-PL" dirty="0"/>
              <a:t> sprawdzano wielkość wygenerowanych trójkątów oraz ich nachodzenie na siebie. Podczas optymalizacji sprawdzano czas trwania algorytmu, w zależności od ilości punktów. </a:t>
            </a:r>
          </a:p>
        </p:txBody>
      </p:sp>
    </p:spTree>
    <p:extLst>
      <p:ext uri="{BB962C8B-B14F-4D97-AF65-F5344CB8AC3E}">
        <p14:creationId xmlns:p14="http://schemas.microsoft.com/office/powerpoint/2010/main" val="929602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9BFA81-09AB-4A2F-ABC2-A2CF54F03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392B95-9919-4540-9AEC-A5E146ED6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Zadanie projektowe zostało wykonane, a utworzone modele wyeksportowano do programu </a:t>
            </a:r>
            <a:r>
              <a:rPr lang="pl-PL" dirty="0" err="1"/>
              <a:t>Blender</a:t>
            </a:r>
            <a:r>
              <a:rPr lang="pl-PL"/>
              <a:t>. </a:t>
            </a:r>
            <a:endParaRPr lang="pl-PL" dirty="0"/>
          </a:p>
        </p:txBody>
      </p:sp>
      <p:pic>
        <p:nvPicPr>
          <p:cNvPr id="9" name="Obraz 8" descr="Obraz zawierający żywność, owoce&#10;&#10;Opis wygenerowany automatycznie">
            <a:extLst>
              <a:ext uri="{FF2B5EF4-FFF2-40B4-BE49-F238E27FC236}">
                <a16:creationId xmlns:a16="http://schemas.microsoft.com/office/drawing/2014/main" id="{FB85D024-A8DA-4EBD-AA2F-568057E0C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3018778"/>
            <a:ext cx="3427010" cy="3229621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3EAAD828-D984-444E-A6A5-BFF9C13BF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18778"/>
            <a:ext cx="3427010" cy="3229621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FD2F34C1-5395-4432-8E89-52A98A8135DD}"/>
              </a:ext>
            </a:extLst>
          </p:cNvPr>
          <p:cNvSpPr txBox="1"/>
          <p:nvPr/>
        </p:nvSpPr>
        <p:spPr>
          <a:xfrm>
            <a:off x="1103312" y="6405282"/>
            <a:ext cx="341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Algorytm BPA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5972F351-60A9-4E6D-89F3-13A580A78ECC}"/>
              </a:ext>
            </a:extLst>
          </p:cNvPr>
          <p:cNvSpPr txBox="1"/>
          <p:nvPr/>
        </p:nvSpPr>
        <p:spPr>
          <a:xfrm>
            <a:off x="6096000" y="6397572"/>
            <a:ext cx="341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Triangulacja </a:t>
            </a:r>
            <a:r>
              <a:rPr lang="pl-PL" dirty="0" err="1"/>
              <a:t>Delaunay’a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89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C18FC0-B70E-47E1-A11D-974F8ED19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68818"/>
          </a:xfrm>
        </p:spPr>
        <p:txBody>
          <a:bodyPr/>
          <a:lstStyle/>
          <a:p>
            <a:r>
              <a:rPr lang="pl-PL" dirty="0"/>
              <a:t>Problematyka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D27DB83-6988-45D0-99C4-7719F7A2D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92352"/>
            <a:ext cx="8946541" cy="4956047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Istnieje wiele metod generacji wirtualnych obiektów. Jednym ze sposobów jest trójwymiarowy skan rzeczywistego obiektu. </a:t>
            </a:r>
          </a:p>
          <a:p>
            <a:pPr marL="0" indent="0">
              <a:buNone/>
            </a:pPr>
            <a:r>
              <a:rPr lang="pl-PL" dirty="0"/>
              <a:t>W pracy dokonano porównania metod generacji modeli na podstawie danych z kamery głębi. Zaimplementowano metodę triangulacji </a:t>
            </a:r>
            <a:r>
              <a:rPr lang="pl-PL" dirty="0" err="1"/>
              <a:t>Delaunay’a</a:t>
            </a:r>
            <a:r>
              <a:rPr lang="pl-PL" dirty="0"/>
              <a:t> wraz ze sposobami na jej optymalizację. Zbudowano skaner trójwymiarowy umożliwiający akwizycję danych głębi.</a:t>
            </a:r>
          </a:p>
        </p:txBody>
      </p:sp>
    </p:spTree>
    <p:extLst>
      <p:ext uri="{BB962C8B-B14F-4D97-AF65-F5344CB8AC3E}">
        <p14:creationId xmlns:p14="http://schemas.microsoft.com/office/powerpoint/2010/main" val="188261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F94BD0-0ED0-401F-8090-46388159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892153-6F95-41BB-BC5C-E4C61E81E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Celem pracy jest zbudowanie skanera 3D na bazie kamery RGBD. Utworzone w ten sposób nagrania należy przekształcić do chmury punktów, a następnie nałożyć na nie siatkę. Gotowe modele zostaną wyeksportowane do programu </a:t>
            </a:r>
            <a:r>
              <a:rPr lang="pl-PL" dirty="0" err="1"/>
              <a:t>Blender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650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B737D2-C764-44DA-B042-4EB95566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Zakres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320EB4-D5C3-4B87-836E-EBC9A6794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Budowa skanera 3D przy wykorzystaniu kamery RGBD oraz ruchomej platformy.</a:t>
            </a:r>
          </a:p>
          <a:p>
            <a:r>
              <a:rPr lang="pl-PL" dirty="0"/>
              <a:t>Przekształcenie nagrań do postaci chmury punktów.</a:t>
            </a:r>
          </a:p>
          <a:p>
            <a:r>
              <a:rPr lang="pl-PL" dirty="0"/>
              <a:t>Porównanie dwóch metod akwizycji danych głębi, z całej klatki oraz z jednej kolumny.</a:t>
            </a:r>
          </a:p>
          <a:p>
            <a:r>
              <a:rPr lang="pl-PL" dirty="0"/>
              <a:t>Porównanie dwóch metod triangulacji, BPA oraz </a:t>
            </a:r>
            <a:r>
              <a:rPr lang="pl-PL" dirty="0" err="1"/>
              <a:t>Delaunay’a</a:t>
            </a:r>
            <a:r>
              <a:rPr lang="pl-PL" dirty="0"/>
              <a:t>.</a:t>
            </a:r>
          </a:p>
          <a:p>
            <a:r>
              <a:rPr lang="pl-PL" dirty="0"/>
              <a:t>Implementacja oraz optymalizacja algorytmu triangulacji </a:t>
            </a:r>
            <a:r>
              <a:rPr lang="pl-PL" dirty="0" err="1"/>
              <a:t>Delaunay’a</a:t>
            </a:r>
            <a:r>
              <a:rPr lang="pl-PL" dirty="0"/>
              <a:t>.</a:t>
            </a:r>
          </a:p>
          <a:p>
            <a:r>
              <a:rPr lang="pl-PL" dirty="0"/>
              <a:t>Wykorzystanie biblioteki Open3D w celu użycia algorytmu BPA.</a:t>
            </a:r>
          </a:p>
        </p:txBody>
      </p:sp>
    </p:spTree>
    <p:extLst>
      <p:ext uri="{BB962C8B-B14F-4D97-AF65-F5344CB8AC3E}">
        <p14:creationId xmlns:p14="http://schemas.microsoft.com/office/powerpoint/2010/main" val="204885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A4CAC5-6461-4625-A93C-B3A936B79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3538"/>
          </a:xfrm>
        </p:spPr>
        <p:txBody>
          <a:bodyPr/>
          <a:lstStyle/>
          <a:p>
            <a:r>
              <a:rPr lang="pl-PL" dirty="0"/>
              <a:t>Wprowadzenie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806C550-56F5-4D8D-A259-E4D6A9C13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6" y="1395984"/>
            <a:ext cx="10826496" cy="4852415"/>
          </a:xfrm>
        </p:spPr>
        <p:txBody>
          <a:bodyPr/>
          <a:lstStyle/>
          <a:p>
            <a:r>
              <a:rPr lang="pl-PL" dirty="0"/>
              <a:t>W latach 80-tych popularną metodą skanowania obiektów była sonda stykowa. Nie umożliwiała ona skanowania elastycznych przedmiotów, a sam pomiar zajmował dużo czasu.</a:t>
            </a:r>
          </a:p>
          <a:p>
            <a:r>
              <a:rPr lang="pl-PL" dirty="0"/>
              <a:t>Od tego momentu zaczęto wprowadzać metody optyczne do akwizycji danych głębi.</a:t>
            </a:r>
          </a:p>
          <a:p>
            <a:r>
              <a:rPr lang="pl-PL" dirty="0"/>
              <a:t>Z dostępnych metod skanów trójwymiarowych można wyróżnić:</a:t>
            </a:r>
          </a:p>
          <a:p>
            <a:pPr lvl="1"/>
            <a:r>
              <a:rPr lang="pl-PL" dirty="0"/>
              <a:t>Triangulacja laserowa</a:t>
            </a:r>
          </a:p>
          <a:p>
            <a:pPr lvl="1"/>
            <a:r>
              <a:rPr lang="pl-PL" dirty="0"/>
              <a:t>Metoda emitowania światła strukturalnego</a:t>
            </a:r>
          </a:p>
          <a:p>
            <a:pPr lvl="1"/>
            <a:r>
              <a:rPr lang="pl-PL" dirty="0"/>
              <a:t>Fotogrametria</a:t>
            </a:r>
          </a:p>
          <a:p>
            <a:pPr lvl="1"/>
            <a:r>
              <a:rPr lang="pl-PL" dirty="0"/>
              <a:t>Skanery LIDAR</a:t>
            </a:r>
          </a:p>
          <a:p>
            <a:pPr lvl="1"/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9756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F9FB58-58A4-473D-8E52-2F6F49E4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Chmura punktów na podstawie danych RGBD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B353B6-3B4D-4892-A8EA-8AD2E12F3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pracy przedstawiono szereg czynności pozwalających na przekształcenie danych z kamery głębi do poprawnej chmury punktów. </a:t>
            </a:r>
          </a:p>
          <a:p>
            <a:r>
              <a:rPr lang="pl-PL" dirty="0"/>
              <a:t>Są nimi:</a:t>
            </a:r>
          </a:p>
          <a:p>
            <a:pPr lvl="1"/>
            <a:r>
              <a:rPr lang="pl-PL" dirty="0"/>
              <a:t>Wyznaczenie rzeczywistej wysokości obiektu na podstawie jego wysokości w pikselach oraz odległości od obiektywu.</a:t>
            </a:r>
          </a:p>
          <a:p>
            <a:pPr lvl="1"/>
            <a:r>
              <a:rPr lang="pl-PL" dirty="0"/>
              <a:t>Przekształcenie punktów z układu współrzędnych kamery do układu współrzędnych środka tacki.</a:t>
            </a:r>
          </a:p>
          <a:p>
            <a:pPr lvl="1"/>
            <a:r>
              <a:rPr lang="pl-PL" dirty="0"/>
              <a:t>Filtracja błędnych pomiarów.</a:t>
            </a:r>
          </a:p>
          <a:p>
            <a:pPr lvl="1"/>
            <a:r>
              <a:rPr lang="pl-PL" dirty="0"/>
              <a:t>Interpolacja wielomianem trzeciego stopnia w celu naprawy błędnych pomiarów.</a:t>
            </a:r>
          </a:p>
        </p:txBody>
      </p:sp>
    </p:spTree>
    <p:extLst>
      <p:ext uri="{BB962C8B-B14F-4D97-AF65-F5344CB8AC3E}">
        <p14:creationId xmlns:p14="http://schemas.microsoft.com/office/powerpoint/2010/main" val="89955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A2865C-B1AA-45E6-AEC8-59DA58FA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38466"/>
          </a:xfrm>
        </p:spPr>
        <p:txBody>
          <a:bodyPr/>
          <a:lstStyle/>
          <a:p>
            <a:r>
              <a:rPr lang="pl-PL" dirty="0"/>
              <a:t>Utworzenie siatki z chmury punktów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FD706C-FEB4-4103-BCAD-C4FB42157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Istnieje wiele metod generacji siatki (</a:t>
            </a:r>
            <a:r>
              <a:rPr lang="pl-PL" dirty="0" err="1"/>
              <a:t>meshu</a:t>
            </a:r>
            <a:r>
              <a:rPr lang="pl-PL" dirty="0"/>
              <a:t>) na podstawie chmury punktów. W pracy omówione zostało kilka z nich:</a:t>
            </a:r>
          </a:p>
          <a:p>
            <a:pPr lvl="1"/>
            <a:r>
              <a:rPr lang="pl-PL" dirty="0"/>
              <a:t>Algorytm maszerujących sześcianów oraz jego adaptacyjny wariant.</a:t>
            </a:r>
          </a:p>
          <a:p>
            <a:pPr lvl="1"/>
            <a:r>
              <a:rPr lang="pl-PL" dirty="0"/>
              <a:t>Trójwymiarowa triangulacja </a:t>
            </a:r>
            <a:r>
              <a:rPr lang="pl-PL" dirty="0" err="1"/>
              <a:t>Delaunay’a</a:t>
            </a:r>
            <a:r>
              <a:rPr lang="pl-PL" dirty="0"/>
              <a:t>.</a:t>
            </a:r>
          </a:p>
          <a:p>
            <a:pPr lvl="1"/>
            <a:r>
              <a:rPr lang="pl-PL" dirty="0"/>
              <a:t>Algorytm toczącej się kuli (BPA).</a:t>
            </a:r>
          </a:p>
        </p:txBody>
      </p:sp>
    </p:spTree>
    <p:extLst>
      <p:ext uri="{BB962C8B-B14F-4D97-AF65-F5344CB8AC3E}">
        <p14:creationId xmlns:p14="http://schemas.microsoft.com/office/powerpoint/2010/main" val="3570646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DDB945-9585-48D8-AE73-A660F0172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129" y="452718"/>
            <a:ext cx="9788706" cy="1400530"/>
          </a:xfrm>
        </p:spPr>
        <p:txBody>
          <a:bodyPr/>
          <a:lstStyle/>
          <a:p>
            <a:r>
              <a:rPr lang="pl-PL" dirty="0"/>
              <a:t>Algorytm maszerujących sześcianów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A267985-CAA5-4360-98C3-40E11B608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982" y="2471584"/>
            <a:ext cx="4145706" cy="3933698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574A3F1F-CE65-43E1-8BBD-EAA8A0975035}"/>
              </a:ext>
            </a:extLst>
          </p:cNvPr>
          <p:cNvSpPr txBox="1"/>
          <p:nvPr/>
        </p:nvSpPr>
        <p:spPr>
          <a:xfrm>
            <a:off x="407943" y="1316800"/>
            <a:ext cx="10649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Algorytm służy do triangulacji równo rozłożonych punktów. Ze względu na metodę działania, punkty mogą przecinać się z sześcianami w określony sposób przedstawiony poniżej. Dzięki takiemu zabiegowi można skrócić proces triangulacji.</a:t>
            </a:r>
          </a:p>
        </p:txBody>
      </p:sp>
    </p:spTree>
    <p:extLst>
      <p:ext uri="{BB962C8B-B14F-4D97-AF65-F5344CB8AC3E}">
        <p14:creationId xmlns:p14="http://schemas.microsoft.com/office/powerpoint/2010/main" val="2863144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9F6AC4-E5F4-47C1-8FF1-07A5FB8B6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BPA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B3517BF8-4F56-4E3E-82DD-5525BB3BD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444" y="3202102"/>
            <a:ext cx="4281111" cy="2296490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5E900FBF-E2B4-41FF-91A0-001B356A6DA7}"/>
              </a:ext>
            </a:extLst>
          </p:cNvPr>
          <p:cNvSpPr txBox="1"/>
          <p:nvPr/>
        </p:nvSpPr>
        <p:spPr>
          <a:xfrm>
            <a:off x="426720" y="1505712"/>
            <a:ext cx="10655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Metoda toczącej się kuli, łączy te punkty, które stykają się z kulą. </a:t>
            </a:r>
          </a:p>
          <a:p>
            <a:r>
              <a:rPr lang="pl-PL" dirty="0"/>
              <a:t>Szybkość algorytmu zależy od promienia kuli.</a:t>
            </a:r>
          </a:p>
          <a:p>
            <a:r>
              <a:rPr lang="pl-PL" dirty="0"/>
              <a:t>Jeśli promień jest mniejszy niż odległość między punktami, niektóre punkty się z nią nie zetkną i nie zostaną dodane do siatki triangulacyjnej. W ten sposób powstają dziury w modelu.</a:t>
            </a:r>
          </a:p>
        </p:txBody>
      </p:sp>
    </p:spTree>
    <p:extLst>
      <p:ext uri="{BB962C8B-B14F-4D97-AF65-F5344CB8AC3E}">
        <p14:creationId xmlns:p14="http://schemas.microsoft.com/office/powerpoint/2010/main" val="2083949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130</TotalTime>
  <Words>839</Words>
  <Application>Microsoft Office PowerPoint</Application>
  <PresentationFormat>Panoramiczny</PresentationFormat>
  <Paragraphs>76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Century Gothic</vt:lpstr>
      <vt:lpstr>Wingdings 3</vt:lpstr>
      <vt:lpstr>Jon</vt:lpstr>
      <vt:lpstr>Skaner 3d na podstawie kamery RGBD</vt:lpstr>
      <vt:lpstr>Problematyka</vt:lpstr>
      <vt:lpstr>Cel pracy</vt:lpstr>
      <vt:lpstr>Zakres pracy</vt:lpstr>
      <vt:lpstr>Wprowadzenie</vt:lpstr>
      <vt:lpstr>Chmura punktów na podstawie danych RGBD</vt:lpstr>
      <vt:lpstr>Utworzenie siatki z chmury punktów</vt:lpstr>
      <vt:lpstr>Algorytm maszerujących sześcianów</vt:lpstr>
      <vt:lpstr>Algorytm BPA</vt:lpstr>
      <vt:lpstr>Algorytm BPA</vt:lpstr>
      <vt:lpstr>Własna koncepcja</vt:lpstr>
      <vt:lpstr>Triangulacja Delaunay’a</vt:lpstr>
      <vt:lpstr>Algorytm Bowyer-Watson</vt:lpstr>
      <vt:lpstr>Hardware</vt:lpstr>
      <vt:lpstr>Software</vt:lpstr>
      <vt:lpstr>Sposoby testowania</vt:lpstr>
      <vt:lpstr>Podsumowanie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Skaner 3d na bazie kamery RGBD</dc:title>
  <dc:creator>ooaaaa</dc:creator>
  <cp:lastModifiedBy>ooaaaa</cp:lastModifiedBy>
  <cp:revision>11</cp:revision>
  <dcterms:created xsi:type="dcterms:W3CDTF">2020-11-20T08:33:36Z</dcterms:created>
  <dcterms:modified xsi:type="dcterms:W3CDTF">2020-11-20T10:44:05Z</dcterms:modified>
</cp:coreProperties>
</file>