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4" r:id="rId1"/>
  </p:sldMasterIdLst>
  <p:notesMasterIdLst>
    <p:notesMasterId r:id="rId23"/>
  </p:notesMasterIdLst>
  <p:sldIdLst>
    <p:sldId id="256" r:id="rId2"/>
    <p:sldId id="260" r:id="rId3"/>
    <p:sldId id="279" r:id="rId4"/>
    <p:sldId id="297" r:id="rId5"/>
    <p:sldId id="298" r:id="rId6"/>
    <p:sldId id="299" r:id="rId7"/>
    <p:sldId id="271" r:id="rId8"/>
    <p:sldId id="289" r:id="rId9"/>
    <p:sldId id="305" r:id="rId10"/>
    <p:sldId id="290" r:id="rId11"/>
    <p:sldId id="291" r:id="rId12"/>
    <p:sldId id="292" r:id="rId13"/>
    <p:sldId id="285" r:id="rId14"/>
    <p:sldId id="273" r:id="rId15"/>
    <p:sldId id="274" r:id="rId16"/>
    <p:sldId id="275" r:id="rId17"/>
    <p:sldId id="304" r:id="rId18"/>
    <p:sldId id="301" r:id="rId19"/>
    <p:sldId id="300" r:id="rId20"/>
    <p:sldId id="302" r:id="rId21"/>
    <p:sldId id="30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9B516C-24C7-419E-8267-8AD702B42579}" v="3017" dt="2022-06-28T06:13:41.5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592" autoAdjust="0"/>
  </p:normalViewPr>
  <p:slideViewPr>
    <p:cSldViewPr snapToGrid="0">
      <p:cViewPr varScale="1">
        <p:scale>
          <a:sx n="73" d="100"/>
          <a:sy n="73" d="100"/>
        </p:scale>
        <p:origin x="1027"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9" d="100"/>
          <a:sy n="69" d="100"/>
        </p:scale>
        <p:origin x="3082"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044FE1-BFE0-41D5-BECE-FD2AF5875317}" type="doc">
      <dgm:prSet loTypeId="urn:microsoft.com/office/officeart/2005/8/layout/vList4" loCatId="list" qsTypeId="urn:microsoft.com/office/officeart/2005/8/quickstyle/simple1" qsCatId="simple" csTypeId="urn:microsoft.com/office/officeart/2005/8/colors/accent1_1" csCatId="accent1" phldr="1"/>
      <dgm:spPr/>
      <dgm:t>
        <a:bodyPr/>
        <a:lstStyle/>
        <a:p>
          <a:endParaRPr lang="en-GB"/>
        </a:p>
      </dgm:t>
    </dgm:pt>
    <dgm:pt modelId="{D7778C17-33BB-4635-AA08-8824F86BA634}">
      <dgm:prSet phldrT="[Text]" custT="1"/>
      <dgm:spPr>
        <a:solidFill>
          <a:srgbClr val="E4E4E4"/>
        </a:solidFill>
        <a:ln>
          <a:noFill/>
        </a:ln>
      </dgm:spPr>
      <dgm:t>
        <a:bodyPr/>
        <a:lstStyle/>
        <a:p>
          <a:r>
            <a:rPr lang="en-GB" sz="3200" dirty="0"/>
            <a:t>Minimum-Risk Portfolio</a:t>
          </a:r>
        </a:p>
      </dgm:t>
    </dgm:pt>
    <dgm:pt modelId="{BF038E3C-F004-4A2A-911C-6680C509C874}" type="parTrans" cxnId="{4DECD7BD-253F-4CBC-B598-60E7AF7CD351}">
      <dgm:prSet/>
      <dgm:spPr/>
      <dgm:t>
        <a:bodyPr/>
        <a:lstStyle/>
        <a:p>
          <a:endParaRPr lang="en-GB"/>
        </a:p>
      </dgm:t>
    </dgm:pt>
    <dgm:pt modelId="{AA32C5BF-8792-4C29-B404-764F478AC4CD}" type="sibTrans" cxnId="{4DECD7BD-253F-4CBC-B598-60E7AF7CD351}">
      <dgm:prSet/>
      <dgm:spPr/>
      <dgm:t>
        <a:bodyPr/>
        <a:lstStyle/>
        <a:p>
          <a:endParaRPr lang="en-GB"/>
        </a:p>
      </dgm:t>
    </dgm:pt>
    <dgm:pt modelId="{14DEFD15-F2D2-4712-9806-7F3A8947579D}">
      <dgm:prSet phldrT="[Text]" custT="1"/>
      <dgm:spPr>
        <a:solidFill>
          <a:srgbClr val="E4E4E4"/>
        </a:solidFill>
        <a:ln>
          <a:noFill/>
        </a:ln>
      </dgm:spPr>
      <dgm:t>
        <a:bodyPr/>
        <a:lstStyle/>
        <a:p>
          <a:r>
            <a:rPr lang="en-GB" sz="3200" dirty="0"/>
            <a:t>Static Factor Models</a:t>
          </a:r>
        </a:p>
      </dgm:t>
    </dgm:pt>
    <dgm:pt modelId="{3342AED7-D156-4A5F-BB72-E0E35BA67F9B}" type="parTrans" cxnId="{49B230C6-9FF3-4E7D-BCE0-97C98D61E454}">
      <dgm:prSet/>
      <dgm:spPr/>
      <dgm:t>
        <a:bodyPr/>
        <a:lstStyle/>
        <a:p>
          <a:endParaRPr lang="en-GB"/>
        </a:p>
      </dgm:t>
    </dgm:pt>
    <dgm:pt modelId="{4652C6AA-627C-4039-99AA-09313975926C}" type="sibTrans" cxnId="{49B230C6-9FF3-4E7D-BCE0-97C98D61E454}">
      <dgm:prSet/>
      <dgm:spPr/>
      <dgm:t>
        <a:bodyPr/>
        <a:lstStyle/>
        <a:p>
          <a:endParaRPr lang="en-GB"/>
        </a:p>
      </dgm:t>
    </dgm:pt>
    <dgm:pt modelId="{240F9AC6-8765-4D33-AEBF-CEE94E401E58}">
      <dgm:prSet phldrT="[Text]" custT="1"/>
      <dgm:spPr>
        <a:solidFill>
          <a:srgbClr val="E4E4E4"/>
        </a:solidFill>
        <a:ln>
          <a:noFill/>
        </a:ln>
      </dgm:spPr>
      <dgm:t>
        <a:bodyPr/>
        <a:lstStyle/>
        <a:p>
          <a:r>
            <a:rPr lang="en-GB" sz="3200" dirty="0"/>
            <a:t>Robust Optimisation</a:t>
          </a:r>
        </a:p>
      </dgm:t>
    </dgm:pt>
    <dgm:pt modelId="{FEBD7032-28FB-4A29-9F0E-C0EA16DF4FD2}" type="parTrans" cxnId="{8ABB12A8-4AF1-450E-8343-3A7FA8177227}">
      <dgm:prSet/>
      <dgm:spPr/>
      <dgm:t>
        <a:bodyPr/>
        <a:lstStyle/>
        <a:p>
          <a:endParaRPr lang="en-GB"/>
        </a:p>
      </dgm:t>
    </dgm:pt>
    <dgm:pt modelId="{217ADA78-DA9A-46B0-B75E-BF885E9B3C6D}" type="sibTrans" cxnId="{8ABB12A8-4AF1-450E-8343-3A7FA8177227}">
      <dgm:prSet/>
      <dgm:spPr/>
      <dgm:t>
        <a:bodyPr/>
        <a:lstStyle/>
        <a:p>
          <a:endParaRPr lang="en-GB"/>
        </a:p>
      </dgm:t>
    </dgm:pt>
    <dgm:pt modelId="{51AEAEC1-805B-41F3-9E94-6401A8B31755}">
      <dgm:prSet phldrT="[Text]" custT="1"/>
      <dgm:spPr>
        <a:solidFill>
          <a:srgbClr val="E4E4E4"/>
        </a:solidFill>
        <a:ln>
          <a:noFill/>
        </a:ln>
      </dgm:spPr>
      <dgm:t>
        <a:bodyPr/>
        <a:lstStyle/>
        <a:p>
          <a:r>
            <a:rPr lang="en-GB" sz="3200" dirty="0"/>
            <a:t>Polyhedral Uncertainty Sets</a:t>
          </a:r>
        </a:p>
      </dgm:t>
    </dgm:pt>
    <dgm:pt modelId="{53D8349C-D8A2-4A32-810F-E3BBE5244E22}" type="parTrans" cxnId="{AFEA1040-0ACF-409F-96CE-440343A05454}">
      <dgm:prSet/>
      <dgm:spPr/>
      <dgm:t>
        <a:bodyPr/>
        <a:lstStyle/>
        <a:p>
          <a:endParaRPr lang="en-GB"/>
        </a:p>
      </dgm:t>
    </dgm:pt>
    <dgm:pt modelId="{59C685A8-BA75-4717-9864-94ABD9404256}" type="sibTrans" cxnId="{AFEA1040-0ACF-409F-96CE-440343A05454}">
      <dgm:prSet/>
      <dgm:spPr/>
      <dgm:t>
        <a:bodyPr/>
        <a:lstStyle/>
        <a:p>
          <a:endParaRPr lang="en-GB"/>
        </a:p>
      </dgm:t>
    </dgm:pt>
    <dgm:pt modelId="{CA21440B-D6E1-45E6-A341-ED45278A59DE}" type="pres">
      <dgm:prSet presAssocID="{6C044FE1-BFE0-41D5-BECE-FD2AF5875317}" presName="linear" presStyleCnt="0">
        <dgm:presLayoutVars>
          <dgm:dir/>
          <dgm:resizeHandles val="exact"/>
        </dgm:presLayoutVars>
      </dgm:prSet>
      <dgm:spPr/>
    </dgm:pt>
    <dgm:pt modelId="{C1A58B00-8DEE-4D7D-8836-6BFF67E204FB}" type="pres">
      <dgm:prSet presAssocID="{D7778C17-33BB-4635-AA08-8824F86BA634}" presName="comp" presStyleCnt="0"/>
      <dgm:spPr/>
    </dgm:pt>
    <dgm:pt modelId="{3E3C8E72-A815-4F93-96E2-8D19ED0222EC}" type="pres">
      <dgm:prSet presAssocID="{D7778C17-33BB-4635-AA08-8824F86BA634}" presName="box" presStyleLbl="node1" presStyleIdx="0" presStyleCnt="4"/>
      <dgm:spPr/>
    </dgm:pt>
    <dgm:pt modelId="{E68C071B-3A3B-42D6-BD19-9D2F4C2096C7}" type="pres">
      <dgm:prSet presAssocID="{D7778C17-33BB-4635-AA08-8824F86BA634}" presName="img" presStyleLbl="fgImgPlace1" presStyleIdx="0" presStyleCnt="4" custScaleX="74703" custLinFactNeighborX="-196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7000" b="-7000"/>
          </a:stretch>
        </a:blipFill>
        <a:ln>
          <a:noFill/>
        </a:ln>
      </dgm:spPr>
    </dgm:pt>
    <dgm:pt modelId="{41744F13-9E3C-47B8-A331-DA2695C89C1A}" type="pres">
      <dgm:prSet presAssocID="{D7778C17-33BB-4635-AA08-8824F86BA634}" presName="text" presStyleLbl="node1" presStyleIdx="0" presStyleCnt="4">
        <dgm:presLayoutVars>
          <dgm:bulletEnabled val="1"/>
        </dgm:presLayoutVars>
      </dgm:prSet>
      <dgm:spPr/>
    </dgm:pt>
    <dgm:pt modelId="{5F23B7B0-C543-485A-A008-2BBD54464DEA}" type="pres">
      <dgm:prSet presAssocID="{AA32C5BF-8792-4C29-B404-764F478AC4CD}" presName="spacer" presStyleCnt="0"/>
      <dgm:spPr/>
    </dgm:pt>
    <dgm:pt modelId="{DD40DC09-0164-4720-9AD7-489EB31614F4}" type="pres">
      <dgm:prSet presAssocID="{14DEFD15-F2D2-4712-9806-7F3A8947579D}" presName="comp" presStyleCnt="0"/>
      <dgm:spPr/>
    </dgm:pt>
    <dgm:pt modelId="{FE1A3D97-0119-447C-A626-67EBFD446C2F}" type="pres">
      <dgm:prSet presAssocID="{14DEFD15-F2D2-4712-9806-7F3A8947579D}" presName="box" presStyleLbl="node1" presStyleIdx="1" presStyleCnt="4"/>
      <dgm:spPr/>
    </dgm:pt>
    <dgm:pt modelId="{5704C3BE-434D-4FEC-93A7-E9ABDAE3843A}" type="pres">
      <dgm:prSet presAssocID="{14DEFD15-F2D2-4712-9806-7F3A8947579D}" presName="img" presStyleLbl="fgImgPlace1" presStyleIdx="1" presStyleCnt="4" custScaleX="69731" custScaleY="102888" custLinFactNeighborX="-1964" custLinFactNeighborY="-218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9000" b="-9000"/>
          </a:stretch>
        </a:blipFill>
        <a:ln>
          <a:noFill/>
        </a:ln>
      </dgm:spPr>
      <dgm:extLst>
        <a:ext uri="{E40237B7-FDA0-4F09-8148-C483321AD2D9}">
          <dgm14:cNvPr xmlns:dgm14="http://schemas.microsoft.com/office/drawing/2010/diagram" id="0" name="" descr="Network diagram with solid fill"/>
        </a:ext>
      </dgm:extLst>
    </dgm:pt>
    <dgm:pt modelId="{A3585B7B-E053-48B5-92C7-3D2AFDBBCC1B}" type="pres">
      <dgm:prSet presAssocID="{14DEFD15-F2D2-4712-9806-7F3A8947579D}" presName="text" presStyleLbl="node1" presStyleIdx="1" presStyleCnt="4">
        <dgm:presLayoutVars>
          <dgm:bulletEnabled val="1"/>
        </dgm:presLayoutVars>
      </dgm:prSet>
      <dgm:spPr/>
    </dgm:pt>
    <dgm:pt modelId="{A8B15DD0-5EA5-4EEB-BD55-2C1885451567}" type="pres">
      <dgm:prSet presAssocID="{4652C6AA-627C-4039-99AA-09313975926C}" presName="spacer" presStyleCnt="0"/>
      <dgm:spPr/>
    </dgm:pt>
    <dgm:pt modelId="{0DC89240-AFE7-41A8-B4DE-A45DB59F5844}" type="pres">
      <dgm:prSet presAssocID="{240F9AC6-8765-4D33-AEBF-CEE94E401E58}" presName="comp" presStyleCnt="0"/>
      <dgm:spPr/>
    </dgm:pt>
    <dgm:pt modelId="{B4942FE6-0EC5-448D-8B03-BC716475BAD2}" type="pres">
      <dgm:prSet presAssocID="{240F9AC6-8765-4D33-AEBF-CEE94E401E58}" presName="box" presStyleLbl="node1" presStyleIdx="2" presStyleCnt="4"/>
      <dgm:spPr/>
    </dgm:pt>
    <dgm:pt modelId="{0DF456B2-049A-4F48-9820-016B4A7BE2E1}" type="pres">
      <dgm:prSet presAssocID="{240F9AC6-8765-4D33-AEBF-CEE94E401E58}" presName="img" presStyleLbl="fgImgPlace1" presStyleIdx="2" presStyleCnt="4" custScaleX="88907" custScaleY="92536" custLinFactNeighborX="-196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24000" b="-24000"/>
          </a:stretch>
        </a:blipFill>
        <a:ln>
          <a:noFill/>
        </a:ln>
      </dgm:spPr>
      <dgm:extLst>
        <a:ext uri="{E40237B7-FDA0-4F09-8148-C483321AD2D9}">
          <dgm14:cNvPr xmlns:dgm14="http://schemas.microsoft.com/office/drawing/2010/diagram" id="0" name="" descr="Dumbbell with solid fill"/>
        </a:ext>
      </dgm:extLst>
    </dgm:pt>
    <dgm:pt modelId="{73EAC459-329F-4901-9867-9947754F672D}" type="pres">
      <dgm:prSet presAssocID="{240F9AC6-8765-4D33-AEBF-CEE94E401E58}" presName="text" presStyleLbl="node1" presStyleIdx="2" presStyleCnt="4">
        <dgm:presLayoutVars>
          <dgm:bulletEnabled val="1"/>
        </dgm:presLayoutVars>
      </dgm:prSet>
      <dgm:spPr/>
    </dgm:pt>
    <dgm:pt modelId="{9F75ACBF-2C5A-42ED-B743-16E0EE54F295}" type="pres">
      <dgm:prSet presAssocID="{217ADA78-DA9A-46B0-B75E-BF885E9B3C6D}" presName="spacer" presStyleCnt="0"/>
      <dgm:spPr/>
    </dgm:pt>
    <dgm:pt modelId="{28122EA3-0F7B-43E2-9AA9-74BCAFE5D3A6}" type="pres">
      <dgm:prSet presAssocID="{51AEAEC1-805B-41F3-9E94-6401A8B31755}" presName="comp" presStyleCnt="0"/>
      <dgm:spPr/>
    </dgm:pt>
    <dgm:pt modelId="{2AAA4E72-04EB-4124-A1E6-87B14E08922F}" type="pres">
      <dgm:prSet presAssocID="{51AEAEC1-805B-41F3-9E94-6401A8B31755}" presName="box" presStyleLbl="node1" presStyleIdx="3" presStyleCnt="4"/>
      <dgm:spPr/>
    </dgm:pt>
    <dgm:pt modelId="{4FA6430C-7B50-4FC3-928F-3344F09B306D}" type="pres">
      <dgm:prSet presAssocID="{51AEAEC1-805B-41F3-9E94-6401A8B31755}" presName="img" presStyleLbl="fgImgPlace1" presStyleIdx="3" presStyleCnt="4" custScaleX="72442" custScaleY="87297" custLinFactNeighborX="-2254" custLinFactNeighborY="173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t="-14000" b="-14000"/>
          </a:stretch>
        </a:blipFill>
        <a:ln>
          <a:noFill/>
        </a:ln>
      </dgm:spPr>
      <dgm:extLst>
        <a:ext uri="{E40237B7-FDA0-4F09-8148-C483321AD2D9}">
          <dgm14:cNvPr xmlns:dgm14="http://schemas.microsoft.com/office/drawing/2010/diagram" id="0" name="" descr="Cube with solid fill"/>
        </a:ext>
      </dgm:extLst>
    </dgm:pt>
    <dgm:pt modelId="{391AA2BD-4EAD-4B54-8E3C-8074BD6A0BAA}" type="pres">
      <dgm:prSet presAssocID="{51AEAEC1-805B-41F3-9E94-6401A8B31755}" presName="text" presStyleLbl="node1" presStyleIdx="3" presStyleCnt="4">
        <dgm:presLayoutVars>
          <dgm:bulletEnabled val="1"/>
        </dgm:presLayoutVars>
      </dgm:prSet>
      <dgm:spPr/>
    </dgm:pt>
  </dgm:ptLst>
  <dgm:cxnLst>
    <dgm:cxn modelId="{42079221-803E-41AF-BC25-03622F531C98}" type="presOf" srcId="{240F9AC6-8765-4D33-AEBF-CEE94E401E58}" destId="{B4942FE6-0EC5-448D-8B03-BC716475BAD2}" srcOrd="0" destOrd="0" presId="urn:microsoft.com/office/officeart/2005/8/layout/vList4"/>
    <dgm:cxn modelId="{FE56A225-F17D-49DD-84DA-9509551C220B}" type="presOf" srcId="{6C044FE1-BFE0-41D5-BECE-FD2AF5875317}" destId="{CA21440B-D6E1-45E6-A341-ED45278A59DE}" srcOrd="0" destOrd="0" presId="urn:microsoft.com/office/officeart/2005/8/layout/vList4"/>
    <dgm:cxn modelId="{AFEA1040-0ACF-409F-96CE-440343A05454}" srcId="{6C044FE1-BFE0-41D5-BECE-FD2AF5875317}" destId="{51AEAEC1-805B-41F3-9E94-6401A8B31755}" srcOrd="3" destOrd="0" parTransId="{53D8349C-D8A2-4A32-810F-E3BBE5244E22}" sibTransId="{59C685A8-BA75-4717-9864-94ABD9404256}"/>
    <dgm:cxn modelId="{858B786B-B38A-4F18-B751-3A74CEFA0000}" type="presOf" srcId="{14DEFD15-F2D2-4712-9806-7F3A8947579D}" destId="{FE1A3D97-0119-447C-A626-67EBFD446C2F}" srcOrd="0" destOrd="0" presId="urn:microsoft.com/office/officeart/2005/8/layout/vList4"/>
    <dgm:cxn modelId="{0C9BC26F-B13B-454C-8335-45F1B3290511}" type="presOf" srcId="{D7778C17-33BB-4635-AA08-8824F86BA634}" destId="{3E3C8E72-A815-4F93-96E2-8D19ED0222EC}" srcOrd="0" destOrd="0" presId="urn:microsoft.com/office/officeart/2005/8/layout/vList4"/>
    <dgm:cxn modelId="{FBA53973-CC4D-4AF6-902D-8758D316E637}" type="presOf" srcId="{51AEAEC1-805B-41F3-9E94-6401A8B31755}" destId="{391AA2BD-4EAD-4B54-8E3C-8074BD6A0BAA}" srcOrd="1" destOrd="0" presId="urn:microsoft.com/office/officeart/2005/8/layout/vList4"/>
    <dgm:cxn modelId="{12A4EE78-7595-4E88-9284-175471D98918}" type="presOf" srcId="{240F9AC6-8765-4D33-AEBF-CEE94E401E58}" destId="{73EAC459-329F-4901-9867-9947754F672D}" srcOrd="1" destOrd="0" presId="urn:microsoft.com/office/officeart/2005/8/layout/vList4"/>
    <dgm:cxn modelId="{2C32E485-5B6A-40D6-9229-A97C6BEE68F4}" type="presOf" srcId="{D7778C17-33BB-4635-AA08-8824F86BA634}" destId="{41744F13-9E3C-47B8-A331-DA2695C89C1A}" srcOrd="1" destOrd="0" presId="urn:microsoft.com/office/officeart/2005/8/layout/vList4"/>
    <dgm:cxn modelId="{8ABB12A8-4AF1-450E-8343-3A7FA8177227}" srcId="{6C044FE1-BFE0-41D5-BECE-FD2AF5875317}" destId="{240F9AC6-8765-4D33-AEBF-CEE94E401E58}" srcOrd="2" destOrd="0" parTransId="{FEBD7032-28FB-4A29-9F0E-C0EA16DF4FD2}" sibTransId="{217ADA78-DA9A-46B0-B75E-BF885E9B3C6D}"/>
    <dgm:cxn modelId="{4DECD7BD-253F-4CBC-B598-60E7AF7CD351}" srcId="{6C044FE1-BFE0-41D5-BECE-FD2AF5875317}" destId="{D7778C17-33BB-4635-AA08-8824F86BA634}" srcOrd="0" destOrd="0" parTransId="{BF038E3C-F004-4A2A-911C-6680C509C874}" sibTransId="{AA32C5BF-8792-4C29-B404-764F478AC4CD}"/>
    <dgm:cxn modelId="{53B556C4-9A70-4056-9A52-1A3082A38512}" type="presOf" srcId="{51AEAEC1-805B-41F3-9E94-6401A8B31755}" destId="{2AAA4E72-04EB-4124-A1E6-87B14E08922F}" srcOrd="0" destOrd="0" presId="urn:microsoft.com/office/officeart/2005/8/layout/vList4"/>
    <dgm:cxn modelId="{49B230C6-9FF3-4E7D-BCE0-97C98D61E454}" srcId="{6C044FE1-BFE0-41D5-BECE-FD2AF5875317}" destId="{14DEFD15-F2D2-4712-9806-7F3A8947579D}" srcOrd="1" destOrd="0" parTransId="{3342AED7-D156-4A5F-BB72-E0E35BA67F9B}" sibTransId="{4652C6AA-627C-4039-99AA-09313975926C}"/>
    <dgm:cxn modelId="{5D6A39CF-49F4-4200-AA7E-3DF0A0168107}" type="presOf" srcId="{14DEFD15-F2D2-4712-9806-7F3A8947579D}" destId="{A3585B7B-E053-48B5-92C7-3D2AFDBBCC1B}" srcOrd="1" destOrd="0" presId="urn:microsoft.com/office/officeart/2005/8/layout/vList4"/>
    <dgm:cxn modelId="{D2CBE954-F43E-4179-BC3D-42345E6B6403}" type="presParOf" srcId="{CA21440B-D6E1-45E6-A341-ED45278A59DE}" destId="{C1A58B00-8DEE-4D7D-8836-6BFF67E204FB}" srcOrd="0" destOrd="0" presId="urn:microsoft.com/office/officeart/2005/8/layout/vList4"/>
    <dgm:cxn modelId="{67E9471D-3821-4CF9-B594-A68D2355308B}" type="presParOf" srcId="{C1A58B00-8DEE-4D7D-8836-6BFF67E204FB}" destId="{3E3C8E72-A815-4F93-96E2-8D19ED0222EC}" srcOrd="0" destOrd="0" presId="urn:microsoft.com/office/officeart/2005/8/layout/vList4"/>
    <dgm:cxn modelId="{A9617AE2-C0F5-45D4-988F-0A4CC9185FFE}" type="presParOf" srcId="{C1A58B00-8DEE-4D7D-8836-6BFF67E204FB}" destId="{E68C071B-3A3B-42D6-BD19-9D2F4C2096C7}" srcOrd="1" destOrd="0" presId="urn:microsoft.com/office/officeart/2005/8/layout/vList4"/>
    <dgm:cxn modelId="{A7482575-801E-4848-B5F2-C8B9D5E6E483}" type="presParOf" srcId="{C1A58B00-8DEE-4D7D-8836-6BFF67E204FB}" destId="{41744F13-9E3C-47B8-A331-DA2695C89C1A}" srcOrd="2" destOrd="0" presId="urn:microsoft.com/office/officeart/2005/8/layout/vList4"/>
    <dgm:cxn modelId="{BCB4A479-CDCE-4DA6-B537-BBFC3D0D011A}" type="presParOf" srcId="{CA21440B-D6E1-45E6-A341-ED45278A59DE}" destId="{5F23B7B0-C543-485A-A008-2BBD54464DEA}" srcOrd="1" destOrd="0" presId="urn:microsoft.com/office/officeart/2005/8/layout/vList4"/>
    <dgm:cxn modelId="{B1C7E791-90C2-47EC-B48C-FA95EA10A1A1}" type="presParOf" srcId="{CA21440B-D6E1-45E6-A341-ED45278A59DE}" destId="{DD40DC09-0164-4720-9AD7-489EB31614F4}" srcOrd="2" destOrd="0" presId="urn:microsoft.com/office/officeart/2005/8/layout/vList4"/>
    <dgm:cxn modelId="{BD9E4C17-C15A-452D-9E0D-DD6F7E16037D}" type="presParOf" srcId="{DD40DC09-0164-4720-9AD7-489EB31614F4}" destId="{FE1A3D97-0119-447C-A626-67EBFD446C2F}" srcOrd="0" destOrd="0" presId="urn:microsoft.com/office/officeart/2005/8/layout/vList4"/>
    <dgm:cxn modelId="{05A4CDD6-ED79-4302-856C-52AC6F562BA4}" type="presParOf" srcId="{DD40DC09-0164-4720-9AD7-489EB31614F4}" destId="{5704C3BE-434D-4FEC-93A7-E9ABDAE3843A}" srcOrd="1" destOrd="0" presId="urn:microsoft.com/office/officeart/2005/8/layout/vList4"/>
    <dgm:cxn modelId="{7A0BE8F2-8A16-4DDB-B5B4-F11D663474F7}" type="presParOf" srcId="{DD40DC09-0164-4720-9AD7-489EB31614F4}" destId="{A3585B7B-E053-48B5-92C7-3D2AFDBBCC1B}" srcOrd="2" destOrd="0" presId="urn:microsoft.com/office/officeart/2005/8/layout/vList4"/>
    <dgm:cxn modelId="{D891EF07-FF19-453E-ABDB-0CAD826B748B}" type="presParOf" srcId="{CA21440B-D6E1-45E6-A341-ED45278A59DE}" destId="{A8B15DD0-5EA5-4EEB-BD55-2C1885451567}" srcOrd="3" destOrd="0" presId="urn:microsoft.com/office/officeart/2005/8/layout/vList4"/>
    <dgm:cxn modelId="{F4680A63-A57A-4E7A-BDEE-CC499F507ABC}" type="presParOf" srcId="{CA21440B-D6E1-45E6-A341-ED45278A59DE}" destId="{0DC89240-AFE7-41A8-B4DE-A45DB59F5844}" srcOrd="4" destOrd="0" presId="urn:microsoft.com/office/officeart/2005/8/layout/vList4"/>
    <dgm:cxn modelId="{D60E8A50-D707-4387-A976-F351FD1BFD3D}" type="presParOf" srcId="{0DC89240-AFE7-41A8-B4DE-A45DB59F5844}" destId="{B4942FE6-0EC5-448D-8B03-BC716475BAD2}" srcOrd="0" destOrd="0" presId="urn:microsoft.com/office/officeart/2005/8/layout/vList4"/>
    <dgm:cxn modelId="{E736F011-5B68-4D20-9B50-9754751C5157}" type="presParOf" srcId="{0DC89240-AFE7-41A8-B4DE-A45DB59F5844}" destId="{0DF456B2-049A-4F48-9820-016B4A7BE2E1}" srcOrd="1" destOrd="0" presId="urn:microsoft.com/office/officeart/2005/8/layout/vList4"/>
    <dgm:cxn modelId="{11B26800-84C6-4ACC-8329-374BC2E3B9E1}" type="presParOf" srcId="{0DC89240-AFE7-41A8-B4DE-A45DB59F5844}" destId="{73EAC459-329F-4901-9867-9947754F672D}" srcOrd="2" destOrd="0" presId="urn:microsoft.com/office/officeart/2005/8/layout/vList4"/>
    <dgm:cxn modelId="{C6207CA5-27ED-48E3-B119-5221A3723AC7}" type="presParOf" srcId="{CA21440B-D6E1-45E6-A341-ED45278A59DE}" destId="{9F75ACBF-2C5A-42ED-B743-16E0EE54F295}" srcOrd="5" destOrd="0" presId="urn:microsoft.com/office/officeart/2005/8/layout/vList4"/>
    <dgm:cxn modelId="{122D0F77-2807-4F60-96AE-30698544D5C8}" type="presParOf" srcId="{CA21440B-D6E1-45E6-A341-ED45278A59DE}" destId="{28122EA3-0F7B-43E2-9AA9-74BCAFE5D3A6}" srcOrd="6" destOrd="0" presId="urn:microsoft.com/office/officeart/2005/8/layout/vList4"/>
    <dgm:cxn modelId="{79B0ED62-DDCF-48BE-B37F-05AF63E00AA6}" type="presParOf" srcId="{28122EA3-0F7B-43E2-9AA9-74BCAFE5D3A6}" destId="{2AAA4E72-04EB-4124-A1E6-87B14E08922F}" srcOrd="0" destOrd="0" presId="urn:microsoft.com/office/officeart/2005/8/layout/vList4"/>
    <dgm:cxn modelId="{3299BA82-B903-493D-B8E2-E5AFAB0D10A1}" type="presParOf" srcId="{28122EA3-0F7B-43E2-9AA9-74BCAFE5D3A6}" destId="{4FA6430C-7B50-4FC3-928F-3344F09B306D}" srcOrd="1" destOrd="0" presId="urn:microsoft.com/office/officeart/2005/8/layout/vList4"/>
    <dgm:cxn modelId="{DB063380-99D4-4760-84C7-B9865625E66B}" type="presParOf" srcId="{28122EA3-0F7B-43E2-9AA9-74BCAFE5D3A6}" destId="{391AA2BD-4EAD-4B54-8E3C-8074BD6A0BAA}" srcOrd="2" destOrd="0" presId="urn:microsoft.com/office/officeart/2005/8/layout/vList4"/>
  </dgm:cxnLst>
  <dgm:bg/>
  <dgm:whole>
    <a:ln>
      <a:noFill/>
    </a:ln>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5A9C269-25AF-4EEB-9965-59D5B87F80B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9412D97B-FC44-4C59-AE7C-97D00A73C37B}">
      <dgm:prSet phldrT="[Text]"/>
      <dgm:spPr/>
      <dgm:t>
        <a:bodyPr/>
        <a:lstStyle/>
        <a:p>
          <a:r>
            <a:rPr lang="en-GB" dirty="0"/>
            <a:t>Advantages</a:t>
          </a:r>
        </a:p>
      </dgm:t>
    </dgm:pt>
    <dgm:pt modelId="{E61190C1-2165-4602-B04B-0B78A5E331EB}" type="parTrans" cxnId="{1F0EAB1C-820C-49B4-A894-DB666FC17873}">
      <dgm:prSet/>
      <dgm:spPr/>
      <dgm:t>
        <a:bodyPr/>
        <a:lstStyle/>
        <a:p>
          <a:endParaRPr lang="en-GB"/>
        </a:p>
      </dgm:t>
    </dgm:pt>
    <dgm:pt modelId="{4D8E0855-8D37-46D4-B5A9-6EAAC7773294}" type="sibTrans" cxnId="{1F0EAB1C-820C-49B4-A894-DB666FC17873}">
      <dgm:prSet/>
      <dgm:spPr/>
      <dgm:t>
        <a:bodyPr/>
        <a:lstStyle/>
        <a:p>
          <a:endParaRPr lang="en-GB"/>
        </a:p>
      </dgm:t>
    </dgm:pt>
    <dgm:pt modelId="{9AE90FBE-7021-4311-A3F3-4613CC47907B}">
      <dgm:prSet phldrT="[Text]"/>
      <dgm:spPr/>
      <dgm:t>
        <a:bodyPr/>
        <a:lstStyle/>
        <a:p>
          <a:r>
            <a:rPr lang="en-GB" dirty="0"/>
            <a:t>Outperforms Classical Policy in returns and Sharpe ratio on stock market downturn data</a:t>
          </a:r>
        </a:p>
      </dgm:t>
    </dgm:pt>
    <dgm:pt modelId="{4CBD6D68-B3B5-4513-B2D7-73F2A0DE99FF}" type="parTrans" cxnId="{5348B5C9-BCDE-4C6E-896E-59CE7E963125}">
      <dgm:prSet/>
      <dgm:spPr/>
      <dgm:t>
        <a:bodyPr/>
        <a:lstStyle/>
        <a:p>
          <a:endParaRPr lang="en-GB"/>
        </a:p>
      </dgm:t>
    </dgm:pt>
    <dgm:pt modelId="{6F38BA9B-944D-4291-807F-8D444E12DFF9}" type="sibTrans" cxnId="{5348B5C9-BCDE-4C6E-896E-59CE7E963125}">
      <dgm:prSet/>
      <dgm:spPr/>
      <dgm:t>
        <a:bodyPr/>
        <a:lstStyle/>
        <a:p>
          <a:endParaRPr lang="en-GB"/>
        </a:p>
      </dgm:t>
    </dgm:pt>
    <dgm:pt modelId="{B6FF03E5-4D0D-493B-BC67-FE93F613D65C}">
      <dgm:prSet phldrT="[Text]"/>
      <dgm:spPr/>
      <dgm:t>
        <a:bodyPr/>
        <a:lstStyle/>
        <a:p>
          <a:r>
            <a:rPr lang="en-GB" dirty="0"/>
            <a:t>Finds lowest risk </a:t>
          </a:r>
          <a:r>
            <a:rPr lang="en-GB"/>
            <a:t>portfolios compared</a:t>
          </a:r>
          <a:endParaRPr lang="en-GB" dirty="0"/>
        </a:p>
      </dgm:t>
    </dgm:pt>
    <dgm:pt modelId="{FF112115-8278-444E-9359-11E60C501339}" type="parTrans" cxnId="{93F50C4C-0FB7-4811-A523-414E7B30FF04}">
      <dgm:prSet/>
      <dgm:spPr/>
      <dgm:t>
        <a:bodyPr/>
        <a:lstStyle/>
        <a:p>
          <a:endParaRPr lang="en-GB"/>
        </a:p>
      </dgm:t>
    </dgm:pt>
    <dgm:pt modelId="{D3D54E94-7D0A-4F40-A8C6-9FE62778CC82}" type="sibTrans" cxnId="{93F50C4C-0FB7-4811-A523-414E7B30FF04}">
      <dgm:prSet/>
      <dgm:spPr/>
      <dgm:t>
        <a:bodyPr/>
        <a:lstStyle/>
        <a:p>
          <a:endParaRPr lang="en-GB"/>
        </a:p>
      </dgm:t>
    </dgm:pt>
    <dgm:pt modelId="{287CC381-63EA-4E11-91CD-4BCF24BCFDBB}">
      <dgm:prSet phldrT="[Text]"/>
      <dgm:spPr/>
      <dgm:t>
        <a:bodyPr/>
        <a:lstStyle/>
        <a:p>
          <a:r>
            <a:rPr lang="en-GB" dirty="0"/>
            <a:t>Disadvantages</a:t>
          </a:r>
        </a:p>
      </dgm:t>
    </dgm:pt>
    <dgm:pt modelId="{62351F6E-9FEB-43AF-9991-2A3C7A3CA5E1}" type="parTrans" cxnId="{F6DC0FAC-D5B7-4FD7-BF89-E92790BC4078}">
      <dgm:prSet/>
      <dgm:spPr/>
      <dgm:t>
        <a:bodyPr/>
        <a:lstStyle/>
        <a:p>
          <a:endParaRPr lang="en-GB"/>
        </a:p>
      </dgm:t>
    </dgm:pt>
    <dgm:pt modelId="{4C31AED4-F440-4F4D-815B-8D7B1EC6A8F7}" type="sibTrans" cxnId="{F6DC0FAC-D5B7-4FD7-BF89-E92790BC4078}">
      <dgm:prSet/>
      <dgm:spPr/>
      <dgm:t>
        <a:bodyPr/>
        <a:lstStyle/>
        <a:p>
          <a:endParaRPr lang="en-GB"/>
        </a:p>
      </dgm:t>
    </dgm:pt>
    <dgm:pt modelId="{E5629FD5-7036-4FE4-B6FB-1863A9A4A5BC}">
      <dgm:prSet phldrT="[Text]"/>
      <dgm:spPr/>
      <dgm:t>
        <a:bodyPr/>
        <a:lstStyle/>
        <a:p>
          <a:r>
            <a:rPr lang="en-GB" dirty="0"/>
            <a:t>Long algorithm run-rime</a:t>
          </a:r>
        </a:p>
      </dgm:t>
    </dgm:pt>
    <dgm:pt modelId="{D37E3613-A568-4F50-BA33-3E4DC1BD8ACA}" type="parTrans" cxnId="{AC78448F-FCCA-4193-ACFF-D0D181EB7256}">
      <dgm:prSet/>
      <dgm:spPr/>
      <dgm:t>
        <a:bodyPr/>
        <a:lstStyle/>
        <a:p>
          <a:endParaRPr lang="en-GB"/>
        </a:p>
      </dgm:t>
    </dgm:pt>
    <dgm:pt modelId="{12774EFA-1F9F-4103-BDC4-2B357BA4B1C3}" type="sibTrans" cxnId="{AC78448F-FCCA-4193-ACFF-D0D181EB7256}">
      <dgm:prSet/>
      <dgm:spPr/>
      <dgm:t>
        <a:bodyPr/>
        <a:lstStyle/>
        <a:p>
          <a:endParaRPr lang="en-GB"/>
        </a:p>
      </dgm:t>
    </dgm:pt>
    <dgm:pt modelId="{40A57BE4-EEE6-4711-8554-33F60D3F613A}">
      <dgm:prSet phldrT="[Text]"/>
      <dgm:spPr/>
      <dgm:t>
        <a:bodyPr/>
        <a:lstStyle/>
        <a:p>
          <a:r>
            <a:rPr lang="en-GB" dirty="0"/>
            <a:t>Poor diversification due to sparsity</a:t>
          </a:r>
        </a:p>
      </dgm:t>
    </dgm:pt>
    <dgm:pt modelId="{022A1B26-A84A-4FF2-B44D-A29918871CB3}" type="parTrans" cxnId="{65B4EFA8-194C-4E7B-B9AA-57E56646A2AA}">
      <dgm:prSet/>
      <dgm:spPr/>
      <dgm:t>
        <a:bodyPr/>
        <a:lstStyle/>
        <a:p>
          <a:endParaRPr lang="en-GB"/>
        </a:p>
      </dgm:t>
    </dgm:pt>
    <dgm:pt modelId="{DE8D4864-A567-4AA8-8411-F80853519769}" type="sibTrans" cxnId="{65B4EFA8-194C-4E7B-B9AA-57E56646A2AA}">
      <dgm:prSet/>
      <dgm:spPr/>
      <dgm:t>
        <a:bodyPr/>
        <a:lstStyle/>
        <a:p>
          <a:endParaRPr lang="en-GB"/>
        </a:p>
      </dgm:t>
    </dgm:pt>
    <dgm:pt modelId="{913896B9-8060-428C-8089-BBA726A83697}" type="pres">
      <dgm:prSet presAssocID="{05A9C269-25AF-4EEB-9965-59D5B87F80B5}" presName="linear" presStyleCnt="0">
        <dgm:presLayoutVars>
          <dgm:animLvl val="lvl"/>
          <dgm:resizeHandles val="exact"/>
        </dgm:presLayoutVars>
      </dgm:prSet>
      <dgm:spPr/>
    </dgm:pt>
    <dgm:pt modelId="{66F166FB-A116-4165-8899-F6453A2FC1BF}" type="pres">
      <dgm:prSet presAssocID="{9412D97B-FC44-4C59-AE7C-97D00A73C37B}" presName="parentText" presStyleLbl="node1" presStyleIdx="0" presStyleCnt="2">
        <dgm:presLayoutVars>
          <dgm:chMax val="0"/>
          <dgm:bulletEnabled val="1"/>
        </dgm:presLayoutVars>
      </dgm:prSet>
      <dgm:spPr/>
    </dgm:pt>
    <dgm:pt modelId="{CBA67A05-0660-47E2-8938-36DC1799471E}" type="pres">
      <dgm:prSet presAssocID="{9412D97B-FC44-4C59-AE7C-97D00A73C37B}" presName="childText" presStyleLbl="revTx" presStyleIdx="0" presStyleCnt="2">
        <dgm:presLayoutVars>
          <dgm:bulletEnabled val="1"/>
        </dgm:presLayoutVars>
      </dgm:prSet>
      <dgm:spPr/>
    </dgm:pt>
    <dgm:pt modelId="{EBFA109F-EFA6-4657-B322-083148BCDB28}" type="pres">
      <dgm:prSet presAssocID="{287CC381-63EA-4E11-91CD-4BCF24BCFDBB}" presName="parentText" presStyleLbl="node1" presStyleIdx="1" presStyleCnt="2">
        <dgm:presLayoutVars>
          <dgm:chMax val="0"/>
          <dgm:bulletEnabled val="1"/>
        </dgm:presLayoutVars>
      </dgm:prSet>
      <dgm:spPr/>
    </dgm:pt>
    <dgm:pt modelId="{198573F2-AFCA-4F76-8ABB-1C420F4A7732}" type="pres">
      <dgm:prSet presAssocID="{287CC381-63EA-4E11-91CD-4BCF24BCFDBB}" presName="childText" presStyleLbl="revTx" presStyleIdx="1" presStyleCnt="2">
        <dgm:presLayoutVars>
          <dgm:bulletEnabled val="1"/>
        </dgm:presLayoutVars>
      </dgm:prSet>
      <dgm:spPr/>
    </dgm:pt>
  </dgm:ptLst>
  <dgm:cxnLst>
    <dgm:cxn modelId="{244EF31A-C98F-49F7-BAAB-6E0E003FABA7}" type="presOf" srcId="{B6FF03E5-4D0D-493B-BC67-FE93F613D65C}" destId="{CBA67A05-0660-47E2-8938-36DC1799471E}" srcOrd="0" destOrd="1" presId="urn:microsoft.com/office/officeart/2005/8/layout/vList2"/>
    <dgm:cxn modelId="{1F0EAB1C-820C-49B4-A894-DB666FC17873}" srcId="{05A9C269-25AF-4EEB-9965-59D5B87F80B5}" destId="{9412D97B-FC44-4C59-AE7C-97D00A73C37B}" srcOrd="0" destOrd="0" parTransId="{E61190C1-2165-4602-B04B-0B78A5E331EB}" sibTransId="{4D8E0855-8D37-46D4-B5A9-6EAAC7773294}"/>
    <dgm:cxn modelId="{58C5CF31-1569-4343-AC1B-BF7EE8783ED9}" type="presOf" srcId="{287CC381-63EA-4E11-91CD-4BCF24BCFDBB}" destId="{EBFA109F-EFA6-4657-B322-083148BCDB28}" srcOrd="0" destOrd="0" presId="urn:microsoft.com/office/officeart/2005/8/layout/vList2"/>
    <dgm:cxn modelId="{BC314942-0364-4795-B996-5775747239B1}" type="presOf" srcId="{9AE90FBE-7021-4311-A3F3-4613CC47907B}" destId="{CBA67A05-0660-47E2-8938-36DC1799471E}" srcOrd="0" destOrd="0" presId="urn:microsoft.com/office/officeart/2005/8/layout/vList2"/>
    <dgm:cxn modelId="{93F50C4C-0FB7-4811-A523-414E7B30FF04}" srcId="{9412D97B-FC44-4C59-AE7C-97D00A73C37B}" destId="{B6FF03E5-4D0D-493B-BC67-FE93F613D65C}" srcOrd="1" destOrd="0" parTransId="{FF112115-8278-444E-9359-11E60C501339}" sibTransId="{D3D54E94-7D0A-4F40-A8C6-9FE62778CC82}"/>
    <dgm:cxn modelId="{1B326175-586D-493E-8F37-7355621835FF}" type="presOf" srcId="{05A9C269-25AF-4EEB-9965-59D5B87F80B5}" destId="{913896B9-8060-428C-8089-BBA726A83697}" srcOrd="0" destOrd="0" presId="urn:microsoft.com/office/officeart/2005/8/layout/vList2"/>
    <dgm:cxn modelId="{0EBCE082-FB45-4204-94D7-43B463D6F693}" type="presOf" srcId="{9412D97B-FC44-4C59-AE7C-97D00A73C37B}" destId="{66F166FB-A116-4165-8899-F6453A2FC1BF}" srcOrd="0" destOrd="0" presId="urn:microsoft.com/office/officeart/2005/8/layout/vList2"/>
    <dgm:cxn modelId="{45737689-68B6-49BC-9EDD-D665FEB90352}" type="presOf" srcId="{40A57BE4-EEE6-4711-8554-33F60D3F613A}" destId="{198573F2-AFCA-4F76-8ABB-1C420F4A7732}" srcOrd="0" destOrd="1" presId="urn:microsoft.com/office/officeart/2005/8/layout/vList2"/>
    <dgm:cxn modelId="{AC78448F-FCCA-4193-ACFF-D0D181EB7256}" srcId="{287CC381-63EA-4E11-91CD-4BCF24BCFDBB}" destId="{E5629FD5-7036-4FE4-B6FB-1863A9A4A5BC}" srcOrd="0" destOrd="0" parTransId="{D37E3613-A568-4F50-BA33-3E4DC1BD8ACA}" sibTransId="{12774EFA-1F9F-4103-BDC4-2B357BA4B1C3}"/>
    <dgm:cxn modelId="{65B4EFA8-194C-4E7B-B9AA-57E56646A2AA}" srcId="{287CC381-63EA-4E11-91CD-4BCF24BCFDBB}" destId="{40A57BE4-EEE6-4711-8554-33F60D3F613A}" srcOrd="1" destOrd="0" parTransId="{022A1B26-A84A-4FF2-B44D-A29918871CB3}" sibTransId="{DE8D4864-A567-4AA8-8411-F80853519769}"/>
    <dgm:cxn modelId="{F6DC0FAC-D5B7-4FD7-BF89-E92790BC4078}" srcId="{05A9C269-25AF-4EEB-9965-59D5B87F80B5}" destId="{287CC381-63EA-4E11-91CD-4BCF24BCFDBB}" srcOrd="1" destOrd="0" parTransId="{62351F6E-9FEB-43AF-9991-2A3C7A3CA5E1}" sibTransId="{4C31AED4-F440-4F4D-815B-8D7B1EC6A8F7}"/>
    <dgm:cxn modelId="{D8BAE5AD-CBFD-4D27-AF21-1F555F1C5457}" type="presOf" srcId="{E5629FD5-7036-4FE4-B6FB-1863A9A4A5BC}" destId="{198573F2-AFCA-4F76-8ABB-1C420F4A7732}" srcOrd="0" destOrd="0" presId="urn:microsoft.com/office/officeart/2005/8/layout/vList2"/>
    <dgm:cxn modelId="{5348B5C9-BCDE-4C6E-896E-59CE7E963125}" srcId="{9412D97B-FC44-4C59-AE7C-97D00A73C37B}" destId="{9AE90FBE-7021-4311-A3F3-4613CC47907B}" srcOrd="0" destOrd="0" parTransId="{4CBD6D68-B3B5-4513-B2D7-73F2A0DE99FF}" sibTransId="{6F38BA9B-944D-4291-807F-8D444E12DFF9}"/>
    <dgm:cxn modelId="{475063CE-3951-4024-9BB3-5962F6C488AA}" type="presParOf" srcId="{913896B9-8060-428C-8089-BBA726A83697}" destId="{66F166FB-A116-4165-8899-F6453A2FC1BF}" srcOrd="0" destOrd="0" presId="urn:microsoft.com/office/officeart/2005/8/layout/vList2"/>
    <dgm:cxn modelId="{F8733CFE-04EE-41E9-9CD9-6F2579E8BAEB}" type="presParOf" srcId="{913896B9-8060-428C-8089-BBA726A83697}" destId="{CBA67A05-0660-47E2-8938-36DC1799471E}" srcOrd="1" destOrd="0" presId="urn:microsoft.com/office/officeart/2005/8/layout/vList2"/>
    <dgm:cxn modelId="{2A33BC24-5E5A-44BB-A215-7CBC648BAF31}" type="presParOf" srcId="{913896B9-8060-428C-8089-BBA726A83697}" destId="{EBFA109F-EFA6-4657-B322-083148BCDB28}" srcOrd="2" destOrd="0" presId="urn:microsoft.com/office/officeart/2005/8/layout/vList2"/>
    <dgm:cxn modelId="{FA76984D-2D52-42DD-9BC3-4E5DC0284C1D}" type="presParOf" srcId="{913896B9-8060-428C-8089-BBA726A83697}" destId="{198573F2-AFCA-4F76-8ABB-1C420F4A7732}"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69B406-E111-414A-93BB-653DC1F44AB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24D3AC6B-2D61-4EDC-AA23-7FC771C8EA88}">
      <dgm:prSet phldrT="[Text]"/>
      <dgm:spPr/>
      <dgm:t>
        <a:bodyPr/>
        <a:lstStyle/>
        <a:p>
          <a:r>
            <a:rPr lang="en-GB" dirty="0"/>
            <a:t>Novel Minimum-Risk RPO formulation using polyhedral sets</a:t>
          </a:r>
        </a:p>
      </dgm:t>
    </dgm:pt>
    <dgm:pt modelId="{7EF73B19-A568-4851-AFD6-BCEB03786053}" type="parTrans" cxnId="{6215D542-A597-4CB8-B029-105E9827E8FD}">
      <dgm:prSet/>
      <dgm:spPr/>
      <dgm:t>
        <a:bodyPr/>
        <a:lstStyle/>
        <a:p>
          <a:endParaRPr lang="en-GB"/>
        </a:p>
      </dgm:t>
    </dgm:pt>
    <dgm:pt modelId="{7B95469D-9D14-4CAA-9D51-099B5CD2D318}" type="sibTrans" cxnId="{6215D542-A597-4CB8-B029-105E9827E8FD}">
      <dgm:prSet/>
      <dgm:spPr/>
      <dgm:t>
        <a:bodyPr/>
        <a:lstStyle/>
        <a:p>
          <a:endParaRPr lang="en-GB"/>
        </a:p>
      </dgm:t>
    </dgm:pt>
    <dgm:pt modelId="{5EE63933-6823-4C86-97EF-088DD4BE0D8D}">
      <dgm:prSet phldrT="[Text]"/>
      <dgm:spPr/>
      <dgm:t>
        <a:bodyPr/>
        <a:lstStyle/>
        <a:p>
          <a:r>
            <a:rPr lang="en-GB" dirty="0"/>
            <a:t>Shown that the algorithm generates higher returns than the classical policy during market downturns</a:t>
          </a:r>
        </a:p>
      </dgm:t>
    </dgm:pt>
    <dgm:pt modelId="{CB2A0514-83DB-443F-AFF1-F6501FCCD790}" type="parTrans" cxnId="{354EFD88-8362-447D-9DF7-BF3B8C9A3356}">
      <dgm:prSet/>
      <dgm:spPr/>
      <dgm:t>
        <a:bodyPr/>
        <a:lstStyle/>
        <a:p>
          <a:endParaRPr lang="en-GB"/>
        </a:p>
      </dgm:t>
    </dgm:pt>
    <dgm:pt modelId="{983B6F18-9F15-43CC-B754-73B0E01149A3}" type="sibTrans" cxnId="{354EFD88-8362-447D-9DF7-BF3B8C9A3356}">
      <dgm:prSet/>
      <dgm:spPr/>
      <dgm:t>
        <a:bodyPr/>
        <a:lstStyle/>
        <a:p>
          <a:endParaRPr lang="en-GB"/>
        </a:p>
      </dgm:t>
    </dgm:pt>
    <dgm:pt modelId="{2EECB25B-D37B-4FB1-B53E-FD26E42E2675}">
      <dgm:prSet phldrT="[Text]"/>
      <dgm:spPr/>
      <dgm:t>
        <a:bodyPr/>
        <a:lstStyle/>
        <a:p>
          <a:r>
            <a:rPr lang="en-GB" dirty="0"/>
            <a:t>Limitations: computational complexity,  poor diversification, and assumption that uncertainty sets are symmetric</a:t>
          </a:r>
        </a:p>
      </dgm:t>
    </dgm:pt>
    <dgm:pt modelId="{71B4AF12-9CF4-4E01-A99F-146F31545553}" type="parTrans" cxnId="{02C31D62-5FB1-49AD-8CCC-0A6B4C114390}">
      <dgm:prSet/>
      <dgm:spPr/>
      <dgm:t>
        <a:bodyPr/>
        <a:lstStyle/>
        <a:p>
          <a:endParaRPr lang="en-GB"/>
        </a:p>
      </dgm:t>
    </dgm:pt>
    <dgm:pt modelId="{8379FAB2-83BB-4C67-9E02-F8D4C73271C3}" type="sibTrans" cxnId="{02C31D62-5FB1-49AD-8CCC-0A6B4C114390}">
      <dgm:prSet/>
      <dgm:spPr/>
      <dgm:t>
        <a:bodyPr/>
        <a:lstStyle/>
        <a:p>
          <a:endParaRPr lang="en-GB"/>
        </a:p>
      </dgm:t>
    </dgm:pt>
    <dgm:pt modelId="{D673B51A-0074-47AA-A068-006468C032FF}" type="pres">
      <dgm:prSet presAssocID="{CC69B406-E111-414A-93BB-653DC1F44AB3}" presName="linear" presStyleCnt="0">
        <dgm:presLayoutVars>
          <dgm:animLvl val="lvl"/>
          <dgm:resizeHandles val="exact"/>
        </dgm:presLayoutVars>
      </dgm:prSet>
      <dgm:spPr/>
    </dgm:pt>
    <dgm:pt modelId="{543C5D34-2584-426B-B3FA-DAC86C9B5278}" type="pres">
      <dgm:prSet presAssocID="{24D3AC6B-2D61-4EDC-AA23-7FC771C8EA88}" presName="parentText" presStyleLbl="node1" presStyleIdx="0" presStyleCnt="3">
        <dgm:presLayoutVars>
          <dgm:chMax val="0"/>
          <dgm:bulletEnabled val="1"/>
        </dgm:presLayoutVars>
      </dgm:prSet>
      <dgm:spPr/>
    </dgm:pt>
    <dgm:pt modelId="{C69CA854-EFEC-4484-89D4-2558BFB34C0D}" type="pres">
      <dgm:prSet presAssocID="{7B95469D-9D14-4CAA-9D51-099B5CD2D318}" presName="spacer" presStyleCnt="0"/>
      <dgm:spPr/>
    </dgm:pt>
    <dgm:pt modelId="{8728FBA6-8303-40E5-80BB-F04E1C179EB9}" type="pres">
      <dgm:prSet presAssocID="{5EE63933-6823-4C86-97EF-088DD4BE0D8D}" presName="parentText" presStyleLbl="node1" presStyleIdx="1" presStyleCnt="3">
        <dgm:presLayoutVars>
          <dgm:chMax val="0"/>
          <dgm:bulletEnabled val="1"/>
        </dgm:presLayoutVars>
      </dgm:prSet>
      <dgm:spPr/>
    </dgm:pt>
    <dgm:pt modelId="{5882DBEE-94BC-4E94-BA8A-3ED9188E916E}" type="pres">
      <dgm:prSet presAssocID="{983B6F18-9F15-43CC-B754-73B0E01149A3}" presName="spacer" presStyleCnt="0"/>
      <dgm:spPr/>
    </dgm:pt>
    <dgm:pt modelId="{D3AAD2C1-5B8E-4E2A-960E-4AB451A616E2}" type="pres">
      <dgm:prSet presAssocID="{2EECB25B-D37B-4FB1-B53E-FD26E42E2675}" presName="parentText" presStyleLbl="node1" presStyleIdx="2" presStyleCnt="3">
        <dgm:presLayoutVars>
          <dgm:chMax val="0"/>
          <dgm:bulletEnabled val="1"/>
        </dgm:presLayoutVars>
      </dgm:prSet>
      <dgm:spPr/>
    </dgm:pt>
  </dgm:ptLst>
  <dgm:cxnLst>
    <dgm:cxn modelId="{71B05C2C-F357-4C47-BFB5-0DD6D03001A7}" type="presOf" srcId="{CC69B406-E111-414A-93BB-653DC1F44AB3}" destId="{D673B51A-0074-47AA-A068-006468C032FF}" srcOrd="0" destOrd="0" presId="urn:microsoft.com/office/officeart/2005/8/layout/vList2"/>
    <dgm:cxn modelId="{E6EDE439-C017-4870-B4EB-23AA1839CD25}" type="presOf" srcId="{5EE63933-6823-4C86-97EF-088DD4BE0D8D}" destId="{8728FBA6-8303-40E5-80BB-F04E1C179EB9}" srcOrd="0" destOrd="0" presId="urn:microsoft.com/office/officeart/2005/8/layout/vList2"/>
    <dgm:cxn modelId="{02C31D62-5FB1-49AD-8CCC-0A6B4C114390}" srcId="{CC69B406-E111-414A-93BB-653DC1F44AB3}" destId="{2EECB25B-D37B-4FB1-B53E-FD26E42E2675}" srcOrd="2" destOrd="0" parTransId="{71B4AF12-9CF4-4E01-A99F-146F31545553}" sibTransId="{8379FAB2-83BB-4C67-9E02-F8D4C73271C3}"/>
    <dgm:cxn modelId="{6215D542-A597-4CB8-B029-105E9827E8FD}" srcId="{CC69B406-E111-414A-93BB-653DC1F44AB3}" destId="{24D3AC6B-2D61-4EDC-AA23-7FC771C8EA88}" srcOrd="0" destOrd="0" parTransId="{7EF73B19-A568-4851-AFD6-BCEB03786053}" sibTransId="{7B95469D-9D14-4CAA-9D51-099B5CD2D318}"/>
    <dgm:cxn modelId="{428E1D78-769F-4D32-A3D6-0D27EC36409E}" type="presOf" srcId="{2EECB25B-D37B-4FB1-B53E-FD26E42E2675}" destId="{D3AAD2C1-5B8E-4E2A-960E-4AB451A616E2}" srcOrd="0" destOrd="0" presId="urn:microsoft.com/office/officeart/2005/8/layout/vList2"/>
    <dgm:cxn modelId="{9B5B0581-9BDB-4C95-80FF-E4059A79A3E0}" type="presOf" srcId="{24D3AC6B-2D61-4EDC-AA23-7FC771C8EA88}" destId="{543C5D34-2584-426B-B3FA-DAC86C9B5278}" srcOrd="0" destOrd="0" presId="urn:microsoft.com/office/officeart/2005/8/layout/vList2"/>
    <dgm:cxn modelId="{354EFD88-8362-447D-9DF7-BF3B8C9A3356}" srcId="{CC69B406-E111-414A-93BB-653DC1F44AB3}" destId="{5EE63933-6823-4C86-97EF-088DD4BE0D8D}" srcOrd="1" destOrd="0" parTransId="{CB2A0514-83DB-443F-AFF1-F6501FCCD790}" sibTransId="{983B6F18-9F15-43CC-B754-73B0E01149A3}"/>
    <dgm:cxn modelId="{49081813-F1A5-43CA-8410-942981DB3C34}" type="presParOf" srcId="{D673B51A-0074-47AA-A068-006468C032FF}" destId="{543C5D34-2584-426B-B3FA-DAC86C9B5278}" srcOrd="0" destOrd="0" presId="urn:microsoft.com/office/officeart/2005/8/layout/vList2"/>
    <dgm:cxn modelId="{B71B5E9A-6E94-4EA3-BDE0-9D4E539182E0}" type="presParOf" srcId="{D673B51A-0074-47AA-A068-006468C032FF}" destId="{C69CA854-EFEC-4484-89D4-2558BFB34C0D}" srcOrd="1" destOrd="0" presId="urn:microsoft.com/office/officeart/2005/8/layout/vList2"/>
    <dgm:cxn modelId="{E15E4DB8-5AEB-4EF4-AFE5-D9254DAA5F60}" type="presParOf" srcId="{D673B51A-0074-47AA-A068-006468C032FF}" destId="{8728FBA6-8303-40E5-80BB-F04E1C179EB9}" srcOrd="2" destOrd="0" presId="urn:microsoft.com/office/officeart/2005/8/layout/vList2"/>
    <dgm:cxn modelId="{A61A3636-09EE-42A3-9745-969864AEE803}" type="presParOf" srcId="{D673B51A-0074-47AA-A068-006468C032FF}" destId="{5882DBEE-94BC-4E94-BA8A-3ED9188E916E}" srcOrd="3" destOrd="0" presId="urn:microsoft.com/office/officeart/2005/8/layout/vList2"/>
    <dgm:cxn modelId="{95B4F70E-03C9-4D88-9C5B-90DC2A0AC83F}" type="presParOf" srcId="{D673B51A-0074-47AA-A068-006468C032FF}" destId="{D3AAD2C1-5B8E-4E2A-960E-4AB451A616E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DD38B74-195C-4296-B1BF-D86C6D918F3C}" type="doc">
      <dgm:prSet loTypeId="urn:microsoft.com/office/officeart/2005/8/layout/process1" loCatId="process" qsTypeId="urn:microsoft.com/office/officeart/2005/8/quickstyle/simple1" qsCatId="simple" csTypeId="urn:microsoft.com/office/officeart/2005/8/colors/accent0_3" csCatId="mainScheme" phldr="1"/>
      <dgm:spPr/>
    </dgm:pt>
    <dgm:pt modelId="{175B8907-E13E-4B9D-A6F4-EA198F1EBDDE}">
      <dgm:prSet phldrT="[Text]"/>
      <dgm:spPr/>
      <dgm:t>
        <a:bodyPr/>
        <a:lstStyle/>
        <a:p>
          <a:r>
            <a:rPr lang="en-GB"/>
            <a:t>Inputs</a:t>
          </a:r>
          <a:endParaRPr lang="en-GB" dirty="0"/>
        </a:p>
      </dgm:t>
    </dgm:pt>
    <dgm:pt modelId="{DC416044-ED60-4522-8288-086A3B9F2079}" type="parTrans" cxnId="{4B8108F9-A3B2-4586-AE23-A339448E22B7}">
      <dgm:prSet/>
      <dgm:spPr/>
      <dgm:t>
        <a:bodyPr/>
        <a:lstStyle/>
        <a:p>
          <a:endParaRPr lang="en-GB"/>
        </a:p>
      </dgm:t>
    </dgm:pt>
    <dgm:pt modelId="{68A1F9E0-1ED5-47DE-A32A-F6E57CEDB237}" type="sibTrans" cxnId="{4B8108F9-A3B2-4586-AE23-A339448E22B7}">
      <dgm:prSet/>
      <dgm:spPr/>
      <dgm:t>
        <a:bodyPr/>
        <a:lstStyle/>
        <a:p>
          <a:endParaRPr lang="en-GB"/>
        </a:p>
      </dgm:t>
    </dgm:pt>
    <dgm:pt modelId="{CDB75939-1BA0-469C-B976-865EC2DB03D9}">
      <dgm:prSet phldrT="[Text]"/>
      <dgm:spPr/>
      <dgm:t>
        <a:bodyPr/>
        <a:lstStyle/>
        <a:p>
          <a:r>
            <a:rPr lang="en-GB"/>
            <a:t>Polyhedral RPO</a:t>
          </a:r>
          <a:endParaRPr lang="en-GB" dirty="0"/>
        </a:p>
      </dgm:t>
    </dgm:pt>
    <dgm:pt modelId="{5BE2D7FE-F90E-4664-8C39-B6D7D175C0BE}" type="parTrans" cxnId="{7EBBBE06-B592-4C5C-88DF-C1C9BFA973E5}">
      <dgm:prSet/>
      <dgm:spPr/>
      <dgm:t>
        <a:bodyPr/>
        <a:lstStyle/>
        <a:p>
          <a:endParaRPr lang="en-GB"/>
        </a:p>
      </dgm:t>
    </dgm:pt>
    <dgm:pt modelId="{59E868BA-8B9B-4ED5-8EBA-2C38E13387CB}" type="sibTrans" cxnId="{7EBBBE06-B592-4C5C-88DF-C1C9BFA973E5}">
      <dgm:prSet/>
      <dgm:spPr/>
      <dgm:t>
        <a:bodyPr/>
        <a:lstStyle/>
        <a:p>
          <a:endParaRPr lang="en-GB"/>
        </a:p>
      </dgm:t>
    </dgm:pt>
    <dgm:pt modelId="{5AB7AB27-DEF6-4FA6-8F65-D89108726E9A}">
      <dgm:prSet phldrT="[Text]"/>
      <dgm:spPr/>
      <dgm:t>
        <a:bodyPr/>
        <a:lstStyle/>
        <a:p>
          <a:pPr>
            <a:lnSpc>
              <a:spcPct val="100000"/>
            </a:lnSpc>
          </a:pPr>
          <a:r>
            <a:rPr lang="en-GB" dirty="0"/>
            <a:t>Vector of portfolio weights, w</a:t>
          </a:r>
        </a:p>
      </dgm:t>
    </dgm:pt>
    <dgm:pt modelId="{F640FB53-034C-4BD0-9107-D65DF136820B}" type="parTrans" cxnId="{E171C1B4-4FC3-444E-8D93-F649C0A66ED4}">
      <dgm:prSet/>
      <dgm:spPr/>
      <dgm:t>
        <a:bodyPr/>
        <a:lstStyle/>
        <a:p>
          <a:endParaRPr lang="en-GB"/>
        </a:p>
      </dgm:t>
    </dgm:pt>
    <dgm:pt modelId="{4F57F45C-EC46-4A2A-AB01-9100F0CDCE08}" type="sibTrans" cxnId="{E171C1B4-4FC3-444E-8D93-F649C0A66ED4}">
      <dgm:prSet/>
      <dgm:spPr/>
      <dgm:t>
        <a:bodyPr/>
        <a:lstStyle/>
        <a:p>
          <a:endParaRPr lang="en-GB"/>
        </a:p>
      </dgm:t>
    </dgm:pt>
    <dgm:pt modelId="{77FD5756-7DB6-4244-A380-C8118F028365}">
      <dgm:prSet phldrT="[Text]"/>
      <dgm:spPr/>
      <dgm:t>
        <a:bodyPr/>
        <a:lstStyle/>
        <a:p>
          <a:pPr>
            <a:lnSpc>
              <a:spcPct val="100000"/>
            </a:lnSpc>
          </a:pPr>
          <a:r>
            <a:rPr lang="en-GB" dirty="0"/>
            <a:t>Asset returns</a:t>
          </a:r>
        </a:p>
      </dgm:t>
    </dgm:pt>
    <dgm:pt modelId="{760802A2-8E56-4620-B649-90B2CF8B161F}" type="parTrans" cxnId="{A85B52E6-24CB-4AB5-95F3-6D8C9E027EDB}">
      <dgm:prSet/>
      <dgm:spPr/>
      <dgm:t>
        <a:bodyPr/>
        <a:lstStyle/>
        <a:p>
          <a:endParaRPr lang="en-GB"/>
        </a:p>
      </dgm:t>
    </dgm:pt>
    <dgm:pt modelId="{192B1821-DD56-40FA-A493-EFDEDC2D227D}" type="sibTrans" cxnId="{A85B52E6-24CB-4AB5-95F3-6D8C9E027EDB}">
      <dgm:prSet/>
      <dgm:spPr/>
      <dgm:t>
        <a:bodyPr/>
        <a:lstStyle/>
        <a:p>
          <a:endParaRPr lang="en-GB"/>
        </a:p>
      </dgm:t>
    </dgm:pt>
    <dgm:pt modelId="{270B17FE-9E5C-4DD4-98E7-A4B754CCF7A6}">
      <dgm:prSet phldrT="[Text]"/>
      <dgm:spPr/>
      <dgm:t>
        <a:bodyPr/>
        <a:lstStyle/>
        <a:p>
          <a:pPr>
            <a:lnSpc>
              <a:spcPct val="100000"/>
            </a:lnSpc>
          </a:pPr>
          <a:r>
            <a:rPr lang="en-GB" dirty="0"/>
            <a:t>Factor returns</a:t>
          </a:r>
        </a:p>
      </dgm:t>
    </dgm:pt>
    <dgm:pt modelId="{AD9CE41F-8224-4EDE-8AF0-CEFD186A2DCA}" type="parTrans" cxnId="{14820517-EEEE-44B3-92B5-09CB96A651F0}">
      <dgm:prSet/>
      <dgm:spPr/>
      <dgm:t>
        <a:bodyPr/>
        <a:lstStyle/>
        <a:p>
          <a:endParaRPr lang="en-GB"/>
        </a:p>
      </dgm:t>
    </dgm:pt>
    <dgm:pt modelId="{81FA2D56-CC68-412A-9408-4524AC71C19E}" type="sibTrans" cxnId="{14820517-EEEE-44B3-92B5-09CB96A651F0}">
      <dgm:prSet/>
      <dgm:spPr/>
      <dgm:t>
        <a:bodyPr/>
        <a:lstStyle/>
        <a:p>
          <a:endParaRPr lang="en-GB"/>
        </a:p>
      </dgm:t>
    </dgm:pt>
    <dgm:pt modelId="{28553AD3-0D44-4C3D-BC84-F1260D7B2B75}">
      <dgm:prSet phldrT="[Text]"/>
      <dgm:spPr/>
      <dgm:t>
        <a:bodyPr/>
        <a:lstStyle/>
        <a:p>
          <a:pPr>
            <a:lnSpc>
              <a:spcPct val="100000"/>
            </a:lnSpc>
          </a:pPr>
          <a:r>
            <a:rPr lang="en-GB" dirty="0"/>
            <a:t>Minimum portfolio return, alpha</a:t>
          </a:r>
        </a:p>
      </dgm:t>
    </dgm:pt>
    <dgm:pt modelId="{E47227FF-EB3D-4659-A5CD-477B76FA23B8}" type="parTrans" cxnId="{41D718B5-B45D-409E-9974-A39A916C6715}">
      <dgm:prSet/>
      <dgm:spPr/>
      <dgm:t>
        <a:bodyPr/>
        <a:lstStyle/>
        <a:p>
          <a:endParaRPr lang="en-GB"/>
        </a:p>
      </dgm:t>
    </dgm:pt>
    <dgm:pt modelId="{D39916AC-7945-4B9F-88B7-618E9B107186}" type="sibTrans" cxnId="{41D718B5-B45D-409E-9974-A39A916C6715}">
      <dgm:prSet/>
      <dgm:spPr/>
      <dgm:t>
        <a:bodyPr/>
        <a:lstStyle/>
        <a:p>
          <a:endParaRPr lang="en-GB"/>
        </a:p>
      </dgm:t>
    </dgm:pt>
    <dgm:pt modelId="{1DB95161-E98A-4872-84CD-D2992808748C}">
      <dgm:prSet phldrT="[Text]"/>
      <dgm:spPr/>
      <dgm:t>
        <a:bodyPr/>
        <a:lstStyle/>
        <a:p>
          <a:pPr>
            <a:lnSpc>
              <a:spcPct val="100000"/>
            </a:lnSpc>
          </a:pPr>
          <a:r>
            <a:rPr lang="en-GB" dirty="0"/>
            <a:t>Confidence level, omega</a:t>
          </a:r>
        </a:p>
      </dgm:t>
    </dgm:pt>
    <dgm:pt modelId="{3F38102D-D8FC-4FD5-B126-C4B39A97C636}" type="parTrans" cxnId="{93E6C33C-267D-4448-B4A1-F1D5567BB73F}">
      <dgm:prSet/>
      <dgm:spPr/>
      <dgm:t>
        <a:bodyPr/>
        <a:lstStyle/>
        <a:p>
          <a:endParaRPr lang="en-GB"/>
        </a:p>
      </dgm:t>
    </dgm:pt>
    <dgm:pt modelId="{66BBEFFD-3F24-4B84-BBFD-AB916BE8E563}" type="sibTrans" cxnId="{93E6C33C-267D-4448-B4A1-F1D5567BB73F}">
      <dgm:prSet/>
      <dgm:spPr/>
      <dgm:t>
        <a:bodyPr/>
        <a:lstStyle/>
        <a:p>
          <a:endParaRPr lang="en-GB"/>
        </a:p>
      </dgm:t>
    </dgm:pt>
    <dgm:pt modelId="{705AB76A-7C9B-41BD-A64C-FBFF30AD220E}">
      <dgm:prSet phldrT="[Text]"/>
      <dgm:spPr/>
      <dgm:t>
        <a:bodyPr/>
        <a:lstStyle/>
        <a:p>
          <a:pPr>
            <a:lnSpc>
              <a:spcPct val="100000"/>
            </a:lnSpc>
          </a:pPr>
          <a:r>
            <a:rPr lang="en-GB" dirty="0"/>
            <a:t>Budget of Uncertainty, Gamma</a:t>
          </a:r>
        </a:p>
      </dgm:t>
    </dgm:pt>
    <dgm:pt modelId="{1313EE21-2912-4895-80E9-68D9D8E98834}" type="parTrans" cxnId="{DBA76EF1-3EC0-4ED3-AF36-A2D7F3459FDA}">
      <dgm:prSet/>
      <dgm:spPr/>
      <dgm:t>
        <a:bodyPr/>
        <a:lstStyle/>
        <a:p>
          <a:endParaRPr lang="en-GB"/>
        </a:p>
      </dgm:t>
    </dgm:pt>
    <dgm:pt modelId="{91504313-D1F4-41FC-B54B-F4293D1C9E34}" type="sibTrans" cxnId="{DBA76EF1-3EC0-4ED3-AF36-A2D7F3459FDA}">
      <dgm:prSet/>
      <dgm:spPr/>
      <dgm:t>
        <a:bodyPr/>
        <a:lstStyle/>
        <a:p>
          <a:endParaRPr lang="en-GB"/>
        </a:p>
      </dgm:t>
    </dgm:pt>
    <dgm:pt modelId="{B8747C53-D93D-40DD-A1FE-F394591171F9}">
      <dgm:prSet phldrT="[Text]"/>
      <dgm:spPr/>
      <dgm:t>
        <a:bodyPr/>
        <a:lstStyle/>
        <a:p>
          <a:pPr>
            <a:lnSpc>
              <a:spcPct val="100000"/>
            </a:lnSpc>
          </a:pPr>
          <a:r>
            <a:rPr lang="en-GB" dirty="0"/>
            <a:t>Risk</a:t>
          </a:r>
        </a:p>
      </dgm:t>
    </dgm:pt>
    <dgm:pt modelId="{6B118964-20B3-447E-8FFA-D2D3D4DE57EC}" type="parTrans" cxnId="{298DB657-EA0D-43B1-BA49-12DF8E50C0EA}">
      <dgm:prSet/>
      <dgm:spPr/>
      <dgm:t>
        <a:bodyPr/>
        <a:lstStyle/>
        <a:p>
          <a:endParaRPr lang="en-GB"/>
        </a:p>
      </dgm:t>
    </dgm:pt>
    <dgm:pt modelId="{4BC6104F-D810-4D90-941A-514020262641}" type="sibTrans" cxnId="{298DB657-EA0D-43B1-BA49-12DF8E50C0EA}">
      <dgm:prSet/>
      <dgm:spPr/>
      <dgm:t>
        <a:bodyPr/>
        <a:lstStyle/>
        <a:p>
          <a:endParaRPr lang="en-GB"/>
        </a:p>
      </dgm:t>
    </dgm:pt>
    <dgm:pt modelId="{4138E363-D7E0-4723-B61B-C3D15AD03D33}">
      <dgm:prSet phldrT="[Text]"/>
      <dgm:spPr/>
      <dgm:t>
        <a:bodyPr/>
        <a:lstStyle/>
        <a:p>
          <a:r>
            <a:rPr lang="en-GB"/>
            <a:t>Outputs</a:t>
          </a:r>
          <a:endParaRPr lang="en-GB" dirty="0"/>
        </a:p>
      </dgm:t>
    </dgm:pt>
    <dgm:pt modelId="{3BC9A30B-9D99-4A21-BBF9-93E893BE32D6}" type="parTrans" cxnId="{13CC419F-E77A-430D-BE21-4F0807B90FDC}">
      <dgm:prSet/>
      <dgm:spPr/>
      <dgm:t>
        <a:bodyPr/>
        <a:lstStyle/>
        <a:p>
          <a:endParaRPr lang="en-GB"/>
        </a:p>
      </dgm:t>
    </dgm:pt>
    <dgm:pt modelId="{D41598B1-DC3E-4C6E-9FF9-BC62482B35F9}" type="sibTrans" cxnId="{13CC419F-E77A-430D-BE21-4F0807B90FDC}">
      <dgm:prSet/>
      <dgm:spPr/>
      <dgm:t>
        <a:bodyPr/>
        <a:lstStyle/>
        <a:p>
          <a:endParaRPr lang="en-GB"/>
        </a:p>
      </dgm:t>
    </dgm:pt>
    <dgm:pt modelId="{AC4E3472-9A61-4DE5-ADDF-53D916176E24}">
      <dgm:prSet phldrT="[Text]"/>
      <dgm:spPr/>
      <dgm:t>
        <a:bodyPr/>
        <a:lstStyle/>
        <a:p>
          <a:pPr>
            <a:lnSpc>
              <a:spcPct val="100000"/>
            </a:lnSpc>
          </a:pPr>
          <a:r>
            <a:rPr lang="en-GB" dirty="0"/>
            <a:t>Return</a:t>
          </a:r>
        </a:p>
      </dgm:t>
    </dgm:pt>
    <dgm:pt modelId="{CAF1CB40-1B19-480E-98A2-5430CE868ACD}" type="parTrans" cxnId="{0DF4E96B-CA2A-49C0-986F-235F83F83E3E}">
      <dgm:prSet/>
      <dgm:spPr/>
      <dgm:t>
        <a:bodyPr/>
        <a:lstStyle/>
        <a:p>
          <a:endParaRPr lang="en-GB"/>
        </a:p>
      </dgm:t>
    </dgm:pt>
    <dgm:pt modelId="{846C587B-1751-420F-AEFA-7C048D79B755}" type="sibTrans" cxnId="{0DF4E96B-CA2A-49C0-986F-235F83F83E3E}">
      <dgm:prSet/>
      <dgm:spPr/>
      <dgm:t>
        <a:bodyPr/>
        <a:lstStyle/>
        <a:p>
          <a:endParaRPr lang="en-GB"/>
        </a:p>
      </dgm:t>
    </dgm:pt>
    <dgm:pt modelId="{F681E21E-225B-427B-AECE-268127C26240}">
      <dgm:prSet phldrT="[Text]"/>
      <dgm:spPr/>
      <dgm:t>
        <a:bodyPr/>
        <a:lstStyle/>
        <a:p>
          <a:pPr>
            <a:lnSpc>
              <a:spcPct val="100000"/>
            </a:lnSpc>
          </a:pPr>
          <a:r>
            <a:rPr lang="en-GB" dirty="0"/>
            <a:t>Sharpe Ratio</a:t>
          </a:r>
        </a:p>
      </dgm:t>
    </dgm:pt>
    <dgm:pt modelId="{4A6529A5-77F3-4B13-B84A-DFFC2BD972B1}" type="parTrans" cxnId="{4D97A7DE-C34B-48B6-9FFF-3A7E41706812}">
      <dgm:prSet/>
      <dgm:spPr/>
      <dgm:t>
        <a:bodyPr/>
        <a:lstStyle/>
        <a:p>
          <a:endParaRPr lang="en-GB"/>
        </a:p>
      </dgm:t>
    </dgm:pt>
    <dgm:pt modelId="{EA645836-D044-40F4-9819-97BAD53C1DD2}" type="sibTrans" cxnId="{4D97A7DE-C34B-48B6-9FFF-3A7E41706812}">
      <dgm:prSet/>
      <dgm:spPr/>
      <dgm:t>
        <a:bodyPr/>
        <a:lstStyle/>
        <a:p>
          <a:endParaRPr lang="en-GB"/>
        </a:p>
      </dgm:t>
    </dgm:pt>
    <dgm:pt modelId="{0C1EDB71-7AD7-4A4D-B78F-9F093AA25147}" type="pres">
      <dgm:prSet presAssocID="{FDD38B74-195C-4296-B1BF-D86C6D918F3C}" presName="Name0" presStyleCnt="0">
        <dgm:presLayoutVars>
          <dgm:dir/>
          <dgm:resizeHandles val="exact"/>
        </dgm:presLayoutVars>
      </dgm:prSet>
      <dgm:spPr/>
    </dgm:pt>
    <dgm:pt modelId="{C14B960C-9A39-4969-A6B2-FEF55C91D896}" type="pres">
      <dgm:prSet presAssocID="{175B8907-E13E-4B9D-A6F4-EA198F1EBDDE}" presName="node" presStyleLbl="node1" presStyleIdx="0" presStyleCnt="3">
        <dgm:presLayoutVars>
          <dgm:bulletEnabled val="1"/>
        </dgm:presLayoutVars>
      </dgm:prSet>
      <dgm:spPr/>
    </dgm:pt>
    <dgm:pt modelId="{E4564C51-F75B-4045-B096-DBED12081130}" type="pres">
      <dgm:prSet presAssocID="{68A1F9E0-1ED5-47DE-A32A-F6E57CEDB237}" presName="sibTrans" presStyleLbl="sibTrans2D1" presStyleIdx="0" presStyleCnt="2"/>
      <dgm:spPr/>
    </dgm:pt>
    <dgm:pt modelId="{52C447A0-815D-4351-9DA5-5B2A26CAE851}" type="pres">
      <dgm:prSet presAssocID="{68A1F9E0-1ED5-47DE-A32A-F6E57CEDB237}" presName="connectorText" presStyleLbl="sibTrans2D1" presStyleIdx="0" presStyleCnt="2"/>
      <dgm:spPr/>
    </dgm:pt>
    <dgm:pt modelId="{0CB01317-6B1B-4991-B311-210B03024C78}" type="pres">
      <dgm:prSet presAssocID="{CDB75939-1BA0-469C-B976-865EC2DB03D9}" presName="node" presStyleLbl="node1" presStyleIdx="1" presStyleCnt="3">
        <dgm:presLayoutVars>
          <dgm:bulletEnabled val="1"/>
        </dgm:presLayoutVars>
      </dgm:prSet>
      <dgm:spPr/>
    </dgm:pt>
    <dgm:pt modelId="{F8421111-39AD-4E01-88FB-25E175D9010D}" type="pres">
      <dgm:prSet presAssocID="{59E868BA-8B9B-4ED5-8EBA-2C38E13387CB}" presName="sibTrans" presStyleLbl="sibTrans2D1" presStyleIdx="1" presStyleCnt="2"/>
      <dgm:spPr/>
    </dgm:pt>
    <dgm:pt modelId="{170E1FCA-DC2F-451A-AE2F-B2B14F70C9EF}" type="pres">
      <dgm:prSet presAssocID="{59E868BA-8B9B-4ED5-8EBA-2C38E13387CB}" presName="connectorText" presStyleLbl="sibTrans2D1" presStyleIdx="1" presStyleCnt="2"/>
      <dgm:spPr/>
    </dgm:pt>
    <dgm:pt modelId="{4F2FF447-1DBC-4759-B2AC-2108B19A908E}" type="pres">
      <dgm:prSet presAssocID="{4138E363-D7E0-4723-B61B-C3D15AD03D33}" presName="node" presStyleLbl="node1" presStyleIdx="2" presStyleCnt="3">
        <dgm:presLayoutVars>
          <dgm:bulletEnabled val="1"/>
        </dgm:presLayoutVars>
      </dgm:prSet>
      <dgm:spPr/>
    </dgm:pt>
  </dgm:ptLst>
  <dgm:cxnLst>
    <dgm:cxn modelId="{7EBBBE06-B592-4C5C-88DF-C1C9BFA973E5}" srcId="{FDD38B74-195C-4296-B1BF-D86C6D918F3C}" destId="{CDB75939-1BA0-469C-B976-865EC2DB03D9}" srcOrd="1" destOrd="0" parTransId="{5BE2D7FE-F90E-4664-8C39-B6D7D175C0BE}" sibTransId="{59E868BA-8B9B-4ED5-8EBA-2C38E13387CB}"/>
    <dgm:cxn modelId="{14820517-EEEE-44B3-92B5-09CB96A651F0}" srcId="{175B8907-E13E-4B9D-A6F4-EA198F1EBDDE}" destId="{270B17FE-9E5C-4DD4-98E7-A4B754CCF7A6}" srcOrd="1" destOrd="0" parTransId="{AD9CE41F-8224-4EDE-8AF0-CEFD186A2DCA}" sibTransId="{81FA2D56-CC68-412A-9408-4524AC71C19E}"/>
    <dgm:cxn modelId="{F7A42D23-2577-4508-A7D6-74985D4FF04D}" type="presOf" srcId="{705AB76A-7C9B-41BD-A64C-FBFF30AD220E}" destId="{C14B960C-9A39-4969-A6B2-FEF55C91D896}" srcOrd="0" destOrd="5" presId="urn:microsoft.com/office/officeart/2005/8/layout/process1"/>
    <dgm:cxn modelId="{A4B84633-D7A1-49CA-A504-A7A52928A2A5}" type="presOf" srcId="{F681E21E-225B-427B-AECE-268127C26240}" destId="{4F2FF447-1DBC-4759-B2AC-2108B19A908E}" srcOrd="0" destOrd="4" presId="urn:microsoft.com/office/officeart/2005/8/layout/process1"/>
    <dgm:cxn modelId="{4360F234-E838-4143-813B-EFC117F8D3C5}" type="presOf" srcId="{59E868BA-8B9B-4ED5-8EBA-2C38E13387CB}" destId="{170E1FCA-DC2F-451A-AE2F-B2B14F70C9EF}" srcOrd="1" destOrd="0" presId="urn:microsoft.com/office/officeart/2005/8/layout/process1"/>
    <dgm:cxn modelId="{93E6C33C-267D-4448-B4A1-F1D5567BB73F}" srcId="{175B8907-E13E-4B9D-A6F4-EA198F1EBDDE}" destId="{1DB95161-E98A-4872-84CD-D2992808748C}" srcOrd="3" destOrd="0" parTransId="{3F38102D-D8FC-4FD5-B126-C4B39A97C636}" sibTransId="{66BBEFFD-3F24-4B84-BBFD-AB916BE8E563}"/>
    <dgm:cxn modelId="{0DF4E96B-CA2A-49C0-986F-235F83F83E3E}" srcId="{4138E363-D7E0-4723-B61B-C3D15AD03D33}" destId="{AC4E3472-9A61-4DE5-ADDF-53D916176E24}" srcOrd="2" destOrd="0" parTransId="{CAF1CB40-1B19-480E-98A2-5430CE868ACD}" sibTransId="{846C587B-1751-420F-AEFA-7C048D79B755}"/>
    <dgm:cxn modelId="{DD9DDA71-9211-4958-9ACF-0ED7C33929F9}" type="presOf" srcId="{28553AD3-0D44-4C3D-BC84-F1260D7B2B75}" destId="{C14B960C-9A39-4969-A6B2-FEF55C91D896}" srcOrd="0" destOrd="3" presId="urn:microsoft.com/office/officeart/2005/8/layout/process1"/>
    <dgm:cxn modelId="{03832E55-6C5C-47DA-8A44-81746F943408}" type="presOf" srcId="{68A1F9E0-1ED5-47DE-A32A-F6E57CEDB237}" destId="{E4564C51-F75B-4045-B096-DBED12081130}" srcOrd="0" destOrd="0" presId="urn:microsoft.com/office/officeart/2005/8/layout/process1"/>
    <dgm:cxn modelId="{13EC8355-A8A9-46E2-AD4D-CB2147F6E821}" type="presOf" srcId="{FDD38B74-195C-4296-B1BF-D86C6D918F3C}" destId="{0C1EDB71-7AD7-4A4D-B78F-9F093AA25147}" srcOrd="0" destOrd="0" presId="urn:microsoft.com/office/officeart/2005/8/layout/process1"/>
    <dgm:cxn modelId="{D9B62776-2ADC-4FC2-A04B-F54A79A3CBC0}" type="presOf" srcId="{CDB75939-1BA0-469C-B976-865EC2DB03D9}" destId="{0CB01317-6B1B-4991-B311-210B03024C78}" srcOrd="0" destOrd="0" presId="urn:microsoft.com/office/officeart/2005/8/layout/process1"/>
    <dgm:cxn modelId="{298DB657-EA0D-43B1-BA49-12DF8E50C0EA}" srcId="{4138E363-D7E0-4723-B61B-C3D15AD03D33}" destId="{B8747C53-D93D-40DD-A1FE-F394591171F9}" srcOrd="1" destOrd="0" parTransId="{6B118964-20B3-447E-8FFA-D2D3D4DE57EC}" sibTransId="{4BC6104F-D810-4D90-941A-514020262641}"/>
    <dgm:cxn modelId="{5E6C4158-1CA4-4F0F-A6F8-64FCCB73F636}" type="presOf" srcId="{1DB95161-E98A-4872-84CD-D2992808748C}" destId="{C14B960C-9A39-4969-A6B2-FEF55C91D896}" srcOrd="0" destOrd="4" presId="urn:microsoft.com/office/officeart/2005/8/layout/process1"/>
    <dgm:cxn modelId="{E5476F80-1982-484C-821B-4A839C32993D}" type="presOf" srcId="{68A1F9E0-1ED5-47DE-A32A-F6E57CEDB237}" destId="{52C447A0-815D-4351-9DA5-5B2A26CAE851}" srcOrd="1" destOrd="0" presId="urn:microsoft.com/office/officeart/2005/8/layout/process1"/>
    <dgm:cxn modelId="{13CC419F-E77A-430D-BE21-4F0807B90FDC}" srcId="{FDD38B74-195C-4296-B1BF-D86C6D918F3C}" destId="{4138E363-D7E0-4723-B61B-C3D15AD03D33}" srcOrd="2" destOrd="0" parTransId="{3BC9A30B-9D99-4A21-BBF9-93E893BE32D6}" sibTransId="{D41598B1-DC3E-4C6E-9FF9-BC62482B35F9}"/>
    <dgm:cxn modelId="{33077DA0-9EF3-4668-B8CD-3C5264CFAED1}" type="presOf" srcId="{77FD5756-7DB6-4244-A380-C8118F028365}" destId="{C14B960C-9A39-4969-A6B2-FEF55C91D896}" srcOrd="0" destOrd="1" presId="urn:microsoft.com/office/officeart/2005/8/layout/process1"/>
    <dgm:cxn modelId="{17788FA6-B2A7-4CDF-A4C5-F1AEB3540762}" type="presOf" srcId="{B8747C53-D93D-40DD-A1FE-F394591171F9}" destId="{4F2FF447-1DBC-4759-B2AC-2108B19A908E}" srcOrd="0" destOrd="2" presId="urn:microsoft.com/office/officeart/2005/8/layout/process1"/>
    <dgm:cxn modelId="{FE6AABA6-C854-4764-9E18-5F7D56362E10}" type="presOf" srcId="{4138E363-D7E0-4723-B61B-C3D15AD03D33}" destId="{4F2FF447-1DBC-4759-B2AC-2108B19A908E}" srcOrd="0" destOrd="0" presId="urn:microsoft.com/office/officeart/2005/8/layout/process1"/>
    <dgm:cxn modelId="{78117CAB-B114-4900-9048-0FA76BE8A96A}" type="presOf" srcId="{AC4E3472-9A61-4DE5-ADDF-53D916176E24}" destId="{4F2FF447-1DBC-4759-B2AC-2108B19A908E}" srcOrd="0" destOrd="3" presId="urn:microsoft.com/office/officeart/2005/8/layout/process1"/>
    <dgm:cxn modelId="{E171C1B4-4FC3-444E-8D93-F649C0A66ED4}" srcId="{4138E363-D7E0-4723-B61B-C3D15AD03D33}" destId="{5AB7AB27-DEF6-4FA6-8F65-D89108726E9A}" srcOrd="0" destOrd="0" parTransId="{F640FB53-034C-4BD0-9107-D65DF136820B}" sibTransId="{4F57F45C-EC46-4A2A-AB01-9100F0CDCE08}"/>
    <dgm:cxn modelId="{41D718B5-B45D-409E-9974-A39A916C6715}" srcId="{175B8907-E13E-4B9D-A6F4-EA198F1EBDDE}" destId="{28553AD3-0D44-4C3D-BC84-F1260D7B2B75}" srcOrd="2" destOrd="0" parTransId="{E47227FF-EB3D-4659-A5CD-477B76FA23B8}" sibTransId="{D39916AC-7945-4B9F-88B7-618E9B107186}"/>
    <dgm:cxn modelId="{E3DD60C1-AE1C-48C9-A334-FBFA93ED89DC}" type="presOf" srcId="{270B17FE-9E5C-4DD4-98E7-A4B754CCF7A6}" destId="{C14B960C-9A39-4969-A6B2-FEF55C91D896}" srcOrd="0" destOrd="2" presId="urn:microsoft.com/office/officeart/2005/8/layout/process1"/>
    <dgm:cxn modelId="{4D97A7DE-C34B-48B6-9FFF-3A7E41706812}" srcId="{4138E363-D7E0-4723-B61B-C3D15AD03D33}" destId="{F681E21E-225B-427B-AECE-268127C26240}" srcOrd="3" destOrd="0" parTransId="{4A6529A5-77F3-4B13-B84A-DFFC2BD972B1}" sibTransId="{EA645836-D044-40F4-9819-97BAD53C1DD2}"/>
    <dgm:cxn modelId="{A85B52E6-24CB-4AB5-95F3-6D8C9E027EDB}" srcId="{175B8907-E13E-4B9D-A6F4-EA198F1EBDDE}" destId="{77FD5756-7DB6-4244-A380-C8118F028365}" srcOrd="0" destOrd="0" parTransId="{760802A2-8E56-4620-B649-90B2CF8B161F}" sibTransId="{192B1821-DD56-40FA-A493-EFDEDC2D227D}"/>
    <dgm:cxn modelId="{9FEBFAEF-31B9-49F4-AA97-81C81BC5934F}" type="presOf" srcId="{5AB7AB27-DEF6-4FA6-8F65-D89108726E9A}" destId="{4F2FF447-1DBC-4759-B2AC-2108B19A908E}" srcOrd="0" destOrd="1" presId="urn:microsoft.com/office/officeart/2005/8/layout/process1"/>
    <dgm:cxn modelId="{DBA76EF1-3EC0-4ED3-AF36-A2D7F3459FDA}" srcId="{175B8907-E13E-4B9D-A6F4-EA198F1EBDDE}" destId="{705AB76A-7C9B-41BD-A64C-FBFF30AD220E}" srcOrd="4" destOrd="0" parTransId="{1313EE21-2912-4895-80E9-68D9D8E98834}" sibTransId="{91504313-D1F4-41FC-B54B-F4293D1C9E34}"/>
    <dgm:cxn modelId="{D8D990F1-076A-4B4D-A1A8-AD8D706C1451}" type="presOf" srcId="{175B8907-E13E-4B9D-A6F4-EA198F1EBDDE}" destId="{C14B960C-9A39-4969-A6B2-FEF55C91D896}" srcOrd="0" destOrd="0" presId="urn:microsoft.com/office/officeart/2005/8/layout/process1"/>
    <dgm:cxn modelId="{2A7C5AF6-E6A9-42CC-80F7-4AD66FBC51A0}" type="presOf" srcId="{59E868BA-8B9B-4ED5-8EBA-2C38E13387CB}" destId="{F8421111-39AD-4E01-88FB-25E175D9010D}" srcOrd="0" destOrd="0" presId="urn:microsoft.com/office/officeart/2005/8/layout/process1"/>
    <dgm:cxn modelId="{4B8108F9-A3B2-4586-AE23-A339448E22B7}" srcId="{FDD38B74-195C-4296-B1BF-D86C6D918F3C}" destId="{175B8907-E13E-4B9D-A6F4-EA198F1EBDDE}" srcOrd="0" destOrd="0" parTransId="{DC416044-ED60-4522-8288-086A3B9F2079}" sibTransId="{68A1F9E0-1ED5-47DE-A32A-F6E57CEDB237}"/>
    <dgm:cxn modelId="{10DEBDB8-3868-4813-9176-EED2BC946497}" type="presParOf" srcId="{0C1EDB71-7AD7-4A4D-B78F-9F093AA25147}" destId="{C14B960C-9A39-4969-A6B2-FEF55C91D896}" srcOrd="0" destOrd="0" presId="urn:microsoft.com/office/officeart/2005/8/layout/process1"/>
    <dgm:cxn modelId="{2F8AFBFB-9F90-4BF3-BF3A-3A2B4D40778C}" type="presParOf" srcId="{0C1EDB71-7AD7-4A4D-B78F-9F093AA25147}" destId="{E4564C51-F75B-4045-B096-DBED12081130}" srcOrd="1" destOrd="0" presId="urn:microsoft.com/office/officeart/2005/8/layout/process1"/>
    <dgm:cxn modelId="{4C81055F-D96C-42F7-BD0E-201E62AA3EB8}" type="presParOf" srcId="{E4564C51-F75B-4045-B096-DBED12081130}" destId="{52C447A0-815D-4351-9DA5-5B2A26CAE851}" srcOrd="0" destOrd="0" presId="urn:microsoft.com/office/officeart/2005/8/layout/process1"/>
    <dgm:cxn modelId="{AFB52172-3152-4B63-8903-D7D52B0C0350}" type="presParOf" srcId="{0C1EDB71-7AD7-4A4D-B78F-9F093AA25147}" destId="{0CB01317-6B1B-4991-B311-210B03024C78}" srcOrd="2" destOrd="0" presId="urn:microsoft.com/office/officeart/2005/8/layout/process1"/>
    <dgm:cxn modelId="{65D50AD6-C983-4B65-A630-3B3D9D098636}" type="presParOf" srcId="{0C1EDB71-7AD7-4A4D-B78F-9F093AA25147}" destId="{F8421111-39AD-4E01-88FB-25E175D9010D}" srcOrd="3" destOrd="0" presId="urn:microsoft.com/office/officeart/2005/8/layout/process1"/>
    <dgm:cxn modelId="{4DB2E654-2C89-4C4E-A125-48D9D2B150DA}" type="presParOf" srcId="{F8421111-39AD-4E01-88FB-25E175D9010D}" destId="{170E1FCA-DC2F-451A-AE2F-B2B14F70C9EF}" srcOrd="0" destOrd="0" presId="urn:microsoft.com/office/officeart/2005/8/layout/process1"/>
    <dgm:cxn modelId="{5E43E275-ED55-4E81-BD57-DCC4FB4A81BB}" type="presParOf" srcId="{0C1EDB71-7AD7-4A4D-B78F-9F093AA25147}" destId="{4F2FF447-1DBC-4759-B2AC-2108B19A908E}"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3C8E72-A815-4F93-96E2-8D19ED0222EC}">
      <dsp:nvSpPr>
        <dsp:cNvPr id="0" name=""/>
        <dsp:cNvSpPr/>
      </dsp:nvSpPr>
      <dsp:spPr>
        <a:xfrm>
          <a:off x="0" y="0"/>
          <a:ext cx="7315200" cy="1239738"/>
        </a:xfrm>
        <a:prstGeom prst="roundRect">
          <a:avLst>
            <a:gd name="adj" fmla="val 10000"/>
          </a:avLst>
        </a:prstGeom>
        <a:solidFill>
          <a:srgbClr val="E4E4E4"/>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dirty="0"/>
            <a:t>Minimum-Risk Portfolio</a:t>
          </a:r>
        </a:p>
      </dsp:txBody>
      <dsp:txXfrm>
        <a:off x="1587013" y="0"/>
        <a:ext cx="5728186" cy="1239738"/>
      </dsp:txXfrm>
    </dsp:sp>
    <dsp:sp modelId="{E68C071B-3A3B-42D6-BD19-9D2F4C2096C7}">
      <dsp:nvSpPr>
        <dsp:cNvPr id="0" name=""/>
        <dsp:cNvSpPr/>
      </dsp:nvSpPr>
      <dsp:spPr>
        <a:xfrm>
          <a:off x="280292" y="123973"/>
          <a:ext cx="1092934" cy="991790"/>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7000" b="-7000"/>
          </a:stretch>
        </a:blipFill>
        <a:ln w="10795" cap="flat" cmpd="sng" algn="ctr">
          <a:noFill/>
          <a:prstDash val="solid"/>
        </a:ln>
        <a:effectLst/>
      </dsp:spPr>
      <dsp:style>
        <a:lnRef idx="2">
          <a:scrgbClr r="0" g="0" b="0"/>
        </a:lnRef>
        <a:fillRef idx="1">
          <a:scrgbClr r="0" g="0" b="0"/>
        </a:fillRef>
        <a:effectRef idx="0">
          <a:scrgbClr r="0" g="0" b="0"/>
        </a:effectRef>
        <a:fontRef idx="minor"/>
      </dsp:style>
    </dsp:sp>
    <dsp:sp modelId="{FE1A3D97-0119-447C-A626-67EBFD446C2F}">
      <dsp:nvSpPr>
        <dsp:cNvPr id="0" name=""/>
        <dsp:cNvSpPr/>
      </dsp:nvSpPr>
      <dsp:spPr>
        <a:xfrm>
          <a:off x="0" y="1363712"/>
          <a:ext cx="7315200" cy="1239738"/>
        </a:xfrm>
        <a:prstGeom prst="roundRect">
          <a:avLst>
            <a:gd name="adj" fmla="val 10000"/>
          </a:avLst>
        </a:prstGeom>
        <a:solidFill>
          <a:srgbClr val="E4E4E4"/>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dirty="0"/>
            <a:t>Static Factor Models</a:t>
          </a:r>
        </a:p>
      </dsp:txBody>
      <dsp:txXfrm>
        <a:off x="1587013" y="1363712"/>
        <a:ext cx="5728186" cy="1239738"/>
      </dsp:txXfrm>
    </dsp:sp>
    <dsp:sp modelId="{5704C3BE-434D-4FEC-93A7-E9ABDAE3843A}">
      <dsp:nvSpPr>
        <dsp:cNvPr id="0" name=""/>
        <dsp:cNvSpPr/>
      </dsp:nvSpPr>
      <dsp:spPr>
        <a:xfrm>
          <a:off x="316663" y="1451723"/>
          <a:ext cx="1020192" cy="1020433"/>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9000" b="-9000"/>
          </a:stretch>
        </a:blipFill>
        <a:ln w="10795" cap="flat" cmpd="sng" algn="ctr">
          <a:noFill/>
          <a:prstDash val="solid"/>
        </a:ln>
        <a:effectLst/>
      </dsp:spPr>
      <dsp:style>
        <a:lnRef idx="2">
          <a:scrgbClr r="0" g="0" b="0"/>
        </a:lnRef>
        <a:fillRef idx="1">
          <a:scrgbClr r="0" g="0" b="0"/>
        </a:fillRef>
        <a:effectRef idx="0">
          <a:scrgbClr r="0" g="0" b="0"/>
        </a:effectRef>
        <a:fontRef idx="minor"/>
      </dsp:style>
    </dsp:sp>
    <dsp:sp modelId="{B4942FE6-0EC5-448D-8B03-BC716475BAD2}">
      <dsp:nvSpPr>
        <dsp:cNvPr id="0" name=""/>
        <dsp:cNvSpPr/>
      </dsp:nvSpPr>
      <dsp:spPr>
        <a:xfrm>
          <a:off x="0" y="2727424"/>
          <a:ext cx="7315200" cy="1239738"/>
        </a:xfrm>
        <a:prstGeom prst="roundRect">
          <a:avLst>
            <a:gd name="adj" fmla="val 10000"/>
          </a:avLst>
        </a:prstGeom>
        <a:solidFill>
          <a:srgbClr val="E4E4E4"/>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dirty="0"/>
            <a:t>Robust Optimisation</a:t>
          </a:r>
        </a:p>
      </dsp:txBody>
      <dsp:txXfrm>
        <a:off x="1587013" y="2727424"/>
        <a:ext cx="5728186" cy="1239738"/>
      </dsp:txXfrm>
    </dsp:sp>
    <dsp:sp modelId="{0DF456B2-049A-4F48-9820-016B4A7BE2E1}">
      <dsp:nvSpPr>
        <dsp:cNvPr id="0" name=""/>
        <dsp:cNvSpPr/>
      </dsp:nvSpPr>
      <dsp:spPr>
        <a:xfrm>
          <a:off x="176387" y="2888411"/>
          <a:ext cx="1300744" cy="917763"/>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24000" b="-24000"/>
          </a:stretch>
        </a:blipFill>
        <a:ln w="10795" cap="flat" cmpd="sng" algn="ctr">
          <a:noFill/>
          <a:prstDash val="solid"/>
        </a:ln>
        <a:effectLst/>
      </dsp:spPr>
      <dsp:style>
        <a:lnRef idx="2">
          <a:scrgbClr r="0" g="0" b="0"/>
        </a:lnRef>
        <a:fillRef idx="1">
          <a:scrgbClr r="0" g="0" b="0"/>
        </a:fillRef>
        <a:effectRef idx="0">
          <a:scrgbClr r="0" g="0" b="0"/>
        </a:effectRef>
        <a:fontRef idx="minor"/>
      </dsp:style>
    </dsp:sp>
    <dsp:sp modelId="{2AAA4E72-04EB-4124-A1E6-87B14E08922F}">
      <dsp:nvSpPr>
        <dsp:cNvPr id="0" name=""/>
        <dsp:cNvSpPr/>
      </dsp:nvSpPr>
      <dsp:spPr>
        <a:xfrm>
          <a:off x="0" y="4091136"/>
          <a:ext cx="7315200" cy="1239738"/>
        </a:xfrm>
        <a:prstGeom prst="roundRect">
          <a:avLst>
            <a:gd name="adj" fmla="val 10000"/>
          </a:avLst>
        </a:prstGeom>
        <a:solidFill>
          <a:srgbClr val="E4E4E4"/>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dirty="0"/>
            <a:t>Polyhedral Uncertainty Sets</a:t>
          </a:r>
        </a:p>
      </dsp:txBody>
      <dsp:txXfrm>
        <a:off x="1587013" y="4091136"/>
        <a:ext cx="5728186" cy="1239738"/>
      </dsp:txXfrm>
    </dsp:sp>
    <dsp:sp modelId="{4FA6430C-7B50-4FC3-928F-3344F09B306D}">
      <dsp:nvSpPr>
        <dsp:cNvPr id="0" name=""/>
        <dsp:cNvSpPr/>
      </dsp:nvSpPr>
      <dsp:spPr>
        <a:xfrm>
          <a:off x="292589" y="4295341"/>
          <a:ext cx="1059855" cy="865803"/>
        </a:xfrm>
        <a:prstGeom prst="roundRect">
          <a:avLst>
            <a:gd name="adj" fmla="val 10000"/>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t="-14000" b="-14000"/>
          </a:stretch>
        </a:blipFill>
        <a:ln w="10795"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F166FB-A116-4165-8899-F6453A2FC1BF}">
      <dsp:nvSpPr>
        <dsp:cNvPr id="0" name=""/>
        <dsp:cNvSpPr/>
      </dsp:nvSpPr>
      <dsp:spPr>
        <a:xfrm>
          <a:off x="0" y="28375"/>
          <a:ext cx="7315200" cy="98338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GB" sz="4100" kern="1200" dirty="0"/>
            <a:t>Advantages</a:t>
          </a:r>
        </a:p>
      </dsp:txBody>
      <dsp:txXfrm>
        <a:off x="48005" y="76380"/>
        <a:ext cx="7219190" cy="887374"/>
      </dsp:txXfrm>
    </dsp:sp>
    <dsp:sp modelId="{CBA67A05-0660-47E2-8938-36DC1799471E}">
      <dsp:nvSpPr>
        <dsp:cNvPr id="0" name=""/>
        <dsp:cNvSpPr/>
      </dsp:nvSpPr>
      <dsp:spPr>
        <a:xfrm>
          <a:off x="0" y="1011760"/>
          <a:ext cx="7315200" cy="1994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258" tIns="52070" rIns="291592" bIns="52070" numCol="1" spcCol="1270" anchor="t" anchorCtr="0">
          <a:noAutofit/>
        </a:bodyPr>
        <a:lstStyle/>
        <a:p>
          <a:pPr marL="285750" lvl="1" indent="-285750" algn="l" defTabSz="1422400">
            <a:lnSpc>
              <a:spcPct val="90000"/>
            </a:lnSpc>
            <a:spcBef>
              <a:spcPct val="0"/>
            </a:spcBef>
            <a:spcAft>
              <a:spcPct val="20000"/>
            </a:spcAft>
            <a:buChar char="•"/>
          </a:pPr>
          <a:r>
            <a:rPr lang="en-GB" sz="3200" kern="1200" dirty="0"/>
            <a:t>Outperforms Classical Policy in returns and Sharpe ratio on stock market downturn data</a:t>
          </a:r>
        </a:p>
        <a:p>
          <a:pPr marL="285750" lvl="1" indent="-285750" algn="l" defTabSz="1422400">
            <a:lnSpc>
              <a:spcPct val="90000"/>
            </a:lnSpc>
            <a:spcBef>
              <a:spcPct val="0"/>
            </a:spcBef>
            <a:spcAft>
              <a:spcPct val="20000"/>
            </a:spcAft>
            <a:buChar char="•"/>
          </a:pPr>
          <a:r>
            <a:rPr lang="en-GB" sz="3200" kern="1200" dirty="0"/>
            <a:t>Finds lowest risk </a:t>
          </a:r>
          <a:r>
            <a:rPr lang="en-GB" sz="3200" kern="1200"/>
            <a:t>portfolios compared</a:t>
          </a:r>
          <a:endParaRPr lang="en-GB" sz="3200" kern="1200" dirty="0"/>
        </a:p>
      </dsp:txBody>
      <dsp:txXfrm>
        <a:off x="0" y="1011760"/>
        <a:ext cx="7315200" cy="1994445"/>
      </dsp:txXfrm>
    </dsp:sp>
    <dsp:sp modelId="{EBFA109F-EFA6-4657-B322-083148BCDB28}">
      <dsp:nvSpPr>
        <dsp:cNvPr id="0" name=""/>
        <dsp:cNvSpPr/>
      </dsp:nvSpPr>
      <dsp:spPr>
        <a:xfrm>
          <a:off x="0" y="3006205"/>
          <a:ext cx="7315200" cy="98338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GB" sz="4100" kern="1200" dirty="0"/>
            <a:t>Disadvantages</a:t>
          </a:r>
        </a:p>
      </dsp:txBody>
      <dsp:txXfrm>
        <a:off x="48005" y="3054210"/>
        <a:ext cx="7219190" cy="887374"/>
      </dsp:txXfrm>
    </dsp:sp>
    <dsp:sp modelId="{198573F2-AFCA-4F76-8ABB-1C420F4A7732}">
      <dsp:nvSpPr>
        <dsp:cNvPr id="0" name=""/>
        <dsp:cNvSpPr/>
      </dsp:nvSpPr>
      <dsp:spPr>
        <a:xfrm>
          <a:off x="0" y="3989590"/>
          <a:ext cx="7315200" cy="1103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258" tIns="52070" rIns="291592" bIns="52070" numCol="1" spcCol="1270" anchor="t" anchorCtr="0">
          <a:noAutofit/>
        </a:bodyPr>
        <a:lstStyle/>
        <a:p>
          <a:pPr marL="285750" lvl="1" indent="-285750" algn="l" defTabSz="1422400">
            <a:lnSpc>
              <a:spcPct val="90000"/>
            </a:lnSpc>
            <a:spcBef>
              <a:spcPct val="0"/>
            </a:spcBef>
            <a:spcAft>
              <a:spcPct val="20000"/>
            </a:spcAft>
            <a:buChar char="•"/>
          </a:pPr>
          <a:r>
            <a:rPr lang="en-GB" sz="3200" kern="1200" dirty="0"/>
            <a:t>Long algorithm run-rime</a:t>
          </a:r>
        </a:p>
        <a:p>
          <a:pPr marL="285750" lvl="1" indent="-285750" algn="l" defTabSz="1422400">
            <a:lnSpc>
              <a:spcPct val="90000"/>
            </a:lnSpc>
            <a:spcBef>
              <a:spcPct val="0"/>
            </a:spcBef>
            <a:spcAft>
              <a:spcPct val="20000"/>
            </a:spcAft>
            <a:buChar char="•"/>
          </a:pPr>
          <a:r>
            <a:rPr lang="en-GB" sz="3200" kern="1200" dirty="0"/>
            <a:t>Poor diversification due to sparsity</a:t>
          </a:r>
        </a:p>
      </dsp:txBody>
      <dsp:txXfrm>
        <a:off x="0" y="3989590"/>
        <a:ext cx="7315200" cy="11033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3C5D34-2584-426B-B3FA-DAC86C9B5278}">
      <dsp:nvSpPr>
        <dsp:cNvPr id="0" name=""/>
        <dsp:cNvSpPr/>
      </dsp:nvSpPr>
      <dsp:spPr>
        <a:xfrm>
          <a:off x="0" y="43700"/>
          <a:ext cx="7315200" cy="162227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dirty="0"/>
            <a:t>Novel Minimum-Risk RPO formulation using polyhedral sets</a:t>
          </a:r>
        </a:p>
      </dsp:txBody>
      <dsp:txXfrm>
        <a:off x="79193" y="122893"/>
        <a:ext cx="7156814" cy="1463892"/>
      </dsp:txXfrm>
    </dsp:sp>
    <dsp:sp modelId="{8728FBA6-8303-40E5-80BB-F04E1C179EB9}">
      <dsp:nvSpPr>
        <dsp:cNvPr id="0" name=""/>
        <dsp:cNvSpPr/>
      </dsp:nvSpPr>
      <dsp:spPr>
        <a:xfrm>
          <a:off x="0" y="1749498"/>
          <a:ext cx="7315200" cy="162227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dirty="0"/>
            <a:t>Shown that the algorithm generates higher returns than the classical policy during market downturns</a:t>
          </a:r>
        </a:p>
      </dsp:txBody>
      <dsp:txXfrm>
        <a:off x="79193" y="1828691"/>
        <a:ext cx="7156814" cy="1463892"/>
      </dsp:txXfrm>
    </dsp:sp>
    <dsp:sp modelId="{D3AAD2C1-5B8E-4E2A-960E-4AB451A616E2}">
      <dsp:nvSpPr>
        <dsp:cNvPr id="0" name=""/>
        <dsp:cNvSpPr/>
      </dsp:nvSpPr>
      <dsp:spPr>
        <a:xfrm>
          <a:off x="0" y="3455296"/>
          <a:ext cx="7315200" cy="162227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dirty="0"/>
            <a:t>Limitations: computational complexity,  poor diversification, and assumption that uncertainty sets are symmetric</a:t>
          </a:r>
        </a:p>
      </dsp:txBody>
      <dsp:txXfrm>
        <a:off x="79193" y="3534489"/>
        <a:ext cx="7156814" cy="14638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4B960C-9A39-4969-A6B2-FEF55C91D896}">
      <dsp:nvSpPr>
        <dsp:cNvPr id="0" name=""/>
        <dsp:cNvSpPr/>
      </dsp:nvSpPr>
      <dsp:spPr>
        <a:xfrm>
          <a:off x="6792" y="1306521"/>
          <a:ext cx="2030179" cy="2474281"/>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a:t>Inputs</a:t>
          </a:r>
          <a:endParaRPr lang="en-GB" sz="1800" kern="1200" dirty="0"/>
        </a:p>
        <a:p>
          <a:pPr marL="114300" lvl="1" indent="-114300" algn="l" defTabSz="622300">
            <a:lnSpc>
              <a:spcPct val="100000"/>
            </a:lnSpc>
            <a:spcBef>
              <a:spcPct val="0"/>
            </a:spcBef>
            <a:spcAft>
              <a:spcPct val="15000"/>
            </a:spcAft>
            <a:buChar char="•"/>
          </a:pPr>
          <a:r>
            <a:rPr lang="en-GB" sz="1400" kern="1200" dirty="0"/>
            <a:t>Asset returns</a:t>
          </a:r>
        </a:p>
        <a:p>
          <a:pPr marL="114300" lvl="1" indent="-114300" algn="l" defTabSz="622300">
            <a:lnSpc>
              <a:spcPct val="100000"/>
            </a:lnSpc>
            <a:spcBef>
              <a:spcPct val="0"/>
            </a:spcBef>
            <a:spcAft>
              <a:spcPct val="15000"/>
            </a:spcAft>
            <a:buChar char="•"/>
          </a:pPr>
          <a:r>
            <a:rPr lang="en-GB" sz="1400" kern="1200" dirty="0"/>
            <a:t>Factor returns</a:t>
          </a:r>
        </a:p>
        <a:p>
          <a:pPr marL="114300" lvl="1" indent="-114300" algn="l" defTabSz="622300">
            <a:lnSpc>
              <a:spcPct val="100000"/>
            </a:lnSpc>
            <a:spcBef>
              <a:spcPct val="0"/>
            </a:spcBef>
            <a:spcAft>
              <a:spcPct val="15000"/>
            </a:spcAft>
            <a:buChar char="•"/>
          </a:pPr>
          <a:r>
            <a:rPr lang="en-GB" sz="1400" kern="1200" dirty="0"/>
            <a:t>Minimum portfolio return, alpha</a:t>
          </a:r>
        </a:p>
        <a:p>
          <a:pPr marL="114300" lvl="1" indent="-114300" algn="l" defTabSz="622300">
            <a:lnSpc>
              <a:spcPct val="100000"/>
            </a:lnSpc>
            <a:spcBef>
              <a:spcPct val="0"/>
            </a:spcBef>
            <a:spcAft>
              <a:spcPct val="15000"/>
            </a:spcAft>
            <a:buChar char="•"/>
          </a:pPr>
          <a:r>
            <a:rPr lang="en-GB" sz="1400" kern="1200" dirty="0"/>
            <a:t>Confidence level, omega</a:t>
          </a:r>
        </a:p>
        <a:p>
          <a:pPr marL="114300" lvl="1" indent="-114300" algn="l" defTabSz="622300">
            <a:lnSpc>
              <a:spcPct val="100000"/>
            </a:lnSpc>
            <a:spcBef>
              <a:spcPct val="0"/>
            </a:spcBef>
            <a:spcAft>
              <a:spcPct val="15000"/>
            </a:spcAft>
            <a:buChar char="•"/>
          </a:pPr>
          <a:r>
            <a:rPr lang="en-GB" sz="1400" kern="1200" dirty="0"/>
            <a:t>Budget of Uncertainty, Gamma</a:t>
          </a:r>
        </a:p>
      </dsp:txBody>
      <dsp:txXfrm>
        <a:off x="66254" y="1365983"/>
        <a:ext cx="1911255" cy="2355357"/>
      </dsp:txXfrm>
    </dsp:sp>
    <dsp:sp modelId="{E4564C51-F75B-4045-B096-DBED12081130}">
      <dsp:nvSpPr>
        <dsp:cNvPr id="0" name=""/>
        <dsp:cNvSpPr/>
      </dsp:nvSpPr>
      <dsp:spPr>
        <a:xfrm>
          <a:off x="2239989" y="2291919"/>
          <a:ext cx="430398" cy="50348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2239989" y="2392616"/>
        <a:ext cx="301279" cy="302090"/>
      </dsp:txXfrm>
    </dsp:sp>
    <dsp:sp modelId="{0CB01317-6B1B-4991-B311-210B03024C78}">
      <dsp:nvSpPr>
        <dsp:cNvPr id="0" name=""/>
        <dsp:cNvSpPr/>
      </dsp:nvSpPr>
      <dsp:spPr>
        <a:xfrm>
          <a:off x="2849043" y="1306521"/>
          <a:ext cx="2030179" cy="2474281"/>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Polyhedral RPO</a:t>
          </a:r>
          <a:endParaRPr lang="en-GB" sz="1800" kern="1200" dirty="0"/>
        </a:p>
      </dsp:txBody>
      <dsp:txXfrm>
        <a:off x="2908505" y="1365983"/>
        <a:ext cx="1911255" cy="2355357"/>
      </dsp:txXfrm>
    </dsp:sp>
    <dsp:sp modelId="{F8421111-39AD-4E01-88FB-25E175D9010D}">
      <dsp:nvSpPr>
        <dsp:cNvPr id="0" name=""/>
        <dsp:cNvSpPr/>
      </dsp:nvSpPr>
      <dsp:spPr>
        <a:xfrm>
          <a:off x="5082241" y="2291919"/>
          <a:ext cx="430398" cy="50348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5082241" y="2392616"/>
        <a:ext cx="301279" cy="302090"/>
      </dsp:txXfrm>
    </dsp:sp>
    <dsp:sp modelId="{4F2FF447-1DBC-4759-B2AC-2108B19A908E}">
      <dsp:nvSpPr>
        <dsp:cNvPr id="0" name=""/>
        <dsp:cNvSpPr/>
      </dsp:nvSpPr>
      <dsp:spPr>
        <a:xfrm>
          <a:off x="5691295" y="1306521"/>
          <a:ext cx="2030179" cy="2474281"/>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a:t>Outputs</a:t>
          </a:r>
          <a:endParaRPr lang="en-GB" sz="1800" kern="1200" dirty="0"/>
        </a:p>
        <a:p>
          <a:pPr marL="114300" lvl="1" indent="-114300" algn="l" defTabSz="622300">
            <a:lnSpc>
              <a:spcPct val="100000"/>
            </a:lnSpc>
            <a:spcBef>
              <a:spcPct val="0"/>
            </a:spcBef>
            <a:spcAft>
              <a:spcPct val="15000"/>
            </a:spcAft>
            <a:buChar char="•"/>
          </a:pPr>
          <a:r>
            <a:rPr lang="en-GB" sz="1400" kern="1200" dirty="0"/>
            <a:t>Vector of portfolio weights, w</a:t>
          </a:r>
        </a:p>
        <a:p>
          <a:pPr marL="114300" lvl="1" indent="-114300" algn="l" defTabSz="622300">
            <a:lnSpc>
              <a:spcPct val="100000"/>
            </a:lnSpc>
            <a:spcBef>
              <a:spcPct val="0"/>
            </a:spcBef>
            <a:spcAft>
              <a:spcPct val="15000"/>
            </a:spcAft>
            <a:buChar char="•"/>
          </a:pPr>
          <a:r>
            <a:rPr lang="en-GB" sz="1400" kern="1200" dirty="0"/>
            <a:t>Risk</a:t>
          </a:r>
        </a:p>
        <a:p>
          <a:pPr marL="114300" lvl="1" indent="-114300" algn="l" defTabSz="622300">
            <a:lnSpc>
              <a:spcPct val="100000"/>
            </a:lnSpc>
            <a:spcBef>
              <a:spcPct val="0"/>
            </a:spcBef>
            <a:spcAft>
              <a:spcPct val="15000"/>
            </a:spcAft>
            <a:buChar char="•"/>
          </a:pPr>
          <a:r>
            <a:rPr lang="en-GB" sz="1400" kern="1200" dirty="0"/>
            <a:t>Return</a:t>
          </a:r>
        </a:p>
        <a:p>
          <a:pPr marL="114300" lvl="1" indent="-114300" algn="l" defTabSz="622300">
            <a:lnSpc>
              <a:spcPct val="100000"/>
            </a:lnSpc>
            <a:spcBef>
              <a:spcPct val="0"/>
            </a:spcBef>
            <a:spcAft>
              <a:spcPct val="15000"/>
            </a:spcAft>
            <a:buChar char="•"/>
          </a:pPr>
          <a:r>
            <a:rPr lang="en-GB" sz="1400" kern="1200" dirty="0"/>
            <a:t>Sharpe Ratio</a:t>
          </a:r>
        </a:p>
      </dsp:txBody>
      <dsp:txXfrm>
        <a:off x="5750757" y="1365983"/>
        <a:ext cx="1911255" cy="2355357"/>
      </dsp:txXfrm>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61495-DD11-4B7F-9350-E7B1365D7DFB}" type="datetimeFigureOut">
              <a:rPr lang="en-GB" smtClean="0"/>
              <a:t>29/06/2022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BBE46D-C482-435D-9BDB-1124D3491E38}" type="slidenum">
              <a:rPr lang="en-GB" smtClean="0"/>
              <a:t>‹#›</a:t>
            </a:fld>
            <a:endParaRPr lang="en-GB"/>
          </a:p>
        </p:txBody>
      </p:sp>
    </p:spTree>
    <p:extLst>
      <p:ext uri="{BB962C8B-B14F-4D97-AF65-F5344CB8AC3E}">
        <p14:creationId xmlns:p14="http://schemas.microsoft.com/office/powerpoint/2010/main" val="632943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Welcome to my presentation. My project focused on the field of portfolio optimisation – this </a:t>
            </a:r>
            <a:r>
              <a:rPr lang="en-GB" sz="1200" kern="1200" dirty="0">
                <a:solidFill>
                  <a:schemeClr val="tx1"/>
                </a:solidFill>
                <a:effectLst/>
                <a:latin typeface="+mn-lt"/>
                <a:ea typeface="+mn-ea"/>
                <a:cs typeface="+mn-cs"/>
              </a:rPr>
              <a:t>is about distributing an investor’s wealth across assets to generate return and minimise risk.</a:t>
            </a:r>
            <a:endParaRPr lang="en-GB" dirty="0"/>
          </a:p>
        </p:txBody>
      </p:sp>
      <p:sp>
        <p:nvSpPr>
          <p:cNvPr id="4" name="Slide Number Placeholder 3"/>
          <p:cNvSpPr>
            <a:spLocks noGrp="1"/>
          </p:cNvSpPr>
          <p:nvPr>
            <p:ph type="sldNum" sz="quarter" idx="5"/>
          </p:nvPr>
        </p:nvSpPr>
        <p:spPr/>
        <p:txBody>
          <a:bodyPr/>
          <a:lstStyle/>
          <a:p>
            <a:fld id="{DCBBE46D-C482-435D-9BDB-1124D3491E38}" type="slidenum">
              <a:rPr lang="en-GB" smtClean="0"/>
              <a:t>1</a:t>
            </a:fld>
            <a:endParaRPr lang="en-GB"/>
          </a:p>
        </p:txBody>
      </p:sp>
    </p:spTree>
    <p:extLst>
      <p:ext uri="{BB962C8B-B14F-4D97-AF65-F5344CB8AC3E}">
        <p14:creationId xmlns:p14="http://schemas.microsoft.com/office/powerpoint/2010/main" val="2393725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 will implement the robust policies on the 2 year COVID pandemic period. </a:t>
            </a:r>
          </a:p>
          <a:p>
            <a:r>
              <a:rPr lang="en-GB" dirty="0"/>
              <a:t>The assets are 99 stocks from the FTSE 100 index. 4 major stock indices have been used as factors - </a:t>
            </a:r>
            <a:r>
              <a:rPr lang="en-US" dirty="0"/>
              <a:t>FTSE 100, NASDAQ, S&amp;P 500 and DAX.</a:t>
            </a:r>
            <a:endParaRPr lang="en-GB" dirty="0"/>
          </a:p>
          <a:p>
            <a:endParaRPr lang="en-GB" dirty="0"/>
          </a:p>
          <a:p>
            <a:r>
              <a:rPr lang="en-GB" dirty="0"/>
              <a:t>In this </a:t>
            </a:r>
            <a:r>
              <a:rPr lang="en-GB" dirty="0" err="1"/>
              <a:t>timeperiod</a:t>
            </a:r>
            <a:r>
              <a:rPr lang="en-GB" dirty="0"/>
              <a:t>, higher risk stocks were more likely to generate negative returns, so this dataset doesn’t have a risk return trade-off. </a:t>
            </a:r>
          </a:p>
          <a:p>
            <a:r>
              <a:rPr lang="en-GB" dirty="0"/>
              <a:t>It is better to play defensive.</a:t>
            </a:r>
          </a:p>
          <a:p>
            <a:endParaRPr lang="en-GB" dirty="0"/>
          </a:p>
          <a:p>
            <a:r>
              <a:rPr lang="en-GB" dirty="0"/>
              <a:t>Once again, the polyhedral policies are much less diverse than ellipsoidal. They only pick 3 assets, while ellipsoidal picks 15.</a:t>
            </a:r>
          </a:p>
          <a:p>
            <a:endParaRPr lang="en-GB" dirty="0"/>
          </a:p>
          <a:p>
            <a:r>
              <a:rPr lang="en-GB" dirty="0"/>
              <a:t>From an intuitive perspective, the stocks picked by the polyhedral algorithm good investments, since </a:t>
            </a:r>
            <a:r>
              <a:rPr lang="en-US" dirty="0"/>
              <a:t>demand for groceries stays constant over a pandemic.</a:t>
            </a:r>
            <a:endParaRPr lang="en-GB" dirty="0"/>
          </a:p>
          <a:p>
            <a:r>
              <a:rPr lang="en-US" dirty="0"/>
              <a:t>The Gamma = 5 portfolio also picked B&amp;Q (home and gardening store), and Gamma = 1 invested in Reckitt Benckiser (produces hygiene products like Dettol).</a:t>
            </a:r>
          </a:p>
          <a:p>
            <a:r>
              <a:rPr lang="en-US" dirty="0"/>
              <a:t>The hygiene and home products industries both directly benefited from the pandemic.</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ellipsoidal set is more diverse because </a:t>
            </a:r>
            <a:r>
              <a:rPr lang="en-US" dirty="0"/>
              <a:t>doesn’t enforce sparsity, but this means that portfolio weight on stocks with negative return aren’t pushed to 0.  </a:t>
            </a:r>
            <a:r>
              <a:rPr lang="en-GB" dirty="0"/>
              <a:t>This causes the ellipsoidal RPO to make some bad investments in losing stocks.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stocks were Unilever (clothing) and Imperial  brands (tobacco company), both of which suffered in covid.</a:t>
            </a:r>
          </a:p>
          <a:p>
            <a:endParaRPr lang="en-GB" dirty="0"/>
          </a:p>
        </p:txBody>
      </p:sp>
      <p:sp>
        <p:nvSpPr>
          <p:cNvPr id="4" name="Slide Number Placeholder 3"/>
          <p:cNvSpPr>
            <a:spLocks noGrp="1"/>
          </p:cNvSpPr>
          <p:nvPr>
            <p:ph type="sldNum" sz="quarter" idx="5"/>
          </p:nvPr>
        </p:nvSpPr>
        <p:spPr/>
        <p:txBody>
          <a:bodyPr/>
          <a:lstStyle/>
          <a:p>
            <a:fld id="{DCBBE46D-C482-435D-9BDB-1124D3491E38}" type="slidenum">
              <a:rPr lang="en-GB" smtClean="0"/>
              <a:t>10</a:t>
            </a:fld>
            <a:endParaRPr lang="en-GB"/>
          </a:p>
        </p:txBody>
      </p:sp>
    </p:spTree>
    <p:extLst>
      <p:ext uri="{BB962C8B-B14F-4D97-AF65-F5344CB8AC3E}">
        <p14:creationId xmlns:p14="http://schemas.microsoft.com/office/powerpoint/2010/main" val="3239171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see that the Polyhedral RPO give almost half the risk of the classical policy in the mean case.</a:t>
            </a:r>
          </a:p>
          <a:p>
            <a:endParaRPr lang="en-US" dirty="0"/>
          </a:p>
          <a:p>
            <a:r>
              <a:rPr lang="en-US" dirty="0"/>
              <a:t>Also, the Γ = 5 portfolio actually outperforms the classical portfolio return by 30%. This leads to 2.5 times improvement in Sharpe ratio.</a:t>
            </a:r>
          </a:p>
          <a:p>
            <a:endParaRPr lang="en-US" dirty="0"/>
          </a:p>
          <a:p>
            <a:r>
              <a:rPr lang="en-US" dirty="0"/>
              <a:t>By contrast, the ellipsoidal portfolio still underperforms the classical policy on average.</a:t>
            </a:r>
            <a:endParaRPr lang="en-GB" dirty="0"/>
          </a:p>
        </p:txBody>
      </p:sp>
      <p:sp>
        <p:nvSpPr>
          <p:cNvPr id="4" name="Slide Number Placeholder 3"/>
          <p:cNvSpPr>
            <a:spLocks noGrp="1"/>
          </p:cNvSpPr>
          <p:nvPr>
            <p:ph type="sldNum" sz="quarter" idx="5"/>
          </p:nvPr>
        </p:nvSpPr>
        <p:spPr/>
        <p:txBody>
          <a:bodyPr/>
          <a:lstStyle/>
          <a:p>
            <a:fld id="{DCBBE46D-C482-435D-9BDB-1124D3491E38}" type="slidenum">
              <a:rPr lang="en-GB" smtClean="0"/>
              <a:t>11</a:t>
            </a:fld>
            <a:endParaRPr lang="en-GB"/>
          </a:p>
        </p:txBody>
      </p:sp>
    </p:spTree>
    <p:extLst>
      <p:ext uri="{BB962C8B-B14F-4D97-AF65-F5344CB8AC3E}">
        <p14:creationId xmlns:p14="http://schemas.microsoft.com/office/powerpoint/2010/main" val="1039138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worst case, the ellipsoidal policy has double the Sharpe ratio of the classical.</a:t>
            </a:r>
          </a:p>
          <a:p>
            <a:endParaRPr lang="en-GB" dirty="0"/>
          </a:p>
          <a:p>
            <a:r>
              <a:rPr lang="en-GB" dirty="0"/>
              <a:t>The Gamma = 1 policy has </a:t>
            </a:r>
            <a:r>
              <a:rPr lang="en-US" dirty="0"/>
              <a:t>6.5 times larger Sharpe ratio, and Γ = 5, gives an almost 10 times larger Sharpe ratio compared to the classical case. </a:t>
            </a:r>
          </a:p>
          <a:p>
            <a:endParaRPr lang="en-US" dirty="0"/>
          </a:p>
          <a:p>
            <a:r>
              <a:rPr lang="en-US" dirty="0"/>
              <a:t>These results show that during recessions, larger returns can be generated by concentrating wealth into stable assets that guarantee small returns, instead of spreading wealth across several higher risk assets that are likely to perform poorly.</a:t>
            </a:r>
            <a:endParaRPr lang="en-GB" dirty="0"/>
          </a:p>
        </p:txBody>
      </p:sp>
      <p:sp>
        <p:nvSpPr>
          <p:cNvPr id="4" name="Slide Number Placeholder 3"/>
          <p:cNvSpPr>
            <a:spLocks noGrp="1"/>
          </p:cNvSpPr>
          <p:nvPr>
            <p:ph type="sldNum" sz="quarter" idx="5"/>
          </p:nvPr>
        </p:nvSpPr>
        <p:spPr/>
        <p:txBody>
          <a:bodyPr/>
          <a:lstStyle/>
          <a:p>
            <a:fld id="{DCBBE46D-C482-435D-9BDB-1124D3491E38}" type="slidenum">
              <a:rPr lang="en-GB" smtClean="0"/>
              <a:t>12</a:t>
            </a:fld>
            <a:endParaRPr lang="en-GB"/>
          </a:p>
        </p:txBody>
      </p:sp>
    </p:spTree>
    <p:extLst>
      <p:ext uri="{BB962C8B-B14F-4D97-AF65-F5344CB8AC3E}">
        <p14:creationId xmlns:p14="http://schemas.microsoft.com/office/powerpoint/2010/main" val="4181065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discuss the computational complexity of the RPO formulations.</a:t>
            </a:r>
          </a:p>
          <a:p>
            <a:endParaRPr lang="en-US" dirty="0"/>
          </a:p>
          <a:p>
            <a:r>
              <a:rPr lang="en-US" dirty="0"/>
              <a:t>The figure shows that as the number of assets, n, increases, the polyhedral algorithm has approximately cubic time complexity, while the ellipsoidal algorithm is approximately linear.</a:t>
            </a:r>
          </a:p>
          <a:p>
            <a:endParaRPr lang="en-US" dirty="0"/>
          </a:p>
          <a:p>
            <a:r>
              <a:rPr lang="en-US" dirty="0"/>
              <a:t>This is because SDP solvers are less efficient than solvers for SOCPs.</a:t>
            </a:r>
            <a:endParaRPr lang="en-GB" dirty="0"/>
          </a:p>
        </p:txBody>
      </p:sp>
      <p:sp>
        <p:nvSpPr>
          <p:cNvPr id="4" name="Slide Number Placeholder 3"/>
          <p:cNvSpPr>
            <a:spLocks noGrp="1"/>
          </p:cNvSpPr>
          <p:nvPr>
            <p:ph type="sldNum" sz="quarter" idx="5"/>
          </p:nvPr>
        </p:nvSpPr>
        <p:spPr/>
        <p:txBody>
          <a:bodyPr/>
          <a:lstStyle/>
          <a:p>
            <a:fld id="{DCBBE46D-C482-435D-9BDB-1124D3491E38}" type="slidenum">
              <a:rPr lang="en-GB" smtClean="0"/>
              <a:t>13</a:t>
            </a:fld>
            <a:endParaRPr lang="en-GB"/>
          </a:p>
        </p:txBody>
      </p:sp>
    </p:spTree>
    <p:extLst>
      <p:ext uri="{BB962C8B-B14F-4D97-AF65-F5344CB8AC3E}">
        <p14:creationId xmlns:p14="http://schemas.microsoft.com/office/powerpoint/2010/main" val="1598589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CBBE46D-C482-435D-9BDB-1124D3491E38}" type="slidenum">
              <a:rPr lang="en-GB" smtClean="0"/>
              <a:t>14</a:t>
            </a:fld>
            <a:endParaRPr lang="en-GB"/>
          </a:p>
        </p:txBody>
      </p:sp>
    </p:spTree>
    <p:extLst>
      <p:ext uri="{BB962C8B-B14F-4D97-AF65-F5344CB8AC3E}">
        <p14:creationId xmlns:p14="http://schemas.microsoft.com/office/powerpoint/2010/main" val="1802232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CBBE46D-C482-435D-9BDB-1124D3491E38}" type="slidenum">
              <a:rPr lang="en-GB" smtClean="0"/>
              <a:t>15</a:t>
            </a:fld>
            <a:endParaRPr lang="en-GB"/>
          </a:p>
        </p:txBody>
      </p:sp>
    </p:spTree>
    <p:extLst>
      <p:ext uri="{BB962C8B-B14F-4D97-AF65-F5344CB8AC3E}">
        <p14:creationId xmlns:p14="http://schemas.microsoft.com/office/powerpoint/2010/main" val="2707236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CBBE46D-C482-435D-9BDB-1124D3491E38}" type="slidenum">
              <a:rPr lang="en-GB" smtClean="0"/>
              <a:t>17</a:t>
            </a:fld>
            <a:endParaRPr lang="en-GB"/>
          </a:p>
        </p:txBody>
      </p:sp>
    </p:spTree>
    <p:extLst>
      <p:ext uri="{BB962C8B-B14F-4D97-AF65-F5344CB8AC3E}">
        <p14:creationId xmlns:p14="http://schemas.microsoft.com/office/powerpoint/2010/main" val="2143854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During the 2020 COVID recession, a study found the 53% of investors moved a significant portion of their portfolio into lower risk assets.  This demonstrates that, when faced with economic downturns,  investors tend to pursue defensive, risk-averse strategies. We are currently facing another downturn, so it is fitting for this project to explore the minimum-risk portfolio problem.</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In portfolio management, factor models are an effective tool for evaluating the risk return trade-off between assets.</a:t>
            </a:r>
          </a:p>
          <a:p>
            <a:r>
              <a:rPr lang="en-GB" sz="1200" kern="1200" dirty="0">
                <a:solidFill>
                  <a:schemeClr val="tx1"/>
                </a:solidFill>
                <a:effectLst/>
                <a:latin typeface="+mn-lt"/>
                <a:ea typeface="+mn-ea"/>
                <a:cs typeface="+mn-cs"/>
              </a:rPr>
              <a:t>However, investors don’t know the exact probability distribution of assets’ price movements, so there is uncertainty in their factor models. </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Classical optimisation techniques do not account for uncertainty. Therefore, we turn to Robust Portfolio Optimisation.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In RPO, these uncertainties are modelled as deterministic sets.  Existing RPO </a:t>
            </a:r>
            <a:r>
              <a:rPr lang="en-US" dirty="0"/>
              <a:t>solutions aren’t adopted by investors in practice because they to produce overly-conservative returns.</a:t>
            </a: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This project will address the issue of low returns by creating a new formulation for the minimum-risk RPO problem using polyhedral uncertainty sets.</a:t>
            </a:r>
          </a:p>
        </p:txBody>
      </p:sp>
      <p:sp>
        <p:nvSpPr>
          <p:cNvPr id="4" name="Slide Number Placeholder 3"/>
          <p:cNvSpPr>
            <a:spLocks noGrp="1"/>
          </p:cNvSpPr>
          <p:nvPr>
            <p:ph type="sldNum" sz="quarter" idx="5"/>
          </p:nvPr>
        </p:nvSpPr>
        <p:spPr/>
        <p:txBody>
          <a:bodyPr/>
          <a:lstStyle/>
          <a:p>
            <a:fld id="{DCBBE46D-C482-435D-9BDB-1124D3491E38}" type="slidenum">
              <a:rPr lang="en-GB" smtClean="0"/>
              <a:t>2</a:t>
            </a:fld>
            <a:endParaRPr lang="en-GB"/>
          </a:p>
        </p:txBody>
      </p:sp>
    </p:spTree>
    <p:extLst>
      <p:ext uri="{BB962C8B-B14F-4D97-AF65-F5344CB8AC3E}">
        <p14:creationId xmlns:p14="http://schemas.microsoft.com/office/powerpoint/2010/main" val="2114674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we discuss the new RPO formulation, we need to discuss the linear factor model for asset returns, and key assumptions that this project was build on.</a:t>
            </a:r>
          </a:p>
          <a:p>
            <a:endParaRPr lang="en-GB" dirty="0"/>
          </a:p>
          <a:p>
            <a:r>
              <a:rPr lang="en-GB" dirty="0"/>
              <a:t>The first term in the factor model, mu, is a constant, and it’s the average asset return</a:t>
            </a:r>
          </a:p>
          <a:p>
            <a:endParaRPr lang="en-GB" dirty="0"/>
          </a:p>
          <a:p>
            <a:r>
              <a:rPr lang="en-GB" dirty="0"/>
              <a:t>The second term represents how much of the asset’s total return can be explained by the factors. This term consists of the actual factor returns themselves, in matrix f, and the factor loading matrix V, which contains each assets sensitivity to each factor.</a:t>
            </a:r>
          </a:p>
          <a:p>
            <a:endParaRPr lang="en-GB" dirty="0"/>
          </a:p>
          <a:p>
            <a:r>
              <a:rPr lang="en-GB" dirty="0"/>
              <a:t>The final term is the residual returns, which represents the return that cannot be explained by the factor model. This is uncorrelated to the factor returns.</a:t>
            </a:r>
          </a:p>
          <a:p>
            <a:endParaRPr lang="en-GB" dirty="0"/>
          </a:p>
          <a:p>
            <a:r>
              <a:rPr lang="en-GB" dirty="0"/>
              <a:t>We make two key assumptions on the probability distributions of the model parameters:</a:t>
            </a:r>
          </a:p>
          <a:p>
            <a:endParaRPr lang="en-GB" dirty="0"/>
          </a:p>
          <a:p>
            <a:r>
              <a:rPr lang="en-GB" dirty="0"/>
              <a:t>Firstly, that the factor and residual returns are normally distributed, which allows us to model total asset returns as a random normal variable.</a:t>
            </a:r>
          </a:p>
          <a:p>
            <a:r>
              <a:rPr lang="en-GB" dirty="0"/>
              <a:t>Then portfolio returns also have normal distribution. Then we have 3 performance metrics for a portfolio:</a:t>
            </a:r>
          </a:p>
          <a:p>
            <a:r>
              <a:rPr lang="en-GB" dirty="0"/>
              <a:t>The return is then the expected value, risk is the variance of the portfolio, and Sharpe ratio, is equal to the return over risk. Sharpe ratio gives us an overview of the risk-return </a:t>
            </a:r>
            <a:r>
              <a:rPr lang="en-GB" dirty="0" err="1"/>
              <a:t>tradeoff</a:t>
            </a:r>
            <a:r>
              <a:rPr lang="en-GB" dirty="0"/>
              <a:t> of the portfolio. W is the vector of portfolio weights.</a:t>
            </a:r>
          </a:p>
          <a:p>
            <a:endParaRPr lang="en-GB" dirty="0"/>
          </a:p>
          <a:p>
            <a:r>
              <a:rPr lang="en-GB" dirty="0"/>
              <a:t>Secondly, we assume the probability distributions of the model parameters are stationary. This makes this factor model static – so the relationship between an asset and factor’s returns is constant over time.</a:t>
            </a:r>
          </a:p>
        </p:txBody>
      </p:sp>
      <p:sp>
        <p:nvSpPr>
          <p:cNvPr id="4" name="Slide Number Placeholder 3"/>
          <p:cNvSpPr>
            <a:spLocks noGrp="1"/>
          </p:cNvSpPr>
          <p:nvPr>
            <p:ph type="sldNum" sz="quarter" idx="5"/>
          </p:nvPr>
        </p:nvSpPr>
        <p:spPr/>
        <p:txBody>
          <a:bodyPr/>
          <a:lstStyle/>
          <a:p>
            <a:fld id="{DCBBE46D-C482-435D-9BDB-1124D3491E38}" type="slidenum">
              <a:rPr lang="en-GB" smtClean="0"/>
              <a:t>3</a:t>
            </a:fld>
            <a:endParaRPr lang="en-GB"/>
          </a:p>
        </p:txBody>
      </p:sp>
    </p:spTree>
    <p:extLst>
      <p:ext uri="{BB962C8B-B14F-4D97-AF65-F5344CB8AC3E}">
        <p14:creationId xmlns:p14="http://schemas.microsoft.com/office/powerpoint/2010/main" val="931603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We’ll now compare a classical Minimum-risk optimisation to the robust MR optimisation.</a:t>
            </a:r>
          </a:p>
          <a:p>
            <a:endParaRPr lang="en-GB" dirty="0"/>
          </a:p>
          <a:p>
            <a:r>
              <a:rPr lang="en-GB" dirty="0"/>
              <a:t>In the classical optimisation, we don’t consider uncertainty. We just minimise the portfolio risk for a certain level of return. There is also the budget constraint – which means we cannot invest more than what we have. Also the no short selling constraint means we can’t have negative portfolio weights.</a:t>
            </a:r>
          </a:p>
          <a:p>
            <a:r>
              <a:rPr lang="en-GB" dirty="0"/>
              <a:t>The mean and variance statistics are very sensitive to noise, so the classical portfolio performs very poorly in the worst case scenario.</a:t>
            </a:r>
          </a:p>
          <a:p>
            <a:endParaRPr lang="en-GB" dirty="0"/>
          </a:p>
          <a:p>
            <a:r>
              <a:rPr lang="en-GB" dirty="0"/>
              <a:t>By contrast, RPO is a minimax problem – we are minimising the worst-case (or maximum possible) risk over an uncertainty set. The constraints also ensure that the worst case (or lowest possible) return in an uncertainty set is greater than a level, alpha.</a:t>
            </a:r>
          </a:p>
          <a:p>
            <a:r>
              <a:rPr lang="en-GB" dirty="0"/>
              <a:t>We use linear regression to find the expected values of the linear factor model parameters, and construct uncertainty sets around them. The average returns, and the covariance matrices of the factor and residual returns, have interval uncertainty sets.</a:t>
            </a:r>
          </a:p>
          <a:p>
            <a:r>
              <a:rPr lang="en-GB" dirty="0"/>
              <a:t>The factor loading matrix will have a ellipsoidal or polyhedral portfolio.</a:t>
            </a:r>
          </a:p>
        </p:txBody>
      </p:sp>
      <p:sp>
        <p:nvSpPr>
          <p:cNvPr id="4" name="Slide Number Placeholder 3"/>
          <p:cNvSpPr>
            <a:spLocks noGrp="1"/>
          </p:cNvSpPr>
          <p:nvPr>
            <p:ph type="sldNum" sz="quarter" idx="5"/>
          </p:nvPr>
        </p:nvSpPr>
        <p:spPr/>
        <p:txBody>
          <a:bodyPr/>
          <a:lstStyle/>
          <a:p>
            <a:fld id="{DCBBE46D-C482-435D-9BDB-1124D3491E38}" type="slidenum">
              <a:rPr lang="en-GB" smtClean="0"/>
              <a:t>4</a:t>
            </a:fld>
            <a:endParaRPr lang="en-GB"/>
          </a:p>
        </p:txBody>
      </p:sp>
    </p:spTree>
    <p:extLst>
      <p:ext uri="{BB962C8B-B14F-4D97-AF65-F5344CB8AC3E}">
        <p14:creationId xmlns:p14="http://schemas.microsoft.com/office/powerpoint/2010/main" val="1890938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 discuss the ellipsoidal uncertainty set. This set is widely used in literature because it is simple to implement and can be solved efficiently.</a:t>
            </a:r>
          </a:p>
          <a:p>
            <a:endParaRPr lang="en-GB" dirty="0"/>
          </a:p>
          <a:p>
            <a:r>
              <a:rPr lang="en-GB" dirty="0"/>
              <a:t>The graph shows various instances of two variables, x_1 and x2, as well as the ellipsoidal uncertainty set around them.</a:t>
            </a:r>
          </a:p>
          <a:p>
            <a:r>
              <a:rPr lang="en-GB" dirty="0"/>
              <a:t>Omega – confidence level- controls the max dev of the uncertainty set from the nominal value of the variable. A larger confidence level includes more instances of the uncertain variable, and will lead to a more robust solution.</a:t>
            </a:r>
          </a:p>
          <a:p>
            <a:r>
              <a:rPr lang="en-GB" dirty="0"/>
              <a:t>Minimum-risk RPO with this set is implemented as a Second Order Cone Program – a type of convex program that can be solved efficiently.</a:t>
            </a:r>
          </a:p>
          <a:p>
            <a:endParaRPr lang="en-GB" dirty="0"/>
          </a:p>
          <a:p>
            <a:r>
              <a:rPr lang="en-GB" dirty="0"/>
              <a:t>This formulation is know to give conservative returns compared to the classical optimisation.</a:t>
            </a:r>
          </a:p>
        </p:txBody>
      </p:sp>
      <p:sp>
        <p:nvSpPr>
          <p:cNvPr id="4" name="Slide Number Placeholder 3"/>
          <p:cNvSpPr>
            <a:spLocks noGrp="1"/>
          </p:cNvSpPr>
          <p:nvPr>
            <p:ph type="sldNum" sz="quarter" idx="5"/>
          </p:nvPr>
        </p:nvSpPr>
        <p:spPr/>
        <p:txBody>
          <a:bodyPr/>
          <a:lstStyle/>
          <a:p>
            <a:fld id="{DCBBE46D-C482-435D-9BDB-1124D3491E38}" type="slidenum">
              <a:rPr lang="en-GB" smtClean="0"/>
              <a:t>5</a:t>
            </a:fld>
            <a:endParaRPr lang="en-GB"/>
          </a:p>
        </p:txBody>
      </p:sp>
    </p:spTree>
    <p:extLst>
      <p:ext uri="{BB962C8B-B14F-4D97-AF65-F5344CB8AC3E}">
        <p14:creationId xmlns:p14="http://schemas.microsoft.com/office/powerpoint/2010/main" val="3567998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is an illustration of the polyhedral set.</a:t>
            </a:r>
          </a:p>
          <a:p>
            <a:endParaRPr lang="en-US" dirty="0"/>
          </a:p>
          <a:p>
            <a:r>
              <a:rPr lang="en-US" dirty="0"/>
              <a:t>It is defined as the intersection of the L1 and L∞ norms. (The L1 norm is the diamond shape, and the L∞ norm is the box shape)</a:t>
            </a:r>
          </a:p>
          <a:p>
            <a:endParaRPr lang="en-US" dirty="0"/>
          </a:p>
          <a:p>
            <a:r>
              <a:rPr lang="en-US" dirty="0"/>
              <a:t>The two norms play different roles in the </a:t>
            </a:r>
            <a:r>
              <a:rPr lang="en-US" dirty="0" err="1"/>
              <a:t>characterisation</a:t>
            </a:r>
            <a:r>
              <a:rPr lang="en-US" dirty="0"/>
              <a:t> of the uncertainty set:</a:t>
            </a:r>
          </a:p>
          <a:p>
            <a:r>
              <a:rPr lang="en-US" dirty="0"/>
              <a:t> • The L∞ norm is a box norm constrained by the confidence level ω. This norm fixes the maximum deviation of the uncertainty set.</a:t>
            </a:r>
          </a:p>
          <a:p>
            <a:r>
              <a:rPr lang="en-US" dirty="0"/>
              <a:t>• The L1 norm is constrained by Γ, which is a user-defined parameter called the budget of uncertainty.</a:t>
            </a:r>
          </a:p>
          <a:p>
            <a:endParaRPr lang="en-US" dirty="0"/>
          </a:p>
          <a:p>
            <a:r>
              <a:rPr lang="en-US" dirty="0"/>
              <a:t>Γ  that controls the tightness of the uncertainty set by increasing the “radius” of the L1 norm, which increases the overall intersection area between the L1 and L∞ norms.</a:t>
            </a:r>
          </a:p>
          <a:p>
            <a:r>
              <a:rPr lang="en-US" dirty="0"/>
              <a:t>When Γ = 1, L1 ∩ L∞ = L1, since the L1 region is fully enclosed inside the L∞ region.</a:t>
            </a:r>
          </a:p>
          <a:p>
            <a:r>
              <a:rPr lang="en-US" dirty="0"/>
              <a:t>When Γ = the number of assets, L1 ∩ L∞ = L∞ because the L1 region has expanded and completely encloses the L∞ region.</a:t>
            </a:r>
          </a:p>
          <a:p>
            <a:r>
              <a:rPr lang="en-US" dirty="0"/>
              <a:t>For </a:t>
            </a:r>
            <a:r>
              <a:rPr lang="en-US" dirty="0" err="1"/>
              <a:t>inbetween</a:t>
            </a:r>
            <a:r>
              <a:rPr lang="en-US" dirty="0"/>
              <a:t> values of Γ, the norm has an octagon shape.</a:t>
            </a:r>
          </a:p>
          <a:p>
            <a:endParaRPr lang="en-US" dirty="0"/>
          </a:p>
          <a:p>
            <a:r>
              <a:rPr lang="en-US" dirty="0"/>
              <a:t>This formulation is implemented as  a Semidefinite Program.</a:t>
            </a:r>
            <a:endParaRPr lang="en-GB" dirty="0"/>
          </a:p>
        </p:txBody>
      </p:sp>
      <p:sp>
        <p:nvSpPr>
          <p:cNvPr id="4" name="Slide Number Placeholder 3"/>
          <p:cNvSpPr>
            <a:spLocks noGrp="1"/>
          </p:cNvSpPr>
          <p:nvPr>
            <p:ph type="sldNum" sz="quarter" idx="5"/>
          </p:nvPr>
        </p:nvSpPr>
        <p:spPr/>
        <p:txBody>
          <a:bodyPr/>
          <a:lstStyle/>
          <a:p>
            <a:fld id="{DCBBE46D-C482-435D-9BDB-1124D3491E38}" type="slidenum">
              <a:rPr lang="en-GB" smtClean="0"/>
              <a:t>6</a:t>
            </a:fld>
            <a:endParaRPr lang="en-GB"/>
          </a:p>
        </p:txBody>
      </p:sp>
    </p:spTree>
    <p:extLst>
      <p:ext uri="{BB962C8B-B14F-4D97-AF65-F5344CB8AC3E}">
        <p14:creationId xmlns:p14="http://schemas.microsoft.com/office/powerpoint/2010/main" val="1316860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we’re going to check that the polyhedral RPO behaves as expected by testing it on a synthetic dataset.</a:t>
            </a:r>
          </a:p>
          <a:p>
            <a:endParaRPr lang="en-GB" dirty="0"/>
          </a:p>
          <a:p>
            <a:r>
              <a:rPr lang="en-GB" dirty="0"/>
              <a:t>The graph shows the risk return  characteristics of the 10 assets in the synthetic universe. We see that there is a </a:t>
            </a:r>
            <a:r>
              <a:rPr lang="en-GB" dirty="0" err="1"/>
              <a:t>tradeoff</a:t>
            </a:r>
            <a:r>
              <a:rPr lang="en-GB" dirty="0"/>
              <a:t> – to get more return, you need to take more risk.</a:t>
            </a:r>
          </a:p>
          <a:p>
            <a:endParaRPr lang="en-GB" dirty="0"/>
          </a:p>
          <a:p>
            <a:r>
              <a:rPr lang="en-GB" dirty="0"/>
              <a:t>The graph has also colour coded any assets that held significant weight in any robust policy according to the key.</a:t>
            </a:r>
          </a:p>
          <a:p>
            <a:endParaRPr lang="en-GB" dirty="0"/>
          </a:p>
          <a:p>
            <a:r>
              <a:rPr lang="en-GB" dirty="0"/>
              <a:t>The polyhedral policies are less diverse than ellipsoidal policies. They only select 2 </a:t>
            </a:r>
            <a:r>
              <a:rPr lang="en-GB" dirty="0" err="1"/>
              <a:t>assest</a:t>
            </a:r>
            <a:r>
              <a:rPr lang="en-GB" dirty="0"/>
              <a:t>, whereas ellipsoidal selects 3. </a:t>
            </a:r>
          </a:p>
          <a:p>
            <a:r>
              <a:rPr lang="en-GB" dirty="0"/>
              <a:t>This is because the polyhedral algorithm optimises the L1 norm, which encourages sparsity in the weight vector.</a:t>
            </a:r>
          </a:p>
        </p:txBody>
      </p:sp>
      <p:sp>
        <p:nvSpPr>
          <p:cNvPr id="4" name="Slide Number Placeholder 3"/>
          <p:cNvSpPr>
            <a:spLocks noGrp="1"/>
          </p:cNvSpPr>
          <p:nvPr>
            <p:ph type="sldNum" sz="quarter" idx="5"/>
          </p:nvPr>
        </p:nvSpPr>
        <p:spPr/>
        <p:txBody>
          <a:bodyPr/>
          <a:lstStyle/>
          <a:p>
            <a:fld id="{DCBBE46D-C482-435D-9BDB-1124D3491E38}" type="slidenum">
              <a:rPr lang="en-GB" smtClean="0"/>
              <a:t>7</a:t>
            </a:fld>
            <a:endParaRPr lang="en-GB"/>
          </a:p>
        </p:txBody>
      </p:sp>
    </p:spTree>
    <p:extLst>
      <p:ext uri="{BB962C8B-B14F-4D97-AF65-F5344CB8AC3E}">
        <p14:creationId xmlns:p14="http://schemas.microsoft.com/office/powerpoint/2010/main" val="3568658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relationship is reversed in the worst case. Now the RPOs half the risk of the classical policy, with only marginal contractions in returns.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They therefore have double the Sharpe Ratio of the classical policy.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Nonetheless, its difficult to justify 30% reduction in average performance for doubled during the worst case.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Therefore theses results suggest investors shouldn’t pursue robust strategies when the stock market is generally trending upwards.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polyhedral RPOs produce lower risk than the ellipsoidal portfolio because it was able to concentrate wealth into the lowest risk assets. Overall, this is a disadvantage compared to the ellipsoidal portfolio, which took 1% more risk but generated 4% more return.</a:t>
            </a:r>
          </a:p>
        </p:txBody>
      </p:sp>
      <p:sp>
        <p:nvSpPr>
          <p:cNvPr id="4" name="Slide Number Placeholder 3"/>
          <p:cNvSpPr>
            <a:spLocks noGrp="1"/>
          </p:cNvSpPr>
          <p:nvPr>
            <p:ph type="sldNum" sz="quarter" idx="5"/>
          </p:nvPr>
        </p:nvSpPr>
        <p:spPr/>
        <p:txBody>
          <a:bodyPr/>
          <a:lstStyle/>
          <a:p>
            <a:fld id="{DCBBE46D-C482-435D-9BDB-1124D3491E38}" type="slidenum">
              <a:rPr lang="en-GB" smtClean="0"/>
              <a:t>8</a:t>
            </a:fld>
            <a:endParaRPr lang="en-GB"/>
          </a:p>
        </p:txBody>
      </p:sp>
    </p:spTree>
    <p:extLst>
      <p:ext uri="{BB962C8B-B14F-4D97-AF65-F5344CB8AC3E}">
        <p14:creationId xmlns:p14="http://schemas.microsoft.com/office/powerpoint/2010/main" val="3814583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relationship is reversed in the worst case. Now the RPOs half the risk of the classical policy, with only marginal contractions in returns.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They therefore have double the Sharpe Ratio of the classical policy.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Nonetheless, its difficult to justify 30% reduction in average performance for doubled during the worst case.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Therefore theses results suggest investors shouldn’t pursue robust strategies when the stock market is generally trending upwards.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polyhedral RPOs produce lower risk than the ellipsoidal portfolio because it was able to concentrate wealth into the lowest risk assets. Overall, this is a disadvantage compared to the ellipsoidal portfolio, which took 1% more risk but generated 4% more return.</a:t>
            </a:r>
          </a:p>
        </p:txBody>
      </p:sp>
      <p:sp>
        <p:nvSpPr>
          <p:cNvPr id="4" name="Slide Number Placeholder 3"/>
          <p:cNvSpPr>
            <a:spLocks noGrp="1"/>
          </p:cNvSpPr>
          <p:nvPr>
            <p:ph type="sldNum" sz="quarter" idx="5"/>
          </p:nvPr>
        </p:nvSpPr>
        <p:spPr/>
        <p:txBody>
          <a:bodyPr/>
          <a:lstStyle/>
          <a:p>
            <a:fld id="{DCBBE46D-C482-435D-9BDB-1124D3491E38}" type="slidenum">
              <a:rPr lang="en-GB" smtClean="0"/>
              <a:t>9</a:t>
            </a:fld>
            <a:endParaRPr lang="en-GB"/>
          </a:p>
        </p:txBody>
      </p:sp>
    </p:spTree>
    <p:extLst>
      <p:ext uri="{BB962C8B-B14F-4D97-AF65-F5344CB8AC3E}">
        <p14:creationId xmlns:p14="http://schemas.microsoft.com/office/powerpoint/2010/main" val="1412021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4C574D-0B94-48E5-A7DB-BBA704207B37}" type="datetimeFigureOut">
              <a:rPr lang="en-GB" smtClean="0"/>
              <a:t>29/06/2022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6F2537-6108-4931-B1B1-1630BB86ED80}" type="slidenum">
              <a:rPr lang="en-GB" smtClean="0"/>
              <a:t>‹#›</a:t>
            </a:fld>
            <a:endParaRPr lang="en-GB"/>
          </a:p>
        </p:txBody>
      </p:sp>
    </p:spTree>
    <p:extLst>
      <p:ext uri="{BB962C8B-B14F-4D97-AF65-F5344CB8AC3E}">
        <p14:creationId xmlns:p14="http://schemas.microsoft.com/office/powerpoint/2010/main" val="1399074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4C574D-0B94-48E5-A7DB-BBA704207B37}" type="datetimeFigureOut">
              <a:rPr lang="en-GB" smtClean="0"/>
              <a:t>29/06/2022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C6F2537-6108-4931-B1B1-1630BB86ED80}" type="slidenum">
              <a:rPr lang="en-GB" smtClean="0"/>
              <a:t>‹#›</a:t>
            </a:fld>
            <a:endParaRPr lang="en-GB"/>
          </a:p>
        </p:txBody>
      </p:sp>
    </p:spTree>
    <p:extLst>
      <p:ext uri="{BB962C8B-B14F-4D97-AF65-F5344CB8AC3E}">
        <p14:creationId xmlns:p14="http://schemas.microsoft.com/office/powerpoint/2010/main" val="974485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4C574D-0B94-48E5-A7DB-BBA704207B37}" type="datetimeFigureOut">
              <a:rPr lang="en-GB" smtClean="0"/>
              <a:t>29/06/2022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C6F2537-6108-4931-B1B1-1630BB86ED80}" type="slidenum">
              <a:rPr lang="en-GB" smtClean="0"/>
              <a:t>‹#›</a:t>
            </a:fld>
            <a:endParaRPr lang="en-GB"/>
          </a:p>
        </p:txBody>
      </p:sp>
    </p:spTree>
    <p:extLst>
      <p:ext uri="{BB962C8B-B14F-4D97-AF65-F5344CB8AC3E}">
        <p14:creationId xmlns:p14="http://schemas.microsoft.com/office/powerpoint/2010/main" val="2633105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4C574D-0B94-48E5-A7DB-BBA704207B37}" type="datetimeFigureOut">
              <a:rPr lang="en-GB" smtClean="0"/>
              <a:t>29/06/2022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6F2537-6108-4931-B1B1-1630BB86ED80}" type="slidenum">
              <a:rPr lang="en-GB" smtClean="0"/>
              <a:t>‹#›</a:t>
            </a:fld>
            <a:endParaRPr lang="en-GB"/>
          </a:p>
        </p:txBody>
      </p:sp>
    </p:spTree>
    <p:extLst>
      <p:ext uri="{BB962C8B-B14F-4D97-AF65-F5344CB8AC3E}">
        <p14:creationId xmlns:p14="http://schemas.microsoft.com/office/powerpoint/2010/main" val="2487244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4C574D-0B94-48E5-A7DB-BBA704207B37}" type="datetimeFigureOut">
              <a:rPr lang="en-GB" smtClean="0"/>
              <a:t>29/06/2022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6F2537-6108-4931-B1B1-1630BB86ED80}" type="slidenum">
              <a:rPr lang="en-GB" smtClean="0"/>
              <a:t>‹#›</a:t>
            </a:fld>
            <a:endParaRPr lang="en-GB"/>
          </a:p>
        </p:txBody>
      </p:sp>
    </p:spTree>
    <p:extLst>
      <p:ext uri="{BB962C8B-B14F-4D97-AF65-F5344CB8AC3E}">
        <p14:creationId xmlns:p14="http://schemas.microsoft.com/office/powerpoint/2010/main" val="1542507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34C574D-0B94-48E5-A7DB-BBA704207B37}" type="datetimeFigureOut">
              <a:rPr lang="en-GB" smtClean="0"/>
              <a:t>29/06/2022</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EC6F2537-6108-4931-B1B1-1630BB86ED80}" type="slidenum">
              <a:rPr lang="en-GB" smtClean="0"/>
              <a:t>‹#›</a:t>
            </a:fld>
            <a:endParaRPr lang="en-GB"/>
          </a:p>
        </p:txBody>
      </p:sp>
    </p:spTree>
    <p:extLst>
      <p:ext uri="{BB962C8B-B14F-4D97-AF65-F5344CB8AC3E}">
        <p14:creationId xmlns:p14="http://schemas.microsoft.com/office/powerpoint/2010/main" val="2313696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C34C574D-0B94-48E5-A7DB-BBA704207B37}" type="datetimeFigureOut">
              <a:rPr lang="en-GB" smtClean="0"/>
              <a:t>29/06/2022</a:t>
            </a:fld>
            <a:endParaRPr lang="en-GB"/>
          </a:p>
        </p:txBody>
      </p:sp>
      <p:sp>
        <p:nvSpPr>
          <p:cNvPr id="11" name="Footer Placeholder 10"/>
          <p:cNvSpPr>
            <a:spLocks noGrp="1"/>
          </p:cNvSpPr>
          <p:nvPr>
            <p:ph type="ftr" sz="quarter" idx="11"/>
          </p:nvPr>
        </p:nvSpPr>
        <p:spPr/>
        <p:txBody>
          <a:bodyPr/>
          <a:lstStyle/>
          <a:p>
            <a:endParaRPr lang="en-GB"/>
          </a:p>
        </p:txBody>
      </p:sp>
      <p:sp>
        <p:nvSpPr>
          <p:cNvPr id="12" name="Slide Number Placeholder 11"/>
          <p:cNvSpPr>
            <a:spLocks noGrp="1"/>
          </p:cNvSpPr>
          <p:nvPr>
            <p:ph type="sldNum" sz="quarter" idx="12"/>
          </p:nvPr>
        </p:nvSpPr>
        <p:spPr/>
        <p:txBody>
          <a:bodyPr/>
          <a:lstStyle/>
          <a:p>
            <a:fld id="{EC6F2537-6108-4931-B1B1-1630BB86ED80}" type="slidenum">
              <a:rPr lang="en-GB" smtClean="0"/>
              <a:t>‹#›</a:t>
            </a:fld>
            <a:endParaRPr lang="en-GB"/>
          </a:p>
        </p:txBody>
      </p:sp>
    </p:spTree>
    <p:extLst>
      <p:ext uri="{BB962C8B-B14F-4D97-AF65-F5344CB8AC3E}">
        <p14:creationId xmlns:p14="http://schemas.microsoft.com/office/powerpoint/2010/main" val="771226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C34C574D-0B94-48E5-A7DB-BBA704207B37}" type="datetimeFigureOut">
              <a:rPr lang="en-GB" smtClean="0"/>
              <a:t>29/06/2022</a:t>
            </a:fld>
            <a:endParaRPr lang="en-GB"/>
          </a:p>
        </p:txBody>
      </p:sp>
      <p:sp>
        <p:nvSpPr>
          <p:cNvPr id="7" name="Footer Placeholder 6"/>
          <p:cNvSpPr>
            <a:spLocks noGrp="1"/>
          </p:cNvSpPr>
          <p:nvPr>
            <p:ph type="ftr" sz="quarter" idx="11"/>
          </p:nvPr>
        </p:nvSpPr>
        <p:spPr/>
        <p:txBody>
          <a:bodyPr/>
          <a:lstStyle/>
          <a:p>
            <a:endParaRPr lang="en-GB"/>
          </a:p>
        </p:txBody>
      </p:sp>
      <p:sp>
        <p:nvSpPr>
          <p:cNvPr id="8" name="Slide Number Placeholder 7"/>
          <p:cNvSpPr>
            <a:spLocks noGrp="1"/>
          </p:cNvSpPr>
          <p:nvPr>
            <p:ph type="sldNum" sz="quarter" idx="12"/>
          </p:nvPr>
        </p:nvSpPr>
        <p:spPr/>
        <p:txBody>
          <a:bodyPr/>
          <a:lstStyle/>
          <a:p>
            <a:fld id="{EC6F2537-6108-4931-B1B1-1630BB86ED80}" type="slidenum">
              <a:rPr lang="en-GB" smtClean="0"/>
              <a:t>‹#›</a:t>
            </a:fld>
            <a:endParaRPr lang="en-GB"/>
          </a:p>
        </p:txBody>
      </p:sp>
    </p:spTree>
    <p:extLst>
      <p:ext uri="{BB962C8B-B14F-4D97-AF65-F5344CB8AC3E}">
        <p14:creationId xmlns:p14="http://schemas.microsoft.com/office/powerpoint/2010/main" val="2230053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34C574D-0B94-48E5-A7DB-BBA704207B37}" type="datetimeFigureOut">
              <a:rPr lang="en-GB" smtClean="0"/>
              <a:t>29/06/2022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6F2537-6108-4931-B1B1-1630BB86ED80}" type="slidenum">
              <a:rPr lang="en-GB" smtClean="0"/>
              <a:t>‹#›</a:t>
            </a:fld>
            <a:endParaRPr lang="en-GB"/>
          </a:p>
        </p:txBody>
      </p:sp>
    </p:spTree>
    <p:extLst>
      <p:ext uri="{BB962C8B-B14F-4D97-AF65-F5344CB8AC3E}">
        <p14:creationId xmlns:p14="http://schemas.microsoft.com/office/powerpoint/2010/main" val="64858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C34C574D-0B94-48E5-A7DB-BBA704207B37}" type="datetimeFigureOut">
              <a:rPr lang="en-GB" smtClean="0"/>
              <a:t>29/06/2022</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EC6F2537-6108-4931-B1B1-1630BB86ED80}" type="slidenum">
              <a:rPr lang="en-GB" smtClean="0"/>
              <a:t>‹#›</a:t>
            </a:fld>
            <a:endParaRPr lang="en-GB"/>
          </a:p>
        </p:txBody>
      </p:sp>
    </p:spTree>
    <p:extLst>
      <p:ext uri="{BB962C8B-B14F-4D97-AF65-F5344CB8AC3E}">
        <p14:creationId xmlns:p14="http://schemas.microsoft.com/office/powerpoint/2010/main" val="2971253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C34C574D-0B94-48E5-A7DB-BBA704207B37}" type="datetimeFigureOut">
              <a:rPr lang="en-GB" smtClean="0"/>
              <a:t>29/06/2022</a:t>
            </a:fld>
            <a:endParaRPr lang="en-GB"/>
          </a:p>
        </p:txBody>
      </p:sp>
      <p:sp>
        <p:nvSpPr>
          <p:cNvPr id="9" name="Footer Placeholder 8"/>
          <p:cNvSpPr>
            <a:spLocks noGrp="1"/>
          </p:cNvSpPr>
          <p:nvPr>
            <p:ph type="ftr" sz="quarter" idx="11"/>
          </p:nvPr>
        </p:nvSpPr>
        <p:spPr>
          <a:xfrm>
            <a:off x="3499101" y="6356350"/>
            <a:ext cx="5911517" cy="365125"/>
          </a:xfrm>
        </p:spPr>
        <p:txBody>
          <a:bodyPr/>
          <a:lstStyle/>
          <a:p>
            <a:endParaRPr lang="en-GB"/>
          </a:p>
        </p:txBody>
      </p:sp>
      <p:sp>
        <p:nvSpPr>
          <p:cNvPr id="10" name="Slide Number Placeholder 9"/>
          <p:cNvSpPr>
            <a:spLocks noGrp="1"/>
          </p:cNvSpPr>
          <p:nvPr>
            <p:ph type="sldNum" sz="quarter" idx="12"/>
          </p:nvPr>
        </p:nvSpPr>
        <p:spPr/>
        <p:txBody>
          <a:bodyPr/>
          <a:lstStyle/>
          <a:p>
            <a:fld id="{EC6F2537-6108-4931-B1B1-1630BB86ED80}" type="slidenum">
              <a:rPr lang="en-GB" smtClean="0"/>
              <a:t>‹#›</a:t>
            </a:fld>
            <a:endParaRPr lang="en-GB"/>
          </a:p>
        </p:txBody>
      </p:sp>
    </p:spTree>
    <p:extLst>
      <p:ext uri="{BB962C8B-B14F-4D97-AF65-F5344CB8AC3E}">
        <p14:creationId xmlns:p14="http://schemas.microsoft.com/office/powerpoint/2010/main" val="2418940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C34C574D-0B94-48E5-A7DB-BBA704207B37}" type="datetimeFigureOut">
              <a:rPr lang="en-GB" smtClean="0"/>
              <a:t>29/06/2022</a:t>
            </a:fld>
            <a:endParaRPr lang="en-GB"/>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GB"/>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EC6F2537-6108-4931-B1B1-1630BB86ED80}" type="slidenum">
              <a:rPr lang="en-GB" smtClean="0"/>
              <a:t>‹#›</a:t>
            </a:fld>
            <a:endParaRPr lang="en-GB"/>
          </a:p>
        </p:txBody>
      </p:sp>
    </p:spTree>
    <p:extLst>
      <p:ext uri="{BB962C8B-B14F-4D97-AF65-F5344CB8AC3E}">
        <p14:creationId xmlns:p14="http://schemas.microsoft.com/office/powerpoint/2010/main" val="4103411116"/>
      </p:ext>
    </p:extLst>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3.wdp"/></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4.wdp"/></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17732-C31E-DFF1-D637-E906DCA23320}"/>
              </a:ext>
            </a:extLst>
          </p:cNvPr>
          <p:cNvSpPr>
            <a:spLocks noGrp="1"/>
          </p:cNvSpPr>
          <p:nvPr>
            <p:ph type="ctrTitle"/>
          </p:nvPr>
        </p:nvSpPr>
        <p:spPr/>
        <p:txBody>
          <a:bodyPr>
            <a:normAutofit/>
          </a:bodyPr>
          <a:lstStyle/>
          <a:p>
            <a:r>
              <a:rPr lang="en-US" sz="4800" dirty="0"/>
              <a:t>Robust Portfolio Management in Finance using Static Factor Models</a:t>
            </a:r>
            <a:endParaRPr lang="en-GB" sz="4800" dirty="0"/>
          </a:p>
        </p:txBody>
      </p:sp>
      <p:sp>
        <p:nvSpPr>
          <p:cNvPr id="3" name="Subtitle 2">
            <a:extLst>
              <a:ext uri="{FF2B5EF4-FFF2-40B4-BE49-F238E27FC236}">
                <a16:creationId xmlns:a16="http://schemas.microsoft.com/office/drawing/2014/main" id="{5C15565C-8D00-2242-2F8B-D28D1DF665F7}"/>
              </a:ext>
            </a:extLst>
          </p:cNvPr>
          <p:cNvSpPr>
            <a:spLocks noGrp="1"/>
          </p:cNvSpPr>
          <p:nvPr>
            <p:ph type="subTitle" idx="1"/>
          </p:nvPr>
        </p:nvSpPr>
        <p:spPr/>
        <p:txBody>
          <a:bodyPr/>
          <a:lstStyle/>
          <a:p>
            <a:r>
              <a:rPr lang="en-GB" dirty="0"/>
              <a:t>Minimum-Risk Portfolio Optimisation with Polyhedral Uncertainty Sets</a:t>
            </a:r>
          </a:p>
        </p:txBody>
      </p:sp>
      <p:pic>
        <p:nvPicPr>
          <p:cNvPr id="4" name="Picture 2" descr="Fabio Pardo | Research groups | Imperial College London">
            <a:extLst>
              <a:ext uri="{FF2B5EF4-FFF2-40B4-BE49-F238E27FC236}">
                <a16:creationId xmlns:a16="http://schemas.microsoft.com/office/drawing/2014/main" id="{3094DF3D-1B9B-BEED-E885-FA4CF4667F2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380342" y="967215"/>
            <a:ext cx="2703942" cy="6624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5BA9511-69C4-0B98-EB57-63810664DE44}"/>
              </a:ext>
            </a:extLst>
          </p:cNvPr>
          <p:cNvSpPr txBox="1"/>
          <p:nvPr/>
        </p:nvSpPr>
        <p:spPr>
          <a:xfrm>
            <a:off x="9380342" y="4553712"/>
            <a:ext cx="2703942" cy="1200329"/>
          </a:xfrm>
          <a:prstGeom prst="rect">
            <a:avLst/>
          </a:prstGeom>
          <a:noFill/>
        </p:spPr>
        <p:txBody>
          <a:bodyPr wrap="square" rtlCol="0">
            <a:spAutoFit/>
          </a:bodyPr>
          <a:lstStyle/>
          <a:p>
            <a:pPr algn="r"/>
            <a:r>
              <a:rPr lang="en-US" dirty="0">
                <a:solidFill>
                  <a:srgbClr val="054272"/>
                </a:solidFill>
              </a:rPr>
              <a:t>Nikita Swaroop</a:t>
            </a:r>
          </a:p>
          <a:p>
            <a:pPr algn="r"/>
            <a:endParaRPr lang="en-US" dirty="0">
              <a:solidFill>
                <a:srgbClr val="054272"/>
              </a:solidFill>
            </a:endParaRPr>
          </a:p>
          <a:p>
            <a:pPr algn="r"/>
            <a:r>
              <a:rPr lang="en-US" dirty="0">
                <a:solidFill>
                  <a:srgbClr val="054272"/>
                </a:solidFill>
              </a:rPr>
              <a:t>Supervisor: Dr Imad </a:t>
            </a:r>
            <a:r>
              <a:rPr lang="en-US" dirty="0" err="1">
                <a:solidFill>
                  <a:srgbClr val="054272"/>
                </a:solidFill>
              </a:rPr>
              <a:t>Jaimoukha</a:t>
            </a:r>
            <a:endParaRPr lang="en-US" dirty="0">
              <a:solidFill>
                <a:srgbClr val="054272"/>
              </a:solidFill>
            </a:endParaRPr>
          </a:p>
        </p:txBody>
      </p:sp>
    </p:spTree>
    <p:extLst>
      <p:ext uri="{BB962C8B-B14F-4D97-AF65-F5344CB8AC3E}">
        <p14:creationId xmlns:p14="http://schemas.microsoft.com/office/powerpoint/2010/main" val="3065501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3FF0-903D-474A-DB41-D744AA1677D0}"/>
              </a:ext>
            </a:extLst>
          </p:cNvPr>
          <p:cNvSpPr>
            <a:spLocks noGrp="1"/>
          </p:cNvSpPr>
          <p:nvPr>
            <p:ph type="title"/>
          </p:nvPr>
        </p:nvSpPr>
        <p:spPr>
          <a:xfrm>
            <a:off x="252919" y="927068"/>
            <a:ext cx="2947482" cy="1802560"/>
          </a:xfrm>
        </p:spPr>
        <p:txBody>
          <a:bodyPr>
            <a:noAutofit/>
          </a:bodyPr>
          <a:lstStyle/>
          <a:p>
            <a:r>
              <a:rPr lang="en-GB" sz="3200" dirty="0"/>
              <a:t>Diversification characteristics on Real-world data</a:t>
            </a:r>
          </a:p>
        </p:txBody>
      </p:sp>
      <p:pic>
        <p:nvPicPr>
          <p:cNvPr id="7" name="Content Placeholder 6">
            <a:extLst>
              <a:ext uri="{FF2B5EF4-FFF2-40B4-BE49-F238E27FC236}">
                <a16:creationId xmlns:a16="http://schemas.microsoft.com/office/drawing/2014/main" id="{1F6B62AB-2154-9AC9-CD59-BFD4917544AA}"/>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l="4627" r="4627"/>
          <a:stretch/>
        </p:blipFill>
        <p:spPr>
          <a:xfrm>
            <a:off x="3779757" y="762296"/>
            <a:ext cx="7701043" cy="5333408"/>
          </a:xfrm>
        </p:spPr>
      </p:pic>
      <p:graphicFrame>
        <p:nvGraphicFramePr>
          <p:cNvPr id="4" name="Table 7">
            <a:extLst>
              <a:ext uri="{FF2B5EF4-FFF2-40B4-BE49-F238E27FC236}">
                <a16:creationId xmlns:a16="http://schemas.microsoft.com/office/drawing/2014/main" id="{424A6378-8A66-76A9-7314-D15566C68A09}"/>
              </a:ext>
            </a:extLst>
          </p:cNvPr>
          <p:cNvGraphicFramePr>
            <a:graphicFrameLocks/>
          </p:cNvGraphicFramePr>
          <p:nvPr>
            <p:extLst>
              <p:ext uri="{D42A27DB-BD31-4B8C-83A1-F6EECF244321}">
                <p14:modId xmlns:p14="http://schemas.microsoft.com/office/powerpoint/2010/main" val="357266794"/>
              </p:ext>
            </p:extLst>
          </p:nvPr>
        </p:nvGraphicFramePr>
        <p:xfrm>
          <a:off x="83056" y="2729628"/>
          <a:ext cx="3287208" cy="3261360"/>
        </p:xfrm>
        <a:graphic>
          <a:graphicData uri="http://schemas.openxmlformats.org/drawingml/2006/table">
            <a:tbl>
              <a:tblPr firstRow="1" bandRow="1">
                <a:tableStyleId>{5C22544A-7EE6-4342-B048-85BDC9FD1C3A}</a:tableStyleId>
              </a:tblPr>
              <a:tblGrid>
                <a:gridCol w="1095736">
                  <a:extLst>
                    <a:ext uri="{9D8B030D-6E8A-4147-A177-3AD203B41FA5}">
                      <a16:colId xmlns:a16="http://schemas.microsoft.com/office/drawing/2014/main" val="731136547"/>
                    </a:ext>
                  </a:extLst>
                </a:gridCol>
                <a:gridCol w="1095736">
                  <a:extLst>
                    <a:ext uri="{9D8B030D-6E8A-4147-A177-3AD203B41FA5}">
                      <a16:colId xmlns:a16="http://schemas.microsoft.com/office/drawing/2014/main" val="1551608465"/>
                    </a:ext>
                  </a:extLst>
                </a:gridCol>
                <a:gridCol w="1095736">
                  <a:extLst>
                    <a:ext uri="{9D8B030D-6E8A-4147-A177-3AD203B41FA5}">
                      <a16:colId xmlns:a16="http://schemas.microsoft.com/office/drawing/2014/main" val="1886332935"/>
                    </a:ext>
                  </a:extLst>
                </a:gridCol>
              </a:tblGrid>
              <a:tr h="288649">
                <a:tc>
                  <a:txBody>
                    <a:bodyPr/>
                    <a:lstStyle/>
                    <a:p>
                      <a:r>
                        <a:rPr lang="el-GR" sz="1600" dirty="0">
                          <a:latin typeface="Cambria Math" panose="02040503050406030204" pitchFamily="18" charset="0"/>
                          <a:ea typeface="Cambria Math" panose="02040503050406030204" pitchFamily="18" charset="0"/>
                        </a:rPr>
                        <a:t>Γ</a:t>
                      </a:r>
                      <a:r>
                        <a:rPr lang="en-GB" sz="1600" dirty="0">
                          <a:latin typeface="Cambria Math" panose="02040503050406030204" pitchFamily="18" charset="0"/>
                          <a:ea typeface="Cambria Math" panose="02040503050406030204" pitchFamily="18" charset="0"/>
                        </a:rPr>
                        <a:t>= 1</a:t>
                      </a:r>
                      <a:endParaRPr lang="en-GB" sz="1600" dirty="0"/>
                    </a:p>
                  </a:txBody>
                  <a:tcPr/>
                </a:tc>
                <a:tc>
                  <a:txBody>
                    <a:bodyPr/>
                    <a:lstStyle/>
                    <a:p>
                      <a:r>
                        <a:rPr lang="el-GR" sz="1600" dirty="0">
                          <a:latin typeface="Cambria Math" panose="02040503050406030204" pitchFamily="18" charset="0"/>
                          <a:ea typeface="Cambria Math" panose="02040503050406030204" pitchFamily="18" charset="0"/>
                        </a:rPr>
                        <a:t>Γ</a:t>
                      </a:r>
                      <a:r>
                        <a:rPr lang="en-GB" sz="1600" dirty="0">
                          <a:latin typeface="Cambria Math" panose="02040503050406030204" pitchFamily="18" charset="0"/>
                          <a:ea typeface="Cambria Math" panose="02040503050406030204" pitchFamily="18" charset="0"/>
                        </a:rPr>
                        <a:t>= 5</a:t>
                      </a:r>
                      <a:endParaRPr lang="en-GB" sz="1600" dirty="0"/>
                    </a:p>
                  </a:txBody>
                  <a:tcPr/>
                </a:tc>
                <a:tc>
                  <a:txBody>
                    <a:bodyPr/>
                    <a:lstStyle/>
                    <a:p>
                      <a:r>
                        <a:rPr lang="en-GB" sz="1600" dirty="0"/>
                        <a:t>Ellipsoid</a:t>
                      </a:r>
                    </a:p>
                  </a:txBody>
                  <a:tcPr/>
                </a:tc>
                <a:extLst>
                  <a:ext uri="{0D108BD9-81ED-4DB2-BD59-A6C34878D82A}">
                    <a16:rowId xmlns:a16="http://schemas.microsoft.com/office/drawing/2014/main" val="3885894422"/>
                  </a:ext>
                </a:extLst>
              </a:tr>
              <a:tr h="288649">
                <a:tc>
                  <a:txBody>
                    <a:bodyPr/>
                    <a:lstStyle/>
                    <a:p>
                      <a:r>
                        <a:rPr lang="en-GB" sz="1600" dirty="0"/>
                        <a:t>Sainsburys</a:t>
                      </a:r>
                    </a:p>
                  </a:txBody>
                  <a:tcPr/>
                </a:tc>
                <a:tc>
                  <a:txBody>
                    <a:bodyPr/>
                    <a:lstStyle/>
                    <a:p>
                      <a:r>
                        <a:rPr lang="en-GB" sz="1600" dirty="0"/>
                        <a:t>Sainsburys</a:t>
                      </a:r>
                    </a:p>
                  </a:txBody>
                  <a:tcPr/>
                </a:tc>
                <a:tc>
                  <a:txBody>
                    <a:bodyPr/>
                    <a:lstStyle/>
                    <a:p>
                      <a:r>
                        <a:rPr lang="en-GB" sz="1600" dirty="0"/>
                        <a:t>Sainsburys</a:t>
                      </a:r>
                    </a:p>
                  </a:txBody>
                  <a:tcPr/>
                </a:tc>
                <a:extLst>
                  <a:ext uri="{0D108BD9-81ED-4DB2-BD59-A6C34878D82A}">
                    <a16:rowId xmlns:a16="http://schemas.microsoft.com/office/drawing/2014/main" val="2212511542"/>
                  </a:ext>
                </a:extLst>
              </a:tr>
              <a:tr h="288649">
                <a:tc>
                  <a:txBody>
                    <a:bodyPr/>
                    <a:lstStyle/>
                    <a:p>
                      <a:r>
                        <a:rPr lang="en-GB" sz="1600" dirty="0"/>
                        <a:t>Ocado</a:t>
                      </a:r>
                      <a:endParaRPr lang="en-GB" dirty="0"/>
                    </a:p>
                  </a:txBody>
                  <a:tcPr/>
                </a:tc>
                <a:tc>
                  <a:txBody>
                    <a:bodyPr/>
                    <a:lstStyle/>
                    <a:p>
                      <a:r>
                        <a:rPr lang="en-GB" sz="1600" dirty="0"/>
                        <a:t>Ocado</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Ocado</a:t>
                      </a:r>
                    </a:p>
                  </a:txBody>
                  <a:tcPr/>
                </a:tc>
                <a:extLst>
                  <a:ext uri="{0D108BD9-81ED-4DB2-BD59-A6C34878D82A}">
                    <a16:rowId xmlns:a16="http://schemas.microsoft.com/office/drawing/2014/main" val="395867821"/>
                  </a:ext>
                </a:extLst>
              </a:tr>
              <a:tr h="498575">
                <a:tc>
                  <a:txBody>
                    <a:bodyPr/>
                    <a:lstStyle/>
                    <a:p>
                      <a:r>
                        <a:rPr lang="en-GB" sz="1600" dirty="0"/>
                        <a:t>Reckitt Benckiser</a:t>
                      </a:r>
                      <a:endParaRPr lang="en-GB" dirty="0"/>
                    </a:p>
                  </a:txBody>
                  <a:tcPr/>
                </a:tc>
                <a:tc>
                  <a:txBody>
                    <a:bodyPr/>
                    <a:lstStyle/>
                    <a:p>
                      <a:r>
                        <a:rPr lang="en-GB" sz="1600" dirty="0"/>
                        <a:t>B&amp;Q</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Tesco</a:t>
                      </a:r>
                    </a:p>
                  </a:txBody>
                  <a:tcPr/>
                </a:tc>
                <a:extLst>
                  <a:ext uri="{0D108BD9-81ED-4DB2-BD59-A6C34878D82A}">
                    <a16:rowId xmlns:a16="http://schemas.microsoft.com/office/drawing/2014/main" val="3410940413"/>
                  </a:ext>
                </a:extLst>
              </a:tr>
              <a:tr h="252840">
                <a:tc>
                  <a:txBody>
                    <a:bodyPr/>
                    <a:lstStyle/>
                    <a:p>
                      <a:endParaRPr lang="en-GB" dirty="0"/>
                    </a:p>
                  </a:txBody>
                  <a:tcPr/>
                </a:tc>
                <a:tc>
                  <a:txBody>
                    <a:bodyPr/>
                    <a:lstStyle/>
                    <a:p>
                      <a:endParaRPr lang="en-GB" dirty="0"/>
                    </a:p>
                  </a:txBody>
                  <a:tcPr/>
                </a:tc>
                <a:tc>
                  <a:txBody>
                    <a:bodyPr/>
                    <a:lstStyle/>
                    <a:p>
                      <a:r>
                        <a:rPr lang="en-GB" sz="1600" dirty="0"/>
                        <a:t>GSK</a:t>
                      </a:r>
                      <a:endParaRPr lang="en-GB" dirty="0"/>
                    </a:p>
                  </a:txBody>
                  <a:tcPr/>
                </a:tc>
                <a:extLst>
                  <a:ext uri="{0D108BD9-81ED-4DB2-BD59-A6C34878D82A}">
                    <a16:rowId xmlns:a16="http://schemas.microsoft.com/office/drawing/2014/main" val="911759964"/>
                  </a:ext>
                </a:extLst>
              </a:tr>
              <a:tr h="176447">
                <a:tc>
                  <a:txBody>
                    <a:bodyPr/>
                    <a:lstStyle/>
                    <a:p>
                      <a:endParaRPr lang="en-GB" dirty="0"/>
                    </a:p>
                  </a:txBody>
                  <a:tcPr/>
                </a:tc>
                <a:tc>
                  <a:txBody>
                    <a:bodyPr/>
                    <a:lstStyle/>
                    <a:p>
                      <a:endParaRPr lang="en-GB" dirty="0"/>
                    </a:p>
                  </a:txBody>
                  <a:tcPr/>
                </a:tc>
                <a:tc>
                  <a:txBody>
                    <a:bodyPr/>
                    <a:lstStyle/>
                    <a:p>
                      <a:r>
                        <a:rPr lang="en-GB" sz="1600" dirty="0">
                          <a:solidFill>
                            <a:schemeClr val="tx1"/>
                          </a:solidFill>
                        </a:rPr>
                        <a:t>…</a:t>
                      </a:r>
                      <a:endParaRPr lang="en-GB" dirty="0"/>
                    </a:p>
                  </a:txBody>
                  <a:tcPr/>
                </a:tc>
                <a:extLst>
                  <a:ext uri="{0D108BD9-81ED-4DB2-BD59-A6C34878D82A}">
                    <a16:rowId xmlns:a16="http://schemas.microsoft.com/office/drawing/2014/main" val="467941045"/>
                  </a:ext>
                </a:extLst>
              </a:tr>
              <a:tr h="314889">
                <a:tc>
                  <a:txBody>
                    <a:bodyPr/>
                    <a:lstStyle/>
                    <a:p>
                      <a:endParaRPr lang="en-GB" dirty="0"/>
                    </a:p>
                  </a:txBody>
                  <a:tcPr/>
                </a:tc>
                <a:tc>
                  <a:txBody>
                    <a:bodyPr/>
                    <a:lstStyle/>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solidFill>
                            <a:srgbClr val="FF0000"/>
                          </a:solidFill>
                        </a:rPr>
                        <a:t>Unilever</a:t>
                      </a:r>
                    </a:p>
                  </a:txBody>
                  <a:tcPr/>
                </a:tc>
                <a:extLst>
                  <a:ext uri="{0D108BD9-81ED-4DB2-BD59-A6C34878D82A}">
                    <a16:rowId xmlns:a16="http://schemas.microsoft.com/office/drawing/2014/main" val="410440338"/>
                  </a:ext>
                </a:extLst>
              </a:tr>
              <a:tr h="498575">
                <a:tc>
                  <a:txBody>
                    <a:bodyPr/>
                    <a:lstStyle/>
                    <a:p>
                      <a:endParaRPr lang="en-GB" dirty="0"/>
                    </a:p>
                  </a:txBody>
                  <a:tcPr/>
                </a:tc>
                <a:tc>
                  <a:txBody>
                    <a:bodyPr/>
                    <a:lstStyle/>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solidFill>
                            <a:srgbClr val="FF0000"/>
                          </a:solidFill>
                        </a:rPr>
                        <a:t>Imperial brands</a:t>
                      </a:r>
                    </a:p>
                  </a:txBody>
                  <a:tcPr/>
                </a:tc>
                <a:extLst>
                  <a:ext uri="{0D108BD9-81ED-4DB2-BD59-A6C34878D82A}">
                    <a16:rowId xmlns:a16="http://schemas.microsoft.com/office/drawing/2014/main" val="3330100336"/>
                  </a:ext>
                </a:extLst>
              </a:tr>
            </a:tbl>
          </a:graphicData>
        </a:graphic>
      </p:graphicFrame>
    </p:spTree>
    <p:extLst>
      <p:ext uri="{BB962C8B-B14F-4D97-AF65-F5344CB8AC3E}">
        <p14:creationId xmlns:p14="http://schemas.microsoft.com/office/powerpoint/2010/main" val="679765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F67F5210-5A36-AF96-10EF-0D5032384EF4}"/>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l="7047" t="3132" r="7508" b="3444"/>
          <a:stretch/>
        </p:blipFill>
        <p:spPr>
          <a:xfrm>
            <a:off x="3616960" y="690796"/>
            <a:ext cx="7985760" cy="5476407"/>
          </a:xfrm>
          <a:prstGeom prst="rect">
            <a:avLst/>
          </a:prstGeom>
        </p:spPr>
      </p:pic>
      <p:sp>
        <p:nvSpPr>
          <p:cNvPr id="8" name="Title 1">
            <a:extLst>
              <a:ext uri="{FF2B5EF4-FFF2-40B4-BE49-F238E27FC236}">
                <a16:creationId xmlns:a16="http://schemas.microsoft.com/office/drawing/2014/main" id="{AD66DB93-BD8C-A323-9C1F-52D741EF7A81}"/>
              </a:ext>
            </a:extLst>
          </p:cNvPr>
          <p:cNvSpPr txBox="1">
            <a:spLocks/>
          </p:cNvSpPr>
          <p:nvPr/>
        </p:nvSpPr>
        <p:spPr>
          <a:xfrm>
            <a:off x="315045" y="1931137"/>
            <a:ext cx="2947482" cy="2985176"/>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100" dirty="0"/>
              <a:t>Mean performance of Classical and Robust policies on  Real-world data</a:t>
            </a:r>
          </a:p>
        </p:txBody>
      </p:sp>
    </p:spTree>
    <p:extLst>
      <p:ext uri="{BB962C8B-B14F-4D97-AF65-F5344CB8AC3E}">
        <p14:creationId xmlns:p14="http://schemas.microsoft.com/office/powerpoint/2010/main" val="1417556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F67F5210-5A36-AF96-10EF-0D5032384EF4}"/>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l="7230" t="3470" r="6924" b="4808"/>
          <a:stretch/>
        </p:blipFill>
        <p:spPr>
          <a:xfrm>
            <a:off x="3627121" y="766131"/>
            <a:ext cx="7913916" cy="5305418"/>
          </a:xfrm>
          <a:prstGeom prst="rect">
            <a:avLst/>
          </a:prstGeom>
        </p:spPr>
      </p:pic>
      <p:sp>
        <p:nvSpPr>
          <p:cNvPr id="5" name="Title 1">
            <a:extLst>
              <a:ext uri="{FF2B5EF4-FFF2-40B4-BE49-F238E27FC236}">
                <a16:creationId xmlns:a16="http://schemas.microsoft.com/office/drawing/2014/main" id="{23BAF797-9A8F-7A30-DC62-4A39A18E4033}"/>
              </a:ext>
            </a:extLst>
          </p:cNvPr>
          <p:cNvSpPr txBox="1">
            <a:spLocks/>
          </p:cNvSpPr>
          <p:nvPr/>
        </p:nvSpPr>
        <p:spPr>
          <a:xfrm>
            <a:off x="315045" y="1931137"/>
            <a:ext cx="2947482" cy="2985176"/>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z="3600" spc="-100" dirty="0"/>
              <a:t>Worst-case performance of Classical and Robust policies on  Real-world data</a:t>
            </a:r>
            <a:endParaRPr lang="en-US" spc="-100" dirty="0"/>
          </a:p>
        </p:txBody>
      </p:sp>
    </p:spTree>
    <p:extLst>
      <p:ext uri="{BB962C8B-B14F-4D97-AF65-F5344CB8AC3E}">
        <p14:creationId xmlns:p14="http://schemas.microsoft.com/office/powerpoint/2010/main" val="304438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18B3D-AA9A-4D37-EA8E-0CF8F7F69293}"/>
              </a:ext>
            </a:extLst>
          </p:cNvPr>
          <p:cNvSpPr>
            <a:spLocks noGrp="1"/>
          </p:cNvSpPr>
          <p:nvPr>
            <p:ph type="title"/>
          </p:nvPr>
        </p:nvSpPr>
        <p:spPr/>
        <p:txBody>
          <a:bodyPr>
            <a:normAutofit/>
          </a:bodyPr>
          <a:lstStyle/>
          <a:p>
            <a:r>
              <a:rPr lang="en-GB" sz="3200" dirty="0"/>
              <a:t>Computational complexity of Robust algorithms</a:t>
            </a:r>
          </a:p>
        </p:txBody>
      </p:sp>
      <p:pic>
        <p:nvPicPr>
          <p:cNvPr id="6" name="Picture 5">
            <a:extLst>
              <a:ext uri="{FF2B5EF4-FFF2-40B4-BE49-F238E27FC236}">
                <a16:creationId xmlns:a16="http://schemas.microsoft.com/office/drawing/2014/main" id="{DC7CEB20-7DBF-DED5-4EA7-E084E5D01E89}"/>
              </a:ext>
            </a:extLst>
          </p:cNvPr>
          <p:cNvPicPr>
            <a:picLocks noChangeAspect="1"/>
          </p:cNvPicPr>
          <p:nvPr/>
        </p:nvPicPr>
        <p:blipFill>
          <a:blip r:embed="rId3"/>
          <a:stretch>
            <a:fillRect/>
          </a:stretch>
        </p:blipFill>
        <p:spPr>
          <a:xfrm>
            <a:off x="4224868" y="763494"/>
            <a:ext cx="6455012" cy="5321868"/>
          </a:xfrm>
          <a:prstGeom prst="rect">
            <a:avLst/>
          </a:prstGeom>
        </p:spPr>
      </p:pic>
    </p:spTree>
    <p:extLst>
      <p:ext uri="{BB962C8B-B14F-4D97-AF65-F5344CB8AC3E}">
        <p14:creationId xmlns:p14="http://schemas.microsoft.com/office/powerpoint/2010/main" val="1643707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09893-32B8-D81A-8E53-17E0DA7A723B}"/>
              </a:ext>
            </a:extLst>
          </p:cNvPr>
          <p:cNvSpPr>
            <a:spLocks noGrp="1"/>
          </p:cNvSpPr>
          <p:nvPr>
            <p:ph type="title"/>
          </p:nvPr>
        </p:nvSpPr>
        <p:spPr/>
        <p:txBody>
          <a:bodyPr>
            <a:normAutofit/>
          </a:bodyPr>
          <a:lstStyle/>
          <a:p>
            <a:r>
              <a:rPr lang="en-GB" sz="3200" dirty="0"/>
              <a:t>Advantages and disadvantages of polyhedral RPO</a:t>
            </a:r>
          </a:p>
        </p:txBody>
      </p:sp>
      <p:graphicFrame>
        <p:nvGraphicFramePr>
          <p:cNvPr id="4" name="Content Placeholder 3">
            <a:extLst>
              <a:ext uri="{FF2B5EF4-FFF2-40B4-BE49-F238E27FC236}">
                <a16:creationId xmlns:a16="http://schemas.microsoft.com/office/drawing/2014/main" id="{F6F1FB56-309C-5FB4-9D31-9341BEDB14CF}"/>
              </a:ext>
            </a:extLst>
          </p:cNvPr>
          <p:cNvGraphicFramePr>
            <a:graphicFrameLocks noGrp="1"/>
          </p:cNvGraphicFramePr>
          <p:nvPr>
            <p:ph idx="1"/>
            <p:extLst>
              <p:ext uri="{D42A27DB-BD31-4B8C-83A1-F6EECF244321}">
                <p14:modId xmlns:p14="http://schemas.microsoft.com/office/powerpoint/2010/main" val="1463173589"/>
              </p:ext>
            </p:extLst>
          </p:nvPr>
        </p:nvGraphicFramePr>
        <p:xfrm>
          <a:off x="3868738" y="863600"/>
          <a:ext cx="7315200" cy="5121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0294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40505-F5F6-2244-6FD2-B60F6D680044}"/>
              </a:ext>
            </a:extLst>
          </p:cNvPr>
          <p:cNvSpPr>
            <a:spLocks noGrp="1"/>
          </p:cNvSpPr>
          <p:nvPr>
            <p:ph type="title"/>
          </p:nvPr>
        </p:nvSpPr>
        <p:spPr/>
        <p:txBody>
          <a:bodyPr>
            <a:normAutofit/>
          </a:bodyPr>
          <a:lstStyle/>
          <a:p>
            <a:r>
              <a:rPr lang="en-GB" sz="3200" dirty="0"/>
              <a:t>Significance + conclusions</a:t>
            </a:r>
          </a:p>
        </p:txBody>
      </p:sp>
      <p:graphicFrame>
        <p:nvGraphicFramePr>
          <p:cNvPr id="4" name="Content Placeholder 3">
            <a:extLst>
              <a:ext uri="{FF2B5EF4-FFF2-40B4-BE49-F238E27FC236}">
                <a16:creationId xmlns:a16="http://schemas.microsoft.com/office/drawing/2014/main" id="{F794AFF2-AF72-6A1C-BC16-3F524DF2419A}"/>
              </a:ext>
            </a:extLst>
          </p:cNvPr>
          <p:cNvGraphicFramePr>
            <a:graphicFrameLocks noGrp="1"/>
          </p:cNvGraphicFramePr>
          <p:nvPr>
            <p:ph idx="1"/>
            <p:extLst>
              <p:ext uri="{D42A27DB-BD31-4B8C-83A1-F6EECF244321}">
                <p14:modId xmlns:p14="http://schemas.microsoft.com/office/powerpoint/2010/main" val="4082711471"/>
              </p:ext>
            </p:extLst>
          </p:nvPr>
        </p:nvGraphicFramePr>
        <p:xfrm>
          <a:off x="3868738" y="863600"/>
          <a:ext cx="7315200" cy="5121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8607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9903B-0D7F-2FEF-125C-45986D767082}"/>
              </a:ext>
            </a:extLst>
          </p:cNvPr>
          <p:cNvSpPr>
            <a:spLocks noGrp="1"/>
          </p:cNvSpPr>
          <p:nvPr>
            <p:ph type="title"/>
          </p:nvPr>
        </p:nvSpPr>
        <p:spPr/>
        <p:txBody>
          <a:bodyPr/>
          <a:lstStyle/>
          <a:p>
            <a:r>
              <a:rPr lang="en-GB" dirty="0"/>
              <a:t>Further work</a:t>
            </a:r>
          </a:p>
        </p:txBody>
      </p:sp>
      <p:sp>
        <p:nvSpPr>
          <p:cNvPr id="3" name="Content Placeholder 2">
            <a:extLst>
              <a:ext uri="{FF2B5EF4-FFF2-40B4-BE49-F238E27FC236}">
                <a16:creationId xmlns:a16="http://schemas.microsoft.com/office/drawing/2014/main" id="{1DE79E24-A6D6-9EBE-E36B-773F70516257}"/>
              </a:ext>
            </a:extLst>
          </p:cNvPr>
          <p:cNvSpPr>
            <a:spLocks noGrp="1"/>
          </p:cNvSpPr>
          <p:nvPr>
            <p:ph idx="1"/>
          </p:nvPr>
        </p:nvSpPr>
        <p:spPr/>
        <p:txBody>
          <a:bodyPr>
            <a:normAutofit/>
          </a:bodyPr>
          <a:lstStyle/>
          <a:p>
            <a:r>
              <a:rPr lang="en-US" sz="2400" dirty="0"/>
              <a:t>Use </a:t>
            </a:r>
            <a:r>
              <a:rPr lang="en-US" sz="2400" b="1" dirty="0"/>
              <a:t>bootstrapping</a:t>
            </a:r>
            <a:r>
              <a:rPr lang="en-US" sz="2400" dirty="0"/>
              <a:t> to estimate the covariance matrix </a:t>
            </a:r>
            <a:r>
              <a:rPr lang="en-US" sz="2400" b="1" i="1" dirty="0"/>
              <a:t>D</a:t>
            </a:r>
            <a:r>
              <a:rPr lang="en-US" sz="2400" dirty="0"/>
              <a:t>, rather than using linear regression</a:t>
            </a:r>
          </a:p>
          <a:p>
            <a:r>
              <a:rPr lang="en-US" sz="2400" dirty="0"/>
              <a:t>Reformulate the polyhedral algorithm into a </a:t>
            </a:r>
            <a:r>
              <a:rPr lang="en-US" sz="2400" b="1" dirty="0"/>
              <a:t>SOCP</a:t>
            </a:r>
            <a:r>
              <a:rPr lang="en-US" sz="2400" dirty="0"/>
              <a:t>, like the ellipsoidal algorithm</a:t>
            </a:r>
          </a:p>
          <a:p>
            <a:r>
              <a:rPr lang="en-GB" sz="2400" dirty="0"/>
              <a:t>Construct polyhedral </a:t>
            </a:r>
            <a:r>
              <a:rPr lang="en-GB" sz="2400" b="1" dirty="0"/>
              <a:t>asymmetric</a:t>
            </a:r>
            <a:r>
              <a:rPr lang="en-GB" sz="2400" dirty="0"/>
              <a:t> uncertainty sets by adapting the following Maximum-Return problems for the Minimum-Risk case:</a:t>
            </a:r>
          </a:p>
          <a:p>
            <a:pPr lvl="1"/>
            <a:r>
              <a:rPr lang="en-US" sz="2000" dirty="0"/>
              <a:t>Chen et al. (2007) proposed an approach to construct asymmetric uncertainty sets using positive and negative perturbations in the </a:t>
            </a:r>
            <a:r>
              <a:rPr lang="en-US" sz="2000" dirty="0" err="1"/>
              <a:t>the</a:t>
            </a:r>
            <a:r>
              <a:rPr lang="en-US" sz="2000" dirty="0"/>
              <a:t> expected value of the </a:t>
            </a:r>
            <a:r>
              <a:rPr lang="en-US" sz="2000" dirty="0" err="1"/>
              <a:t>uncertaint</a:t>
            </a:r>
            <a:r>
              <a:rPr lang="en-US" sz="2000" dirty="0"/>
              <a:t> parameter.</a:t>
            </a:r>
          </a:p>
          <a:p>
            <a:pPr lvl="1"/>
            <a:r>
              <a:rPr lang="en-US" sz="2000" dirty="0"/>
              <a:t>Kawas and Thiele (2011)  propose optimize over the log-normal distribution of stock returns. This approach also produced portfolios with greater diversification and risk performance than symmetric robust algorithms.</a:t>
            </a:r>
            <a:endParaRPr lang="en-GB" sz="2000" dirty="0"/>
          </a:p>
        </p:txBody>
      </p:sp>
    </p:spTree>
    <p:extLst>
      <p:ext uri="{BB962C8B-B14F-4D97-AF65-F5344CB8AC3E}">
        <p14:creationId xmlns:p14="http://schemas.microsoft.com/office/powerpoint/2010/main" val="152691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EAA8C-F6FA-0557-E855-D0A1F3B4057A}"/>
              </a:ext>
            </a:extLst>
          </p:cNvPr>
          <p:cNvSpPr>
            <a:spLocks noGrp="1"/>
          </p:cNvSpPr>
          <p:nvPr>
            <p:ph type="title"/>
          </p:nvPr>
        </p:nvSpPr>
        <p:spPr/>
        <p:txBody>
          <a:bodyPr/>
          <a:lstStyle/>
          <a:p>
            <a:r>
              <a:rPr lang="en-GB" dirty="0"/>
              <a:t>Gamma</a:t>
            </a:r>
          </a:p>
        </p:txBody>
      </p:sp>
      <p:sp>
        <p:nvSpPr>
          <p:cNvPr id="3" name="Content Placeholder 2">
            <a:extLst>
              <a:ext uri="{FF2B5EF4-FFF2-40B4-BE49-F238E27FC236}">
                <a16:creationId xmlns:a16="http://schemas.microsoft.com/office/drawing/2014/main" id="{FF390E39-0C29-3AA9-27E5-093DBB913AD0}"/>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9D48CE6F-C248-8682-2DB4-8C700E0CC685}"/>
              </a:ext>
            </a:extLst>
          </p:cNvPr>
          <p:cNvPicPr>
            <a:picLocks noChangeAspect="1"/>
          </p:cNvPicPr>
          <p:nvPr/>
        </p:nvPicPr>
        <p:blipFill>
          <a:blip r:embed="rId3"/>
          <a:stretch>
            <a:fillRect/>
          </a:stretch>
        </p:blipFill>
        <p:spPr>
          <a:xfrm>
            <a:off x="4116442" y="864108"/>
            <a:ext cx="6820852" cy="5068007"/>
          </a:xfrm>
          <a:prstGeom prst="rect">
            <a:avLst/>
          </a:prstGeom>
        </p:spPr>
      </p:pic>
    </p:spTree>
    <p:extLst>
      <p:ext uri="{BB962C8B-B14F-4D97-AF65-F5344CB8AC3E}">
        <p14:creationId xmlns:p14="http://schemas.microsoft.com/office/powerpoint/2010/main" val="3495324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5510C-33BF-F7E1-52BA-62FE98C3C59C}"/>
              </a:ext>
            </a:extLst>
          </p:cNvPr>
          <p:cNvSpPr>
            <a:spLocks noGrp="1"/>
          </p:cNvSpPr>
          <p:nvPr>
            <p:ph type="title"/>
          </p:nvPr>
        </p:nvSpPr>
        <p:spPr/>
        <p:txBody>
          <a:bodyPr/>
          <a:lstStyle/>
          <a:p>
            <a:r>
              <a:rPr lang="en-GB" dirty="0"/>
              <a:t>D-norm vs Intersection norm</a:t>
            </a:r>
          </a:p>
        </p:txBody>
      </p:sp>
      <p:pic>
        <p:nvPicPr>
          <p:cNvPr id="9" name="Content Placeholder 8" descr="Chart&#10;&#10;Description automatically generated">
            <a:extLst>
              <a:ext uri="{FF2B5EF4-FFF2-40B4-BE49-F238E27FC236}">
                <a16:creationId xmlns:a16="http://schemas.microsoft.com/office/drawing/2014/main" id="{A6E1C49A-E0A5-E5FA-21CF-CF28908ED5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0926" y="1898891"/>
            <a:ext cx="3816023" cy="3060218"/>
          </a:xfrm>
        </p:spPr>
      </p:pic>
      <p:sp>
        <p:nvSpPr>
          <p:cNvPr id="10" name="TextBox 9">
            <a:extLst>
              <a:ext uri="{FF2B5EF4-FFF2-40B4-BE49-F238E27FC236}">
                <a16:creationId xmlns:a16="http://schemas.microsoft.com/office/drawing/2014/main" id="{2F12440C-53B7-E8C3-3BD5-B3CBAE2E9938}"/>
              </a:ext>
            </a:extLst>
          </p:cNvPr>
          <p:cNvSpPr txBox="1"/>
          <p:nvPr/>
        </p:nvSpPr>
        <p:spPr>
          <a:xfrm>
            <a:off x="5011836" y="1529559"/>
            <a:ext cx="1238493" cy="369332"/>
          </a:xfrm>
          <a:prstGeom prst="rect">
            <a:avLst/>
          </a:prstGeom>
          <a:noFill/>
        </p:spPr>
        <p:txBody>
          <a:bodyPr wrap="square" rtlCol="0">
            <a:spAutoFit/>
          </a:bodyPr>
          <a:lstStyle/>
          <a:p>
            <a:r>
              <a:rPr lang="en-GB" dirty="0"/>
              <a:t>D- norm</a:t>
            </a:r>
          </a:p>
        </p:txBody>
      </p:sp>
      <p:pic>
        <p:nvPicPr>
          <p:cNvPr id="11" name="Picture 10">
            <a:extLst>
              <a:ext uri="{FF2B5EF4-FFF2-40B4-BE49-F238E27FC236}">
                <a16:creationId xmlns:a16="http://schemas.microsoft.com/office/drawing/2014/main" id="{4B8AB746-6839-4CD7-1731-DCFA66B2FFDA}"/>
              </a:ext>
            </a:extLst>
          </p:cNvPr>
          <p:cNvPicPr>
            <a:picLocks noChangeAspect="1"/>
          </p:cNvPicPr>
          <p:nvPr/>
        </p:nvPicPr>
        <p:blipFill rotWithShape="1">
          <a:blip r:embed="rId3">
            <a:extLst>
              <a:ext uri="{28A0092B-C50C-407E-A947-70E740481C1C}">
                <a14:useLocalDpi xmlns:a14="http://schemas.microsoft.com/office/drawing/2010/main" val="0"/>
              </a:ext>
            </a:extLst>
          </a:blip>
          <a:srcRect l="6075" t="-159" r="6401" b="159"/>
          <a:stretch/>
        </p:blipFill>
        <p:spPr>
          <a:xfrm>
            <a:off x="7471339" y="1898889"/>
            <a:ext cx="4122158" cy="3060217"/>
          </a:xfrm>
          <a:prstGeom prst="rect">
            <a:avLst/>
          </a:prstGeom>
        </p:spPr>
      </p:pic>
      <p:sp>
        <p:nvSpPr>
          <p:cNvPr id="12" name="TextBox 11">
            <a:extLst>
              <a:ext uri="{FF2B5EF4-FFF2-40B4-BE49-F238E27FC236}">
                <a16:creationId xmlns:a16="http://schemas.microsoft.com/office/drawing/2014/main" id="{B1D83DC0-E192-F7BC-9C0B-AE5AC42149DF}"/>
              </a:ext>
            </a:extLst>
          </p:cNvPr>
          <p:cNvSpPr txBox="1"/>
          <p:nvPr/>
        </p:nvSpPr>
        <p:spPr>
          <a:xfrm>
            <a:off x="8740813" y="1529559"/>
            <a:ext cx="2150964" cy="369332"/>
          </a:xfrm>
          <a:prstGeom prst="rect">
            <a:avLst/>
          </a:prstGeom>
          <a:noFill/>
        </p:spPr>
        <p:txBody>
          <a:bodyPr wrap="square" rtlCol="0">
            <a:spAutoFit/>
          </a:bodyPr>
          <a:lstStyle/>
          <a:p>
            <a:r>
              <a:rPr lang="en-GB" dirty="0"/>
              <a:t>Intersection norm</a:t>
            </a:r>
          </a:p>
        </p:txBody>
      </p:sp>
    </p:spTree>
    <p:extLst>
      <p:ext uri="{BB962C8B-B14F-4D97-AF65-F5344CB8AC3E}">
        <p14:creationId xmlns:p14="http://schemas.microsoft.com/office/powerpoint/2010/main" val="2234211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B9F15-399C-3DD1-5017-0F91754A56CB}"/>
              </a:ext>
            </a:extLst>
          </p:cNvPr>
          <p:cNvSpPr>
            <a:spLocks noGrp="1"/>
          </p:cNvSpPr>
          <p:nvPr>
            <p:ph type="title"/>
          </p:nvPr>
        </p:nvSpPr>
        <p:spPr>
          <a:xfrm>
            <a:off x="252919" y="1123837"/>
            <a:ext cx="2947482" cy="4601183"/>
          </a:xfrm>
        </p:spPr>
        <p:txBody>
          <a:bodyPr>
            <a:normAutofit/>
          </a:bodyPr>
          <a:lstStyle/>
          <a:p>
            <a:r>
              <a:rPr lang="en-GB" dirty="0"/>
              <a:t>Overview of Polyhedral RPO algorithm</a:t>
            </a:r>
          </a:p>
        </p:txBody>
      </p:sp>
      <p:graphicFrame>
        <p:nvGraphicFramePr>
          <p:cNvPr id="4" name="Content Placeholder 3">
            <a:extLst>
              <a:ext uri="{FF2B5EF4-FFF2-40B4-BE49-F238E27FC236}">
                <a16:creationId xmlns:a16="http://schemas.microsoft.com/office/drawing/2014/main" id="{4AA3CEB3-E484-F27E-B6D1-57D42DFD5299}"/>
              </a:ext>
            </a:extLst>
          </p:cNvPr>
          <p:cNvGraphicFramePr>
            <a:graphicFrameLocks noGrp="1"/>
          </p:cNvGraphicFramePr>
          <p:nvPr>
            <p:ph idx="1"/>
            <p:extLst>
              <p:ext uri="{D42A27DB-BD31-4B8C-83A1-F6EECF244321}">
                <p14:modId xmlns:p14="http://schemas.microsoft.com/office/powerpoint/2010/main" val="4123494090"/>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9782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AA389-9148-5A2D-1CD3-CA623F813EF6}"/>
              </a:ext>
            </a:extLst>
          </p:cNvPr>
          <p:cNvSpPr>
            <a:spLocks noGrp="1"/>
          </p:cNvSpPr>
          <p:nvPr>
            <p:ph type="title"/>
          </p:nvPr>
        </p:nvSpPr>
        <p:spPr/>
        <p:txBody>
          <a:bodyPr/>
          <a:lstStyle/>
          <a:p>
            <a:r>
              <a:rPr lang="en-GB" dirty="0"/>
              <a:t>Project Brief</a:t>
            </a:r>
          </a:p>
        </p:txBody>
      </p:sp>
      <p:graphicFrame>
        <p:nvGraphicFramePr>
          <p:cNvPr id="4" name="Content Placeholder 3">
            <a:extLst>
              <a:ext uri="{FF2B5EF4-FFF2-40B4-BE49-F238E27FC236}">
                <a16:creationId xmlns:a16="http://schemas.microsoft.com/office/drawing/2014/main" id="{3FB31F39-60B2-E69F-663B-B65894A31C39}"/>
              </a:ext>
            </a:extLst>
          </p:cNvPr>
          <p:cNvGraphicFramePr>
            <a:graphicFrameLocks noGrp="1"/>
          </p:cNvGraphicFramePr>
          <p:nvPr>
            <p:ph idx="1"/>
            <p:extLst>
              <p:ext uri="{D42A27DB-BD31-4B8C-83A1-F6EECF244321}">
                <p14:modId xmlns:p14="http://schemas.microsoft.com/office/powerpoint/2010/main" val="1742199545"/>
              </p:ext>
            </p:extLst>
          </p:nvPr>
        </p:nvGraphicFramePr>
        <p:xfrm>
          <a:off x="3868738" y="751840"/>
          <a:ext cx="73152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3390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AF5E5-F090-7D62-F12D-B48DB2AF88DF}"/>
              </a:ext>
            </a:extLst>
          </p:cNvPr>
          <p:cNvSpPr>
            <a:spLocks noGrp="1"/>
          </p:cNvSpPr>
          <p:nvPr>
            <p:ph type="title"/>
          </p:nvPr>
        </p:nvSpPr>
        <p:spPr/>
        <p:txBody>
          <a:bodyPr/>
          <a:lstStyle/>
          <a:p>
            <a:r>
              <a:rPr lang="en-GB" dirty="0"/>
              <a:t>L1 norm sparsity</a:t>
            </a:r>
          </a:p>
        </p:txBody>
      </p:sp>
      <p:sp>
        <p:nvSpPr>
          <p:cNvPr id="3" name="Content Placeholder 2">
            <a:extLst>
              <a:ext uri="{FF2B5EF4-FFF2-40B4-BE49-F238E27FC236}">
                <a16:creationId xmlns:a16="http://schemas.microsoft.com/office/drawing/2014/main" id="{04041597-C5B7-56C5-0661-3E2555DEB8CC}"/>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404329FF-084E-24D5-4D31-2A8FA897F55D}"/>
              </a:ext>
            </a:extLst>
          </p:cNvPr>
          <p:cNvPicPr>
            <a:picLocks noChangeAspect="1"/>
          </p:cNvPicPr>
          <p:nvPr/>
        </p:nvPicPr>
        <p:blipFill>
          <a:blip r:embed="rId2"/>
          <a:stretch>
            <a:fillRect/>
          </a:stretch>
        </p:blipFill>
        <p:spPr>
          <a:xfrm>
            <a:off x="3869268" y="1123837"/>
            <a:ext cx="7315200" cy="4218767"/>
          </a:xfrm>
          <a:prstGeom prst="rect">
            <a:avLst/>
          </a:prstGeom>
        </p:spPr>
      </p:pic>
    </p:spTree>
    <p:extLst>
      <p:ext uri="{BB962C8B-B14F-4D97-AF65-F5344CB8AC3E}">
        <p14:creationId xmlns:p14="http://schemas.microsoft.com/office/powerpoint/2010/main" val="1773670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F5B2-B942-E214-208C-0EA29FAE655D}"/>
              </a:ext>
            </a:extLst>
          </p:cNvPr>
          <p:cNvSpPr>
            <a:spLocks noGrp="1"/>
          </p:cNvSpPr>
          <p:nvPr>
            <p:ph type="title"/>
          </p:nvPr>
        </p:nvSpPr>
        <p:spPr/>
        <p:txBody>
          <a:bodyPr/>
          <a:lstStyle/>
          <a:p>
            <a:r>
              <a:rPr lang="en-GB" dirty="0"/>
              <a:t>Final formulation</a:t>
            </a:r>
          </a:p>
        </p:txBody>
      </p:sp>
      <p:sp>
        <p:nvSpPr>
          <p:cNvPr id="3" name="Content Placeholder 2">
            <a:extLst>
              <a:ext uri="{FF2B5EF4-FFF2-40B4-BE49-F238E27FC236}">
                <a16:creationId xmlns:a16="http://schemas.microsoft.com/office/drawing/2014/main" id="{B2483D43-9DA3-651D-1707-E5CCEA06DB02}"/>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FE4CC6E2-3BA1-6908-E0D8-B5BC10067A08}"/>
              </a:ext>
            </a:extLst>
          </p:cNvPr>
          <p:cNvPicPr>
            <a:picLocks noChangeAspect="1"/>
          </p:cNvPicPr>
          <p:nvPr/>
        </p:nvPicPr>
        <p:blipFill>
          <a:blip r:embed="rId2"/>
          <a:stretch>
            <a:fillRect/>
          </a:stretch>
        </p:blipFill>
        <p:spPr>
          <a:xfrm>
            <a:off x="3869268" y="899950"/>
            <a:ext cx="5068007" cy="5048955"/>
          </a:xfrm>
          <a:prstGeom prst="rect">
            <a:avLst/>
          </a:prstGeom>
        </p:spPr>
      </p:pic>
    </p:spTree>
    <p:extLst>
      <p:ext uri="{BB962C8B-B14F-4D97-AF65-F5344CB8AC3E}">
        <p14:creationId xmlns:p14="http://schemas.microsoft.com/office/powerpoint/2010/main" val="4189517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24048F67-BECC-63B9-326E-8ECB8DCF08D3}"/>
              </a:ext>
            </a:extLst>
          </p:cNvPr>
          <p:cNvGrpSpPr/>
          <p:nvPr/>
        </p:nvGrpSpPr>
        <p:grpSpPr>
          <a:xfrm>
            <a:off x="3869267" y="2697432"/>
            <a:ext cx="7315200" cy="3409753"/>
            <a:chOff x="0" y="0"/>
            <a:chExt cx="7315200" cy="1190296"/>
          </a:xfrm>
        </p:grpSpPr>
        <p:sp>
          <p:nvSpPr>
            <p:cNvPr id="46" name="Rectangle: Rounded Corners 4">
              <a:extLst>
                <a:ext uri="{FF2B5EF4-FFF2-40B4-BE49-F238E27FC236}">
                  <a16:creationId xmlns:a16="http://schemas.microsoft.com/office/drawing/2014/main" id="{B2043E15-7F5C-9580-9D41-B41618B25BFA}"/>
                </a:ext>
              </a:extLst>
            </p:cNvPr>
            <p:cNvSpPr txBox="1"/>
            <p:nvPr/>
          </p:nvSpPr>
          <p:spPr>
            <a:xfrm>
              <a:off x="1582069" y="0"/>
              <a:ext cx="5733130" cy="119029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endParaRPr lang="en-GB" sz="3200" kern="1200" dirty="0"/>
            </a:p>
          </p:txBody>
        </p:sp>
        <p:sp>
          <p:nvSpPr>
            <p:cNvPr id="47" name="Rectangle: Rounded Corners 46">
              <a:extLst>
                <a:ext uri="{FF2B5EF4-FFF2-40B4-BE49-F238E27FC236}">
                  <a16:creationId xmlns:a16="http://schemas.microsoft.com/office/drawing/2014/main" id="{AA10CFFC-F03A-6615-CC03-6391633096C4}"/>
                </a:ext>
              </a:extLst>
            </p:cNvPr>
            <p:cNvSpPr/>
            <p:nvPr/>
          </p:nvSpPr>
          <p:spPr>
            <a:xfrm>
              <a:off x="0" y="0"/>
              <a:ext cx="7315200" cy="1190296"/>
            </a:xfrm>
            <a:prstGeom prst="roundRect">
              <a:avLst>
                <a:gd name="adj" fmla="val 10000"/>
              </a:avLst>
            </a:prstGeom>
            <a:solidFill>
              <a:srgbClr val="E4E4E4"/>
            </a:solidFill>
            <a:ln>
              <a:no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grpSp>
      <p:grpSp>
        <p:nvGrpSpPr>
          <p:cNvPr id="31" name="Group 30">
            <a:extLst>
              <a:ext uri="{FF2B5EF4-FFF2-40B4-BE49-F238E27FC236}">
                <a16:creationId xmlns:a16="http://schemas.microsoft.com/office/drawing/2014/main" id="{5390852E-1160-E1AA-DA48-7539F291F7D7}"/>
              </a:ext>
            </a:extLst>
          </p:cNvPr>
          <p:cNvGrpSpPr/>
          <p:nvPr/>
        </p:nvGrpSpPr>
        <p:grpSpPr>
          <a:xfrm>
            <a:off x="3869266" y="750815"/>
            <a:ext cx="7315200" cy="1865291"/>
            <a:chOff x="0" y="0"/>
            <a:chExt cx="7315200" cy="1190296"/>
          </a:xfrm>
        </p:grpSpPr>
        <p:sp>
          <p:nvSpPr>
            <p:cNvPr id="33" name="Rectangle: Rounded Corners 4">
              <a:extLst>
                <a:ext uri="{FF2B5EF4-FFF2-40B4-BE49-F238E27FC236}">
                  <a16:creationId xmlns:a16="http://schemas.microsoft.com/office/drawing/2014/main" id="{2AB8FECF-F4DD-A379-6EBA-885A36B435A3}"/>
                </a:ext>
              </a:extLst>
            </p:cNvPr>
            <p:cNvSpPr txBox="1"/>
            <p:nvPr/>
          </p:nvSpPr>
          <p:spPr>
            <a:xfrm>
              <a:off x="1582069" y="0"/>
              <a:ext cx="5733130" cy="119029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endParaRPr lang="en-GB" sz="3200" kern="1200" dirty="0"/>
            </a:p>
          </p:txBody>
        </p:sp>
        <p:sp>
          <p:nvSpPr>
            <p:cNvPr id="32" name="Rectangle: Rounded Corners 31">
              <a:extLst>
                <a:ext uri="{FF2B5EF4-FFF2-40B4-BE49-F238E27FC236}">
                  <a16:creationId xmlns:a16="http://schemas.microsoft.com/office/drawing/2014/main" id="{C2D3940B-AED5-C367-C538-DE5374AEFA71}"/>
                </a:ext>
              </a:extLst>
            </p:cNvPr>
            <p:cNvSpPr/>
            <p:nvPr/>
          </p:nvSpPr>
          <p:spPr>
            <a:xfrm>
              <a:off x="0" y="0"/>
              <a:ext cx="7315200" cy="1190296"/>
            </a:xfrm>
            <a:prstGeom prst="roundRect">
              <a:avLst>
                <a:gd name="adj" fmla="val 17081"/>
              </a:avLst>
            </a:prstGeom>
            <a:solidFill>
              <a:srgbClr val="E4E4E4"/>
            </a:solidFill>
            <a:ln>
              <a:no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GB" dirty="0"/>
            </a:p>
          </p:txBody>
        </p:sp>
      </p:grpSp>
      <p:sp>
        <p:nvSpPr>
          <p:cNvPr id="2" name="Title 1">
            <a:extLst>
              <a:ext uri="{FF2B5EF4-FFF2-40B4-BE49-F238E27FC236}">
                <a16:creationId xmlns:a16="http://schemas.microsoft.com/office/drawing/2014/main" id="{33134B9A-E882-C633-4660-1AAA0D6D2247}"/>
              </a:ext>
            </a:extLst>
          </p:cNvPr>
          <p:cNvSpPr>
            <a:spLocks noGrp="1"/>
          </p:cNvSpPr>
          <p:nvPr>
            <p:ph type="title"/>
          </p:nvPr>
        </p:nvSpPr>
        <p:spPr>
          <a:xfrm>
            <a:off x="239078" y="821751"/>
            <a:ext cx="2947482" cy="1330918"/>
          </a:xfrm>
        </p:spPr>
        <p:txBody>
          <a:bodyPr/>
          <a:lstStyle/>
          <a:p>
            <a:r>
              <a:rPr lang="en-GB" dirty="0"/>
              <a:t>Linear Factor Model </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3CEA93A1-F07F-F635-C129-1CCD7ED1FB73}"/>
                  </a:ext>
                </a:extLst>
              </p:cNvPr>
              <p:cNvSpPr>
                <a:spLocks noGrp="1"/>
              </p:cNvSpPr>
              <p:nvPr>
                <p:ph idx="1"/>
              </p:nvPr>
            </p:nvSpPr>
            <p:spPr>
              <a:xfrm>
                <a:off x="3869265" y="367145"/>
                <a:ext cx="7315200" cy="1640967"/>
              </a:xfrm>
            </p:spPr>
            <p:txBody>
              <a:bodyPr>
                <a:normAutofit/>
              </a:bodyPr>
              <a:lstStyle/>
              <a:p>
                <a:pPr marL="0" indent="0" algn="ctr">
                  <a:buNone/>
                </a:pPr>
                <a14:m>
                  <m:oMath xmlns:m="http://schemas.openxmlformats.org/officeDocument/2006/math">
                    <m:r>
                      <a:rPr lang="en-GB" sz="3600" b="1" i="1" smtClean="0">
                        <a:latin typeface="Cambria Math" panose="02040503050406030204" pitchFamily="18" charset="0"/>
                      </a:rPr>
                      <m:t>𝒓</m:t>
                    </m:r>
                    <m:r>
                      <a:rPr lang="en-GB" sz="3600" b="1" i="1" smtClean="0">
                        <a:latin typeface="Cambria Math" panose="02040503050406030204" pitchFamily="18" charset="0"/>
                      </a:rPr>
                      <m:t>= </m:t>
                    </m:r>
                    <m:r>
                      <a:rPr lang="el-GR" sz="3600" b="1" i="1" smtClean="0">
                        <a:latin typeface="Cambria Math" panose="02040503050406030204" pitchFamily="18" charset="0"/>
                        <a:ea typeface="Cambria Math" panose="02040503050406030204" pitchFamily="18" charset="0"/>
                      </a:rPr>
                      <m:t>𝝁</m:t>
                    </m:r>
                  </m:oMath>
                </a14:m>
                <a:r>
                  <a:rPr lang="en-GB" sz="3600" b="1" dirty="0"/>
                  <a:t> + </a:t>
                </a:r>
                <a14:m>
                  <m:oMath xmlns:m="http://schemas.openxmlformats.org/officeDocument/2006/math">
                    <m:sSup>
                      <m:sSupPr>
                        <m:ctrlPr>
                          <a:rPr lang="en-GB" sz="3600" b="1" i="1" smtClean="0">
                            <a:latin typeface="Cambria Math" panose="02040503050406030204" pitchFamily="18" charset="0"/>
                          </a:rPr>
                        </m:ctrlPr>
                      </m:sSupPr>
                      <m:e>
                        <m:r>
                          <a:rPr lang="en-GB" sz="3600" b="1" i="1" smtClean="0">
                            <a:latin typeface="Cambria Math" panose="02040503050406030204" pitchFamily="18" charset="0"/>
                          </a:rPr>
                          <m:t>𝑽</m:t>
                        </m:r>
                      </m:e>
                      <m:sup>
                        <m:r>
                          <a:rPr lang="en-GB" sz="3600" b="1" i="1" smtClean="0">
                            <a:latin typeface="Cambria Math" panose="02040503050406030204" pitchFamily="18" charset="0"/>
                          </a:rPr>
                          <m:t>𝑻</m:t>
                        </m:r>
                      </m:sup>
                    </m:sSup>
                    <m:r>
                      <a:rPr lang="en-GB" sz="3600" b="1" i="1" smtClean="0">
                        <a:latin typeface="Cambria Math" panose="02040503050406030204" pitchFamily="18" charset="0"/>
                      </a:rPr>
                      <m:t>𝒇</m:t>
                    </m:r>
                    <m:r>
                      <a:rPr lang="en-GB" sz="3600" b="1" i="1" smtClean="0">
                        <a:latin typeface="Cambria Math" panose="02040503050406030204" pitchFamily="18" charset="0"/>
                      </a:rPr>
                      <m:t>+ </m:t>
                    </m:r>
                    <m:r>
                      <a:rPr lang="el-GR" sz="3600" b="1" i="1" smtClean="0">
                        <a:latin typeface="Cambria Math" panose="02040503050406030204" pitchFamily="18" charset="0"/>
                        <a:ea typeface="Cambria Math" panose="02040503050406030204" pitchFamily="18" charset="0"/>
                      </a:rPr>
                      <m:t>𝜺</m:t>
                    </m:r>
                  </m:oMath>
                </a14:m>
                <a:endParaRPr lang="en-GB" sz="3600" b="1" dirty="0"/>
              </a:p>
            </p:txBody>
          </p:sp>
        </mc:Choice>
        <mc:Fallback xmlns="">
          <p:sp>
            <p:nvSpPr>
              <p:cNvPr id="10" name="Content Placeholder 9">
                <a:extLst>
                  <a:ext uri="{FF2B5EF4-FFF2-40B4-BE49-F238E27FC236}">
                    <a16:creationId xmlns:a16="http://schemas.microsoft.com/office/drawing/2014/main" id="{3CEA93A1-F07F-F635-C129-1CCD7ED1FB73}"/>
                  </a:ext>
                </a:extLst>
              </p:cNvPr>
              <p:cNvSpPr>
                <a:spLocks noGrp="1" noRot="1" noChangeAspect="1" noMove="1" noResize="1" noEditPoints="1" noAdjustHandles="1" noChangeArrowheads="1" noChangeShapeType="1" noTextEdit="1"/>
              </p:cNvSpPr>
              <p:nvPr>
                <p:ph idx="1"/>
              </p:nvPr>
            </p:nvSpPr>
            <p:spPr>
              <a:xfrm>
                <a:off x="3869265" y="367145"/>
                <a:ext cx="7315200" cy="1640967"/>
              </a:xfr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Content Placeholder 9">
                <a:extLst>
                  <a:ext uri="{FF2B5EF4-FFF2-40B4-BE49-F238E27FC236}">
                    <a16:creationId xmlns:a16="http://schemas.microsoft.com/office/drawing/2014/main" id="{0434DEB5-9F33-E239-41D8-90B10B012AF7}"/>
                  </a:ext>
                </a:extLst>
              </p:cNvPr>
              <p:cNvSpPr txBox="1">
                <a:spLocks/>
              </p:cNvSpPr>
              <p:nvPr/>
            </p:nvSpPr>
            <p:spPr>
              <a:xfrm>
                <a:off x="3959604" y="2761759"/>
                <a:ext cx="7104636" cy="3232135"/>
              </a:xfrm>
              <a:prstGeom prst="rect">
                <a:avLst/>
              </a:prstGeom>
            </p:spPr>
            <p:txBody>
              <a:bodyPr vert="horz" lIns="91440" tIns="45720" rIns="91440" bIns="45720" rtlCol="0" anchor="ctr">
                <a:normAutofit fontScale="92500"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457200" indent="-457200">
                  <a:buFont typeface="+mj-lt"/>
                  <a:buAutoNum type="arabicParenR"/>
                </a:pPr>
                <a:r>
                  <a:rPr lang="en-GB" dirty="0">
                    <a:ea typeface="Cambria Math" panose="02040503050406030204" pitchFamily="18" charset="0"/>
                  </a:rPr>
                  <a:t>Factor returns and residual returns are normally distributed: </a:t>
                </a:r>
                <a14:m>
                  <m:oMath xmlns:m="http://schemas.openxmlformats.org/officeDocument/2006/math">
                    <m:r>
                      <a:rPr lang="en-GB" b="0" i="0" smtClean="0">
                        <a:latin typeface="Cambria Math" panose="02040503050406030204" pitchFamily="18" charset="0"/>
                        <a:ea typeface="Cambria Math" panose="02040503050406030204" pitchFamily="18" charset="0"/>
                      </a:rPr>
                      <m:t> </m:t>
                    </m:r>
                    <m:r>
                      <a:rPr lang="en-GB" b="1" i="1" smtClean="0">
                        <a:latin typeface="Cambria Math" panose="02040503050406030204" pitchFamily="18" charset="0"/>
                        <a:ea typeface="Cambria Math" panose="02040503050406030204" pitchFamily="18" charset="0"/>
                      </a:rPr>
                      <m:t>𝒇</m:t>
                    </m:r>
                    <m:r>
                      <a:rPr lang="en-GB" b="1" i="1">
                        <a:latin typeface="Cambria Math" panose="02040503050406030204" pitchFamily="18" charset="0"/>
                        <a:ea typeface="Cambria Math" panose="02040503050406030204" pitchFamily="18" charset="0"/>
                      </a:rPr>
                      <m:t>~ℵ</m:t>
                    </m:r>
                    <m:d>
                      <m:dPr>
                        <m:ctrlPr>
                          <a:rPr lang="en-GB" b="1" i="1">
                            <a:latin typeface="Cambria Math" panose="02040503050406030204" pitchFamily="18" charset="0"/>
                            <a:ea typeface="Cambria Math" panose="02040503050406030204" pitchFamily="18" charset="0"/>
                          </a:rPr>
                        </m:ctrlPr>
                      </m:dPr>
                      <m:e>
                        <m:r>
                          <a:rPr lang="en-GB" b="1" i="1">
                            <a:latin typeface="Cambria Math" panose="02040503050406030204" pitchFamily="18" charset="0"/>
                            <a:ea typeface="Cambria Math" panose="02040503050406030204" pitchFamily="18" charset="0"/>
                          </a:rPr>
                          <m:t>𝟎</m:t>
                        </m:r>
                        <m:r>
                          <a:rPr lang="en-GB" b="1" i="1">
                            <a:latin typeface="Cambria Math" panose="02040503050406030204" pitchFamily="18" charset="0"/>
                            <a:ea typeface="Cambria Math" panose="02040503050406030204" pitchFamily="18" charset="0"/>
                          </a:rPr>
                          <m:t>,</m:t>
                        </m:r>
                        <m:r>
                          <a:rPr lang="en-GB" b="1" i="1">
                            <a:latin typeface="Cambria Math" panose="02040503050406030204" pitchFamily="18" charset="0"/>
                            <a:ea typeface="Cambria Math" panose="02040503050406030204" pitchFamily="18" charset="0"/>
                          </a:rPr>
                          <m:t>𝑭</m:t>
                        </m:r>
                      </m:e>
                    </m:d>
                    <m:r>
                      <a:rPr lang="en-GB" b="1" i="1" smtClean="0">
                        <a:latin typeface="Cambria Math" panose="02040503050406030204" pitchFamily="18" charset="0"/>
                        <a:ea typeface="Cambria Math" panose="02040503050406030204" pitchFamily="18" charset="0"/>
                      </a:rPr>
                      <m:t>,    </m:t>
                    </m:r>
                    <m:r>
                      <a:rPr lang="el-GR" b="1" i="1">
                        <a:latin typeface="Cambria Math" panose="02040503050406030204" pitchFamily="18" charset="0"/>
                        <a:ea typeface="Cambria Math" panose="02040503050406030204" pitchFamily="18" charset="0"/>
                      </a:rPr>
                      <m:t>𝜺</m:t>
                    </m:r>
                    <m:r>
                      <a:rPr lang="en-GB" b="1" i="1">
                        <a:latin typeface="Cambria Math" panose="02040503050406030204" pitchFamily="18" charset="0"/>
                        <a:ea typeface="Cambria Math" panose="02040503050406030204" pitchFamily="18" charset="0"/>
                      </a:rPr>
                      <m:t>~ℵ</m:t>
                    </m:r>
                    <m:d>
                      <m:dPr>
                        <m:ctrlPr>
                          <a:rPr lang="en-GB" b="1" i="1">
                            <a:latin typeface="Cambria Math" panose="02040503050406030204" pitchFamily="18" charset="0"/>
                            <a:ea typeface="Cambria Math" panose="02040503050406030204" pitchFamily="18" charset="0"/>
                          </a:rPr>
                        </m:ctrlPr>
                      </m:dPr>
                      <m:e>
                        <m:r>
                          <a:rPr lang="en-GB" b="1" i="1">
                            <a:latin typeface="Cambria Math" panose="02040503050406030204" pitchFamily="18" charset="0"/>
                            <a:ea typeface="Cambria Math" panose="02040503050406030204" pitchFamily="18" charset="0"/>
                          </a:rPr>
                          <m:t>𝟎</m:t>
                        </m:r>
                        <m:r>
                          <a:rPr lang="en-GB" b="1" i="1">
                            <a:latin typeface="Cambria Math" panose="02040503050406030204" pitchFamily="18" charset="0"/>
                            <a:ea typeface="Cambria Math" panose="02040503050406030204" pitchFamily="18" charset="0"/>
                          </a:rPr>
                          <m:t>,</m:t>
                        </m:r>
                        <m:r>
                          <a:rPr lang="en-GB" b="1" i="1">
                            <a:latin typeface="Cambria Math" panose="02040503050406030204" pitchFamily="18" charset="0"/>
                            <a:ea typeface="Cambria Math" panose="02040503050406030204" pitchFamily="18" charset="0"/>
                          </a:rPr>
                          <m:t>𝑫</m:t>
                        </m:r>
                      </m:e>
                    </m:d>
                  </m:oMath>
                </a14:m>
                <a:endParaRPr lang="en-GB" b="1" dirty="0">
                  <a:latin typeface="Cambria Math" panose="02040503050406030204" pitchFamily="18" charset="0"/>
                  <a:ea typeface="Cambria Math" panose="02040503050406030204" pitchFamily="18" charset="0"/>
                </a:endParaRPr>
              </a:p>
              <a:p>
                <a:pPr lvl="1"/>
                <a:r>
                  <a:rPr lang="en-GB" dirty="0"/>
                  <a:t>Asset returns are normally distributed:</a:t>
                </a:r>
                <a:r>
                  <a:rPr lang="en-GB" b="1" i="1" dirty="0"/>
                  <a:t> </a:t>
                </a:r>
              </a:p>
              <a:p>
                <a:pPr lvl="2"/>
                <a14:m>
                  <m:oMath xmlns:m="http://schemas.openxmlformats.org/officeDocument/2006/math">
                    <m:r>
                      <a:rPr lang="en-GB" b="1" i="1" dirty="0" smtClean="0">
                        <a:latin typeface="Cambria Math" panose="02040503050406030204" pitchFamily="18" charset="0"/>
                      </a:rPr>
                      <m:t>𝒓</m:t>
                    </m:r>
                    <m:r>
                      <a:rPr lang="en-GB" b="1" i="1" dirty="0" smtClean="0">
                        <a:latin typeface="Cambria Math" panose="02040503050406030204" pitchFamily="18" charset="0"/>
                      </a:rPr>
                      <m:t>~ℵ</m:t>
                    </m:r>
                    <m:d>
                      <m:dPr>
                        <m:ctrlPr>
                          <a:rPr lang="en-GB" b="1" i="1" dirty="0" smtClean="0">
                            <a:solidFill>
                              <a:srgbClr val="836967"/>
                            </a:solidFill>
                            <a:latin typeface="Cambria Math" panose="02040503050406030204" pitchFamily="18" charset="0"/>
                          </a:rPr>
                        </m:ctrlPr>
                      </m:dPr>
                      <m:e>
                        <m:r>
                          <a:rPr lang="en-GB" b="1" i="1" dirty="0" smtClean="0">
                            <a:latin typeface="Cambria Math" panose="02040503050406030204" pitchFamily="18" charset="0"/>
                          </a:rPr>
                          <m:t>𝝁</m:t>
                        </m:r>
                        <m:r>
                          <a:rPr lang="en-GB" b="1" i="1" dirty="0" smtClean="0">
                            <a:latin typeface="Cambria Math" panose="02040503050406030204" pitchFamily="18" charset="0"/>
                          </a:rPr>
                          <m:t>,  </m:t>
                        </m:r>
                        <m:sSup>
                          <m:sSupPr>
                            <m:ctrlPr>
                              <a:rPr lang="en-GB" b="1" i="1" dirty="0" smtClean="0">
                                <a:solidFill>
                                  <a:srgbClr val="836967"/>
                                </a:solidFill>
                                <a:latin typeface="Cambria Math" panose="02040503050406030204" pitchFamily="18" charset="0"/>
                              </a:rPr>
                            </m:ctrlPr>
                          </m:sSupPr>
                          <m:e>
                            <m:r>
                              <a:rPr lang="en-GB" b="1" i="1" dirty="0" smtClean="0">
                                <a:latin typeface="Cambria Math" panose="02040503050406030204" pitchFamily="18" charset="0"/>
                              </a:rPr>
                              <m:t>𝑽</m:t>
                            </m:r>
                          </m:e>
                          <m:sup>
                            <m:r>
                              <a:rPr lang="en-GB" b="1" i="1" dirty="0" smtClean="0">
                                <a:latin typeface="Cambria Math" panose="02040503050406030204" pitchFamily="18" charset="0"/>
                              </a:rPr>
                              <m:t>𝑻</m:t>
                            </m:r>
                          </m:sup>
                        </m:sSup>
                        <m:r>
                          <a:rPr lang="en-GB" b="1" i="1" dirty="0" smtClean="0">
                            <a:latin typeface="Cambria Math" panose="02040503050406030204" pitchFamily="18" charset="0"/>
                          </a:rPr>
                          <m:t>𝑭𝑽</m:t>
                        </m:r>
                        <m:r>
                          <a:rPr lang="en-GB" b="1" i="1" dirty="0" smtClean="0">
                            <a:latin typeface="Cambria Math" panose="02040503050406030204" pitchFamily="18" charset="0"/>
                          </a:rPr>
                          <m:t>+</m:t>
                        </m:r>
                        <m:r>
                          <a:rPr lang="en-GB" b="1" i="1" dirty="0" smtClean="0">
                            <a:latin typeface="Cambria Math" panose="02040503050406030204" pitchFamily="18" charset="0"/>
                          </a:rPr>
                          <m:t>𝑫</m:t>
                        </m:r>
                      </m:e>
                    </m:d>
                  </m:oMath>
                </a14:m>
                <a:endParaRPr lang="en-GB" b="1" i="1" dirty="0"/>
              </a:p>
              <a:p>
                <a:pPr lvl="1"/>
                <a:r>
                  <a:rPr lang="en-GB" dirty="0"/>
                  <a:t>Portfolio returns (</a:t>
                </a:r>
                <a14:m>
                  <m:oMath xmlns:m="http://schemas.openxmlformats.org/officeDocument/2006/math">
                    <m:sSup>
                      <m:sSupPr>
                        <m:ctrlPr>
                          <a:rPr lang="en-GB" b="1" i="1" smtClean="0">
                            <a:latin typeface="Cambria Math" panose="02040503050406030204" pitchFamily="18" charset="0"/>
                          </a:rPr>
                        </m:ctrlPr>
                      </m:sSupPr>
                      <m:e>
                        <m:r>
                          <a:rPr lang="en-GB" b="1" i="0" smtClean="0">
                            <a:latin typeface="Cambria Math" panose="02040503050406030204" pitchFamily="18" charset="0"/>
                          </a:rPr>
                          <m:t>𝐰</m:t>
                        </m:r>
                      </m:e>
                      <m:sup>
                        <m:r>
                          <a:rPr lang="en-GB" b="1" i="0" smtClean="0">
                            <a:latin typeface="Cambria Math" panose="02040503050406030204" pitchFamily="18" charset="0"/>
                          </a:rPr>
                          <m:t>𝐓</m:t>
                        </m:r>
                      </m:sup>
                    </m:sSup>
                    <m:r>
                      <a:rPr lang="en-GB" b="1" i="1" smtClean="0">
                        <a:latin typeface="Cambria Math" panose="02040503050406030204" pitchFamily="18" charset="0"/>
                      </a:rPr>
                      <m:t>𝒓</m:t>
                    </m:r>
                  </m:oMath>
                </a14:m>
                <a:r>
                  <a:rPr lang="en-GB" dirty="0"/>
                  <a:t>) are also normally distributed:</a:t>
                </a:r>
              </a:p>
              <a:p>
                <a:pPr lvl="2"/>
                <a:r>
                  <a:rPr lang="en-GB" dirty="0"/>
                  <a:t>Expected return, </a:t>
                </a:r>
                <a14:m>
                  <m:oMath xmlns:m="http://schemas.openxmlformats.org/officeDocument/2006/math">
                    <m:r>
                      <a:rPr lang="el-GR" b="1" i="1">
                        <a:latin typeface="Cambria Math" panose="02040503050406030204" pitchFamily="18" charset="0"/>
                        <a:ea typeface="Cambria Math" panose="02040503050406030204" pitchFamily="18" charset="0"/>
                      </a:rPr>
                      <m:t>𝝁</m:t>
                    </m:r>
                  </m:oMath>
                </a14:m>
                <a:r>
                  <a:rPr lang="en-GB" b="1" baseline="-25000" dirty="0">
                    <a:latin typeface="Cambria Math" panose="02040503050406030204" pitchFamily="18" charset="0"/>
                  </a:rPr>
                  <a:t>p</a:t>
                </a:r>
                <a:r>
                  <a:rPr lang="en-GB" dirty="0">
                    <a:latin typeface="Cambria Math" panose="02040503050406030204" pitchFamily="18" charset="0"/>
                  </a:rPr>
                  <a:t> = </a:t>
                </a:r>
                <a14:m>
                  <m:oMath xmlns:m="http://schemas.openxmlformats.org/officeDocument/2006/math">
                    <m:sSup>
                      <m:sSupPr>
                        <m:ctrlPr>
                          <a:rPr lang="en-GB" b="1" i="1" smtClean="0">
                            <a:latin typeface="Cambria Math" panose="02040503050406030204" pitchFamily="18" charset="0"/>
                          </a:rPr>
                        </m:ctrlPr>
                      </m:sSupPr>
                      <m:e>
                        <m:r>
                          <a:rPr lang="en-GB" b="1" i="0" smtClean="0">
                            <a:latin typeface="Cambria Math" panose="02040503050406030204" pitchFamily="18" charset="0"/>
                          </a:rPr>
                          <m:t>𝐰</m:t>
                        </m:r>
                      </m:e>
                      <m:sup>
                        <m:r>
                          <a:rPr lang="en-GB" b="1" i="1" smtClean="0">
                            <a:latin typeface="Cambria Math" panose="02040503050406030204" pitchFamily="18" charset="0"/>
                          </a:rPr>
                          <m:t>𝑻</m:t>
                        </m:r>
                      </m:sup>
                    </m:sSup>
                    <m:r>
                      <a:rPr lang="el-GR" b="1" i="1" smtClean="0">
                        <a:latin typeface="Cambria Math" panose="02040503050406030204" pitchFamily="18" charset="0"/>
                        <a:ea typeface="Cambria Math" panose="02040503050406030204" pitchFamily="18" charset="0"/>
                      </a:rPr>
                      <m:t>𝝁</m:t>
                    </m:r>
                  </m:oMath>
                </a14:m>
                <a:endParaRPr lang="en-GB" b="1" dirty="0">
                  <a:latin typeface="Cambria Math" panose="02040503050406030204" pitchFamily="18" charset="0"/>
                </a:endParaRPr>
              </a:p>
              <a:p>
                <a:pPr lvl="2"/>
                <a:r>
                  <a:rPr lang="en-GB" dirty="0"/>
                  <a:t>Risk , </a:t>
                </a:r>
                <a14:m>
                  <m:oMath xmlns:m="http://schemas.openxmlformats.org/officeDocument/2006/math">
                    <m:sSubSup>
                      <m:sSubSupPr>
                        <m:ctrlPr>
                          <a:rPr lang="en-GB" b="1" i="1" smtClean="0">
                            <a:latin typeface="Cambria Math" panose="02040503050406030204" pitchFamily="18" charset="0"/>
                          </a:rPr>
                        </m:ctrlPr>
                      </m:sSubSupPr>
                      <m:e>
                        <m:r>
                          <a:rPr lang="el-GR" b="1" i="1" smtClean="0">
                            <a:latin typeface="Cambria Math" panose="02040503050406030204" pitchFamily="18" charset="0"/>
                            <a:ea typeface="Cambria Math" panose="02040503050406030204" pitchFamily="18" charset="0"/>
                          </a:rPr>
                          <m:t>𝝈</m:t>
                        </m:r>
                      </m:e>
                      <m:sub>
                        <m:r>
                          <a:rPr lang="en-GB" b="1" i="1" smtClean="0">
                            <a:latin typeface="Cambria Math" panose="02040503050406030204" pitchFamily="18" charset="0"/>
                          </a:rPr>
                          <m:t>𝒑</m:t>
                        </m:r>
                      </m:sub>
                      <m:sup>
                        <m:r>
                          <a:rPr lang="en-GB" b="1" i="1" smtClean="0">
                            <a:latin typeface="Cambria Math" panose="02040503050406030204" pitchFamily="18" charset="0"/>
                          </a:rPr>
                          <m:t>𝟐</m:t>
                        </m:r>
                      </m:sup>
                    </m:sSubSup>
                  </m:oMath>
                </a14:m>
                <a:r>
                  <a:rPr lang="en-GB" dirty="0">
                    <a:latin typeface="Cambria Math" panose="02040503050406030204" pitchFamily="18" charset="0"/>
                  </a:rPr>
                  <a:t>= </a:t>
                </a:r>
                <a14:m>
                  <m:oMath xmlns:m="http://schemas.openxmlformats.org/officeDocument/2006/math">
                    <m:sSup>
                      <m:sSupPr>
                        <m:ctrlPr>
                          <a:rPr lang="en-GB" b="1" i="1" smtClean="0">
                            <a:latin typeface="Cambria Math" panose="02040503050406030204" pitchFamily="18" charset="0"/>
                          </a:rPr>
                        </m:ctrlPr>
                      </m:sSupPr>
                      <m:e>
                        <m:r>
                          <a:rPr lang="en-GB" b="1" i="0" smtClean="0">
                            <a:latin typeface="Cambria Math" panose="02040503050406030204" pitchFamily="18" charset="0"/>
                          </a:rPr>
                          <m:t>𝐰</m:t>
                        </m:r>
                      </m:e>
                      <m:sup>
                        <m:r>
                          <a:rPr lang="en-GB" b="1" i="0" smtClean="0">
                            <a:latin typeface="Cambria Math" panose="02040503050406030204" pitchFamily="18" charset="0"/>
                          </a:rPr>
                          <m:t>𝐓</m:t>
                        </m:r>
                      </m:sup>
                    </m:sSup>
                    <m:sSup>
                      <m:sSupPr>
                        <m:ctrlPr>
                          <a:rPr lang="en-GB" b="1" i="1" smtClean="0">
                            <a:latin typeface="Cambria Math" panose="02040503050406030204" pitchFamily="18" charset="0"/>
                          </a:rPr>
                        </m:ctrlPr>
                      </m:sSupPr>
                      <m:e>
                        <m:r>
                          <a:rPr lang="en-GB" b="1" i="0" smtClean="0">
                            <a:latin typeface="Cambria Math" panose="02040503050406030204" pitchFamily="18" charset="0"/>
                          </a:rPr>
                          <m:t>𝐕</m:t>
                        </m:r>
                      </m:e>
                      <m:sup>
                        <m:r>
                          <a:rPr lang="en-GB" b="1" i="0" smtClean="0">
                            <a:latin typeface="Cambria Math" panose="02040503050406030204" pitchFamily="18" charset="0"/>
                          </a:rPr>
                          <m:t>𝐓</m:t>
                        </m:r>
                      </m:sup>
                    </m:sSup>
                    <m:r>
                      <a:rPr lang="en-GB" b="1" i="0" smtClean="0">
                        <a:latin typeface="Cambria Math" panose="02040503050406030204" pitchFamily="18" charset="0"/>
                      </a:rPr>
                      <m:t>𝐅𝐕𝐰</m:t>
                    </m:r>
                    <m:r>
                      <a:rPr lang="en-GB" b="1" i="0" smtClean="0">
                        <a:latin typeface="Cambria Math" panose="02040503050406030204" pitchFamily="18" charset="0"/>
                      </a:rPr>
                      <m:t>+</m:t>
                    </m:r>
                    <m:sSup>
                      <m:sSupPr>
                        <m:ctrlPr>
                          <a:rPr lang="en-GB" b="1" i="1" smtClean="0">
                            <a:latin typeface="Cambria Math" panose="02040503050406030204" pitchFamily="18" charset="0"/>
                          </a:rPr>
                        </m:ctrlPr>
                      </m:sSupPr>
                      <m:e>
                        <m:r>
                          <a:rPr lang="en-GB" b="1" i="0" smtClean="0">
                            <a:latin typeface="Cambria Math" panose="02040503050406030204" pitchFamily="18" charset="0"/>
                          </a:rPr>
                          <m:t>𝐰</m:t>
                        </m:r>
                      </m:e>
                      <m:sup>
                        <m:r>
                          <a:rPr lang="en-GB" b="1" i="0" smtClean="0">
                            <a:latin typeface="Cambria Math" panose="02040503050406030204" pitchFamily="18" charset="0"/>
                          </a:rPr>
                          <m:t>𝐓</m:t>
                        </m:r>
                      </m:sup>
                    </m:sSup>
                    <m:r>
                      <a:rPr lang="en-GB" b="1" i="0" smtClean="0">
                        <a:latin typeface="Cambria Math" panose="02040503050406030204" pitchFamily="18" charset="0"/>
                      </a:rPr>
                      <m:t>𝐃𝐰</m:t>
                    </m:r>
                  </m:oMath>
                </a14:m>
                <a:endParaRPr lang="en-GB" b="1" dirty="0">
                  <a:latin typeface="Cambria Math" panose="02040503050406030204" pitchFamily="18" charset="0"/>
                </a:endParaRPr>
              </a:p>
              <a:p>
                <a:pPr lvl="2"/>
                <a:r>
                  <a:rPr lang="en-GB" dirty="0"/>
                  <a:t>Sharpe ratio, SR</a:t>
                </a:r>
                <a:r>
                  <a:rPr lang="en-GB" dirty="0">
                    <a:latin typeface="Cambria Math" panose="02040503050406030204" pitchFamily="18" charset="0"/>
                  </a:rPr>
                  <a:t> =</a:t>
                </a:r>
                <a:r>
                  <a:rPr lang="en-GB" dirty="0"/>
                  <a:t> </a:t>
                </a:r>
                <a14:m>
                  <m:oMath xmlns:m="http://schemas.openxmlformats.org/officeDocument/2006/math">
                    <m:f>
                      <m:fPr>
                        <m:ctrlPr>
                          <a:rPr lang="en-GB" i="1" smtClean="0">
                            <a:latin typeface="Cambria Math" panose="02040503050406030204" pitchFamily="18" charset="0"/>
                          </a:rPr>
                        </m:ctrlPr>
                      </m:fPr>
                      <m:num>
                        <m:r>
                          <m:rPr>
                            <m:sty m:val="p"/>
                          </m:rPr>
                          <a:rPr lang="en-GB" b="0" i="0" smtClean="0">
                            <a:latin typeface="Cambria Math" panose="02040503050406030204" pitchFamily="18" charset="0"/>
                          </a:rPr>
                          <m:t>Return</m:t>
                        </m:r>
                      </m:num>
                      <m:den>
                        <m:r>
                          <m:rPr>
                            <m:sty m:val="p"/>
                          </m:rPr>
                          <a:rPr lang="en-GB" b="0" i="0" smtClean="0">
                            <a:latin typeface="Cambria Math" panose="02040503050406030204" pitchFamily="18" charset="0"/>
                          </a:rPr>
                          <m:t>Risk</m:t>
                        </m:r>
                      </m:den>
                    </m:f>
                  </m:oMath>
                </a14:m>
                <a:endParaRPr lang="en-GB" dirty="0"/>
              </a:p>
              <a:p>
                <a:pPr marL="457200" indent="-457200">
                  <a:buFont typeface="+mj-lt"/>
                  <a:buAutoNum type="arabicParenR"/>
                </a:pPr>
                <a:r>
                  <a:rPr lang="en-GB" dirty="0">
                    <a:latin typeface="Cambria Math" panose="02040503050406030204" pitchFamily="18" charset="0"/>
                  </a:rPr>
                  <a:t>T</a:t>
                </a:r>
                <a:r>
                  <a:rPr lang="en-GB" dirty="0"/>
                  <a:t>he probability distributions of factor model parameters remain constant over time</a:t>
                </a:r>
              </a:p>
              <a:p>
                <a:pPr lvl="1"/>
                <a:r>
                  <a:rPr lang="en-GB" dirty="0"/>
                  <a:t>Static Factor Model</a:t>
                </a:r>
              </a:p>
            </p:txBody>
          </p:sp>
        </mc:Choice>
        <mc:Fallback xmlns="">
          <p:sp>
            <p:nvSpPr>
              <p:cNvPr id="12" name="Content Placeholder 9">
                <a:extLst>
                  <a:ext uri="{FF2B5EF4-FFF2-40B4-BE49-F238E27FC236}">
                    <a16:creationId xmlns:a16="http://schemas.microsoft.com/office/drawing/2014/main" id="{0434DEB5-9F33-E239-41D8-90B10B012AF7}"/>
                  </a:ext>
                </a:extLst>
              </p:cNvPr>
              <p:cNvSpPr txBox="1">
                <a:spLocks noRot="1" noChangeAspect="1" noMove="1" noResize="1" noEditPoints="1" noAdjustHandles="1" noChangeArrowheads="1" noChangeShapeType="1" noTextEdit="1"/>
              </p:cNvSpPr>
              <p:nvPr/>
            </p:nvSpPr>
            <p:spPr>
              <a:xfrm>
                <a:off x="3959604" y="2761759"/>
                <a:ext cx="7104636" cy="3232135"/>
              </a:xfrm>
              <a:prstGeom prst="rect">
                <a:avLst/>
              </a:prstGeom>
              <a:blipFill>
                <a:blip r:embed="rId4"/>
                <a:stretch>
                  <a:fillRect l="-858" t="-1887" b="-1887"/>
                </a:stretch>
              </a:blipFill>
            </p:spPr>
            <p:txBody>
              <a:bodyPr/>
              <a:lstStyle/>
              <a:p>
                <a:r>
                  <a:rPr lang="en-GB">
                    <a:noFill/>
                  </a:rPr>
                  <a:t> </a:t>
                </a:r>
              </a:p>
            </p:txBody>
          </p:sp>
        </mc:Fallback>
      </mc:AlternateContent>
      <p:sp>
        <p:nvSpPr>
          <p:cNvPr id="25" name="Arrow: Bent 24">
            <a:extLst>
              <a:ext uri="{FF2B5EF4-FFF2-40B4-BE49-F238E27FC236}">
                <a16:creationId xmlns:a16="http://schemas.microsoft.com/office/drawing/2014/main" id="{E3082BCE-E662-5D7B-5D81-4400466F664C}"/>
              </a:ext>
            </a:extLst>
          </p:cNvPr>
          <p:cNvSpPr/>
          <p:nvPr/>
        </p:nvSpPr>
        <p:spPr>
          <a:xfrm rot="5400000" flipV="1">
            <a:off x="4858097" y="778448"/>
            <a:ext cx="467324" cy="1363366"/>
          </a:xfrm>
          <a:prstGeom prst="bentArrow">
            <a:avLst>
              <a:gd name="adj1" fmla="val 10150"/>
              <a:gd name="adj2" fmla="val 28182"/>
              <a:gd name="adj3" fmla="val 25000"/>
              <a:gd name="adj4" fmla="val 4375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Arrow: Bent 25">
            <a:extLst>
              <a:ext uri="{FF2B5EF4-FFF2-40B4-BE49-F238E27FC236}">
                <a16:creationId xmlns:a16="http://schemas.microsoft.com/office/drawing/2014/main" id="{DF074A0A-0CC2-26B2-279F-8F6D62A91DB6}"/>
              </a:ext>
            </a:extLst>
          </p:cNvPr>
          <p:cNvSpPr/>
          <p:nvPr/>
        </p:nvSpPr>
        <p:spPr>
          <a:xfrm rot="5400000">
            <a:off x="9781871" y="693373"/>
            <a:ext cx="467327" cy="1533526"/>
          </a:xfrm>
          <a:prstGeom prst="bentArrow">
            <a:avLst>
              <a:gd name="adj1" fmla="val 9017"/>
              <a:gd name="adj2" fmla="val 28182"/>
              <a:gd name="adj3" fmla="val 25000"/>
              <a:gd name="adj4" fmla="val 4375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9" name="Arrow: Down 28">
            <a:extLst>
              <a:ext uri="{FF2B5EF4-FFF2-40B4-BE49-F238E27FC236}">
                <a16:creationId xmlns:a16="http://schemas.microsoft.com/office/drawing/2014/main" id="{09668ED4-369B-57EB-DA1E-424B0231A843}"/>
              </a:ext>
            </a:extLst>
          </p:cNvPr>
          <p:cNvSpPr/>
          <p:nvPr/>
        </p:nvSpPr>
        <p:spPr>
          <a:xfrm>
            <a:off x="7526865" y="1440396"/>
            <a:ext cx="248636" cy="300007"/>
          </a:xfrm>
          <a:prstGeom prst="downArrow">
            <a:avLst>
              <a:gd name="adj1" fmla="val 16484"/>
              <a:gd name="adj2" fmla="val 38922"/>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A51EC0A4-BD1F-E1AF-3291-B955E1FD48B5}"/>
              </a:ext>
            </a:extLst>
          </p:cNvPr>
          <p:cNvSpPr txBox="1"/>
          <p:nvPr/>
        </p:nvSpPr>
        <p:spPr>
          <a:xfrm>
            <a:off x="3823285" y="1685300"/>
            <a:ext cx="1398214" cy="646331"/>
          </a:xfrm>
          <a:prstGeom prst="rect">
            <a:avLst/>
          </a:prstGeom>
          <a:noFill/>
        </p:spPr>
        <p:txBody>
          <a:bodyPr wrap="square" rtlCol="0">
            <a:spAutoFit/>
          </a:bodyPr>
          <a:lstStyle/>
          <a:p>
            <a:pPr algn="ctr"/>
            <a:r>
              <a:rPr lang="en-GB" dirty="0">
                <a:solidFill>
                  <a:schemeClr val="tx1">
                    <a:lumMod val="65000"/>
                    <a:lumOff val="35000"/>
                  </a:schemeClr>
                </a:solidFill>
              </a:rPr>
              <a:t>Total return on assets</a:t>
            </a:r>
            <a:endParaRPr lang="en-GB" sz="3200" dirty="0">
              <a:solidFill>
                <a:schemeClr val="tx1">
                  <a:lumMod val="65000"/>
                  <a:lumOff val="35000"/>
                </a:schemeClr>
              </a:solidFill>
            </a:endParaRPr>
          </a:p>
        </p:txBody>
      </p:sp>
      <p:sp>
        <p:nvSpPr>
          <p:cNvPr id="35" name="TextBox 34">
            <a:extLst>
              <a:ext uri="{FF2B5EF4-FFF2-40B4-BE49-F238E27FC236}">
                <a16:creationId xmlns:a16="http://schemas.microsoft.com/office/drawing/2014/main" id="{BB02A71E-F32E-3592-BA2E-A594890723CC}"/>
              </a:ext>
            </a:extLst>
          </p:cNvPr>
          <p:cNvSpPr txBox="1"/>
          <p:nvPr/>
        </p:nvSpPr>
        <p:spPr>
          <a:xfrm>
            <a:off x="5331219" y="1654202"/>
            <a:ext cx="1295445" cy="923330"/>
          </a:xfrm>
          <a:prstGeom prst="rect">
            <a:avLst/>
          </a:prstGeom>
          <a:noFill/>
        </p:spPr>
        <p:txBody>
          <a:bodyPr wrap="square" rtlCol="0">
            <a:spAutoFit/>
          </a:bodyPr>
          <a:lstStyle/>
          <a:p>
            <a:pPr algn="ctr"/>
            <a:r>
              <a:rPr lang="en-GB" dirty="0">
                <a:solidFill>
                  <a:schemeClr val="tx1">
                    <a:lumMod val="65000"/>
                    <a:lumOff val="35000"/>
                  </a:schemeClr>
                </a:solidFill>
              </a:rPr>
              <a:t>Inherent return on assets</a:t>
            </a:r>
            <a:endParaRPr lang="en-GB" sz="3200" dirty="0">
              <a:solidFill>
                <a:schemeClr val="tx1">
                  <a:lumMod val="65000"/>
                  <a:lumOff val="35000"/>
                </a:schemeClr>
              </a:solidFill>
            </a:endParaRPr>
          </a:p>
        </p:txBody>
      </p:sp>
      <p:sp>
        <p:nvSpPr>
          <p:cNvPr id="37" name="TextBox 36">
            <a:extLst>
              <a:ext uri="{FF2B5EF4-FFF2-40B4-BE49-F238E27FC236}">
                <a16:creationId xmlns:a16="http://schemas.microsoft.com/office/drawing/2014/main" id="{0D135DE7-6C34-61D0-0086-461153493842}"/>
              </a:ext>
            </a:extLst>
          </p:cNvPr>
          <p:cNvSpPr txBox="1"/>
          <p:nvPr/>
        </p:nvSpPr>
        <p:spPr>
          <a:xfrm>
            <a:off x="9718060" y="1691004"/>
            <a:ext cx="1597313" cy="923330"/>
          </a:xfrm>
          <a:prstGeom prst="rect">
            <a:avLst/>
          </a:prstGeom>
          <a:noFill/>
        </p:spPr>
        <p:txBody>
          <a:bodyPr wrap="square" rtlCol="0">
            <a:spAutoFit/>
          </a:bodyPr>
          <a:lstStyle/>
          <a:p>
            <a:pPr algn="ctr"/>
            <a:r>
              <a:rPr lang="en-GB" dirty="0">
                <a:solidFill>
                  <a:schemeClr val="tx1">
                    <a:lumMod val="65000"/>
                    <a:lumOff val="35000"/>
                  </a:schemeClr>
                </a:solidFill>
              </a:rPr>
              <a:t>Residual return on assets</a:t>
            </a:r>
          </a:p>
        </p:txBody>
      </p:sp>
      <p:grpSp>
        <p:nvGrpSpPr>
          <p:cNvPr id="39" name="Group 38">
            <a:extLst>
              <a:ext uri="{FF2B5EF4-FFF2-40B4-BE49-F238E27FC236}">
                <a16:creationId xmlns:a16="http://schemas.microsoft.com/office/drawing/2014/main" id="{AAFCE565-6CFF-F04E-BAB4-C488E3399891}"/>
              </a:ext>
            </a:extLst>
          </p:cNvPr>
          <p:cNvGrpSpPr/>
          <p:nvPr/>
        </p:nvGrpSpPr>
        <p:grpSpPr>
          <a:xfrm>
            <a:off x="5850916" y="1440396"/>
            <a:ext cx="1155321" cy="300006"/>
            <a:chOff x="5850918" y="1466850"/>
            <a:chExt cx="1155321" cy="389517"/>
          </a:xfrm>
        </p:grpSpPr>
        <p:sp>
          <p:nvSpPr>
            <p:cNvPr id="36" name="Arrow: Bent 35">
              <a:extLst>
                <a:ext uri="{FF2B5EF4-FFF2-40B4-BE49-F238E27FC236}">
                  <a16:creationId xmlns:a16="http://schemas.microsoft.com/office/drawing/2014/main" id="{B4DF17CB-FA76-D152-D3FD-DF5DBDCA4BD5}"/>
                </a:ext>
              </a:extLst>
            </p:cNvPr>
            <p:cNvSpPr/>
            <p:nvPr/>
          </p:nvSpPr>
          <p:spPr>
            <a:xfrm rot="5400000" flipV="1">
              <a:off x="6235902" y="1203790"/>
              <a:ext cx="267595" cy="1037564"/>
            </a:xfrm>
            <a:prstGeom prst="bentArrow">
              <a:avLst>
                <a:gd name="adj1" fmla="val 19681"/>
                <a:gd name="adj2" fmla="val 50000"/>
                <a:gd name="adj3" fmla="val 50000"/>
                <a:gd name="adj4" fmla="val 27001"/>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8" name="Arrow: Bent 37">
              <a:extLst>
                <a:ext uri="{FF2B5EF4-FFF2-40B4-BE49-F238E27FC236}">
                  <a16:creationId xmlns:a16="http://schemas.microsoft.com/office/drawing/2014/main" id="{5F814323-E5D3-4957-89E7-AC4D706F2DBE}"/>
                </a:ext>
              </a:extLst>
            </p:cNvPr>
            <p:cNvSpPr/>
            <p:nvPr/>
          </p:nvSpPr>
          <p:spPr>
            <a:xfrm rot="10800000">
              <a:off x="6757603" y="1466850"/>
              <a:ext cx="248636" cy="200025"/>
            </a:xfrm>
            <a:prstGeom prst="bentArrow">
              <a:avLst>
                <a:gd name="adj1" fmla="val 25000"/>
                <a:gd name="adj2" fmla="val 25378"/>
                <a:gd name="adj3" fmla="val 0"/>
                <a:gd name="adj4" fmla="val 4375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grpSp>
        <p:nvGrpSpPr>
          <p:cNvPr id="40" name="Group 39">
            <a:extLst>
              <a:ext uri="{FF2B5EF4-FFF2-40B4-BE49-F238E27FC236}">
                <a16:creationId xmlns:a16="http://schemas.microsoft.com/office/drawing/2014/main" id="{26636D60-6AB7-7294-56C4-1707D12C3591}"/>
              </a:ext>
            </a:extLst>
          </p:cNvPr>
          <p:cNvGrpSpPr/>
          <p:nvPr/>
        </p:nvGrpSpPr>
        <p:grpSpPr>
          <a:xfrm flipH="1">
            <a:off x="8066109" y="1440399"/>
            <a:ext cx="1251862" cy="300006"/>
            <a:chOff x="5850918" y="1466850"/>
            <a:chExt cx="1155321" cy="389520"/>
          </a:xfrm>
        </p:grpSpPr>
        <p:sp>
          <p:nvSpPr>
            <p:cNvPr id="41" name="Arrow: Bent 40">
              <a:extLst>
                <a:ext uri="{FF2B5EF4-FFF2-40B4-BE49-F238E27FC236}">
                  <a16:creationId xmlns:a16="http://schemas.microsoft.com/office/drawing/2014/main" id="{6611CAB5-B427-B91E-C30F-7AFCDD7D160A}"/>
                </a:ext>
              </a:extLst>
            </p:cNvPr>
            <p:cNvSpPr/>
            <p:nvPr/>
          </p:nvSpPr>
          <p:spPr>
            <a:xfrm rot="5400000" flipV="1">
              <a:off x="6235902" y="1203790"/>
              <a:ext cx="267596" cy="1037564"/>
            </a:xfrm>
            <a:prstGeom prst="bentArrow">
              <a:avLst>
                <a:gd name="adj1" fmla="val 19681"/>
                <a:gd name="adj2" fmla="val 50000"/>
                <a:gd name="adj3" fmla="val 50000"/>
                <a:gd name="adj4" fmla="val 27001"/>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2" name="Arrow: Bent 41">
              <a:extLst>
                <a:ext uri="{FF2B5EF4-FFF2-40B4-BE49-F238E27FC236}">
                  <a16:creationId xmlns:a16="http://schemas.microsoft.com/office/drawing/2014/main" id="{05C5421D-8CF7-8CCC-6D24-DB2C32439E6D}"/>
                </a:ext>
              </a:extLst>
            </p:cNvPr>
            <p:cNvSpPr/>
            <p:nvPr/>
          </p:nvSpPr>
          <p:spPr>
            <a:xfrm rot="10800000">
              <a:off x="6757603" y="1466850"/>
              <a:ext cx="248636" cy="200025"/>
            </a:xfrm>
            <a:prstGeom prst="bentArrow">
              <a:avLst>
                <a:gd name="adj1" fmla="val 25000"/>
                <a:gd name="adj2" fmla="val 25378"/>
                <a:gd name="adj3" fmla="val 0"/>
                <a:gd name="adj4" fmla="val 4375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43" name="TextBox 42">
            <a:extLst>
              <a:ext uri="{FF2B5EF4-FFF2-40B4-BE49-F238E27FC236}">
                <a16:creationId xmlns:a16="http://schemas.microsoft.com/office/drawing/2014/main" id="{90929E11-4E27-0E9E-D671-0F57F788356A}"/>
              </a:ext>
            </a:extLst>
          </p:cNvPr>
          <p:cNvSpPr txBox="1"/>
          <p:nvPr/>
        </p:nvSpPr>
        <p:spPr>
          <a:xfrm>
            <a:off x="6934871" y="1692775"/>
            <a:ext cx="1295445" cy="923330"/>
          </a:xfrm>
          <a:prstGeom prst="rect">
            <a:avLst/>
          </a:prstGeom>
          <a:noFill/>
        </p:spPr>
        <p:txBody>
          <a:bodyPr wrap="square" rtlCol="0">
            <a:spAutoFit/>
          </a:bodyPr>
          <a:lstStyle/>
          <a:p>
            <a:pPr algn="ctr"/>
            <a:r>
              <a:rPr lang="en-GB" dirty="0">
                <a:solidFill>
                  <a:schemeClr val="tx1">
                    <a:lumMod val="65000"/>
                    <a:lumOff val="35000"/>
                  </a:schemeClr>
                </a:solidFill>
              </a:rPr>
              <a:t>Factor Loading Matrix</a:t>
            </a:r>
            <a:endParaRPr lang="en-GB" sz="3200" dirty="0">
              <a:solidFill>
                <a:schemeClr val="tx1">
                  <a:lumMod val="65000"/>
                  <a:lumOff val="35000"/>
                </a:schemeClr>
              </a:solidFill>
            </a:endParaRPr>
          </a:p>
        </p:txBody>
      </p:sp>
      <p:sp>
        <p:nvSpPr>
          <p:cNvPr id="44" name="TextBox 43">
            <a:extLst>
              <a:ext uri="{FF2B5EF4-FFF2-40B4-BE49-F238E27FC236}">
                <a16:creationId xmlns:a16="http://schemas.microsoft.com/office/drawing/2014/main" id="{E1EEDB06-8326-5595-709A-9ADD4FB1B3BF}"/>
              </a:ext>
            </a:extLst>
          </p:cNvPr>
          <p:cNvSpPr txBox="1"/>
          <p:nvPr/>
        </p:nvSpPr>
        <p:spPr>
          <a:xfrm>
            <a:off x="8540871" y="1692458"/>
            <a:ext cx="1295445" cy="646331"/>
          </a:xfrm>
          <a:prstGeom prst="rect">
            <a:avLst/>
          </a:prstGeom>
          <a:noFill/>
        </p:spPr>
        <p:txBody>
          <a:bodyPr wrap="square" rtlCol="0">
            <a:spAutoFit/>
          </a:bodyPr>
          <a:lstStyle/>
          <a:p>
            <a:pPr algn="ctr"/>
            <a:r>
              <a:rPr lang="en-GB" dirty="0">
                <a:solidFill>
                  <a:schemeClr val="tx1">
                    <a:lumMod val="65000"/>
                    <a:lumOff val="35000"/>
                  </a:schemeClr>
                </a:solidFill>
              </a:rPr>
              <a:t>Factor returns</a:t>
            </a:r>
          </a:p>
        </p:txBody>
      </p:sp>
      <p:sp>
        <p:nvSpPr>
          <p:cNvPr id="49" name="TextBox 48">
            <a:extLst>
              <a:ext uri="{FF2B5EF4-FFF2-40B4-BE49-F238E27FC236}">
                <a16:creationId xmlns:a16="http://schemas.microsoft.com/office/drawing/2014/main" id="{81A95195-E186-0AA2-6437-6A7E431B8D70}"/>
              </a:ext>
            </a:extLst>
          </p:cNvPr>
          <p:cNvSpPr txBox="1"/>
          <p:nvPr/>
        </p:nvSpPr>
        <p:spPr>
          <a:xfrm>
            <a:off x="237431" y="2756631"/>
            <a:ext cx="2840801" cy="1200329"/>
          </a:xfrm>
          <a:prstGeom prst="rect">
            <a:avLst/>
          </a:prstGeom>
          <a:noFill/>
        </p:spPr>
        <p:txBody>
          <a:bodyPr wrap="square">
            <a:spAutoFit/>
          </a:bodyPr>
          <a:lstStyle/>
          <a:p>
            <a:r>
              <a:rPr lang="en-GB" sz="3600" spc="-60" dirty="0">
                <a:solidFill>
                  <a:srgbClr val="FFFFFF"/>
                </a:solidFill>
                <a:latin typeface="+mj-lt"/>
                <a:ea typeface="+mj-ea"/>
                <a:cs typeface="+mj-cs"/>
              </a:rPr>
              <a:t>Key Assumptions</a:t>
            </a:r>
          </a:p>
        </p:txBody>
      </p:sp>
      <p:cxnSp>
        <p:nvCxnSpPr>
          <p:cNvPr id="51" name="Straight Connector 50">
            <a:extLst>
              <a:ext uri="{FF2B5EF4-FFF2-40B4-BE49-F238E27FC236}">
                <a16:creationId xmlns:a16="http://schemas.microsoft.com/office/drawing/2014/main" id="{480E2828-1A56-697C-B80C-18872B54A925}"/>
              </a:ext>
            </a:extLst>
          </p:cNvPr>
          <p:cNvCxnSpPr>
            <a:cxnSpLocks/>
          </p:cNvCxnSpPr>
          <p:nvPr/>
        </p:nvCxnSpPr>
        <p:spPr>
          <a:xfrm flipH="1">
            <a:off x="0" y="2649846"/>
            <a:ext cx="480568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7501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C91D0A3-720E-D103-FFB4-4364A75C867E}"/>
              </a:ext>
            </a:extLst>
          </p:cNvPr>
          <p:cNvGraphicFramePr>
            <a:graphicFrameLocks/>
          </p:cNvGraphicFramePr>
          <p:nvPr>
            <p:extLst>
              <p:ext uri="{D42A27DB-BD31-4B8C-83A1-F6EECF244321}">
                <p14:modId xmlns:p14="http://schemas.microsoft.com/office/powerpoint/2010/main" val="1773447946"/>
              </p:ext>
            </p:extLst>
          </p:nvPr>
        </p:nvGraphicFramePr>
        <p:xfrm>
          <a:off x="752370" y="717510"/>
          <a:ext cx="10831854" cy="5376726"/>
        </p:xfrm>
        <a:graphic>
          <a:graphicData uri="http://schemas.openxmlformats.org/drawingml/2006/table">
            <a:tbl>
              <a:tblPr firstRow="1" bandRow="1">
                <a:tableStyleId>{073A0DAA-6AF3-43AB-8588-CEC1D06C72B9}</a:tableStyleId>
              </a:tblPr>
              <a:tblGrid>
                <a:gridCol w="5366596">
                  <a:extLst>
                    <a:ext uri="{9D8B030D-6E8A-4147-A177-3AD203B41FA5}">
                      <a16:colId xmlns:a16="http://schemas.microsoft.com/office/drawing/2014/main" val="1367425571"/>
                    </a:ext>
                  </a:extLst>
                </a:gridCol>
                <a:gridCol w="5465258">
                  <a:extLst>
                    <a:ext uri="{9D8B030D-6E8A-4147-A177-3AD203B41FA5}">
                      <a16:colId xmlns:a16="http://schemas.microsoft.com/office/drawing/2014/main" val="2252318748"/>
                    </a:ext>
                  </a:extLst>
                </a:gridCol>
              </a:tblGrid>
              <a:tr h="818395">
                <a:tc>
                  <a:txBody>
                    <a:bodyPr/>
                    <a:lstStyle/>
                    <a:p>
                      <a:r>
                        <a:rPr lang="en-GB" sz="3300" b="0" cap="none" spc="0" dirty="0">
                          <a:solidFill>
                            <a:schemeClr val="bg1"/>
                          </a:solidFill>
                        </a:rPr>
                        <a:t>Classical Optimisation</a:t>
                      </a:r>
                    </a:p>
                  </a:txBody>
                  <a:tcPr marL="345758" marR="345758" marT="188595" marB="172879"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4F81BD"/>
                    </a:solidFill>
                  </a:tcPr>
                </a:tc>
                <a:tc>
                  <a:txBody>
                    <a:bodyPr/>
                    <a:lstStyle/>
                    <a:p>
                      <a:r>
                        <a:rPr lang="en-GB" sz="3300" b="0" cap="none" spc="0" dirty="0">
                          <a:solidFill>
                            <a:schemeClr val="bg1"/>
                          </a:solidFill>
                        </a:rPr>
                        <a:t>Robust Optimisation</a:t>
                      </a:r>
                    </a:p>
                  </a:txBody>
                  <a:tcPr marL="345758" marR="345758" marT="188595" marB="172879"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4F81BD"/>
                    </a:solidFill>
                  </a:tcPr>
                </a:tc>
                <a:extLst>
                  <a:ext uri="{0D108BD9-81ED-4DB2-BD59-A6C34878D82A}">
                    <a16:rowId xmlns:a16="http://schemas.microsoft.com/office/drawing/2014/main" val="2033569242"/>
                  </a:ext>
                </a:extLst>
              </a:tr>
              <a:tr h="2191081">
                <a:tc>
                  <a:txBody>
                    <a:bodyPr/>
                    <a:lstStyle/>
                    <a:p>
                      <a:endParaRPr lang="en-GB" sz="2500" cap="none" spc="0" dirty="0">
                        <a:solidFill>
                          <a:schemeClr val="tx1"/>
                        </a:solidFill>
                      </a:endParaRPr>
                    </a:p>
                  </a:txBody>
                  <a:tcPr marL="345758" marR="345758" marT="188595" marB="172879">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endParaRPr lang="en-GB" sz="2500" cap="none" spc="0" dirty="0">
                        <a:solidFill>
                          <a:schemeClr val="tx1"/>
                        </a:solidFill>
                      </a:endParaRPr>
                    </a:p>
                  </a:txBody>
                  <a:tcPr marL="345758" marR="345758" marT="188595" marB="172879">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0823554"/>
                  </a:ext>
                </a:extLst>
              </a:tr>
              <a:tr h="2321251">
                <a:tc>
                  <a:txBody>
                    <a:bodyPr/>
                    <a:lstStyle/>
                    <a:p>
                      <a:endParaRPr lang="en-GB" sz="1800" cap="none" spc="0" dirty="0">
                        <a:solidFill>
                          <a:schemeClr val="tx1"/>
                        </a:solidFill>
                      </a:endParaRPr>
                    </a:p>
                  </a:txBody>
                  <a:tcPr marL="345758" marR="345758" marT="188595" marB="172879">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388620" indent="-182880" defTabSz="914400">
                        <a:lnSpc>
                          <a:spcPct val="80000"/>
                        </a:lnSpc>
                        <a:spcBef>
                          <a:spcPts val="250"/>
                        </a:spcBef>
                        <a:spcAft>
                          <a:spcPts val="250"/>
                        </a:spcAft>
                        <a:buClr>
                          <a:schemeClr val="accent1"/>
                        </a:buClr>
                        <a:buFont typeface="Wingdings 2" pitchFamily="18" charset="2"/>
                        <a:buChar char=""/>
                      </a:pPr>
                      <a:endParaRPr lang="en-GB" sz="1800" kern="1200" dirty="0">
                        <a:solidFill>
                          <a:schemeClr val="tx1">
                            <a:lumMod val="65000"/>
                            <a:lumOff val="35000"/>
                          </a:schemeClr>
                        </a:solidFill>
                        <a:latin typeface="+mn-lt"/>
                        <a:ea typeface="+mn-ea"/>
                        <a:cs typeface="+mn-cs"/>
                      </a:endParaRPr>
                    </a:p>
                  </a:txBody>
                  <a:tcPr marL="345758" marR="345758" marT="188595" marB="172879">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53274277"/>
                  </a:ext>
                </a:extLst>
              </a:tr>
            </a:tbl>
          </a:graphicData>
        </a:graphic>
      </p:graphicFrame>
      <p:pic>
        <p:nvPicPr>
          <p:cNvPr id="21" name="Picture 20">
            <a:extLst>
              <a:ext uri="{FF2B5EF4-FFF2-40B4-BE49-F238E27FC236}">
                <a16:creationId xmlns:a16="http://schemas.microsoft.com/office/drawing/2014/main" id="{64F96587-FDBB-0EA8-91F4-48EE1F6D54FF}"/>
              </a:ext>
            </a:extLst>
          </p:cNvPr>
          <p:cNvPicPr>
            <a:picLocks noChangeAspect="1"/>
          </p:cNvPicPr>
          <p:nvPr/>
        </p:nvPicPr>
        <p:blipFill>
          <a:blip r:embed="rId3"/>
          <a:stretch>
            <a:fillRect/>
          </a:stretch>
        </p:blipFill>
        <p:spPr>
          <a:xfrm>
            <a:off x="11810850" y="761825"/>
            <a:ext cx="381149" cy="5315126"/>
          </a:xfrm>
          <a:prstGeom prst="rect">
            <a:avLst/>
          </a:prstGeom>
        </p:spPr>
      </p:pic>
      <p:pic>
        <p:nvPicPr>
          <p:cNvPr id="23" name="Picture 22">
            <a:extLst>
              <a:ext uri="{FF2B5EF4-FFF2-40B4-BE49-F238E27FC236}">
                <a16:creationId xmlns:a16="http://schemas.microsoft.com/office/drawing/2014/main" id="{8AC82AB7-22D0-E92D-4E87-AE7BB1600C83}"/>
              </a:ext>
            </a:extLst>
          </p:cNvPr>
          <p:cNvPicPr>
            <a:picLocks noChangeAspect="1"/>
          </p:cNvPicPr>
          <p:nvPr/>
        </p:nvPicPr>
        <p:blipFill>
          <a:blip r:embed="rId4"/>
          <a:stretch>
            <a:fillRect/>
          </a:stretch>
        </p:blipFill>
        <p:spPr>
          <a:xfrm>
            <a:off x="0" y="750815"/>
            <a:ext cx="528320" cy="5330726"/>
          </a:xfrm>
          <a:prstGeom prst="rect">
            <a:avLst/>
          </a:prstGeom>
        </p:spPr>
      </p:pic>
      <p:grpSp>
        <p:nvGrpSpPr>
          <p:cNvPr id="47" name="Group 46">
            <a:extLst>
              <a:ext uri="{FF2B5EF4-FFF2-40B4-BE49-F238E27FC236}">
                <a16:creationId xmlns:a16="http://schemas.microsoft.com/office/drawing/2014/main" id="{C1756B86-D26B-F4ED-ECF2-3AD7E4E554FF}"/>
              </a:ext>
            </a:extLst>
          </p:cNvPr>
          <p:cNvGrpSpPr/>
          <p:nvPr/>
        </p:nvGrpSpPr>
        <p:grpSpPr>
          <a:xfrm>
            <a:off x="6471166" y="1675172"/>
            <a:ext cx="5102873" cy="2174584"/>
            <a:chOff x="6427117" y="1581108"/>
            <a:chExt cx="5194367" cy="2174584"/>
          </a:xfrm>
        </p:grpSpPr>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E126611-0A2F-6F30-2A2A-21730ABDDC45}"/>
                    </a:ext>
                  </a:extLst>
                </p:cNvPr>
                <p:cNvSpPr txBox="1"/>
                <p:nvPr/>
              </p:nvSpPr>
              <p:spPr>
                <a:xfrm>
                  <a:off x="6427117" y="1581108"/>
                  <a:ext cx="2937699" cy="1711751"/>
                </a:xfrm>
                <a:prstGeom prst="rect">
                  <a:avLst/>
                </a:prstGeom>
                <a:noFill/>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func>
                          <m:funcPr>
                            <m:ctrlPr>
                              <a:rPr lang="en-GB" sz="2000" i="1" smtClean="0">
                                <a:solidFill>
                                  <a:schemeClr val="tx1">
                                    <a:lumMod val="65000"/>
                                    <a:lumOff val="35000"/>
                                  </a:schemeClr>
                                </a:solidFill>
                                <a:latin typeface="Cambria Math" panose="02040503050406030204" pitchFamily="18" charset="0"/>
                                <a:ea typeface="Cambria Math" panose="02040503050406030204" pitchFamily="18" charset="0"/>
                              </a:rPr>
                            </m:ctrlPr>
                          </m:funcPr>
                          <m:fName>
                            <m:r>
                              <a:rPr lang="en-GB" sz="2000" i="1">
                                <a:solidFill>
                                  <a:schemeClr val="tx1">
                                    <a:lumMod val="65000"/>
                                    <a:lumOff val="35000"/>
                                  </a:schemeClr>
                                </a:solidFill>
                                <a:latin typeface="Cambria Math" panose="02040503050406030204" pitchFamily="18" charset="0"/>
                                <a:ea typeface="Cambria Math" panose="02040503050406030204" pitchFamily="18" charset="0"/>
                              </a:rPr>
                              <m:t>𝑀𝑖𝑛</m:t>
                            </m:r>
                            <m:r>
                              <a:rPr lang="en-GB" sz="2000" i="1">
                                <a:solidFill>
                                  <a:schemeClr val="tx1">
                                    <a:lumMod val="65000"/>
                                    <a:lumOff val="35000"/>
                                  </a:schemeClr>
                                </a:solidFill>
                                <a:latin typeface="Cambria Math" panose="02040503050406030204" pitchFamily="18" charset="0"/>
                                <a:ea typeface="Cambria Math" panose="02040503050406030204" pitchFamily="18" charset="0"/>
                              </a:rPr>
                              <m:t>.  </m:t>
                            </m:r>
                            <m:r>
                              <a:rPr lang="en-GB" sz="2000" b="0" i="1" smtClean="0">
                                <a:solidFill>
                                  <a:schemeClr val="tx1">
                                    <a:lumMod val="65000"/>
                                    <a:lumOff val="35000"/>
                                  </a:schemeClr>
                                </a:solidFill>
                                <a:latin typeface="Cambria Math" panose="02040503050406030204" pitchFamily="18" charset="0"/>
                                <a:ea typeface="Cambria Math" panose="02040503050406030204" pitchFamily="18" charset="0"/>
                              </a:rPr>
                              <m:t>𝑀𝑎𝑥</m:t>
                            </m:r>
                            <m:r>
                              <a:rPr lang="en-GB" sz="2000" b="0" i="1" smtClean="0">
                                <a:solidFill>
                                  <a:schemeClr val="tx1">
                                    <a:lumMod val="65000"/>
                                    <a:lumOff val="35000"/>
                                  </a:schemeClr>
                                </a:solidFill>
                                <a:latin typeface="Cambria Math" panose="02040503050406030204" pitchFamily="18" charset="0"/>
                                <a:ea typeface="Cambria Math" panose="02040503050406030204" pitchFamily="18" charset="0"/>
                              </a:rPr>
                              <m:t>. </m:t>
                            </m:r>
                          </m:fName>
                          <m:e>
                            <m:sSubSup>
                              <m:sSubSupPr>
                                <m:ctrlPr>
                                  <a:rPr lang="en-GB" sz="2000" i="1">
                                    <a:solidFill>
                                      <a:schemeClr val="tx1">
                                        <a:lumMod val="65000"/>
                                        <a:lumOff val="35000"/>
                                      </a:schemeClr>
                                    </a:solidFill>
                                    <a:latin typeface="Cambria Math" panose="02040503050406030204" pitchFamily="18" charset="0"/>
                                    <a:ea typeface="Cambria Math" panose="02040503050406030204" pitchFamily="18" charset="0"/>
                                  </a:rPr>
                                </m:ctrlPr>
                              </m:sSubSupPr>
                              <m:e>
                                <m:r>
                                  <a:rPr lang="el-GR" sz="2000" i="1">
                                    <a:solidFill>
                                      <a:schemeClr val="tx1">
                                        <a:lumMod val="65000"/>
                                        <a:lumOff val="35000"/>
                                      </a:schemeClr>
                                    </a:solidFill>
                                    <a:latin typeface="Cambria Math" panose="02040503050406030204" pitchFamily="18" charset="0"/>
                                    <a:ea typeface="Cambria Math" panose="02040503050406030204" pitchFamily="18" charset="0"/>
                                  </a:rPr>
                                  <m:t>𝜎</m:t>
                                </m:r>
                              </m:e>
                              <m:sub>
                                <m:r>
                                  <a:rPr lang="en-GB" sz="2000" i="1">
                                    <a:solidFill>
                                      <a:schemeClr val="tx1">
                                        <a:lumMod val="65000"/>
                                        <a:lumOff val="35000"/>
                                      </a:schemeClr>
                                    </a:solidFill>
                                    <a:latin typeface="Cambria Math" panose="02040503050406030204" pitchFamily="18" charset="0"/>
                                    <a:ea typeface="Cambria Math" panose="02040503050406030204" pitchFamily="18" charset="0"/>
                                  </a:rPr>
                                  <m:t>𝑝</m:t>
                                </m:r>
                              </m:sub>
                              <m:sup>
                                <m:r>
                                  <a:rPr lang="en-GB" sz="2000" i="1">
                                    <a:solidFill>
                                      <a:schemeClr val="tx1">
                                        <a:lumMod val="65000"/>
                                        <a:lumOff val="35000"/>
                                      </a:schemeClr>
                                    </a:solidFill>
                                    <a:latin typeface="Cambria Math" panose="02040503050406030204" pitchFamily="18" charset="0"/>
                                    <a:ea typeface="Cambria Math" panose="02040503050406030204" pitchFamily="18" charset="0"/>
                                  </a:rPr>
                                  <m:t>2</m:t>
                                </m:r>
                              </m:sup>
                            </m:sSubSup>
                          </m:e>
                        </m:func>
                      </m:oMath>
                    </m:oMathPara>
                  </a14:m>
                  <a:endParaRPr lang="en-GB" sz="2000" i="1" dirty="0">
                    <a:solidFill>
                      <a:schemeClr val="tx1">
                        <a:lumMod val="65000"/>
                        <a:lumOff val="35000"/>
                      </a:schemeClr>
                    </a:solidFill>
                    <a:latin typeface="Cambria Math" panose="02040503050406030204" pitchFamily="18" charset="0"/>
                    <a:ea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r>
                          <a:rPr lang="en-GB" sz="2000" i="1">
                            <a:solidFill>
                              <a:schemeClr val="tx1">
                                <a:lumMod val="65000"/>
                                <a:lumOff val="35000"/>
                              </a:schemeClr>
                            </a:solidFill>
                            <a:latin typeface="Cambria Math" panose="02040503050406030204" pitchFamily="18" charset="0"/>
                            <a:ea typeface="Cambria Math" panose="02040503050406030204" pitchFamily="18" charset="0"/>
                          </a:rPr>
                          <m:t>𝑠</m:t>
                        </m:r>
                        <m:r>
                          <a:rPr lang="en-GB" sz="2000" i="1">
                            <a:solidFill>
                              <a:schemeClr val="tx1">
                                <a:lumMod val="65000"/>
                                <a:lumOff val="35000"/>
                              </a:schemeClr>
                            </a:solidFill>
                            <a:latin typeface="Cambria Math" panose="02040503050406030204" pitchFamily="18" charset="0"/>
                            <a:ea typeface="Cambria Math" panose="02040503050406030204" pitchFamily="18" charset="0"/>
                          </a:rPr>
                          <m:t>.</m:t>
                        </m:r>
                        <m:r>
                          <a:rPr lang="en-GB" sz="2000" i="1">
                            <a:solidFill>
                              <a:schemeClr val="tx1">
                                <a:lumMod val="65000"/>
                                <a:lumOff val="35000"/>
                              </a:schemeClr>
                            </a:solidFill>
                            <a:latin typeface="Cambria Math" panose="02040503050406030204" pitchFamily="18" charset="0"/>
                            <a:ea typeface="Cambria Math" panose="02040503050406030204" pitchFamily="18" charset="0"/>
                          </a:rPr>
                          <m:t>𝑡</m:t>
                        </m:r>
                        <m:r>
                          <a:rPr lang="en-GB" sz="2000" i="1">
                            <a:solidFill>
                              <a:schemeClr val="tx1">
                                <a:lumMod val="65000"/>
                                <a:lumOff val="35000"/>
                              </a:schemeClr>
                            </a:solidFill>
                            <a:latin typeface="Cambria Math" panose="02040503050406030204" pitchFamily="18" charset="0"/>
                            <a:ea typeface="Cambria Math" panose="02040503050406030204" pitchFamily="18" charset="0"/>
                          </a:rPr>
                          <m:t>. </m:t>
                        </m:r>
                        <m:r>
                          <a:rPr lang="en-GB" sz="2000" b="1" i="1" smtClean="0">
                            <a:solidFill>
                              <a:schemeClr val="tx1">
                                <a:lumMod val="65000"/>
                                <a:lumOff val="35000"/>
                              </a:schemeClr>
                            </a:solidFill>
                            <a:latin typeface="Cambria Math" panose="02040503050406030204" pitchFamily="18" charset="0"/>
                            <a:ea typeface="Cambria Math" panose="02040503050406030204" pitchFamily="18" charset="0"/>
                          </a:rPr>
                          <m:t>  </m:t>
                        </m:r>
                        <m:r>
                          <a:rPr lang="en-GB" sz="2000" b="0" i="1" smtClean="0">
                            <a:solidFill>
                              <a:schemeClr val="tx1">
                                <a:lumMod val="65000"/>
                                <a:lumOff val="35000"/>
                              </a:schemeClr>
                            </a:solidFill>
                            <a:latin typeface="Cambria Math" panose="02040503050406030204" pitchFamily="18" charset="0"/>
                            <a:ea typeface="Cambria Math" panose="02040503050406030204" pitchFamily="18" charset="0"/>
                          </a:rPr>
                          <m:t> </m:t>
                        </m:r>
                        <m:r>
                          <a:rPr lang="en-GB" sz="2000" b="0" i="1" smtClean="0">
                            <a:solidFill>
                              <a:schemeClr val="tx1">
                                <a:lumMod val="65000"/>
                                <a:lumOff val="35000"/>
                              </a:schemeClr>
                            </a:solidFill>
                            <a:latin typeface="Cambria Math" panose="02040503050406030204" pitchFamily="18" charset="0"/>
                            <a:ea typeface="Cambria Math" panose="02040503050406030204" pitchFamily="18" charset="0"/>
                          </a:rPr>
                          <m:t>𝑀𝑖𝑛</m:t>
                        </m:r>
                        <m:r>
                          <a:rPr lang="en-GB" sz="2000" b="0" i="1" smtClean="0">
                            <a:solidFill>
                              <a:schemeClr val="tx1">
                                <a:lumMod val="65000"/>
                                <a:lumOff val="35000"/>
                              </a:schemeClr>
                            </a:solidFill>
                            <a:latin typeface="Cambria Math" panose="02040503050406030204" pitchFamily="18" charset="0"/>
                            <a:ea typeface="Cambria Math" panose="02040503050406030204" pitchFamily="18" charset="0"/>
                          </a:rPr>
                          <m:t>.</m:t>
                        </m:r>
                        <m:sSub>
                          <m:sSubPr>
                            <m:ctrlPr>
                              <a:rPr lang="en-GB" sz="2000" i="1" dirty="0" smtClean="0">
                                <a:solidFill>
                                  <a:schemeClr val="tx1">
                                    <a:lumMod val="65000"/>
                                    <a:lumOff val="35000"/>
                                  </a:schemeClr>
                                </a:solidFill>
                                <a:latin typeface="Cambria Math" panose="02040503050406030204" pitchFamily="18" charset="0"/>
                                <a:ea typeface="Cambria Math" panose="02040503050406030204" pitchFamily="18" charset="0"/>
                              </a:rPr>
                            </m:ctrlPr>
                          </m:sSubPr>
                          <m:e>
                            <m:r>
                              <a:rPr lang="en-GB" sz="2000" b="0" i="1" dirty="0" smtClean="0">
                                <a:solidFill>
                                  <a:schemeClr val="tx1">
                                    <a:lumMod val="65000"/>
                                    <a:lumOff val="35000"/>
                                  </a:schemeClr>
                                </a:solidFill>
                                <a:latin typeface="Cambria Math" panose="02040503050406030204" pitchFamily="18" charset="0"/>
                                <a:ea typeface="Cambria Math" panose="02040503050406030204" pitchFamily="18" charset="0"/>
                              </a:rPr>
                              <m:t>  </m:t>
                            </m:r>
                            <m:r>
                              <a:rPr lang="el-GR" sz="2000" b="0" i="1">
                                <a:solidFill>
                                  <a:schemeClr val="tx1">
                                    <a:lumMod val="65000"/>
                                    <a:lumOff val="35000"/>
                                  </a:schemeClr>
                                </a:solidFill>
                                <a:latin typeface="Cambria Math" panose="02040503050406030204" pitchFamily="18" charset="0"/>
                                <a:ea typeface="Cambria Math" panose="02040503050406030204" pitchFamily="18" charset="0"/>
                              </a:rPr>
                              <m:t>𝜇</m:t>
                            </m:r>
                          </m:e>
                          <m:sub>
                            <m:r>
                              <a:rPr lang="en-GB" sz="2000" b="0" i="1" dirty="0" smtClean="0">
                                <a:solidFill>
                                  <a:schemeClr val="tx1">
                                    <a:lumMod val="65000"/>
                                    <a:lumOff val="35000"/>
                                  </a:schemeClr>
                                </a:solidFill>
                                <a:latin typeface="Cambria Math" panose="02040503050406030204" pitchFamily="18" charset="0"/>
                                <a:ea typeface="Cambria Math" panose="02040503050406030204" pitchFamily="18" charset="0"/>
                              </a:rPr>
                              <m:t>𝑝</m:t>
                            </m:r>
                          </m:sub>
                        </m:sSub>
                        <m:r>
                          <a:rPr lang="en-GB" sz="2000" i="1">
                            <a:solidFill>
                              <a:schemeClr val="tx1">
                                <a:lumMod val="65000"/>
                                <a:lumOff val="35000"/>
                              </a:schemeClr>
                            </a:solidFill>
                            <a:latin typeface="Cambria Math" panose="02040503050406030204" pitchFamily="18" charset="0"/>
                            <a:ea typeface="Cambria Math" panose="02040503050406030204" pitchFamily="18" charset="0"/>
                          </a:rPr>
                          <m:t>≥ </m:t>
                        </m:r>
                        <m:r>
                          <a:rPr lang="en-GB" sz="2000" i="1" dirty="0">
                            <a:solidFill>
                              <a:schemeClr val="tx1">
                                <a:lumMod val="65000"/>
                                <a:lumOff val="35000"/>
                              </a:schemeClr>
                            </a:solidFill>
                            <a:latin typeface="Cambria Math" panose="02040503050406030204" pitchFamily="18" charset="0"/>
                            <a:ea typeface="Cambria Math" panose="02040503050406030204" pitchFamily="18" charset="0"/>
                          </a:rPr>
                          <m:t>𝛼</m:t>
                        </m:r>
                      </m:oMath>
                    </m:oMathPara>
                  </a14:m>
                  <a:endParaRPr lang="en-GB" sz="2000" i="1" dirty="0">
                    <a:solidFill>
                      <a:schemeClr val="tx1">
                        <a:lumMod val="65000"/>
                        <a:lumOff val="35000"/>
                      </a:schemeClr>
                    </a:solidFill>
                    <a:latin typeface="Cambria Math" panose="02040503050406030204" pitchFamily="18" charset="0"/>
                    <a:ea typeface="Cambria Math" panose="02040503050406030204" pitchFamily="18" charset="0"/>
                  </a:endParaRPr>
                </a:p>
                <a:p>
                  <a:r>
                    <a:rPr lang="en-GB" sz="2000" i="1" dirty="0">
                      <a:solidFill>
                        <a:schemeClr val="tx1">
                          <a:lumMod val="65000"/>
                          <a:lumOff val="35000"/>
                        </a:schemeClr>
                      </a:solidFill>
                      <a:latin typeface="Cambria Math" panose="02040503050406030204" pitchFamily="18" charset="0"/>
                      <a:ea typeface="Cambria Math" panose="02040503050406030204" pitchFamily="18" charset="0"/>
                    </a:rPr>
                    <a:t>	  </a:t>
                  </a:r>
                  <a14:m>
                    <m:oMath xmlns:m="http://schemas.openxmlformats.org/officeDocument/2006/math">
                      <m:nary>
                        <m:naryPr>
                          <m:chr m:val="∑"/>
                          <m:limLoc m:val="undOvr"/>
                          <m:grow m:val="on"/>
                          <m:supHide m:val="on"/>
                          <m:ctrlPr>
                            <a:rPr lang="en-GB" sz="2000" i="1" dirty="0">
                              <a:solidFill>
                                <a:schemeClr val="tx1">
                                  <a:lumMod val="65000"/>
                                  <a:lumOff val="35000"/>
                                </a:schemeClr>
                              </a:solidFill>
                              <a:latin typeface="Cambria Math" panose="02040503050406030204" pitchFamily="18" charset="0"/>
                              <a:ea typeface="Cambria Math" panose="02040503050406030204" pitchFamily="18" charset="0"/>
                            </a:rPr>
                          </m:ctrlPr>
                        </m:naryPr>
                        <m:sub>
                          <m:r>
                            <a:rPr lang="en-GB" sz="2000" i="1" dirty="0">
                              <a:solidFill>
                                <a:schemeClr val="tx1">
                                  <a:lumMod val="65000"/>
                                  <a:lumOff val="35000"/>
                                </a:schemeClr>
                              </a:solidFill>
                              <a:latin typeface="Cambria Math" panose="02040503050406030204" pitchFamily="18" charset="0"/>
                              <a:ea typeface="Cambria Math" panose="02040503050406030204" pitchFamily="18" charset="0"/>
                            </a:rPr>
                            <m:t>𝑖</m:t>
                          </m:r>
                        </m:sub>
                        <m:sup/>
                        <m:e>
                          <m:sSub>
                            <m:sSubPr>
                              <m:ctrlPr>
                                <a:rPr lang="en-GB" sz="2000" i="1" dirty="0">
                                  <a:solidFill>
                                    <a:schemeClr val="tx1">
                                      <a:lumMod val="65000"/>
                                      <a:lumOff val="35000"/>
                                    </a:schemeClr>
                                  </a:solidFill>
                                  <a:latin typeface="Cambria Math" panose="02040503050406030204" pitchFamily="18" charset="0"/>
                                  <a:ea typeface="Cambria Math" panose="02040503050406030204" pitchFamily="18" charset="0"/>
                                </a:rPr>
                              </m:ctrlPr>
                            </m:sSubPr>
                            <m:e>
                              <m:r>
                                <a:rPr lang="en-GB" sz="2000" i="1" dirty="0">
                                  <a:solidFill>
                                    <a:schemeClr val="tx1">
                                      <a:lumMod val="65000"/>
                                      <a:lumOff val="35000"/>
                                    </a:schemeClr>
                                  </a:solidFill>
                                  <a:latin typeface="Cambria Math" panose="02040503050406030204" pitchFamily="18" charset="0"/>
                                  <a:ea typeface="Cambria Math" panose="02040503050406030204" pitchFamily="18" charset="0"/>
                                </a:rPr>
                                <m:t>𝑤</m:t>
                              </m:r>
                            </m:e>
                            <m:sub>
                              <m:r>
                                <a:rPr lang="en-GB" sz="2000" i="1" dirty="0">
                                  <a:solidFill>
                                    <a:schemeClr val="tx1">
                                      <a:lumMod val="65000"/>
                                      <a:lumOff val="35000"/>
                                    </a:schemeClr>
                                  </a:solidFill>
                                  <a:latin typeface="Cambria Math" panose="02040503050406030204" pitchFamily="18" charset="0"/>
                                  <a:ea typeface="Cambria Math" panose="02040503050406030204" pitchFamily="18" charset="0"/>
                                </a:rPr>
                                <m:t>𝑖</m:t>
                              </m:r>
                            </m:sub>
                          </m:sSub>
                        </m:e>
                      </m:nary>
                      <m:r>
                        <a:rPr lang="en-GB" sz="2000" i="1" dirty="0">
                          <a:solidFill>
                            <a:schemeClr val="tx1">
                              <a:lumMod val="65000"/>
                              <a:lumOff val="35000"/>
                            </a:schemeClr>
                          </a:solidFill>
                          <a:latin typeface="Cambria Math" panose="02040503050406030204" pitchFamily="18" charset="0"/>
                          <a:ea typeface="Cambria Math" panose="02040503050406030204" pitchFamily="18" charset="0"/>
                        </a:rPr>
                        <m:t>=1</m:t>
                      </m:r>
                    </m:oMath>
                  </a14:m>
                  <a:endParaRPr lang="en-GB" sz="2000" i="1" dirty="0">
                    <a:solidFill>
                      <a:schemeClr val="tx1">
                        <a:lumMod val="65000"/>
                        <a:lumOff val="35000"/>
                      </a:schemeClr>
                    </a:solidFill>
                    <a:latin typeface="Cambria Math" panose="02040503050406030204" pitchFamily="18" charset="0"/>
                    <a:ea typeface="Cambria Math" panose="02040503050406030204" pitchFamily="18" charset="0"/>
                  </a:endParaRPr>
                </a:p>
                <a:p>
                  <a:r>
                    <a:rPr lang="en-GB" sz="2000" i="1" dirty="0">
                      <a:solidFill>
                        <a:schemeClr val="tx1">
                          <a:lumMod val="65000"/>
                          <a:lumOff val="35000"/>
                        </a:schemeClr>
                      </a:solidFill>
                      <a:latin typeface="Cambria Math" panose="02040503050406030204" pitchFamily="18" charset="0"/>
                      <a:ea typeface="Cambria Math" panose="02040503050406030204" pitchFamily="18" charset="0"/>
                    </a:rPr>
                    <a:t>	 </a:t>
                  </a:r>
                  <a14:m>
                    <m:oMath xmlns:m="http://schemas.openxmlformats.org/officeDocument/2006/math">
                      <m:sSub>
                        <m:sSubPr>
                          <m:ctrlPr>
                            <a:rPr lang="en-GB" sz="2000" i="1" dirty="0">
                              <a:solidFill>
                                <a:schemeClr val="tx1">
                                  <a:lumMod val="65000"/>
                                  <a:lumOff val="35000"/>
                                </a:schemeClr>
                              </a:solidFill>
                              <a:latin typeface="Cambria Math" panose="02040503050406030204" pitchFamily="18" charset="0"/>
                              <a:ea typeface="Cambria Math" panose="02040503050406030204" pitchFamily="18" charset="0"/>
                            </a:rPr>
                          </m:ctrlPr>
                        </m:sSubPr>
                        <m:e>
                          <m:r>
                            <a:rPr lang="en-GB" sz="2000" b="0" i="1" dirty="0" smtClean="0">
                              <a:solidFill>
                                <a:schemeClr val="tx1">
                                  <a:lumMod val="65000"/>
                                  <a:lumOff val="35000"/>
                                </a:schemeClr>
                              </a:solidFill>
                              <a:latin typeface="Cambria Math" panose="02040503050406030204" pitchFamily="18" charset="0"/>
                              <a:ea typeface="Cambria Math" panose="02040503050406030204" pitchFamily="18" charset="0"/>
                            </a:rPr>
                            <m:t> </m:t>
                          </m:r>
                          <m:r>
                            <a:rPr lang="en-GB" sz="2000" i="1" dirty="0">
                              <a:solidFill>
                                <a:schemeClr val="tx1">
                                  <a:lumMod val="65000"/>
                                  <a:lumOff val="35000"/>
                                </a:schemeClr>
                              </a:solidFill>
                              <a:latin typeface="Cambria Math" panose="02040503050406030204" pitchFamily="18" charset="0"/>
                              <a:ea typeface="Cambria Math" panose="02040503050406030204" pitchFamily="18" charset="0"/>
                            </a:rPr>
                            <m:t>𝑤</m:t>
                          </m:r>
                        </m:e>
                        <m:sub>
                          <m:r>
                            <a:rPr lang="en-GB" sz="2000" i="1" dirty="0">
                              <a:solidFill>
                                <a:schemeClr val="tx1">
                                  <a:lumMod val="65000"/>
                                  <a:lumOff val="35000"/>
                                </a:schemeClr>
                              </a:solidFill>
                              <a:latin typeface="Cambria Math" panose="02040503050406030204" pitchFamily="18" charset="0"/>
                              <a:ea typeface="Cambria Math" panose="02040503050406030204" pitchFamily="18" charset="0"/>
                            </a:rPr>
                            <m:t>𝑖</m:t>
                          </m:r>
                        </m:sub>
                      </m:sSub>
                      <m:r>
                        <a:rPr lang="en-GB" sz="2000" i="1" dirty="0">
                          <a:solidFill>
                            <a:schemeClr val="tx1">
                              <a:lumMod val="65000"/>
                              <a:lumOff val="35000"/>
                            </a:schemeClr>
                          </a:solidFill>
                          <a:latin typeface="Cambria Math" panose="02040503050406030204" pitchFamily="18" charset="0"/>
                          <a:ea typeface="Cambria Math" panose="02040503050406030204" pitchFamily="18" charset="0"/>
                        </a:rPr>
                        <m:t>≥0,∀ⅈ</m:t>
                      </m:r>
                    </m:oMath>
                  </a14:m>
                  <a:endParaRPr lang="en-GB" sz="2000" i="1" dirty="0">
                    <a:solidFill>
                      <a:schemeClr val="tx1">
                        <a:lumMod val="65000"/>
                        <a:lumOff val="35000"/>
                      </a:schemeClr>
                    </a:solidFill>
                    <a:latin typeface="Cambria Math" panose="02040503050406030204" pitchFamily="18" charset="0"/>
                    <a:ea typeface="Cambria Math" panose="02040503050406030204" pitchFamily="18" charset="0"/>
                  </a:endParaRPr>
                </a:p>
              </p:txBody>
            </p:sp>
          </mc:Choice>
          <mc:Fallback xmlns="">
            <p:sp>
              <p:nvSpPr>
                <p:cNvPr id="24" name="TextBox 23">
                  <a:extLst>
                    <a:ext uri="{FF2B5EF4-FFF2-40B4-BE49-F238E27FC236}">
                      <a16:creationId xmlns:a16="http://schemas.microsoft.com/office/drawing/2014/main" id="{9E126611-0A2F-6F30-2A2A-21730ABDDC45}"/>
                    </a:ext>
                  </a:extLst>
                </p:cNvPr>
                <p:cNvSpPr txBox="1">
                  <a:spLocks noRot="1" noChangeAspect="1" noMove="1" noResize="1" noEditPoints="1" noAdjustHandles="1" noChangeArrowheads="1" noChangeShapeType="1" noTextEdit="1"/>
                </p:cNvSpPr>
                <p:nvPr/>
              </p:nvSpPr>
              <p:spPr>
                <a:xfrm>
                  <a:off x="6427117" y="1581108"/>
                  <a:ext cx="2937699" cy="1711751"/>
                </a:xfrm>
                <a:prstGeom prst="rect">
                  <a:avLst/>
                </a:prstGeom>
                <a:blipFill>
                  <a:blip r:embed="rId5"/>
                  <a:stretch>
                    <a:fillRect b="-24555"/>
                  </a:stretch>
                </a:blipFill>
              </p:spPr>
              <p:txBody>
                <a:bodyPr/>
                <a:lstStyle/>
                <a:p>
                  <a:r>
                    <a:rPr lang="en-GB">
                      <a:noFill/>
                    </a:rPr>
                    <a:t> </a:t>
                  </a:r>
                </a:p>
              </p:txBody>
            </p:sp>
          </mc:Fallback>
        </mc:AlternateContent>
        <p:grpSp>
          <p:nvGrpSpPr>
            <p:cNvPr id="25" name="Group 24">
              <a:extLst>
                <a:ext uri="{FF2B5EF4-FFF2-40B4-BE49-F238E27FC236}">
                  <a16:creationId xmlns:a16="http://schemas.microsoft.com/office/drawing/2014/main" id="{FB339B4A-7CE3-5A28-6D4F-F74932F2B484}"/>
                </a:ext>
              </a:extLst>
            </p:cNvPr>
            <p:cNvGrpSpPr/>
            <p:nvPr/>
          </p:nvGrpSpPr>
          <p:grpSpPr>
            <a:xfrm>
              <a:off x="8997385" y="2824600"/>
              <a:ext cx="2624099" cy="931092"/>
              <a:chOff x="3624603" y="2829677"/>
              <a:chExt cx="2624099" cy="931092"/>
            </a:xfrm>
          </p:grpSpPr>
          <p:sp>
            <p:nvSpPr>
              <p:cNvPr id="29" name="Content Placeholder 9">
                <a:extLst>
                  <a:ext uri="{FF2B5EF4-FFF2-40B4-BE49-F238E27FC236}">
                    <a16:creationId xmlns:a16="http://schemas.microsoft.com/office/drawing/2014/main" id="{42E3F292-372A-1A8B-D4FC-64A743F9E3CC}"/>
                  </a:ext>
                </a:extLst>
              </p:cNvPr>
              <p:cNvSpPr txBox="1">
                <a:spLocks/>
              </p:cNvSpPr>
              <p:nvPr/>
            </p:nvSpPr>
            <p:spPr>
              <a:xfrm>
                <a:off x="3813288" y="2829677"/>
                <a:ext cx="1943576" cy="319581"/>
              </a:xfrm>
              <a:prstGeom prst="rect">
                <a:avLst/>
              </a:prstGeom>
            </p:spPr>
            <p:txBody>
              <a:bodyPr vert="horz" lIns="91440" tIns="45720" rIns="91440" bIns="45720" rtlCol="0" anchor="ctr">
                <a:normAutofit fontScale="92500"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r>
                  <a:rPr lang="en-GB" sz="1800" b="1" dirty="0"/>
                  <a:t>Budget Constraint</a:t>
                </a:r>
              </a:p>
            </p:txBody>
          </p:sp>
          <p:sp>
            <p:nvSpPr>
              <p:cNvPr id="30" name="Content Placeholder 9">
                <a:extLst>
                  <a:ext uri="{FF2B5EF4-FFF2-40B4-BE49-F238E27FC236}">
                    <a16:creationId xmlns:a16="http://schemas.microsoft.com/office/drawing/2014/main" id="{3472D58D-EE75-087F-3134-D54F488185A6}"/>
                  </a:ext>
                </a:extLst>
              </p:cNvPr>
              <p:cNvSpPr txBox="1">
                <a:spLocks/>
              </p:cNvSpPr>
              <p:nvPr/>
            </p:nvSpPr>
            <p:spPr>
              <a:xfrm>
                <a:off x="3813288" y="2972456"/>
                <a:ext cx="2435414" cy="788313"/>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r>
                  <a:rPr lang="en-GB" sz="1800" b="1" dirty="0"/>
                  <a:t>No short-selling</a:t>
                </a:r>
              </a:p>
            </p:txBody>
          </p:sp>
          <p:sp>
            <p:nvSpPr>
              <p:cNvPr id="31" name="Arrow: Right 30">
                <a:extLst>
                  <a:ext uri="{FF2B5EF4-FFF2-40B4-BE49-F238E27FC236}">
                    <a16:creationId xmlns:a16="http://schemas.microsoft.com/office/drawing/2014/main" id="{3BE586D8-79EB-029A-B1F6-7FD0DD69872D}"/>
                  </a:ext>
                </a:extLst>
              </p:cNvPr>
              <p:cNvSpPr/>
              <p:nvPr/>
            </p:nvSpPr>
            <p:spPr>
              <a:xfrm>
                <a:off x="3624603" y="2908341"/>
                <a:ext cx="203835" cy="142836"/>
              </a:xfrm>
              <a:prstGeom prst="rightArrow">
                <a:avLst>
                  <a:gd name="adj1" fmla="val 24706"/>
                  <a:gd name="adj2" fmla="val 54867"/>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3" name="Arrow: Right 32">
              <a:extLst>
                <a:ext uri="{FF2B5EF4-FFF2-40B4-BE49-F238E27FC236}">
                  <a16:creationId xmlns:a16="http://schemas.microsoft.com/office/drawing/2014/main" id="{D0DDCA89-A580-988E-610C-B58CD58102CC}"/>
                </a:ext>
              </a:extLst>
            </p:cNvPr>
            <p:cNvSpPr/>
            <p:nvPr/>
          </p:nvSpPr>
          <p:spPr>
            <a:xfrm>
              <a:off x="8119215" y="1837944"/>
              <a:ext cx="1051454" cy="181894"/>
            </a:xfrm>
            <a:prstGeom prst="rightArrow">
              <a:avLst>
                <a:gd name="adj1" fmla="val 24427"/>
                <a:gd name="adj2" fmla="val 54867"/>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Arrow: Right 33">
              <a:extLst>
                <a:ext uri="{FF2B5EF4-FFF2-40B4-BE49-F238E27FC236}">
                  <a16:creationId xmlns:a16="http://schemas.microsoft.com/office/drawing/2014/main" id="{C1ADA10A-7F3B-11FC-B89B-A7EE9E41C4B7}"/>
                </a:ext>
              </a:extLst>
            </p:cNvPr>
            <p:cNvSpPr/>
            <p:nvPr/>
          </p:nvSpPr>
          <p:spPr>
            <a:xfrm>
              <a:off x="8564576" y="2359368"/>
              <a:ext cx="603202" cy="179447"/>
            </a:xfrm>
            <a:prstGeom prst="rightArrow">
              <a:avLst>
                <a:gd name="adj1" fmla="val 28765"/>
                <a:gd name="adj2" fmla="val 54867"/>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 name="Content Placeholder 9">
              <a:extLst>
                <a:ext uri="{FF2B5EF4-FFF2-40B4-BE49-F238E27FC236}">
                  <a16:creationId xmlns:a16="http://schemas.microsoft.com/office/drawing/2014/main" id="{D5A50850-4F32-5880-4C13-BCE62190A002}"/>
                </a:ext>
              </a:extLst>
            </p:cNvPr>
            <p:cNvSpPr txBox="1">
              <a:spLocks/>
            </p:cNvSpPr>
            <p:nvPr/>
          </p:nvSpPr>
          <p:spPr>
            <a:xfrm>
              <a:off x="9154224" y="1691056"/>
              <a:ext cx="2146235" cy="466701"/>
            </a:xfrm>
            <a:prstGeom prst="rect">
              <a:avLst/>
            </a:prstGeom>
          </p:spPr>
          <p:txBody>
            <a:bodyPr vert="horz" lIns="91440" tIns="45720" rIns="91440" bIns="45720" rtlCol="0" anchor="ctr">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r>
                <a:rPr lang="en-GB" sz="1800" dirty="0"/>
                <a:t>Minimise </a:t>
              </a:r>
              <a:r>
                <a:rPr lang="en-GB" sz="1800" b="1" dirty="0"/>
                <a:t>worst-case</a:t>
              </a:r>
              <a:r>
                <a:rPr lang="en-GB" sz="1800" dirty="0"/>
                <a:t> risk</a:t>
              </a:r>
            </a:p>
          </p:txBody>
        </p:sp>
        <mc:AlternateContent xmlns:mc="http://schemas.openxmlformats.org/markup-compatibility/2006" xmlns:a14="http://schemas.microsoft.com/office/drawing/2010/main">
          <mc:Choice Requires="a14">
            <p:sp>
              <p:nvSpPr>
                <p:cNvPr id="36" name="Content Placeholder 9">
                  <a:extLst>
                    <a:ext uri="{FF2B5EF4-FFF2-40B4-BE49-F238E27FC236}">
                      <a16:creationId xmlns:a16="http://schemas.microsoft.com/office/drawing/2014/main" id="{4269234F-5EDE-8626-066C-5440FAB52A54}"/>
                    </a:ext>
                  </a:extLst>
                </p:cNvPr>
                <p:cNvSpPr txBox="1">
                  <a:spLocks/>
                </p:cNvSpPr>
                <p:nvPr/>
              </p:nvSpPr>
              <p:spPr>
                <a:xfrm>
                  <a:off x="9154224" y="2243366"/>
                  <a:ext cx="2225822" cy="466701"/>
                </a:xfrm>
                <a:prstGeom prst="rect">
                  <a:avLst/>
                </a:prstGeom>
              </p:spPr>
              <p:txBody>
                <a:bodyPr vert="horz" lIns="91440" tIns="45720" rIns="91440" bIns="45720" rtlCol="0" anchor="ctr">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r>
                    <a:rPr lang="en-GB" sz="1800" b="1" dirty="0"/>
                    <a:t>Worst-case return</a:t>
                  </a:r>
                  <a:r>
                    <a:rPr lang="en-GB" sz="1800" dirty="0"/>
                    <a:t> is greater than </a:t>
                  </a:r>
                  <a14:m>
                    <m:oMath xmlns:m="http://schemas.openxmlformats.org/officeDocument/2006/math">
                      <m:r>
                        <a:rPr lang="en-GB" sz="1800" i="1" dirty="0">
                          <a:solidFill>
                            <a:schemeClr val="tx1">
                              <a:lumMod val="65000"/>
                              <a:lumOff val="35000"/>
                            </a:schemeClr>
                          </a:solidFill>
                          <a:latin typeface="Cambria Math" panose="02040503050406030204" pitchFamily="18" charset="0"/>
                          <a:ea typeface="Cambria Math" panose="02040503050406030204" pitchFamily="18" charset="0"/>
                        </a:rPr>
                        <m:t>𝛼</m:t>
                      </m:r>
                    </m:oMath>
                  </a14:m>
                  <a:r>
                    <a:rPr lang="en-GB" sz="1800" dirty="0"/>
                    <a:t> </a:t>
                  </a:r>
                </a:p>
              </p:txBody>
            </p:sp>
          </mc:Choice>
          <mc:Fallback xmlns="">
            <p:sp>
              <p:nvSpPr>
                <p:cNvPr id="36" name="Content Placeholder 9">
                  <a:extLst>
                    <a:ext uri="{FF2B5EF4-FFF2-40B4-BE49-F238E27FC236}">
                      <a16:creationId xmlns:a16="http://schemas.microsoft.com/office/drawing/2014/main" id="{4269234F-5EDE-8626-066C-5440FAB52A54}"/>
                    </a:ext>
                  </a:extLst>
                </p:cNvPr>
                <p:cNvSpPr txBox="1">
                  <a:spLocks noRot="1" noChangeAspect="1" noMove="1" noResize="1" noEditPoints="1" noAdjustHandles="1" noChangeArrowheads="1" noChangeShapeType="1" noTextEdit="1"/>
                </p:cNvSpPr>
                <p:nvPr/>
              </p:nvSpPr>
              <p:spPr>
                <a:xfrm>
                  <a:off x="9154224" y="2243366"/>
                  <a:ext cx="2225822" cy="466701"/>
                </a:xfrm>
                <a:prstGeom prst="rect">
                  <a:avLst/>
                </a:prstGeom>
                <a:blipFill>
                  <a:blip r:embed="rId6"/>
                  <a:stretch>
                    <a:fillRect l="-2228" t="-24675" r="-2228" b="-33766"/>
                  </a:stretch>
                </a:blipFill>
              </p:spPr>
              <p:txBody>
                <a:bodyPr/>
                <a:lstStyle/>
                <a:p>
                  <a:r>
                    <a:rPr lang="en-GB">
                      <a:noFill/>
                    </a:rPr>
                    <a:t> </a:t>
                  </a:r>
                </a:p>
              </p:txBody>
            </p:sp>
          </mc:Fallback>
        </mc:AlternateContent>
        <p:sp>
          <p:nvSpPr>
            <p:cNvPr id="37" name="Arrow: Bent 36">
              <a:extLst>
                <a:ext uri="{FF2B5EF4-FFF2-40B4-BE49-F238E27FC236}">
                  <a16:creationId xmlns:a16="http://schemas.microsoft.com/office/drawing/2014/main" id="{B624B8D8-46DB-832C-3303-2D014020F4D9}"/>
                </a:ext>
              </a:extLst>
            </p:cNvPr>
            <p:cNvSpPr/>
            <p:nvPr/>
          </p:nvSpPr>
          <p:spPr>
            <a:xfrm flipV="1">
              <a:off x="7578587" y="3255069"/>
              <a:ext cx="1622633" cy="184193"/>
            </a:xfrm>
            <a:prstGeom prst="bentArrow">
              <a:avLst>
                <a:gd name="adj1" fmla="val 25000"/>
                <a:gd name="adj2" fmla="val 38776"/>
                <a:gd name="adj3" fmla="val 45862"/>
                <a:gd name="adj4" fmla="val 4375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Arrow: Bent 37">
              <a:extLst>
                <a:ext uri="{FF2B5EF4-FFF2-40B4-BE49-F238E27FC236}">
                  <a16:creationId xmlns:a16="http://schemas.microsoft.com/office/drawing/2014/main" id="{5E645D31-8046-EA68-AD56-861DF97F37C6}"/>
                </a:ext>
              </a:extLst>
            </p:cNvPr>
            <p:cNvSpPr/>
            <p:nvPr/>
          </p:nvSpPr>
          <p:spPr>
            <a:xfrm rot="5400000">
              <a:off x="8476750" y="2472197"/>
              <a:ext cx="179448" cy="789290"/>
            </a:xfrm>
            <a:prstGeom prst="bentArrow">
              <a:avLst>
                <a:gd name="adj1" fmla="val 22836"/>
                <a:gd name="adj2" fmla="val 11418"/>
                <a:gd name="adj3" fmla="val 25002"/>
                <a:gd name="adj4" fmla="val 4375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9" name="Arrow: Bent 38">
              <a:extLst>
                <a:ext uri="{FF2B5EF4-FFF2-40B4-BE49-F238E27FC236}">
                  <a16:creationId xmlns:a16="http://schemas.microsoft.com/office/drawing/2014/main" id="{0C77BF52-6C5A-A92C-B6CF-63EFD806478C}"/>
                </a:ext>
              </a:extLst>
            </p:cNvPr>
            <p:cNvSpPr/>
            <p:nvPr/>
          </p:nvSpPr>
          <p:spPr>
            <a:xfrm flipV="1">
              <a:off x="8923467" y="2855246"/>
              <a:ext cx="244310" cy="138976"/>
            </a:xfrm>
            <a:prstGeom prst="bentArrow">
              <a:avLst>
                <a:gd name="adj1" fmla="val 27741"/>
                <a:gd name="adj2" fmla="val 16064"/>
                <a:gd name="adj3" fmla="val 25001"/>
                <a:gd name="adj4" fmla="val 4375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44" name="Rectangle 43">
            <a:extLst>
              <a:ext uri="{FF2B5EF4-FFF2-40B4-BE49-F238E27FC236}">
                <a16:creationId xmlns:a16="http://schemas.microsoft.com/office/drawing/2014/main" id="{FBA662CB-E4A4-FE0F-D327-8940FE1D2419}"/>
              </a:ext>
            </a:extLst>
          </p:cNvPr>
          <p:cNvSpPr/>
          <p:nvPr/>
        </p:nvSpPr>
        <p:spPr>
          <a:xfrm>
            <a:off x="5958987" y="670417"/>
            <a:ext cx="223570" cy="57607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Group 1">
            <a:extLst>
              <a:ext uri="{FF2B5EF4-FFF2-40B4-BE49-F238E27FC236}">
                <a16:creationId xmlns:a16="http://schemas.microsoft.com/office/drawing/2014/main" id="{2F1F70F6-DC63-8410-D6A1-C1879E9EEEFD}"/>
              </a:ext>
            </a:extLst>
          </p:cNvPr>
          <p:cNvGrpSpPr/>
          <p:nvPr/>
        </p:nvGrpSpPr>
        <p:grpSpPr>
          <a:xfrm>
            <a:off x="1070734" y="1647964"/>
            <a:ext cx="4148360" cy="1902813"/>
            <a:chOff x="1671263" y="1592208"/>
            <a:chExt cx="4148360" cy="1902813"/>
          </a:xfrm>
        </p:grpSpPr>
        <p:grpSp>
          <p:nvGrpSpPr>
            <p:cNvPr id="17" name="Group 16">
              <a:extLst>
                <a:ext uri="{FF2B5EF4-FFF2-40B4-BE49-F238E27FC236}">
                  <a16:creationId xmlns:a16="http://schemas.microsoft.com/office/drawing/2014/main" id="{A7ADC32C-4732-BA52-E64D-54DEB4EA97E2}"/>
                </a:ext>
              </a:extLst>
            </p:cNvPr>
            <p:cNvGrpSpPr/>
            <p:nvPr/>
          </p:nvGrpSpPr>
          <p:grpSpPr>
            <a:xfrm>
              <a:off x="1671263" y="1592208"/>
              <a:ext cx="4148360" cy="1902813"/>
              <a:chOff x="1757424" y="1870955"/>
              <a:chExt cx="4148360" cy="1902813"/>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D84F8B7-1AED-A352-4CEB-0C4B86C85564}"/>
                      </a:ext>
                    </a:extLst>
                  </p:cNvPr>
                  <p:cNvSpPr txBox="1"/>
                  <p:nvPr/>
                </p:nvSpPr>
                <p:spPr>
                  <a:xfrm>
                    <a:off x="1757424" y="1870955"/>
                    <a:ext cx="1907796" cy="1711751"/>
                  </a:xfrm>
                  <a:prstGeom prst="rect">
                    <a:avLst/>
                  </a:prstGeom>
                  <a:noFill/>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func>
                            <m:funcPr>
                              <m:ctrlPr>
                                <a:rPr lang="en-GB" sz="2000" i="1" smtClean="0">
                                  <a:solidFill>
                                    <a:schemeClr val="tx1">
                                      <a:lumMod val="65000"/>
                                      <a:lumOff val="35000"/>
                                    </a:schemeClr>
                                  </a:solidFill>
                                  <a:latin typeface="Cambria Math" panose="02040503050406030204" pitchFamily="18" charset="0"/>
                                  <a:ea typeface="Cambria Math" panose="02040503050406030204" pitchFamily="18" charset="0"/>
                                </a:rPr>
                              </m:ctrlPr>
                            </m:funcPr>
                            <m:fName>
                              <m:r>
                                <a:rPr lang="en-GB" sz="2000" i="1">
                                  <a:solidFill>
                                    <a:schemeClr val="tx1">
                                      <a:lumMod val="65000"/>
                                      <a:lumOff val="35000"/>
                                    </a:schemeClr>
                                  </a:solidFill>
                                  <a:latin typeface="Cambria Math" panose="02040503050406030204" pitchFamily="18" charset="0"/>
                                  <a:ea typeface="Cambria Math" panose="02040503050406030204" pitchFamily="18" charset="0"/>
                                </a:rPr>
                                <m:t>𝑀𝑖𝑛</m:t>
                              </m:r>
                              <m:r>
                                <a:rPr lang="en-GB" sz="2000" i="1">
                                  <a:solidFill>
                                    <a:schemeClr val="tx1">
                                      <a:lumMod val="65000"/>
                                      <a:lumOff val="35000"/>
                                    </a:schemeClr>
                                  </a:solidFill>
                                  <a:latin typeface="Cambria Math" panose="02040503050406030204" pitchFamily="18" charset="0"/>
                                  <a:ea typeface="Cambria Math" panose="02040503050406030204" pitchFamily="18" charset="0"/>
                                </a:rPr>
                                <m:t>.</m:t>
                              </m:r>
                            </m:fName>
                            <m:e>
                              <m:sSubSup>
                                <m:sSubSupPr>
                                  <m:ctrlPr>
                                    <a:rPr lang="en-GB" sz="2000" i="1">
                                      <a:solidFill>
                                        <a:schemeClr val="tx1">
                                          <a:lumMod val="65000"/>
                                          <a:lumOff val="35000"/>
                                        </a:schemeClr>
                                      </a:solidFill>
                                      <a:latin typeface="Cambria Math" panose="02040503050406030204" pitchFamily="18" charset="0"/>
                                      <a:ea typeface="Cambria Math" panose="02040503050406030204" pitchFamily="18" charset="0"/>
                                    </a:rPr>
                                  </m:ctrlPr>
                                </m:sSubSupPr>
                                <m:e>
                                  <m:r>
                                    <a:rPr lang="el-GR" sz="2000" i="1">
                                      <a:solidFill>
                                        <a:schemeClr val="tx1">
                                          <a:lumMod val="65000"/>
                                          <a:lumOff val="35000"/>
                                        </a:schemeClr>
                                      </a:solidFill>
                                      <a:latin typeface="Cambria Math" panose="02040503050406030204" pitchFamily="18" charset="0"/>
                                      <a:ea typeface="Cambria Math" panose="02040503050406030204" pitchFamily="18" charset="0"/>
                                    </a:rPr>
                                    <m:t>𝜎</m:t>
                                  </m:r>
                                </m:e>
                                <m:sub>
                                  <m:r>
                                    <a:rPr lang="en-GB" sz="2000" i="1">
                                      <a:solidFill>
                                        <a:schemeClr val="tx1">
                                          <a:lumMod val="65000"/>
                                          <a:lumOff val="35000"/>
                                        </a:schemeClr>
                                      </a:solidFill>
                                      <a:latin typeface="Cambria Math" panose="02040503050406030204" pitchFamily="18" charset="0"/>
                                      <a:ea typeface="Cambria Math" panose="02040503050406030204" pitchFamily="18" charset="0"/>
                                    </a:rPr>
                                    <m:t>𝑝</m:t>
                                  </m:r>
                                </m:sub>
                                <m:sup>
                                  <m:r>
                                    <a:rPr lang="en-GB" sz="2000" i="1">
                                      <a:solidFill>
                                        <a:schemeClr val="tx1">
                                          <a:lumMod val="65000"/>
                                          <a:lumOff val="35000"/>
                                        </a:schemeClr>
                                      </a:solidFill>
                                      <a:latin typeface="Cambria Math" panose="02040503050406030204" pitchFamily="18" charset="0"/>
                                      <a:ea typeface="Cambria Math" panose="02040503050406030204" pitchFamily="18" charset="0"/>
                                    </a:rPr>
                                    <m:t>2</m:t>
                                  </m:r>
                                </m:sup>
                              </m:sSubSup>
                            </m:e>
                          </m:func>
                        </m:oMath>
                      </m:oMathPara>
                    </a14:m>
                    <a:endParaRPr lang="en-GB" sz="2000" i="1" dirty="0">
                      <a:solidFill>
                        <a:schemeClr val="tx1">
                          <a:lumMod val="65000"/>
                          <a:lumOff val="35000"/>
                        </a:schemeClr>
                      </a:solidFill>
                      <a:latin typeface="Cambria Math" panose="02040503050406030204" pitchFamily="18" charset="0"/>
                      <a:ea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r>
                            <a:rPr lang="en-GB" sz="2000" i="1">
                              <a:solidFill>
                                <a:schemeClr val="tx1">
                                  <a:lumMod val="65000"/>
                                  <a:lumOff val="35000"/>
                                </a:schemeClr>
                              </a:solidFill>
                              <a:latin typeface="Cambria Math" panose="02040503050406030204" pitchFamily="18" charset="0"/>
                              <a:ea typeface="Cambria Math" panose="02040503050406030204" pitchFamily="18" charset="0"/>
                            </a:rPr>
                            <m:t>𝑠</m:t>
                          </m:r>
                          <m:r>
                            <a:rPr lang="en-GB" sz="2000" i="1">
                              <a:solidFill>
                                <a:schemeClr val="tx1">
                                  <a:lumMod val="65000"/>
                                  <a:lumOff val="35000"/>
                                </a:schemeClr>
                              </a:solidFill>
                              <a:latin typeface="Cambria Math" panose="02040503050406030204" pitchFamily="18" charset="0"/>
                              <a:ea typeface="Cambria Math" panose="02040503050406030204" pitchFamily="18" charset="0"/>
                            </a:rPr>
                            <m:t>.</m:t>
                          </m:r>
                          <m:r>
                            <a:rPr lang="en-GB" sz="2000" i="1">
                              <a:solidFill>
                                <a:schemeClr val="tx1">
                                  <a:lumMod val="65000"/>
                                  <a:lumOff val="35000"/>
                                </a:schemeClr>
                              </a:solidFill>
                              <a:latin typeface="Cambria Math" panose="02040503050406030204" pitchFamily="18" charset="0"/>
                              <a:ea typeface="Cambria Math" panose="02040503050406030204" pitchFamily="18" charset="0"/>
                            </a:rPr>
                            <m:t>𝑡</m:t>
                          </m:r>
                          <m:r>
                            <a:rPr lang="en-GB" sz="2000" i="1">
                              <a:solidFill>
                                <a:schemeClr val="tx1">
                                  <a:lumMod val="65000"/>
                                  <a:lumOff val="35000"/>
                                </a:schemeClr>
                              </a:solidFill>
                              <a:latin typeface="Cambria Math" panose="02040503050406030204" pitchFamily="18" charset="0"/>
                              <a:ea typeface="Cambria Math" panose="02040503050406030204" pitchFamily="18" charset="0"/>
                            </a:rPr>
                            <m:t>. </m:t>
                          </m:r>
                          <m:sSub>
                            <m:sSubPr>
                              <m:ctrlPr>
                                <a:rPr lang="en-GB" sz="2000" i="1" dirty="0" smtClean="0">
                                  <a:solidFill>
                                    <a:schemeClr val="tx1">
                                      <a:lumMod val="65000"/>
                                      <a:lumOff val="35000"/>
                                    </a:schemeClr>
                                  </a:solidFill>
                                  <a:latin typeface="Cambria Math" panose="02040503050406030204" pitchFamily="18" charset="0"/>
                                  <a:ea typeface="Cambria Math" panose="02040503050406030204" pitchFamily="18" charset="0"/>
                                </a:rPr>
                              </m:ctrlPr>
                            </m:sSubPr>
                            <m:e>
                              <m:r>
                                <a:rPr lang="en-GB" sz="2000" b="0" i="1" dirty="0" smtClean="0">
                                  <a:solidFill>
                                    <a:schemeClr val="tx1">
                                      <a:lumMod val="65000"/>
                                      <a:lumOff val="35000"/>
                                    </a:schemeClr>
                                  </a:solidFill>
                                  <a:latin typeface="Cambria Math" panose="02040503050406030204" pitchFamily="18" charset="0"/>
                                  <a:ea typeface="Cambria Math" panose="02040503050406030204" pitchFamily="18" charset="0"/>
                                </a:rPr>
                                <m:t>  </m:t>
                              </m:r>
                              <m:r>
                                <a:rPr lang="el-GR" sz="2000" b="0" i="1">
                                  <a:solidFill>
                                    <a:schemeClr val="tx1">
                                      <a:lumMod val="65000"/>
                                      <a:lumOff val="35000"/>
                                    </a:schemeClr>
                                  </a:solidFill>
                                  <a:latin typeface="Cambria Math" panose="02040503050406030204" pitchFamily="18" charset="0"/>
                                  <a:ea typeface="Cambria Math" panose="02040503050406030204" pitchFamily="18" charset="0"/>
                                </a:rPr>
                                <m:t>𝜇</m:t>
                              </m:r>
                            </m:e>
                            <m:sub>
                              <m:r>
                                <a:rPr lang="en-GB" sz="2000" b="0" i="1" dirty="0" smtClean="0">
                                  <a:solidFill>
                                    <a:schemeClr val="tx1">
                                      <a:lumMod val="65000"/>
                                      <a:lumOff val="35000"/>
                                    </a:schemeClr>
                                  </a:solidFill>
                                  <a:latin typeface="Cambria Math" panose="02040503050406030204" pitchFamily="18" charset="0"/>
                                  <a:ea typeface="Cambria Math" panose="02040503050406030204" pitchFamily="18" charset="0"/>
                                </a:rPr>
                                <m:t>𝑝</m:t>
                              </m:r>
                            </m:sub>
                          </m:sSub>
                          <m:r>
                            <a:rPr lang="en-GB" sz="2000" i="1">
                              <a:solidFill>
                                <a:schemeClr val="tx1">
                                  <a:lumMod val="65000"/>
                                  <a:lumOff val="35000"/>
                                </a:schemeClr>
                              </a:solidFill>
                              <a:latin typeface="Cambria Math" panose="02040503050406030204" pitchFamily="18" charset="0"/>
                              <a:ea typeface="Cambria Math" panose="02040503050406030204" pitchFamily="18" charset="0"/>
                            </a:rPr>
                            <m:t>≥ </m:t>
                          </m:r>
                          <m:r>
                            <a:rPr lang="en-GB" sz="2000" i="1" dirty="0">
                              <a:solidFill>
                                <a:schemeClr val="tx1">
                                  <a:lumMod val="65000"/>
                                  <a:lumOff val="35000"/>
                                </a:schemeClr>
                              </a:solidFill>
                              <a:latin typeface="Cambria Math" panose="02040503050406030204" pitchFamily="18" charset="0"/>
                              <a:ea typeface="Cambria Math" panose="02040503050406030204" pitchFamily="18" charset="0"/>
                            </a:rPr>
                            <m:t>𝛼</m:t>
                          </m:r>
                        </m:oMath>
                      </m:oMathPara>
                    </a14:m>
                    <a:endParaRPr lang="en-GB" sz="2000" i="1" dirty="0">
                      <a:solidFill>
                        <a:schemeClr val="tx1">
                          <a:lumMod val="65000"/>
                          <a:lumOff val="35000"/>
                        </a:schemeClr>
                      </a:solidFill>
                      <a:latin typeface="Cambria Math" panose="02040503050406030204" pitchFamily="18" charset="0"/>
                      <a:ea typeface="Cambria Math" panose="02040503050406030204" pitchFamily="18" charset="0"/>
                    </a:endParaRPr>
                  </a:p>
                  <a:p>
                    <a:r>
                      <a:rPr lang="en-GB" sz="2000" i="1" dirty="0">
                        <a:solidFill>
                          <a:schemeClr val="tx1">
                            <a:lumMod val="65000"/>
                            <a:lumOff val="35000"/>
                          </a:schemeClr>
                        </a:solidFill>
                        <a:latin typeface="Cambria Math" panose="02040503050406030204" pitchFamily="18" charset="0"/>
                        <a:ea typeface="Cambria Math" panose="02040503050406030204" pitchFamily="18" charset="0"/>
                      </a:rPr>
                      <a:t>	</a:t>
                    </a:r>
                    <a14:m>
                      <m:oMath xmlns:m="http://schemas.openxmlformats.org/officeDocument/2006/math">
                        <m:nary>
                          <m:naryPr>
                            <m:chr m:val="∑"/>
                            <m:limLoc m:val="undOvr"/>
                            <m:grow m:val="on"/>
                            <m:supHide m:val="on"/>
                            <m:ctrlPr>
                              <a:rPr lang="en-GB" sz="2000" i="1" dirty="0" smtClean="0">
                                <a:solidFill>
                                  <a:schemeClr val="tx1">
                                    <a:lumMod val="65000"/>
                                    <a:lumOff val="35000"/>
                                  </a:schemeClr>
                                </a:solidFill>
                                <a:latin typeface="Cambria Math" panose="02040503050406030204" pitchFamily="18" charset="0"/>
                                <a:ea typeface="Cambria Math" panose="02040503050406030204" pitchFamily="18" charset="0"/>
                              </a:rPr>
                            </m:ctrlPr>
                          </m:naryPr>
                          <m:sub>
                            <m:r>
                              <a:rPr lang="en-GB" sz="2000" i="1" dirty="0" smtClean="0">
                                <a:solidFill>
                                  <a:schemeClr val="tx1">
                                    <a:lumMod val="65000"/>
                                    <a:lumOff val="35000"/>
                                  </a:schemeClr>
                                </a:solidFill>
                                <a:latin typeface="Cambria Math" panose="02040503050406030204" pitchFamily="18" charset="0"/>
                                <a:ea typeface="Cambria Math" panose="02040503050406030204" pitchFamily="18" charset="0"/>
                              </a:rPr>
                              <m:t>𝑖</m:t>
                            </m:r>
                          </m:sub>
                          <m:sup/>
                          <m:e>
                            <m:sSub>
                              <m:sSubPr>
                                <m:ctrlPr>
                                  <a:rPr lang="en-GB" sz="2000" i="1" dirty="0" smtClean="0">
                                    <a:solidFill>
                                      <a:schemeClr val="tx1">
                                        <a:lumMod val="65000"/>
                                        <a:lumOff val="35000"/>
                                      </a:schemeClr>
                                    </a:solidFill>
                                    <a:latin typeface="Cambria Math" panose="02040503050406030204" pitchFamily="18" charset="0"/>
                                    <a:ea typeface="Cambria Math" panose="02040503050406030204" pitchFamily="18" charset="0"/>
                                  </a:rPr>
                                </m:ctrlPr>
                              </m:sSubPr>
                              <m:e>
                                <m:r>
                                  <a:rPr lang="en-GB" sz="2000" i="1" dirty="0" smtClean="0">
                                    <a:solidFill>
                                      <a:schemeClr val="tx1">
                                        <a:lumMod val="65000"/>
                                        <a:lumOff val="35000"/>
                                      </a:schemeClr>
                                    </a:solidFill>
                                    <a:latin typeface="Cambria Math" panose="02040503050406030204" pitchFamily="18" charset="0"/>
                                    <a:ea typeface="Cambria Math" panose="02040503050406030204" pitchFamily="18" charset="0"/>
                                  </a:rPr>
                                  <m:t>𝑤</m:t>
                                </m:r>
                              </m:e>
                              <m:sub>
                                <m:r>
                                  <a:rPr lang="en-GB" sz="2000" i="1" dirty="0" smtClean="0">
                                    <a:solidFill>
                                      <a:schemeClr val="tx1">
                                        <a:lumMod val="65000"/>
                                        <a:lumOff val="35000"/>
                                      </a:schemeClr>
                                    </a:solidFill>
                                    <a:latin typeface="Cambria Math" panose="02040503050406030204" pitchFamily="18" charset="0"/>
                                    <a:ea typeface="Cambria Math" panose="02040503050406030204" pitchFamily="18" charset="0"/>
                                  </a:rPr>
                                  <m:t>𝑖</m:t>
                                </m:r>
                              </m:sub>
                            </m:sSub>
                          </m:e>
                        </m:nary>
                        <m:r>
                          <a:rPr lang="en-GB" sz="2000" i="1" dirty="0" smtClean="0">
                            <a:solidFill>
                              <a:schemeClr val="tx1">
                                <a:lumMod val="65000"/>
                                <a:lumOff val="35000"/>
                              </a:schemeClr>
                            </a:solidFill>
                            <a:latin typeface="Cambria Math" panose="02040503050406030204" pitchFamily="18" charset="0"/>
                            <a:ea typeface="Cambria Math" panose="02040503050406030204" pitchFamily="18" charset="0"/>
                          </a:rPr>
                          <m:t>=1</m:t>
                        </m:r>
                      </m:oMath>
                    </a14:m>
                    <a:endParaRPr lang="en-GB" sz="2000" i="1" dirty="0">
                      <a:solidFill>
                        <a:schemeClr val="tx1">
                          <a:lumMod val="65000"/>
                          <a:lumOff val="35000"/>
                        </a:schemeClr>
                      </a:solidFill>
                      <a:latin typeface="Cambria Math" panose="02040503050406030204" pitchFamily="18" charset="0"/>
                      <a:ea typeface="Cambria Math" panose="02040503050406030204" pitchFamily="18" charset="0"/>
                    </a:endParaRPr>
                  </a:p>
                  <a:p>
                    <a:r>
                      <a:rPr lang="en-GB" sz="2000" b="0" i="1" dirty="0">
                        <a:solidFill>
                          <a:schemeClr val="tx1">
                            <a:lumMod val="65000"/>
                            <a:lumOff val="35000"/>
                          </a:schemeClr>
                        </a:solidFill>
                        <a:latin typeface="Cambria Math" panose="02040503050406030204" pitchFamily="18" charset="0"/>
                        <a:ea typeface="Cambria Math" panose="02040503050406030204" pitchFamily="18" charset="0"/>
                      </a:rPr>
                      <a:t>	</a:t>
                    </a:r>
                    <a14:m>
                      <m:oMath xmlns:m="http://schemas.openxmlformats.org/officeDocument/2006/math">
                        <m:sSub>
                          <m:sSubPr>
                            <m:ctrlPr>
                              <a:rPr lang="en-GB" sz="2000" b="0" i="1" dirty="0" smtClean="0">
                                <a:solidFill>
                                  <a:schemeClr val="tx1">
                                    <a:lumMod val="65000"/>
                                    <a:lumOff val="35000"/>
                                  </a:schemeClr>
                                </a:solidFill>
                                <a:latin typeface="Cambria Math" panose="02040503050406030204" pitchFamily="18" charset="0"/>
                                <a:ea typeface="Cambria Math" panose="02040503050406030204" pitchFamily="18" charset="0"/>
                              </a:rPr>
                            </m:ctrlPr>
                          </m:sSubPr>
                          <m:e>
                            <m:r>
                              <a:rPr lang="en-GB" sz="2000" b="0" i="1" dirty="0" smtClean="0">
                                <a:solidFill>
                                  <a:schemeClr val="tx1">
                                    <a:lumMod val="65000"/>
                                    <a:lumOff val="35000"/>
                                  </a:schemeClr>
                                </a:solidFill>
                                <a:latin typeface="Cambria Math" panose="02040503050406030204" pitchFamily="18" charset="0"/>
                                <a:ea typeface="Cambria Math" panose="02040503050406030204" pitchFamily="18" charset="0"/>
                              </a:rPr>
                              <m:t>𝑤</m:t>
                            </m:r>
                          </m:e>
                          <m:sub>
                            <m:r>
                              <a:rPr lang="en-GB" sz="2000" b="0" i="1" dirty="0" smtClean="0">
                                <a:solidFill>
                                  <a:schemeClr val="tx1">
                                    <a:lumMod val="65000"/>
                                    <a:lumOff val="35000"/>
                                  </a:schemeClr>
                                </a:solidFill>
                                <a:latin typeface="Cambria Math" panose="02040503050406030204" pitchFamily="18" charset="0"/>
                                <a:ea typeface="Cambria Math" panose="02040503050406030204" pitchFamily="18" charset="0"/>
                              </a:rPr>
                              <m:t>𝑖</m:t>
                            </m:r>
                          </m:sub>
                        </m:sSub>
                        <m:r>
                          <a:rPr lang="en-GB" sz="2000" b="0" i="1" dirty="0" smtClean="0">
                            <a:solidFill>
                              <a:schemeClr val="tx1">
                                <a:lumMod val="65000"/>
                                <a:lumOff val="35000"/>
                              </a:schemeClr>
                            </a:solidFill>
                            <a:latin typeface="Cambria Math" panose="02040503050406030204" pitchFamily="18" charset="0"/>
                            <a:ea typeface="Cambria Math" panose="02040503050406030204" pitchFamily="18" charset="0"/>
                          </a:rPr>
                          <m:t>≥0,∀ⅈ</m:t>
                        </m:r>
                      </m:oMath>
                    </a14:m>
                    <a:endParaRPr lang="en-GB" sz="2000" b="0" i="1" dirty="0">
                      <a:solidFill>
                        <a:schemeClr val="tx1">
                          <a:lumMod val="65000"/>
                          <a:lumOff val="35000"/>
                        </a:schemeClr>
                      </a:solidFill>
                      <a:latin typeface="Cambria Math" panose="02040503050406030204" pitchFamily="18" charset="0"/>
                      <a:ea typeface="Cambria Math" panose="02040503050406030204" pitchFamily="18" charset="0"/>
                    </a:endParaRPr>
                  </a:p>
                </p:txBody>
              </p:sp>
            </mc:Choice>
            <mc:Fallback xmlns="">
              <p:sp>
                <p:nvSpPr>
                  <p:cNvPr id="9" name="TextBox 8">
                    <a:extLst>
                      <a:ext uri="{FF2B5EF4-FFF2-40B4-BE49-F238E27FC236}">
                        <a16:creationId xmlns:a16="http://schemas.microsoft.com/office/drawing/2014/main" id="{2D84F8B7-1AED-A352-4CEB-0C4B86C85564}"/>
                      </a:ext>
                    </a:extLst>
                  </p:cNvPr>
                  <p:cNvSpPr txBox="1">
                    <a:spLocks noRot="1" noChangeAspect="1" noMove="1" noResize="1" noEditPoints="1" noAdjustHandles="1" noChangeArrowheads="1" noChangeShapeType="1" noTextEdit="1"/>
                  </p:cNvSpPr>
                  <p:nvPr/>
                </p:nvSpPr>
                <p:spPr>
                  <a:xfrm>
                    <a:off x="1757424" y="1870955"/>
                    <a:ext cx="1907796" cy="1711751"/>
                  </a:xfrm>
                  <a:prstGeom prst="rect">
                    <a:avLst/>
                  </a:prstGeom>
                  <a:blipFill>
                    <a:blip r:embed="rId7"/>
                    <a:stretch>
                      <a:fillRect b="-2455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FEF71D6D-AB7F-4A87-0DB3-50B7CB9269D4}"/>
                      </a:ext>
                    </a:extLst>
                  </p:cNvPr>
                  <p:cNvSpPr txBox="1">
                    <a:spLocks/>
                  </p:cNvSpPr>
                  <p:nvPr/>
                </p:nvSpPr>
                <p:spPr>
                  <a:xfrm>
                    <a:off x="3813288" y="2135013"/>
                    <a:ext cx="1943576" cy="605605"/>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r>
                      <a:rPr lang="en-GB" sz="1800" dirty="0"/>
                      <a:t>Minimise</a:t>
                    </a:r>
                    <a:r>
                      <a:rPr lang="en-GB" sz="1800" b="1" dirty="0"/>
                      <a:t> risk</a:t>
                    </a:r>
                    <a:r>
                      <a:rPr lang="en-GB" sz="1800" dirty="0"/>
                      <a:t> for a </a:t>
                    </a:r>
                    <a:r>
                      <a:rPr lang="en-GB" sz="1800" b="1" dirty="0"/>
                      <a:t>given return</a:t>
                    </a:r>
                    <a:r>
                      <a:rPr lang="en-GB" sz="1800" dirty="0"/>
                      <a:t>, </a:t>
                    </a:r>
                    <a14:m>
                      <m:oMath xmlns:m="http://schemas.openxmlformats.org/officeDocument/2006/math">
                        <m:r>
                          <a:rPr lang="en-GB" sz="1800" i="1" dirty="0" smtClean="0">
                            <a:solidFill>
                              <a:schemeClr val="tx1">
                                <a:lumMod val="65000"/>
                                <a:lumOff val="35000"/>
                              </a:schemeClr>
                            </a:solidFill>
                            <a:latin typeface="Cambria Math" panose="02040503050406030204" pitchFamily="18" charset="0"/>
                            <a:ea typeface="Cambria Math" panose="02040503050406030204" pitchFamily="18" charset="0"/>
                          </a:rPr>
                          <m:t>𝛼</m:t>
                        </m:r>
                      </m:oMath>
                    </a14:m>
                    <a:r>
                      <a:rPr lang="en-GB" sz="1800" dirty="0"/>
                      <a:t>.</a:t>
                    </a:r>
                  </a:p>
                </p:txBody>
              </p:sp>
            </mc:Choice>
            <mc:Fallback xmlns="">
              <p:sp>
                <p:nvSpPr>
                  <p:cNvPr id="10" name="Content Placeholder 9">
                    <a:extLst>
                      <a:ext uri="{FF2B5EF4-FFF2-40B4-BE49-F238E27FC236}">
                        <a16:creationId xmlns:a16="http://schemas.microsoft.com/office/drawing/2014/main" id="{FEF71D6D-AB7F-4A87-0DB3-50B7CB9269D4}"/>
                      </a:ext>
                    </a:extLst>
                  </p:cNvPr>
                  <p:cNvSpPr txBox="1">
                    <a:spLocks noRot="1" noChangeAspect="1" noMove="1" noResize="1" noEditPoints="1" noAdjustHandles="1" noChangeArrowheads="1" noChangeShapeType="1" noTextEdit="1"/>
                  </p:cNvSpPr>
                  <p:nvPr/>
                </p:nvSpPr>
                <p:spPr>
                  <a:xfrm>
                    <a:off x="3813288" y="2135013"/>
                    <a:ext cx="1943576" cy="605605"/>
                  </a:xfrm>
                  <a:prstGeom prst="rect">
                    <a:avLst/>
                  </a:prstGeom>
                  <a:blipFill>
                    <a:blip r:embed="rId8"/>
                    <a:stretch>
                      <a:fillRect l="-2821" t="-8081" r="-3448" b="-14141"/>
                    </a:stretch>
                  </a:blipFill>
                </p:spPr>
                <p:txBody>
                  <a:bodyPr/>
                  <a:lstStyle/>
                  <a:p>
                    <a:r>
                      <a:rPr lang="en-GB">
                        <a:noFill/>
                      </a:rPr>
                      <a:t> </a:t>
                    </a:r>
                  </a:p>
                </p:txBody>
              </p:sp>
            </mc:Fallback>
          </mc:AlternateContent>
          <p:sp>
            <p:nvSpPr>
              <p:cNvPr id="13" name="Arrow: Right 12">
                <a:extLst>
                  <a:ext uri="{FF2B5EF4-FFF2-40B4-BE49-F238E27FC236}">
                    <a16:creationId xmlns:a16="http://schemas.microsoft.com/office/drawing/2014/main" id="{E374FD98-7C46-4934-2ADF-2473B5AFDBD8}"/>
                  </a:ext>
                </a:extLst>
              </p:cNvPr>
              <p:cNvSpPr/>
              <p:nvPr/>
            </p:nvSpPr>
            <p:spPr>
              <a:xfrm>
                <a:off x="3469032" y="3298827"/>
                <a:ext cx="358333" cy="136141"/>
              </a:xfrm>
              <a:prstGeom prst="rightArrow">
                <a:avLst>
                  <a:gd name="adj1" fmla="val 33102"/>
                  <a:gd name="adj2" fmla="val 54867"/>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Content Placeholder 9">
                <a:extLst>
                  <a:ext uri="{FF2B5EF4-FFF2-40B4-BE49-F238E27FC236}">
                    <a16:creationId xmlns:a16="http://schemas.microsoft.com/office/drawing/2014/main" id="{D6D3544A-AB85-6D9F-9B0B-ED896F0AD575}"/>
                  </a:ext>
                </a:extLst>
              </p:cNvPr>
              <p:cNvSpPr txBox="1">
                <a:spLocks/>
              </p:cNvSpPr>
              <p:nvPr/>
            </p:nvSpPr>
            <p:spPr>
              <a:xfrm>
                <a:off x="3813288" y="2829677"/>
                <a:ext cx="2092496" cy="373903"/>
              </a:xfrm>
              <a:prstGeom prst="rect">
                <a:avLst/>
              </a:prstGeom>
            </p:spPr>
            <p:txBody>
              <a:bodyPr vert="horz" lIns="91440" tIns="45720" rIns="91440" bIns="45720" rtlCol="0" anchor="ctr">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r>
                  <a:rPr lang="en-GB" sz="1800" b="1" dirty="0"/>
                  <a:t>Budget Constraint</a:t>
                </a:r>
              </a:p>
            </p:txBody>
          </p:sp>
          <p:sp>
            <p:nvSpPr>
              <p:cNvPr id="15" name="Content Placeholder 9">
                <a:extLst>
                  <a:ext uri="{FF2B5EF4-FFF2-40B4-BE49-F238E27FC236}">
                    <a16:creationId xmlns:a16="http://schemas.microsoft.com/office/drawing/2014/main" id="{73BDDE92-B10A-B482-E760-4B0C336C28C3}"/>
                  </a:ext>
                </a:extLst>
              </p:cNvPr>
              <p:cNvSpPr txBox="1">
                <a:spLocks/>
              </p:cNvSpPr>
              <p:nvPr/>
            </p:nvSpPr>
            <p:spPr>
              <a:xfrm>
                <a:off x="3813288" y="2985455"/>
                <a:ext cx="1864774" cy="788313"/>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r>
                  <a:rPr lang="en-GB" sz="1800" b="1" dirty="0"/>
                  <a:t>No short-selling</a:t>
                </a:r>
              </a:p>
            </p:txBody>
          </p:sp>
          <p:sp>
            <p:nvSpPr>
              <p:cNvPr id="16" name="Arrow: Right 15">
                <a:extLst>
                  <a:ext uri="{FF2B5EF4-FFF2-40B4-BE49-F238E27FC236}">
                    <a16:creationId xmlns:a16="http://schemas.microsoft.com/office/drawing/2014/main" id="{A2271B15-3264-D4D0-1F38-D7193F3EC031}"/>
                  </a:ext>
                </a:extLst>
              </p:cNvPr>
              <p:cNvSpPr/>
              <p:nvPr/>
            </p:nvSpPr>
            <p:spPr>
              <a:xfrm>
                <a:off x="3470106" y="2917870"/>
                <a:ext cx="358333" cy="136141"/>
              </a:xfrm>
              <a:prstGeom prst="rightArrow">
                <a:avLst>
                  <a:gd name="adj1" fmla="val 33102"/>
                  <a:gd name="adj2" fmla="val 54867"/>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0" name="Arrow: Right 19">
              <a:extLst>
                <a:ext uri="{FF2B5EF4-FFF2-40B4-BE49-F238E27FC236}">
                  <a16:creationId xmlns:a16="http://schemas.microsoft.com/office/drawing/2014/main" id="{87557BBD-C5DD-10D6-C912-F8EC8ECA11DB}"/>
                </a:ext>
              </a:extLst>
            </p:cNvPr>
            <p:cNvSpPr/>
            <p:nvPr/>
          </p:nvSpPr>
          <p:spPr>
            <a:xfrm>
              <a:off x="3174317" y="2116520"/>
              <a:ext cx="496666" cy="136141"/>
            </a:xfrm>
            <a:prstGeom prst="rightArrow">
              <a:avLst>
                <a:gd name="adj1" fmla="val 33102"/>
                <a:gd name="adj2" fmla="val 54867"/>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5" name="Arrow: Bent 44">
              <a:extLst>
                <a:ext uri="{FF2B5EF4-FFF2-40B4-BE49-F238E27FC236}">
                  <a16:creationId xmlns:a16="http://schemas.microsoft.com/office/drawing/2014/main" id="{2EFC3A07-0958-BE93-BFC0-F54CF4BBB98C}"/>
                </a:ext>
              </a:extLst>
            </p:cNvPr>
            <p:cNvSpPr/>
            <p:nvPr/>
          </p:nvSpPr>
          <p:spPr>
            <a:xfrm rot="5400000">
              <a:off x="2880492" y="1873815"/>
              <a:ext cx="425506" cy="230546"/>
            </a:xfrm>
            <a:prstGeom prst="bentArrow">
              <a:avLst>
                <a:gd name="adj1" fmla="val 15085"/>
                <a:gd name="adj2" fmla="val 6821"/>
                <a:gd name="adj3" fmla="val 13982"/>
                <a:gd name="adj4" fmla="val 43750"/>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6" name="Arrow: Bent 45">
              <a:extLst>
                <a:ext uri="{FF2B5EF4-FFF2-40B4-BE49-F238E27FC236}">
                  <a16:creationId xmlns:a16="http://schemas.microsoft.com/office/drawing/2014/main" id="{A6915848-8D28-4AC6-5D4D-41B3680332F8}"/>
                </a:ext>
              </a:extLst>
            </p:cNvPr>
            <p:cNvSpPr/>
            <p:nvPr/>
          </p:nvSpPr>
          <p:spPr>
            <a:xfrm rot="5400000" flipH="1">
              <a:off x="2868053" y="2225746"/>
              <a:ext cx="448996" cy="230546"/>
            </a:xfrm>
            <a:prstGeom prst="bentArrow">
              <a:avLst>
                <a:gd name="adj1" fmla="val 15085"/>
                <a:gd name="adj2" fmla="val 6821"/>
                <a:gd name="adj3" fmla="val 13982"/>
                <a:gd name="adj4" fmla="val 43750"/>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A8BDBA5-F4E5-8C67-96D8-E131FBFBD7D7}"/>
                  </a:ext>
                </a:extLst>
              </p:cNvPr>
              <p:cNvSpPr txBox="1"/>
              <p:nvPr/>
            </p:nvSpPr>
            <p:spPr>
              <a:xfrm>
                <a:off x="847904" y="3938634"/>
                <a:ext cx="4141515" cy="1525033"/>
              </a:xfrm>
              <a:prstGeom prst="rect">
                <a:avLst/>
              </a:prstGeom>
              <a:noFill/>
            </p:spPr>
            <p:txBody>
              <a:bodyPr wrap="square" rtlCol="0">
                <a:spAutoFit/>
              </a:bodyPr>
              <a:lstStyle/>
              <a:p>
                <a:pPr marL="388620" indent="-182880" algn="l" defTabSz="914400">
                  <a:lnSpc>
                    <a:spcPct val="80000"/>
                  </a:lnSpc>
                  <a:spcBef>
                    <a:spcPts val="250"/>
                  </a:spcBef>
                  <a:spcAft>
                    <a:spcPts val="250"/>
                  </a:spcAft>
                  <a:buClr>
                    <a:schemeClr val="accent1"/>
                  </a:buClr>
                  <a:buFont typeface="Wingdings 2" pitchFamily="18" charset="2"/>
                  <a:buChar char=""/>
                </a:pPr>
                <a:r>
                  <a:rPr lang="en-GB" sz="1800" dirty="0">
                    <a:solidFill>
                      <a:schemeClr val="tx1">
                        <a:lumMod val="65000"/>
                        <a:lumOff val="35000"/>
                      </a:schemeClr>
                    </a:solidFill>
                  </a:rPr>
                  <a:t>Does not consider uncertainty</a:t>
                </a:r>
              </a:p>
              <a:p>
                <a:pPr marL="388620" indent="-182880" defTabSz="914400">
                  <a:lnSpc>
                    <a:spcPct val="80000"/>
                  </a:lnSpc>
                  <a:spcBef>
                    <a:spcPts val="250"/>
                  </a:spcBef>
                  <a:spcAft>
                    <a:spcPts val="250"/>
                  </a:spcAft>
                  <a:buClr>
                    <a:schemeClr val="accent1"/>
                  </a:buClr>
                  <a:buFont typeface="Wingdings 2" pitchFamily="18" charset="2"/>
                  <a:buChar char=""/>
                </a:pPr>
                <a14:m>
                  <m:oMath xmlns:m="http://schemas.openxmlformats.org/officeDocument/2006/math">
                    <m:sSubSup>
                      <m:sSubSupPr>
                        <m:ctrlPr>
                          <a:rPr lang="en-GB" sz="1800" i="1" smtClean="0">
                            <a:solidFill>
                              <a:schemeClr val="tx1">
                                <a:lumMod val="65000"/>
                                <a:lumOff val="35000"/>
                              </a:schemeClr>
                            </a:solidFill>
                            <a:latin typeface="Cambria Math" panose="02040503050406030204" pitchFamily="18" charset="0"/>
                          </a:rPr>
                        </m:ctrlPr>
                      </m:sSubSupPr>
                      <m:e>
                        <m:sSub>
                          <m:sSubPr>
                            <m:ctrlPr>
                              <a:rPr lang="en-GB" sz="1800" i="1" dirty="0">
                                <a:solidFill>
                                  <a:schemeClr val="tx1">
                                    <a:lumMod val="65000"/>
                                    <a:lumOff val="35000"/>
                                  </a:schemeClr>
                                </a:solidFill>
                                <a:latin typeface="Cambria Math" panose="02040503050406030204" pitchFamily="18" charset="0"/>
                              </a:rPr>
                            </m:ctrlPr>
                          </m:sSubPr>
                          <m:e>
                            <m:r>
                              <a:rPr lang="el-GR" sz="1800">
                                <a:solidFill>
                                  <a:schemeClr val="tx1">
                                    <a:lumMod val="65000"/>
                                    <a:lumOff val="35000"/>
                                  </a:schemeClr>
                                </a:solidFill>
                                <a:latin typeface="Cambria Math" panose="02040503050406030204" pitchFamily="18" charset="0"/>
                              </a:rPr>
                              <m:t>𝜇</m:t>
                            </m:r>
                          </m:e>
                          <m:sub>
                            <m:r>
                              <a:rPr lang="en-GB" sz="1800" dirty="0">
                                <a:solidFill>
                                  <a:schemeClr val="tx1">
                                    <a:lumMod val="65000"/>
                                    <a:lumOff val="35000"/>
                                  </a:schemeClr>
                                </a:solidFill>
                                <a:latin typeface="Cambria Math" panose="02040503050406030204" pitchFamily="18" charset="0"/>
                              </a:rPr>
                              <m:t>𝑝</m:t>
                            </m:r>
                          </m:sub>
                        </m:sSub>
                        <m:r>
                          <a:rPr lang="en-GB" sz="1800" b="0" dirty="0" smtClean="0">
                            <a:solidFill>
                              <a:schemeClr val="tx1">
                                <a:lumMod val="65000"/>
                                <a:lumOff val="35000"/>
                              </a:schemeClr>
                            </a:solidFill>
                            <a:latin typeface="Cambria Math" panose="02040503050406030204" pitchFamily="18" charset="0"/>
                          </a:rPr>
                          <m:t> </m:t>
                        </m:r>
                        <m:r>
                          <m:rPr>
                            <m:sty m:val="p"/>
                          </m:rPr>
                          <a:rPr lang="en-GB" sz="1800" b="0" dirty="0" smtClean="0">
                            <a:solidFill>
                              <a:schemeClr val="tx1">
                                <a:lumMod val="65000"/>
                                <a:lumOff val="35000"/>
                              </a:schemeClr>
                            </a:solidFill>
                            <a:latin typeface="Cambria Math" panose="02040503050406030204" pitchFamily="18" charset="0"/>
                          </a:rPr>
                          <m:t>and</m:t>
                        </m:r>
                        <m:r>
                          <a:rPr lang="en-GB" sz="1800" b="0" dirty="0" smtClean="0">
                            <a:solidFill>
                              <a:schemeClr val="tx1">
                                <a:lumMod val="65000"/>
                                <a:lumOff val="35000"/>
                              </a:schemeClr>
                            </a:solidFill>
                            <a:latin typeface="Cambria Math" panose="02040503050406030204" pitchFamily="18" charset="0"/>
                          </a:rPr>
                          <m:t> </m:t>
                        </m:r>
                        <m:r>
                          <a:rPr lang="el-GR" sz="1800">
                            <a:solidFill>
                              <a:schemeClr val="tx1">
                                <a:lumMod val="65000"/>
                                <a:lumOff val="35000"/>
                              </a:schemeClr>
                            </a:solidFill>
                            <a:latin typeface="Cambria Math" panose="02040503050406030204" pitchFamily="18" charset="0"/>
                          </a:rPr>
                          <m:t>𝜎</m:t>
                        </m:r>
                      </m:e>
                      <m:sub>
                        <m:r>
                          <a:rPr lang="en-GB" sz="1800">
                            <a:solidFill>
                              <a:schemeClr val="tx1">
                                <a:lumMod val="65000"/>
                                <a:lumOff val="35000"/>
                              </a:schemeClr>
                            </a:solidFill>
                            <a:latin typeface="Cambria Math" panose="02040503050406030204" pitchFamily="18" charset="0"/>
                          </a:rPr>
                          <m:t>𝑝</m:t>
                        </m:r>
                      </m:sub>
                      <m:sup>
                        <m:r>
                          <a:rPr lang="en-GB" sz="1800">
                            <a:solidFill>
                              <a:schemeClr val="tx1">
                                <a:lumMod val="65000"/>
                                <a:lumOff val="35000"/>
                              </a:schemeClr>
                            </a:solidFill>
                            <a:latin typeface="Cambria Math" panose="02040503050406030204" pitchFamily="18" charset="0"/>
                          </a:rPr>
                          <m:t>2</m:t>
                        </m:r>
                      </m:sup>
                    </m:sSubSup>
                    <m:r>
                      <a:rPr lang="en-GB" sz="1800" b="0" smtClean="0">
                        <a:solidFill>
                          <a:schemeClr val="tx1">
                            <a:lumMod val="65000"/>
                            <a:lumOff val="35000"/>
                          </a:schemeClr>
                        </a:solidFill>
                        <a:latin typeface="Cambria Math" panose="02040503050406030204" pitchFamily="18" charset="0"/>
                      </a:rPr>
                      <m:t> </m:t>
                    </m:r>
                  </m:oMath>
                </a14:m>
                <a:r>
                  <a:rPr lang="en-GB" sz="1800" dirty="0">
                    <a:solidFill>
                      <a:schemeClr val="tx1">
                        <a:lumMod val="65000"/>
                        <a:lumOff val="35000"/>
                      </a:schemeClr>
                    </a:solidFill>
                  </a:rPr>
                  <a:t>are very </a:t>
                </a:r>
                <a:r>
                  <a:rPr lang="en-GB" sz="1800" b="1" dirty="0">
                    <a:solidFill>
                      <a:schemeClr val="tx1">
                        <a:lumMod val="65000"/>
                        <a:lumOff val="35000"/>
                      </a:schemeClr>
                    </a:solidFill>
                  </a:rPr>
                  <a:t>sensitive to noise</a:t>
                </a:r>
              </a:p>
              <a:p>
                <a:pPr marL="388620" indent="-182880" defTabSz="914400">
                  <a:lnSpc>
                    <a:spcPct val="80000"/>
                  </a:lnSpc>
                  <a:spcBef>
                    <a:spcPts val="250"/>
                  </a:spcBef>
                  <a:spcAft>
                    <a:spcPts val="250"/>
                  </a:spcAft>
                  <a:buClr>
                    <a:schemeClr val="accent1"/>
                  </a:buClr>
                  <a:buFont typeface="Wingdings 2" pitchFamily="18" charset="2"/>
                  <a:buChar char=""/>
                </a:pPr>
                <a:r>
                  <a:rPr lang="en-GB" sz="1800" b="1" dirty="0">
                    <a:solidFill>
                      <a:schemeClr val="tx1">
                        <a:lumMod val="65000"/>
                        <a:lumOff val="35000"/>
                      </a:schemeClr>
                    </a:solidFill>
                  </a:rPr>
                  <a:t>Not robust</a:t>
                </a:r>
                <a:r>
                  <a:rPr lang="en-GB" sz="1800" dirty="0">
                    <a:solidFill>
                      <a:schemeClr val="tx1">
                        <a:lumMod val="65000"/>
                        <a:lumOff val="35000"/>
                      </a:schemeClr>
                    </a:solidFill>
                  </a:rPr>
                  <a:t> to worst –case scenario</a:t>
                </a:r>
              </a:p>
              <a:p>
                <a:endParaRPr lang="en-GB" sz="1800" cap="none" spc="0" dirty="0">
                  <a:solidFill>
                    <a:schemeClr val="tx1"/>
                  </a:solidFill>
                </a:endParaRPr>
              </a:p>
              <a:p>
                <a:endParaRPr lang="en-GB" dirty="0"/>
              </a:p>
            </p:txBody>
          </p:sp>
        </mc:Choice>
        <mc:Fallback xmlns="">
          <p:sp>
            <p:nvSpPr>
              <p:cNvPr id="3" name="TextBox 2">
                <a:extLst>
                  <a:ext uri="{FF2B5EF4-FFF2-40B4-BE49-F238E27FC236}">
                    <a16:creationId xmlns:a16="http://schemas.microsoft.com/office/drawing/2014/main" id="{1A8BDBA5-F4E5-8C67-96D8-E131FBFBD7D7}"/>
                  </a:ext>
                </a:extLst>
              </p:cNvPr>
              <p:cNvSpPr txBox="1">
                <a:spLocks noRot="1" noChangeAspect="1" noMove="1" noResize="1" noEditPoints="1" noAdjustHandles="1" noChangeArrowheads="1" noChangeShapeType="1" noTextEdit="1"/>
              </p:cNvSpPr>
              <p:nvPr/>
            </p:nvSpPr>
            <p:spPr>
              <a:xfrm>
                <a:off x="847904" y="3938634"/>
                <a:ext cx="4141515" cy="1525033"/>
              </a:xfrm>
              <a:prstGeom prst="rect">
                <a:avLst/>
              </a:prstGeom>
              <a:blipFill>
                <a:blip r:embed="rId9"/>
                <a:stretch>
                  <a:fillRect t="-5200" r="-1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36B225E0-08F2-010F-3B53-8865353E45F2}"/>
                  </a:ext>
                </a:extLst>
              </p:cNvPr>
              <p:cNvSpPr txBox="1"/>
              <p:nvPr/>
            </p:nvSpPr>
            <p:spPr>
              <a:xfrm>
                <a:off x="6182557" y="3887174"/>
                <a:ext cx="5260199" cy="1657570"/>
              </a:xfrm>
              <a:prstGeom prst="rect">
                <a:avLst/>
              </a:prstGeom>
              <a:noFill/>
            </p:spPr>
            <p:txBody>
              <a:bodyPr wrap="square" rtlCol="0">
                <a:spAutoFit/>
              </a:bodyPr>
              <a:lstStyle/>
              <a:p>
                <a:pPr marL="388620" indent="-182880" defTabSz="914400">
                  <a:lnSpc>
                    <a:spcPct val="80000"/>
                  </a:lnSpc>
                  <a:spcBef>
                    <a:spcPts val="250"/>
                  </a:spcBef>
                  <a:spcAft>
                    <a:spcPts val="250"/>
                  </a:spcAft>
                  <a:buClr>
                    <a:schemeClr val="accent1"/>
                  </a:buClr>
                  <a:buFont typeface="Wingdings 2" pitchFamily="18" charset="2"/>
                  <a:buChar char=""/>
                </a:pPr>
                <a:r>
                  <a:rPr lang="en-GB" sz="1800" b="1" kern="1200" dirty="0">
                    <a:solidFill>
                      <a:schemeClr val="tx1">
                        <a:lumMod val="65000"/>
                        <a:lumOff val="35000"/>
                      </a:schemeClr>
                    </a:solidFill>
                    <a:latin typeface="+mn-lt"/>
                    <a:ea typeface="+mn-ea"/>
                    <a:cs typeface="+mn-cs"/>
                  </a:rPr>
                  <a:t>Linear regression</a:t>
                </a:r>
                <a:r>
                  <a:rPr lang="en-GB" sz="1800" kern="1200" dirty="0">
                    <a:solidFill>
                      <a:schemeClr val="tx1">
                        <a:lumMod val="65000"/>
                        <a:lumOff val="35000"/>
                      </a:schemeClr>
                    </a:solidFill>
                    <a:latin typeface="+mn-lt"/>
                    <a:ea typeface="+mn-ea"/>
                    <a:cs typeface="+mn-cs"/>
                  </a:rPr>
                  <a:t> to find the expected values of model parameters</a:t>
                </a:r>
              </a:p>
              <a:p>
                <a:pPr marL="388620" indent="-182880" defTabSz="914400">
                  <a:lnSpc>
                    <a:spcPct val="80000"/>
                  </a:lnSpc>
                  <a:spcBef>
                    <a:spcPts val="250"/>
                  </a:spcBef>
                  <a:spcAft>
                    <a:spcPts val="250"/>
                  </a:spcAft>
                  <a:buClr>
                    <a:schemeClr val="accent1"/>
                  </a:buClr>
                  <a:buFont typeface="Wingdings 2" pitchFamily="18" charset="2"/>
                  <a:buChar char=""/>
                </a:pPr>
                <a:r>
                  <a:rPr lang="en-GB" sz="1800" kern="1200" dirty="0">
                    <a:solidFill>
                      <a:schemeClr val="tx1">
                        <a:lumMod val="65000"/>
                        <a:lumOff val="35000"/>
                      </a:schemeClr>
                    </a:solidFill>
                    <a:latin typeface="+mn-lt"/>
                    <a:ea typeface="+mn-ea"/>
                    <a:cs typeface="+mn-cs"/>
                  </a:rPr>
                  <a:t>Construct </a:t>
                </a:r>
                <a:r>
                  <a:rPr lang="en-GB" sz="1800" b="1" kern="1200" dirty="0">
                    <a:solidFill>
                      <a:schemeClr val="tx1">
                        <a:lumMod val="65000"/>
                        <a:lumOff val="35000"/>
                      </a:schemeClr>
                    </a:solidFill>
                    <a:latin typeface="+mn-lt"/>
                    <a:ea typeface="+mn-ea"/>
                    <a:cs typeface="+mn-cs"/>
                  </a:rPr>
                  <a:t>uncertainty sets</a:t>
                </a:r>
                <a:r>
                  <a:rPr lang="en-GB" sz="1800" kern="1200" dirty="0">
                    <a:solidFill>
                      <a:schemeClr val="tx1">
                        <a:lumMod val="65000"/>
                        <a:lumOff val="35000"/>
                      </a:schemeClr>
                    </a:solidFill>
                    <a:latin typeface="+mn-lt"/>
                    <a:ea typeface="+mn-ea"/>
                    <a:cs typeface="+mn-cs"/>
                  </a:rPr>
                  <a:t> around the expected values:</a:t>
                </a:r>
              </a:p>
              <a:p>
                <a:pPr marL="845820" lvl="1" indent="-182880" defTabSz="914400">
                  <a:lnSpc>
                    <a:spcPct val="80000"/>
                  </a:lnSpc>
                  <a:spcBef>
                    <a:spcPts val="250"/>
                  </a:spcBef>
                  <a:spcAft>
                    <a:spcPts val="250"/>
                  </a:spcAft>
                  <a:buClr>
                    <a:schemeClr val="accent1"/>
                  </a:buClr>
                  <a:buFont typeface="Wingdings 2" pitchFamily="18" charset="2"/>
                  <a:buChar char=""/>
                </a:pPr>
                <a14:m>
                  <m:oMath xmlns:m="http://schemas.openxmlformats.org/officeDocument/2006/math">
                    <m:r>
                      <a:rPr lang="en-GB" sz="1800" b="0" i="1" dirty="0" smtClean="0">
                        <a:solidFill>
                          <a:schemeClr val="tx1">
                            <a:lumMod val="65000"/>
                            <a:lumOff val="35000"/>
                          </a:schemeClr>
                        </a:solidFill>
                        <a:latin typeface="Cambria Math" panose="02040503050406030204" pitchFamily="18" charset="0"/>
                        <a:ea typeface="Cambria Math" panose="02040503050406030204" pitchFamily="18" charset="0"/>
                      </a:rPr>
                      <m:t> </m:t>
                    </m:r>
                    <m:r>
                      <a:rPr lang="el-GR" sz="1800" b="1" i="1">
                        <a:solidFill>
                          <a:schemeClr val="tx1">
                            <a:lumMod val="65000"/>
                            <a:lumOff val="35000"/>
                          </a:schemeClr>
                        </a:solidFill>
                        <a:latin typeface="Cambria Math" panose="02040503050406030204" pitchFamily="18" charset="0"/>
                        <a:ea typeface="Cambria Math" panose="02040503050406030204" pitchFamily="18" charset="0"/>
                      </a:rPr>
                      <m:t>𝝁</m:t>
                    </m:r>
                    <m:r>
                      <a:rPr lang="en-GB" sz="1800" b="1" i="1" smtClean="0">
                        <a:solidFill>
                          <a:schemeClr val="tx1">
                            <a:lumMod val="65000"/>
                            <a:lumOff val="35000"/>
                          </a:schemeClr>
                        </a:solidFill>
                        <a:latin typeface="Cambria Math" panose="02040503050406030204" pitchFamily="18" charset="0"/>
                        <a:ea typeface="Cambria Math" panose="02040503050406030204" pitchFamily="18" charset="0"/>
                      </a:rPr>
                      <m:t>, </m:t>
                    </m:r>
                    <m:r>
                      <a:rPr lang="en-GB" sz="1800" b="1" i="1" smtClean="0">
                        <a:solidFill>
                          <a:schemeClr val="tx1">
                            <a:lumMod val="65000"/>
                            <a:lumOff val="35000"/>
                          </a:schemeClr>
                        </a:solidFill>
                        <a:latin typeface="Cambria Math" panose="02040503050406030204" pitchFamily="18" charset="0"/>
                        <a:ea typeface="Cambria Math" panose="02040503050406030204" pitchFamily="18" charset="0"/>
                      </a:rPr>
                      <m:t>𝑫</m:t>
                    </m:r>
                    <m:r>
                      <a:rPr lang="en-GB" sz="1800" b="1" i="1" smtClean="0">
                        <a:solidFill>
                          <a:schemeClr val="tx1">
                            <a:lumMod val="65000"/>
                            <a:lumOff val="35000"/>
                          </a:schemeClr>
                        </a:solidFill>
                        <a:latin typeface="Cambria Math" panose="02040503050406030204" pitchFamily="18" charset="0"/>
                        <a:ea typeface="Cambria Math" panose="02040503050406030204" pitchFamily="18" charset="0"/>
                      </a:rPr>
                      <m:t>, </m:t>
                    </m:r>
                    <m:r>
                      <a:rPr lang="en-GB" sz="1800" b="1" i="1" smtClean="0">
                        <a:solidFill>
                          <a:schemeClr val="tx1">
                            <a:lumMod val="65000"/>
                            <a:lumOff val="35000"/>
                          </a:schemeClr>
                        </a:solidFill>
                        <a:latin typeface="Cambria Math" panose="02040503050406030204" pitchFamily="18" charset="0"/>
                        <a:ea typeface="Cambria Math" panose="02040503050406030204" pitchFamily="18" charset="0"/>
                      </a:rPr>
                      <m:t>𝑭</m:t>
                    </m:r>
                  </m:oMath>
                </a14:m>
                <a:r>
                  <a:rPr lang="en-GB" sz="1800" kern="1200" dirty="0">
                    <a:solidFill>
                      <a:schemeClr val="tx1">
                        <a:lumMod val="65000"/>
                        <a:lumOff val="35000"/>
                      </a:schemeClr>
                    </a:solidFill>
                    <a:latin typeface="+mn-lt"/>
                    <a:ea typeface="+mn-ea"/>
                    <a:cs typeface="+mn-cs"/>
                  </a:rPr>
                  <a:t>- interval sets</a:t>
                </a:r>
              </a:p>
              <a:p>
                <a:pPr marL="845820" lvl="1" indent="-182880" defTabSz="914400">
                  <a:lnSpc>
                    <a:spcPct val="80000"/>
                  </a:lnSpc>
                  <a:spcBef>
                    <a:spcPts val="250"/>
                  </a:spcBef>
                  <a:spcAft>
                    <a:spcPts val="250"/>
                  </a:spcAft>
                  <a:buClr>
                    <a:schemeClr val="accent1"/>
                  </a:buClr>
                  <a:buFont typeface="Wingdings 2" pitchFamily="18" charset="2"/>
                  <a:buChar char=""/>
                </a:pPr>
                <a14:m>
                  <m:oMath xmlns:m="http://schemas.openxmlformats.org/officeDocument/2006/math">
                    <m:r>
                      <a:rPr lang="en-GB" sz="1800" b="1" i="1" smtClean="0">
                        <a:solidFill>
                          <a:schemeClr val="tx1">
                            <a:lumMod val="65000"/>
                            <a:lumOff val="35000"/>
                          </a:schemeClr>
                        </a:solidFill>
                        <a:latin typeface="Cambria Math" panose="02040503050406030204" pitchFamily="18" charset="0"/>
                        <a:ea typeface="Cambria Math" panose="02040503050406030204" pitchFamily="18" charset="0"/>
                      </a:rPr>
                      <m:t>𝑽</m:t>
                    </m:r>
                  </m:oMath>
                </a14:m>
                <a:r>
                  <a:rPr lang="en-GB" sz="1800" kern="1200" dirty="0">
                    <a:solidFill>
                      <a:schemeClr val="tx1">
                        <a:lumMod val="65000"/>
                        <a:lumOff val="35000"/>
                      </a:schemeClr>
                    </a:solidFill>
                    <a:latin typeface="+mn-lt"/>
                    <a:ea typeface="+mn-ea"/>
                    <a:cs typeface="+mn-cs"/>
                  </a:rPr>
                  <a:t> – polyhedral or ellipsoidal</a:t>
                </a:r>
                <a:endParaRPr lang="en-GB" sz="1800" cap="none" spc="0" dirty="0">
                  <a:solidFill>
                    <a:schemeClr val="tx1"/>
                  </a:solidFill>
                </a:endParaRPr>
              </a:p>
            </p:txBody>
          </p:sp>
        </mc:Choice>
        <mc:Fallback xmlns="">
          <p:sp>
            <p:nvSpPr>
              <p:cNvPr id="32" name="TextBox 31">
                <a:extLst>
                  <a:ext uri="{FF2B5EF4-FFF2-40B4-BE49-F238E27FC236}">
                    <a16:creationId xmlns:a16="http://schemas.microsoft.com/office/drawing/2014/main" id="{36B225E0-08F2-010F-3B53-8865353E45F2}"/>
                  </a:ext>
                </a:extLst>
              </p:cNvPr>
              <p:cNvSpPr txBox="1">
                <a:spLocks noRot="1" noChangeAspect="1" noMove="1" noResize="1" noEditPoints="1" noAdjustHandles="1" noChangeArrowheads="1" noChangeShapeType="1" noTextEdit="1"/>
              </p:cNvSpPr>
              <p:nvPr/>
            </p:nvSpPr>
            <p:spPr>
              <a:xfrm>
                <a:off x="6182557" y="3887174"/>
                <a:ext cx="5260199" cy="1657570"/>
              </a:xfrm>
              <a:prstGeom prst="rect">
                <a:avLst/>
              </a:prstGeom>
              <a:blipFill>
                <a:blip r:embed="rId10"/>
                <a:stretch>
                  <a:fillRect t="-5147" b="-5147"/>
                </a:stretch>
              </a:blipFill>
            </p:spPr>
            <p:txBody>
              <a:bodyPr/>
              <a:lstStyle/>
              <a:p>
                <a:r>
                  <a:rPr lang="en-GB">
                    <a:noFill/>
                  </a:rPr>
                  <a:t> </a:t>
                </a:r>
              </a:p>
            </p:txBody>
          </p:sp>
        </mc:Fallback>
      </mc:AlternateContent>
    </p:spTree>
    <p:extLst>
      <p:ext uri="{BB962C8B-B14F-4D97-AF65-F5344CB8AC3E}">
        <p14:creationId xmlns:p14="http://schemas.microsoft.com/office/powerpoint/2010/main" val="2760849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5CBD63-8F8F-47DC-9CE7-159E6161D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0E3486-FD49-4921-B4F4-E5BB5C88A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3"/>
            <a:ext cx="357757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E630723-EBD4-DC3D-7274-EE2A374ECEF8}"/>
              </a:ext>
            </a:extLst>
          </p:cNvPr>
          <p:cNvSpPr>
            <a:spLocks noGrp="1"/>
          </p:cNvSpPr>
          <p:nvPr>
            <p:ph type="title"/>
          </p:nvPr>
        </p:nvSpPr>
        <p:spPr>
          <a:xfrm>
            <a:off x="252920" y="1905128"/>
            <a:ext cx="2947482" cy="1376295"/>
          </a:xfrm>
        </p:spPr>
        <p:txBody>
          <a:bodyPr anchor="b">
            <a:normAutofit fontScale="90000"/>
          </a:bodyPr>
          <a:lstStyle/>
          <a:p>
            <a:r>
              <a:rPr lang="en-GB" dirty="0"/>
              <a:t>Ellipsoidal Uncertainty RPO</a:t>
            </a:r>
          </a:p>
        </p:txBody>
      </p:sp>
      <p:sp>
        <p:nvSpPr>
          <p:cNvPr id="3" name="Content Placeholder 2">
            <a:extLst>
              <a:ext uri="{FF2B5EF4-FFF2-40B4-BE49-F238E27FC236}">
                <a16:creationId xmlns:a16="http://schemas.microsoft.com/office/drawing/2014/main" id="{8671C286-85A8-1933-6BF7-0FD00186A9BA}"/>
              </a:ext>
            </a:extLst>
          </p:cNvPr>
          <p:cNvSpPr>
            <a:spLocks noGrp="1"/>
          </p:cNvSpPr>
          <p:nvPr>
            <p:ph idx="1"/>
          </p:nvPr>
        </p:nvSpPr>
        <p:spPr>
          <a:xfrm>
            <a:off x="252920" y="3576577"/>
            <a:ext cx="2947482" cy="2329700"/>
          </a:xfrm>
        </p:spPr>
        <p:txBody>
          <a:bodyPr anchor="t">
            <a:normAutofit/>
          </a:bodyPr>
          <a:lstStyle/>
          <a:p>
            <a:pPr>
              <a:buClr>
                <a:schemeClr val="bg1"/>
              </a:buClr>
              <a:buFont typeface="Arial" panose="020B0604020202020204" pitchFamily="34" charset="0"/>
              <a:buChar char="•"/>
            </a:pPr>
            <a:r>
              <a:rPr lang="en-GB" sz="1800" dirty="0">
                <a:solidFill>
                  <a:schemeClr val="bg1"/>
                </a:solidFill>
              </a:rPr>
              <a:t>Robustness is </a:t>
            </a:r>
            <a:r>
              <a:rPr lang="en-GB" sz="1800" b="1" dirty="0">
                <a:solidFill>
                  <a:schemeClr val="bg1"/>
                </a:solidFill>
              </a:rPr>
              <a:t>controlled by confidence level</a:t>
            </a:r>
            <a:r>
              <a:rPr lang="en-GB" sz="1800" dirty="0">
                <a:solidFill>
                  <a:schemeClr val="bg1"/>
                </a:solidFill>
              </a:rPr>
              <a:t>, </a:t>
            </a:r>
            <a:r>
              <a:rPr lang="el-GR" sz="1800" dirty="0">
                <a:solidFill>
                  <a:schemeClr val="bg1"/>
                </a:solidFill>
              </a:rPr>
              <a:t>ω</a:t>
            </a:r>
            <a:endParaRPr lang="en-GB" sz="1800" dirty="0">
              <a:solidFill>
                <a:schemeClr val="bg1"/>
              </a:solidFill>
            </a:endParaRPr>
          </a:p>
          <a:p>
            <a:pPr>
              <a:buClr>
                <a:schemeClr val="bg1"/>
              </a:buClr>
              <a:buFont typeface="Arial" panose="020B0604020202020204" pitchFamily="34" charset="0"/>
              <a:buChar char="•"/>
            </a:pPr>
            <a:r>
              <a:rPr lang="en-GB" sz="1800" b="1" dirty="0">
                <a:solidFill>
                  <a:schemeClr val="bg1"/>
                </a:solidFill>
              </a:rPr>
              <a:t>SOCP</a:t>
            </a:r>
          </a:p>
          <a:p>
            <a:pPr>
              <a:buClr>
                <a:schemeClr val="bg1"/>
              </a:buClr>
              <a:buFont typeface="Arial" panose="020B0604020202020204" pitchFamily="34" charset="0"/>
              <a:buChar char="•"/>
            </a:pPr>
            <a:r>
              <a:rPr lang="en-GB" sz="1800" dirty="0">
                <a:solidFill>
                  <a:schemeClr val="bg1"/>
                </a:solidFill>
              </a:rPr>
              <a:t>Generates </a:t>
            </a:r>
            <a:r>
              <a:rPr lang="en-GB" sz="1800" b="1" dirty="0">
                <a:solidFill>
                  <a:schemeClr val="bg1"/>
                </a:solidFill>
              </a:rPr>
              <a:t>low returns</a:t>
            </a:r>
          </a:p>
        </p:txBody>
      </p:sp>
      <p:pic>
        <p:nvPicPr>
          <p:cNvPr id="4" name="Picture 3" descr="Chart, diagram&#10;&#10;Description automatically generated">
            <a:extLst>
              <a:ext uri="{FF2B5EF4-FFF2-40B4-BE49-F238E27FC236}">
                <a16:creationId xmlns:a16="http://schemas.microsoft.com/office/drawing/2014/main" id="{EFC26462-C935-5F16-B95D-03C243C6CD4B}"/>
              </a:ext>
            </a:extLst>
          </p:cNvPr>
          <p:cNvPicPr>
            <a:picLocks noChangeAspect="1"/>
          </p:cNvPicPr>
          <p:nvPr/>
        </p:nvPicPr>
        <p:blipFill rotWithShape="1">
          <a:blip r:embed="rId3">
            <a:extLst>
              <a:ext uri="{28A0092B-C50C-407E-A947-70E740481C1C}">
                <a14:useLocalDpi xmlns:a14="http://schemas.microsoft.com/office/drawing/2010/main" val="0"/>
              </a:ext>
            </a:extLst>
          </a:blip>
          <a:srcRect l="5613" t="2925" r="3207"/>
          <a:stretch/>
        </p:blipFill>
        <p:spPr>
          <a:xfrm>
            <a:off x="4628288" y="748145"/>
            <a:ext cx="6354656" cy="5344746"/>
          </a:xfrm>
          <a:prstGeom prst="rect">
            <a:avLst/>
          </a:prstGeom>
        </p:spPr>
      </p:pic>
      <p:sp>
        <p:nvSpPr>
          <p:cNvPr id="13" name="Rectangle 12">
            <a:extLst>
              <a:ext uri="{FF2B5EF4-FFF2-40B4-BE49-F238E27FC236}">
                <a16:creationId xmlns:a16="http://schemas.microsoft.com/office/drawing/2014/main" id="{83B4A72C-2924-4CE2-8674-7E02E182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6253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C26462-C935-5F16-B95D-03C243C6CD4B}"/>
              </a:ext>
            </a:extLst>
          </p:cNvPr>
          <p:cNvPicPr>
            <a:picLocks noChangeAspect="1"/>
          </p:cNvPicPr>
          <p:nvPr/>
        </p:nvPicPr>
        <p:blipFill rotWithShape="1">
          <a:blip r:embed="rId3">
            <a:extLst>
              <a:ext uri="{28A0092B-C50C-407E-A947-70E740481C1C}">
                <a14:useLocalDpi xmlns:a14="http://schemas.microsoft.com/office/drawing/2010/main" val="0"/>
              </a:ext>
            </a:extLst>
          </a:blip>
          <a:srcRect l="6075" t="-159" r="6401" b="159"/>
          <a:stretch/>
        </p:blipFill>
        <p:spPr>
          <a:xfrm>
            <a:off x="4074289" y="705070"/>
            <a:ext cx="7338349" cy="5447860"/>
          </a:xfrm>
          <a:prstGeom prst="rect">
            <a:avLst/>
          </a:prstGeom>
        </p:spPr>
      </p:pic>
      <p:sp>
        <p:nvSpPr>
          <p:cNvPr id="10" name="Title 1">
            <a:extLst>
              <a:ext uri="{FF2B5EF4-FFF2-40B4-BE49-F238E27FC236}">
                <a16:creationId xmlns:a16="http://schemas.microsoft.com/office/drawing/2014/main" id="{C9871DF3-F7F3-5356-7090-CE5936026254}"/>
              </a:ext>
            </a:extLst>
          </p:cNvPr>
          <p:cNvSpPr txBox="1">
            <a:spLocks/>
          </p:cNvSpPr>
          <p:nvPr/>
        </p:nvSpPr>
        <p:spPr>
          <a:xfrm>
            <a:off x="252920" y="1905128"/>
            <a:ext cx="2947482" cy="1376295"/>
          </a:xfrm>
          <a:prstGeom prst="rect">
            <a:avLst/>
          </a:prstGeom>
        </p:spPr>
        <p:txBody>
          <a:bodyPr vert="horz" lIns="91440" tIns="45720" rIns="91440" bIns="45720" rtlCol="0" anchor="b">
            <a:normAutofit fontScale="90000"/>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GB" dirty="0"/>
              <a:t>Polyhedral Uncertainty RPO</a:t>
            </a: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F956C5EA-38A1-78CA-0190-DAA71D892DEF}"/>
                  </a:ext>
                </a:extLst>
              </p:cNvPr>
              <p:cNvSpPr txBox="1">
                <a:spLocks/>
              </p:cNvSpPr>
              <p:nvPr/>
            </p:nvSpPr>
            <p:spPr>
              <a:xfrm>
                <a:off x="252920" y="3440575"/>
                <a:ext cx="2947482" cy="2329700"/>
              </a:xfrm>
              <a:prstGeom prst="rect">
                <a:avLst/>
              </a:prstGeom>
            </p:spPr>
            <p:txBody>
              <a:bodyPr vert="horz" lIns="91440" tIns="45720" rIns="91440" bIns="45720" rtlCol="0" anchor="t">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buClr>
                    <a:schemeClr val="bg1"/>
                  </a:buClr>
                  <a:buFont typeface="Arial" panose="020B0604020202020204" pitchFamily="34" charset="0"/>
                  <a:buChar char="•"/>
                </a:pPr>
                <a:r>
                  <a:rPr lang="en-GB" dirty="0">
                    <a:solidFill>
                      <a:schemeClr val="bg1"/>
                    </a:solidFill>
                  </a:rPr>
                  <a:t>Intersection of the </a:t>
                </a:r>
                <a14:m>
                  <m:oMath xmlns:m="http://schemas.openxmlformats.org/officeDocument/2006/math">
                    <m:sSub>
                      <m:sSubPr>
                        <m:ctrlPr>
                          <a:rPr lang="en-GB" b="1" i="1" smtClean="0">
                            <a:solidFill>
                              <a:schemeClr val="bg1"/>
                            </a:solidFill>
                            <a:latin typeface="Cambria Math" panose="02040503050406030204" pitchFamily="18" charset="0"/>
                          </a:rPr>
                        </m:ctrlPr>
                      </m:sSubPr>
                      <m:e>
                        <m:r>
                          <a:rPr lang="en-GB" b="1" i="1" smtClean="0">
                            <a:solidFill>
                              <a:schemeClr val="bg1"/>
                            </a:solidFill>
                            <a:latin typeface="Cambria Math" panose="02040503050406030204" pitchFamily="18" charset="0"/>
                          </a:rPr>
                          <m:t>𝑳</m:t>
                        </m:r>
                      </m:e>
                      <m:sub>
                        <m:r>
                          <a:rPr lang="en-GB" b="1" i="1" smtClean="0">
                            <a:solidFill>
                              <a:schemeClr val="bg1"/>
                            </a:solidFill>
                            <a:latin typeface="Cambria Math" panose="02040503050406030204" pitchFamily="18" charset="0"/>
                          </a:rPr>
                          <m:t>𝟏</m:t>
                        </m:r>
                      </m:sub>
                    </m:sSub>
                  </m:oMath>
                </a14:m>
                <a:r>
                  <a:rPr lang="en-GB" b="1" dirty="0">
                    <a:solidFill>
                      <a:schemeClr val="bg1"/>
                    </a:solidFill>
                  </a:rPr>
                  <a:t> and </a:t>
                </a:r>
                <a14:m>
                  <m:oMath xmlns:m="http://schemas.openxmlformats.org/officeDocument/2006/math">
                    <m:sSub>
                      <m:sSubPr>
                        <m:ctrlPr>
                          <a:rPr lang="en-GB" b="1" i="1" smtClean="0">
                            <a:solidFill>
                              <a:schemeClr val="bg1"/>
                            </a:solidFill>
                            <a:latin typeface="Cambria Math" panose="02040503050406030204" pitchFamily="18" charset="0"/>
                          </a:rPr>
                        </m:ctrlPr>
                      </m:sSubPr>
                      <m:e>
                        <m:r>
                          <a:rPr lang="en-GB" b="1" i="1" smtClean="0">
                            <a:solidFill>
                              <a:schemeClr val="bg1"/>
                            </a:solidFill>
                            <a:latin typeface="Cambria Math" panose="02040503050406030204" pitchFamily="18" charset="0"/>
                          </a:rPr>
                          <m:t>𝑳</m:t>
                        </m:r>
                      </m:e>
                      <m:sub>
                        <m:r>
                          <a:rPr lang="en-GB" b="1" i="1">
                            <a:solidFill>
                              <a:schemeClr val="bg1"/>
                            </a:solidFill>
                            <a:latin typeface="Cambria Math" panose="02040503050406030204" pitchFamily="18" charset="0"/>
                          </a:rPr>
                          <m:t>∞</m:t>
                        </m:r>
                      </m:sub>
                    </m:sSub>
                  </m:oMath>
                </a14:m>
                <a:r>
                  <a:rPr lang="en-GB" dirty="0">
                    <a:solidFill>
                      <a:schemeClr val="bg1"/>
                    </a:solidFill>
                  </a:rPr>
                  <a:t> norms</a:t>
                </a:r>
              </a:p>
              <a:p>
                <a:pPr>
                  <a:buClr>
                    <a:schemeClr val="bg1"/>
                  </a:buClr>
                  <a:buFont typeface="Arial" panose="020B0604020202020204" pitchFamily="34" charset="0"/>
                  <a:buChar char="•"/>
                </a:pPr>
                <a:r>
                  <a:rPr lang="en-GB" dirty="0">
                    <a:solidFill>
                      <a:schemeClr val="bg1"/>
                    </a:solidFill>
                  </a:rPr>
                  <a:t>Robustness is </a:t>
                </a:r>
                <a:r>
                  <a:rPr lang="en-GB" b="1" dirty="0">
                    <a:solidFill>
                      <a:schemeClr val="bg1"/>
                    </a:solidFill>
                  </a:rPr>
                  <a:t>controlled by confidence level</a:t>
                </a:r>
                <a:r>
                  <a:rPr lang="en-GB" dirty="0">
                    <a:solidFill>
                      <a:schemeClr val="bg1"/>
                    </a:solidFill>
                  </a:rPr>
                  <a:t>, </a:t>
                </a:r>
                <a:r>
                  <a:rPr lang="el-GR" dirty="0">
                    <a:solidFill>
                      <a:schemeClr val="bg1"/>
                    </a:solidFill>
                  </a:rPr>
                  <a:t>ω</a:t>
                </a:r>
                <a:r>
                  <a:rPr lang="en-GB" dirty="0">
                    <a:solidFill>
                      <a:schemeClr val="bg1"/>
                    </a:solidFill>
                  </a:rPr>
                  <a:t>, and </a:t>
                </a:r>
                <a:r>
                  <a:rPr lang="en-GB" b="1" dirty="0">
                    <a:solidFill>
                      <a:schemeClr val="bg1"/>
                    </a:solidFill>
                  </a:rPr>
                  <a:t>budget of uncertainty</a:t>
                </a:r>
                <a:r>
                  <a:rPr lang="en-GB" dirty="0">
                    <a:solidFill>
                      <a:schemeClr val="bg1"/>
                    </a:solidFill>
                  </a:rPr>
                  <a:t>, </a:t>
                </a:r>
                <a:r>
                  <a:rPr lang="el-GR" dirty="0">
                    <a:solidFill>
                      <a:schemeClr val="bg1"/>
                    </a:solidFill>
                    <a:latin typeface="Cambria Math" panose="02040503050406030204" pitchFamily="18" charset="0"/>
                    <a:ea typeface="Cambria Math" panose="02040503050406030204" pitchFamily="18" charset="0"/>
                  </a:rPr>
                  <a:t>Γ</a:t>
                </a:r>
                <a:endParaRPr lang="en-GB" dirty="0">
                  <a:solidFill>
                    <a:schemeClr val="bg1"/>
                  </a:solidFill>
                </a:endParaRPr>
              </a:p>
              <a:p>
                <a:pPr>
                  <a:buClr>
                    <a:schemeClr val="bg1"/>
                  </a:buClr>
                  <a:buFont typeface="Arial" panose="020B0604020202020204" pitchFamily="34" charset="0"/>
                  <a:buChar char="•"/>
                </a:pPr>
                <a:r>
                  <a:rPr lang="en-GB" b="1" dirty="0">
                    <a:solidFill>
                      <a:schemeClr val="bg1"/>
                    </a:solidFill>
                  </a:rPr>
                  <a:t>SDP</a:t>
                </a:r>
              </a:p>
            </p:txBody>
          </p:sp>
        </mc:Choice>
        <mc:Fallback xmlns="">
          <p:sp>
            <p:nvSpPr>
              <p:cNvPr id="12" name="Content Placeholder 2">
                <a:extLst>
                  <a:ext uri="{FF2B5EF4-FFF2-40B4-BE49-F238E27FC236}">
                    <a16:creationId xmlns:a16="http://schemas.microsoft.com/office/drawing/2014/main" id="{F956C5EA-38A1-78CA-0190-DAA71D892DEF}"/>
                  </a:ext>
                </a:extLst>
              </p:cNvPr>
              <p:cNvSpPr txBox="1">
                <a:spLocks noRot="1" noChangeAspect="1" noMove="1" noResize="1" noEditPoints="1" noAdjustHandles="1" noChangeArrowheads="1" noChangeShapeType="1" noTextEdit="1"/>
              </p:cNvSpPr>
              <p:nvPr/>
            </p:nvSpPr>
            <p:spPr>
              <a:xfrm>
                <a:off x="252920" y="3440575"/>
                <a:ext cx="2947482" cy="2329700"/>
              </a:xfrm>
              <a:prstGeom prst="rect">
                <a:avLst/>
              </a:prstGeom>
              <a:blipFill>
                <a:blip r:embed="rId4"/>
                <a:stretch>
                  <a:fillRect l="-1860" t="-2611" b="-15666"/>
                </a:stretch>
              </a:blipFill>
            </p:spPr>
            <p:txBody>
              <a:bodyPr/>
              <a:lstStyle/>
              <a:p>
                <a:r>
                  <a:rPr lang="en-GB">
                    <a:noFill/>
                  </a:rPr>
                  <a:t> </a:t>
                </a:r>
              </a:p>
            </p:txBody>
          </p:sp>
        </mc:Fallback>
      </mc:AlternateContent>
    </p:spTree>
    <p:extLst>
      <p:ext uri="{BB962C8B-B14F-4D97-AF65-F5344CB8AC3E}">
        <p14:creationId xmlns:p14="http://schemas.microsoft.com/office/powerpoint/2010/main" val="2428225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3FF0-903D-474A-DB41-D744AA1677D0}"/>
              </a:ext>
            </a:extLst>
          </p:cNvPr>
          <p:cNvSpPr>
            <a:spLocks noGrp="1"/>
          </p:cNvSpPr>
          <p:nvPr>
            <p:ph type="title"/>
          </p:nvPr>
        </p:nvSpPr>
        <p:spPr>
          <a:xfrm>
            <a:off x="252919" y="1447928"/>
            <a:ext cx="2947482" cy="2305163"/>
          </a:xfrm>
        </p:spPr>
        <p:txBody>
          <a:bodyPr>
            <a:normAutofit/>
          </a:bodyPr>
          <a:lstStyle/>
          <a:p>
            <a:r>
              <a:rPr lang="en-GB" sz="3200" dirty="0"/>
              <a:t>Diversification characteristics on Synthetic data</a:t>
            </a:r>
          </a:p>
        </p:txBody>
      </p:sp>
      <p:pic>
        <p:nvPicPr>
          <p:cNvPr id="7" name="Content Placeholder 6" descr="Chart, scatter chart&#10;&#10;Description automatically generated">
            <a:extLst>
              <a:ext uri="{FF2B5EF4-FFF2-40B4-BE49-F238E27FC236}">
                <a16:creationId xmlns:a16="http://schemas.microsoft.com/office/drawing/2014/main" id="{1F6B62AB-2154-9AC9-CD59-BFD4917544A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974" t="3167" r="7192" b="2298"/>
          <a:stretch/>
        </p:blipFill>
        <p:spPr>
          <a:xfrm>
            <a:off x="3779757" y="762296"/>
            <a:ext cx="7701043" cy="5333408"/>
          </a:xfrm>
        </p:spPr>
      </p:pic>
      <p:sp>
        <p:nvSpPr>
          <p:cNvPr id="8" name="TextBox 7">
            <a:extLst>
              <a:ext uri="{FF2B5EF4-FFF2-40B4-BE49-F238E27FC236}">
                <a16:creationId xmlns:a16="http://schemas.microsoft.com/office/drawing/2014/main" id="{F6BC7F38-F034-F827-555B-05346377A801}"/>
              </a:ext>
            </a:extLst>
          </p:cNvPr>
          <p:cNvSpPr txBox="1"/>
          <p:nvPr/>
        </p:nvSpPr>
        <p:spPr>
          <a:xfrm>
            <a:off x="212409" y="3657599"/>
            <a:ext cx="2939969" cy="1938992"/>
          </a:xfrm>
          <a:prstGeom prst="rect">
            <a:avLst/>
          </a:prstGeom>
          <a:noFill/>
        </p:spPr>
        <p:txBody>
          <a:bodyPr wrap="square" rtlCol="0">
            <a:spAutoFit/>
          </a:bodyPr>
          <a:lstStyle/>
          <a:p>
            <a:r>
              <a:rPr lang="en-US" sz="2000" dirty="0">
                <a:solidFill>
                  <a:schemeClr val="bg1"/>
                </a:solidFill>
              </a:rPr>
              <a:t>Assets with significant weight </a:t>
            </a:r>
            <a:r>
              <a:rPr lang="en-US" sz="2000" b="1" dirty="0">
                <a:solidFill>
                  <a:schemeClr val="bg1"/>
                </a:solidFill>
              </a:rPr>
              <a:t>(above 0.01)</a:t>
            </a:r>
            <a:r>
              <a:rPr lang="en-US" sz="2000" dirty="0">
                <a:solidFill>
                  <a:schemeClr val="bg1"/>
                </a:solidFill>
              </a:rPr>
              <a:t> in the polyhedral or ellipsoidal portfolios are </a:t>
            </a:r>
            <a:r>
              <a:rPr lang="en-US" sz="2000" dirty="0" err="1">
                <a:solidFill>
                  <a:schemeClr val="bg1"/>
                </a:solidFill>
              </a:rPr>
              <a:t>colour</a:t>
            </a:r>
            <a:r>
              <a:rPr lang="en-US" sz="2000" dirty="0">
                <a:solidFill>
                  <a:schemeClr val="bg1"/>
                </a:solidFill>
              </a:rPr>
              <a:t>-coded according to the legend.</a:t>
            </a:r>
            <a:r>
              <a:rPr lang="en-US" sz="2000" dirty="0"/>
              <a:t> </a:t>
            </a:r>
            <a:endParaRPr lang="en-GB" sz="2000" dirty="0"/>
          </a:p>
        </p:txBody>
      </p:sp>
    </p:spTree>
    <p:extLst>
      <p:ext uri="{BB962C8B-B14F-4D97-AF65-F5344CB8AC3E}">
        <p14:creationId xmlns:p14="http://schemas.microsoft.com/office/powerpoint/2010/main" val="1703077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18D5CB3-B5D8-6F44-4F39-8F0C990074FF}"/>
              </a:ext>
            </a:extLst>
          </p:cNvPr>
          <p:cNvSpPr txBox="1">
            <a:spLocks/>
          </p:cNvSpPr>
          <p:nvPr/>
        </p:nvSpPr>
        <p:spPr>
          <a:xfrm>
            <a:off x="315045" y="1931137"/>
            <a:ext cx="2947482" cy="2985176"/>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100" dirty="0"/>
              <a:t>Mean performance of Classical and Robust policies on  Synthetic data</a:t>
            </a:r>
          </a:p>
        </p:txBody>
      </p:sp>
      <p:pic>
        <p:nvPicPr>
          <p:cNvPr id="13" name="Content Placeholder 9">
            <a:extLst>
              <a:ext uri="{FF2B5EF4-FFF2-40B4-BE49-F238E27FC236}">
                <a16:creationId xmlns:a16="http://schemas.microsoft.com/office/drawing/2014/main" id="{3E2D7D2E-832F-6ED2-D947-0149CC5BA6C0}"/>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l="6971" t="4400" r="6772" b="4471"/>
          <a:stretch/>
        </p:blipFill>
        <p:spPr>
          <a:xfrm>
            <a:off x="3705609" y="757547"/>
            <a:ext cx="7979715" cy="5332357"/>
          </a:xfrm>
          <a:prstGeom prst="rect">
            <a:avLst/>
          </a:prstGeom>
        </p:spPr>
      </p:pic>
    </p:spTree>
    <p:extLst>
      <p:ext uri="{BB962C8B-B14F-4D97-AF65-F5344CB8AC3E}">
        <p14:creationId xmlns:p14="http://schemas.microsoft.com/office/powerpoint/2010/main" val="4004622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F67F5210-5A36-AF96-10EF-0D5032384EF4}"/>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l="6570" t="3513" r="7153" b="3443"/>
          <a:stretch/>
        </p:blipFill>
        <p:spPr>
          <a:xfrm>
            <a:off x="3749040" y="770535"/>
            <a:ext cx="7817628" cy="5316930"/>
          </a:xfrm>
          <a:prstGeom prst="rect">
            <a:avLst/>
          </a:prstGeom>
        </p:spPr>
      </p:pic>
      <p:sp>
        <p:nvSpPr>
          <p:cNvPr id="8" name="Title 1">
            <a:extLst>
              <a:ext uri="{FF2B5EF4-FFF2-40B4-BE49-F238E27FC236}">
                <a16:creationId xmlns:a16="http://schemas.microsoft.com/office/drawing/2014/main" id="{C18D5CB3-B5D8-6F44-4F39-8F0C990074FF}"/>
              </a:ext>
            </a:extLst>
          </p:cNvPr>
          <p:cNvSpPr txBox="1">
            <a:spLocks/>
          </p:cNvSpPr>
          <p:nvPr/>
        </p:nvSpPr>
        <p:spPr>
          <a:xfrm>
            <a:off x="315045" y="1931137"/>
            <a:ext cx="2947482" cy="2985176"/>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z="3600" spc="-100" dirty="0"/>
              <a:t>Worst-case performance of Classical and Robust policies on  Synthetic data</a:t>
            </a:r>
            <a:endParaRPr lang="en-US" spc="-100" dirty="0"/>
          </a:p>
        </p:txBody>
      </p:sp>
    </p:spTree>
    <p:extLst>
      <p:ext uri="{BB962C8B-B14F-4D97-AF65-F5344CB8AC3E}">
        <p14:creationId xmlns:p14="http://schemas.microsoft.com/office/powerpoint/2010/main" val="3470128138"/>
      </p:ext>
    </p:extLst>
  </p:cSld>
  <p:clrMapOvr>
    <a:masterClrMapping/>
  </p:clrMapOvr>
</p:sld>
</file>

<file path=ppt/theme/theme1.xml><?xml version="1.0" encoding="utf-8"?>
<a:theme xmlns:a="http://schemas.openxmlformats.org/drawingml/2006/main" name="Fra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5A932B8-C833-4E2D-9F83-F10C7241A8B9}">
  <we:reference id="wa200001409" version="1.0.0.3" store="en-US" storeType="OMEX"/>
  <we:alternateReferences>
    <we:reference id="wa200001409" version="1.0.0.3" store="WA20000140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TM03457475[[fn=Frame]]</Template>
  <TotalTime>3473</TotalTime>
  <Words>2477</Words>
  <Application>Microsoft Office PowerPoint</Application>
  <PresentationFormat>Widescreen</PresentationFormat>
  <Paragraphs>243</Paragraphs>
  <Slides>21</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Cambria Math</vt:lpstr>
      <vt:lpstr>Corbel</vt:lpstr>
      <vt:lpstr>Wingdings 2</vt:lpstr>
      <vt:lpstr>Frame</vt:lpstr>
      <vt:lpstr>Robust Portfolio Management in Finance using Static Factor Models</vt:lpstr>
      <vt:lpstr>Project Brief</vt:lpstr>
      <vt:lpstr>Linear Factor Model </vt:lpstr>
      <vt:lpstr>PowerPoint Presentation</vt:lpstr>
      <vt:lpstr>Ellipsoidal Uncertainty RPO</vt:lpstr>
      <vt:lpstr>PowerPoint Presentation</vt:lpstr>
      <vt:lpstr>Diversification characteristics on Synthetic data</vt:lpstr>
      <vt:lpstr>PowerPoint Presentation</vt:lpstr>
      <vt:lpstr>PowerPoint Presentation</vt:lpstr>
      <vt:lpstr>Diversification characteristics on Real-world data</vt:lpstr>
      <vt:lpstr>PowerPoint Presentation</vt:lpstr>
      <vt:lpstr>PowerPoint Presentation</vt:lpstr>
      <vt:lpstr>Computational complexity of Robust algorithms</vt:lpstr>
      <vt:lpstr>Advantages and disadvantages of polyhedral RPO</vt:lpstr>
      <vt:lpstr>Significance + conclusions</vt:lpstr>
      <vt:lpstr>Further work</vt:lpstr>
      <vt:lpstr>Gamma</vt:lpstr>
      <vt:lpstr>D-norm vs Intersection norm</vt:lpstr>
      <vt:lpstr>Overview of Polyhedral RPO algorithm</vt:lpstr>
      <vt:lpstr>L1 norm sparsity</vt:lpstr>
      <vt:lpstr>Final formulation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Robust portfolio management in finance using static factor models</dc:title>
  <dc:creator>Nikita Swaroop</dc:creator>
  <cp:lastModifiedBy>Nikita Swaroop</cp:lastModifiedBy>
  <cp:revision>2</cp:revision>
  <dcterms:created xsi:type="dcterms:W3CDTF">2022-06-26T00:18:33Z</dcterms:created>
  <dcterms:modified xsi:type="dcterms:W3CDTF">2022-06-29T22:44:13Z</dcterms:modified>
</cp:coreProperties>
</file>