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Now Bold" charset="1" panose="00000800000000000000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  <p:embeddedFont>
      <p:font typeface="DM Sans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5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25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jpe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0.jpe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jpe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1871927" y="7973496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23819">
            <a:off x="10214960" y="-5715833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4634" y="4463975"/>
            <a:ext cx="10776037" cy="119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</a:pPr>
            <a:r>
              <a:rPr lang="en-US" sz="3500" b="true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AN INTELLIGENT BOOK RECOMMENDATION APPLICATION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634" y="3498688"/>
            <a:ext cx="10109287" cy="69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0"/>
              </a:lnSpc>
            </a:pPr>
            <a:r>
              <a:rPr lang="en-US" sz="4000" b="true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BOOK RECOMMENDATION SYSTEM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74634" y="1969764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1"/>
                </a:lnTo>
                <a:lnTo>
                  <a:pt x="0" y="1164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74634" y="6051658"/>
            <a:ext cx="9755698" cy="66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8"/>
              </a:lnSpc>
            </a:pPr>
            <a:r>
              <a:rPr lang="en-US" sz="3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Group - 3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6100" y="2036177"/>
            <a:ext cx="10776037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4"/>
              </a:lnSpc>
            </a:pPr>
            <a:r>
              <a:rPr lang="en-US" sz="5499" b="true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INTERNSHIP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09650"/>
            <a:ext cx="16230600" cy="91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true">
                <a:solidFill>
                  <a:srgbClr val="FFFAEB"/>
                </a:solidFill>
                <a:latin typeface="Now Bold"/>
                <a:ea typeface="Now Bold"/>
                <a:cs typeface="Now Bold"/>
                <a:sym typeface="Now Bold"/>
              </a:rPr>
              <a:t>Future Enhancements</a:t>
            </a:r>
          </a:p>
        </p:txBody>
      </p:sp>
      <p:sp>
        <p:nvSpPr>
          <p:cNvPr name="AutoShape 8" id="8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782251" y="3247220"/>
            <a:ext cx="1390737" cy="1390737"/>
          </a:xfrm>
          <a:custGeom>
            <a:avLst/>
            <a:gdLst/>
            <a:ahLst/>
            <a:cxnLst/>
            <a:rect r="r" b="b" t="t" l="l"/>
            <a:pathLst>
              <a:path h="1390737" w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54311" y="3234155"/>
            <a:ext cx="1403803" cy="1403803"/>
          </a:xfrm>
          <a:custGeom>
            <a:avLst/>
            <a:gdLst/>
            <a:ahLst/>
            <a:cxnLst/>
            <a:rect r="r" b="b" t="t" l="l"/>
            <a:pathLst>
              <a:path h="1403803" w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74184" y="6066054"/>
            <a:ext cx="4370404" cy="86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3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 on platforms like websites and mobile apps.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44377" y="5142783"/>
            <a:ext cx="3766861" cy="58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true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Integration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09474" y="4866558"/>
            <a:ext cx="5333918" cy="58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true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Potential Additions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09474" y="5630138"/>
            <a:ext cx="5621549" cy="197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8520" indent="-199260" lvl="1">
              <a:lnSpc>
                <a:spcPts val="269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Can Include content-based filtering for hybrid recommendations.</a:t>
            </a:r>
          </a:p>
          <a:p>
            <a:pPr algn="ctr" marL="398520" indent="-199260" lvl="1">
              <a:lnSpc>
                <a:spcPts val="269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Can </a:t>
            </a: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Introduce user ratings and reviews for better predictions.</a:t>
            </a:r>
          </a:p>
          <a:p>
            <a:pPr algn="ctr" marL="398520" indent="-199260" lvl="1">
              <a:lnSpc>
                <a:spcPts val="269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Can </a:t>
            </a: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datasets for improved scalability.</a:t>
            </a:r>
          </a:p>
          <a:p>
            <a:pPr algn="ctr">
              <a:lnSpc>
                <a:spcPts val="269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63917" y="923925"/>
            <a:ext cx="7160167" cy="98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b="true" sz="574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CONCLUSION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0097" y="2467358"/>
            <a:ext cx="14827806" cy="54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8"/>
              </a:lnSpc>
            </a:pPr>
            <a:r>
              <a:rPr lang="en-US" sz="27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 Conclusion : </a:t>
            </a:r>
            <a:r>
              <a:rPr lang="en-US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Recommendation systems elevate user satisfaction by delivering personalized suggestions, simplifying book discovery, and broadening reading choices. They create an engaging, seamless experience that encourages exploration and enjoyment.</a:t>
            </a:r>
          </a:p>
          <a:p>
            <a:pPr algn="l">
              <a:lnSpc>
                <a:spcPts val="3618"/>
              </a:lnSpc>
            </a:pPr>
          </a:p>
          <a:p>
            <a:pPr algn="l">
              <a:lnSpc>
                <a:spcPts val="3618"/>
              </a:lnSpc>
            </a:pPr>
            <a:r>
              <a:rPr lang="en-US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 the publishing industry, these systems boost sales, highlight niche books, and provide data-driven insights into user preferences and trends. By targeting specific audiences, they foster loyalty and empower publishers to enhance engagement effectively.</a:t>
            </a:r>
          </a:p>
          <a:p>
            <a:pPr algn="l">
              <a:lnSpc>
                <a:spcPts val="3618"/>
              </a:lnSpc>
            </a:pPr>
          </a:p>
          <a:p>
            <a:pPr algn="l">
              <a:lnSpc>
                <a:spcPts val="3618"/>
              </a:lnSpc>
            </a:pPr>
            <a:r>
              <a:rPr lang="en-US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Book Recommendation System revolutionizes how readers connect with books, making discovery intuitive and enjoyable, while also driving growth in the publishing ecosystem.</a:t>
            </a:r>
          </a:p>
          <a:p>
            <a:pPr algn="l">
              <a:lnSpc>
                <a:spcPts val="3618"/>
              </a:lnSpc>
            </a:pPr>
          </a:p>
          <a:p>
            <a:pPr algn="l">
              <a:lnSpc>
                <a:spcPts val="3618"/>
              </a:lnSpc>
            </a:pPr>
            <a:r>
              <a:rPr lang="en-US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"Transforming the way of finding books."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74634" y="2032188"/>
            <a:ext cx="11370537" cy="1662020"/>
            <a:chOff x="0" y="0"/>
            <a:chExt cx="15160716" cy="221602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288673" y="1572981"/>
              <a:ext cx="8583370" cy="64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7"/>
                </a:lnSpc>
              </a:pPr>
              <a:r>
                <a:rPr lang="en-US" sz="2925" b="true">
                  <a:solidFill>
                    <a:srgbClr val="B100E8"/>
                  </a:solidFill>
                  <a:latin typeface="Now Bold"/>
                  <a:ea typeface="Now Bold"/>
                  <a:cs typeface="Now Bold"/>
                  <a:sym typeface="Now Bold"/>
                </a:rPr>
                <a:t>For watching this presentation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52400"/>
              <a:ext cx="15160716" cy="1795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42"/>
                </a:lnSpc>
              </a:pPr>
              <a:r>
                <a:rPr lang="en-US" b="true" sz="8087">
                  <a:solidFill>
                    <a:srgbClr val="048AFF"/>
                  </a:solidFill>
                  <a:latin typeface="Now Bold"/>
                  <a:ea typeface="Now Bold"/>
                  <a:cs typeface="Now Bold"/>
                  <a:sym typeface="Now Bold"/>
                </a:rPr>
                <a:t>THANK YOU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05377" y="524588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141139" y="4079745"/>
            <a:ext cx="7471741" cy="5054907"/>
            <a:chOff x="0" y="0"/>
            <a:chExt cx="9962322" cy="673987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20852" y="2210379"/>
              <a:ext cx="8890670" cy="51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31"/>
                </a:lnSpc>
                <a:spcBef>
                  <a:spcPct val="0"/>
                </a:spcBef>
              </a:pPr>
              <a:r>
                <a:rPr lang="en-US" sz="2545" i="true">
                  <a:solidFill>
                    <a:srgbClr val="FFFAEB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9390216477 - Y T SURYANARAYANA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2068779"/>
              <a:ext cx="804679" cy="804679"/>
            </a:xfrm>
            <a:custGeom>
              <a:avLst/>
              <a:gdLst/>
              <a:ahLst/>
              <a:cxnLst/>
              <a:rect r="r" b="b" t="t" l="l"/>
              <a:pathLst>
                <a:path h="804679" w="804679">
                  <a:moveTo>
                    <a:pt x="0" y="0"/>
                  </a:moveTo>
                  <a:lnTo>
                    <a:pt x="804679" y="0"/>
                  </a:lnTo>
                  <a:lnTo>
                    <a:pt x="804679" y="804680"/>
                  </a:lnTo>
                  <a:lnTo>
                    <a:pt x="0" y="804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071652" y="141599"/>
              <a:ext cx="8890670" cy="51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31"/>
                </a:lnSpc>
                <a:spcBef>
                  <a:spcPct val="0"/>
                </a:spcBef>
              </a:pPr>
              <a:r>
                <a:rPr lang="en-US" sz="2545" i="true">
                  <a:solidFill>
                    <a:srgbClr val="FFFAEB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9100632667 - Sruthi Vishnubhatla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50800" y="0"/>
              <a:ext cx="804679" cy="804679"/>
            </a:xfrm>
            <a:custGeom>
              <a:avLst/>
              <a:gdLst/>
              <a:ahLst/>
              <a:cxnLst/>
              <a:rect r="r" b="b" t="t" l="l"/>
              <a:pathLst>
                <a:path h="804679" w="804679">
                  <a:moveTo>
                    <a:pt x="0" y="0"/>
                  </a:moveTo>
                  <a:lnTo>
                    <a:pt x="804679" y="0"/>
                  </a:lnTo>
                  <a:lnTo>
                    <a:pt x="804679" y="804679"/>
                  </a:lnTo>
                  <a:lnTo>
                    <a:pt x="0" y="80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071652" y="6076795"/>
              <a:ext cx="8890670" cy="51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31"/>
                </a:lnSpc>
                <a:spcBef>
                  <a:spcPct val="0"/>
                </a:spcBef>
              </a:pPr>
              <a:r>
                <a:rPr lang="en-US" sz="2545" i="true">
                  <a:solidFill>
                    <a:srgbClr val="FFFAEB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6281037323 - K. Dharani chowdary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50800" y="5935196"/>
              <a:ext cx="804679" cy="804679"/>
            </a:xfrm>
            <a:custGeom>
              <a:avLst/>
              <a:gdLst/>
              <a:ahLst/>
              <a:cxnLst/>
              <a:rect r="r" b="b" t="t" l="l"/>
              <a:pathLst>
                <a:path h="804679" w="804679">
                  <a:moveTo>
                    <a:pt x="0" y="0"/>
                  </a:moveTo>
                  <a:lnTo>
                    <a:pt x="804679" y="0"/>
                  </a:lnTo>
                  <a:lnTo>
                    <a:pt x="804679" y="804679"/>
                  </a:lnTo>
                  <a:lnTo>
                    <a:pt x="0" y="80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071652" y="1159820"/>
              <a:ext cx="8890670" cy="51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31"/>
                </a:lnSpc>
                <a:spcBef>
                  <a:spcPct val="0"/>
                </a:spcBef>
              </a:pPr>
              <a:r>
                <a:rPr lang="en-US" sz="2545" i="true">
                  <a:solidFill>
                    <a:srgbClr val="FFFAEB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8050660894 - Nikita Tambole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50800" y="1018221"/>
              <a:ext cx="804679" cy="804679"/>
            </a:xfrm>
            <a:custGeom>
              <a:avLst/>
              <a:gdLst/>
              <a:ahLst/>
              <a:cxnLst/>
              <a:rect r="r" b="b" t="t" l="l"/>
              <a:pathLst>
                <a:path h="804679" w="804679">
                  <a:moveTo>
                    <a:pt x="0" y="0"/>
                  </a:moveTo>
                  <a:lnTo>
                    <a:pt x="804679" y="0"/>
                  </a:lnTo>
                  <a:lnTo>
                    <a:pt x="804679" y="804679"/>
                  </a:lnTo>
                  <a:lnTo>
                    <a:pt x="0" y="80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020852" y="3167458"/>
              <a:ext cx="8890670" cy="51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31"/>
                </a:lnSpc>
                <a:spcBef>
                  <a:spcPct val="0"/>
                </a:spcBef>
              </a:pPr>
              <a:r>
                <a:rPr lang="en-US" sz="2545" i="true">
                  <a:solidFill>
                    <a:srgbClr val="FFFAEB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7795288655 - Sohil Nadaf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025859"/>
              <a:ext cx="804679" cy="804679"/>
            </a:xfrm>
            <a:custGeom>
              <a:avLst/>
              <a:gdLst/>
              <a:ahLst/>
              <a:cxnLst/>
              <a:rect r="r" b="b" t="t" l="l"/>
              <a:pathLst>
                <a:path h="804679" w="804679">
                  <a:moveTo>
                    <a:pt x="0" y="0"/>
                  </a:moveTo>
                  <a:lnTo>
                    <a:pt x="804679" y="0"/>
                  </a:lnTo>
                  <a:lnTo>
                    <a:pt x="804679" y="804679"/>
                  </a:lnTo>
                  <a:lnTo>
                    <a:pt x="0" y="80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020852" y="4162637"/>
              <a:ext cx="8890670" cy="51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31"/>
                </a:lnSpc>
                <a:spcBef>
                  <a:spcPct val="0"/>
                </a:spcBef>
              </a:pPr>
              <a:r>
                <a:rPr lang="en-US" sz="2545" i="true">
                  <a:solidFill>
                    <a:srgbClr val="FFFAEB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9392763867 - Jhansysreenivas Manchuri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021038"/>
              <a:ext cx="804679" cy="804679"/>
            </a:xfrm>
            <a:custGeom>
              <a:avLst/>
              <a:gdLst/>
              <a:ahLst/>
              <a:cxnLst/>
              <a:rect r="r" b="b" t="t" l="l"/>
              <a:pathLst>
                <a:path h="804679" w="804679">
                  <a:moveTo>
                    <a:pt x="0" y="0"/>
                  </a:moveTo>
                  <a:lnTo>
                    <a:pt x="804679" y="0"/>
                  </a:lnTo>
                  <a:lnTo>
                    <a:pt x="804679" y="804679"/>
                  </a:lnTo>
                  <a:lnTo>
                    <a:pt x="0" y="80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020852" y="5081616"/>
              <a:ext cx="8890670" cy="517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31"/>
                </a:lnSpc>
                <a:spcBef>
                  <a:spcPct val="0"/>
                </a:spcBef>
              </a:pPr>
              <a:r>
                <a:rPr lang="en-US" sz="2545" i="true">
                  <a:solidFill>
                    <a:srgbClr val="FFFAEB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6309688579 - KODAVALI LIKITHA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false" rot="0">
              <a:off x="0" y="4940017"/>
              <a:ext cx="804679" cy="804679"/>
            </a:xfrm>
            <a:custGeom>
              <a:avLst/>
              <a:gdLst/>
              <a:ahLst/>
              <a:cxnLst/>
              <a:rect r="r" b="b" t="t" l="l"/>
              <a:pathLst>
                <a:path h="804679" w="804679">
                  <a:moveTo>
                    <a:pt x="0" y="0"/>
                  </a:moveTo>
                  <a:lnTo>
                    <a:pt x="804679" y="0"/>
                  </a:lnTo>
                  <a:lnTo>
                    <a:pt x="804679" y="804679"/>
                  </a:lnTo>
                  <a:lnTo>
                    <a:pt x="0" y="80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9719" y="-1276542"/>
            <a:ext cx="2556280" cy="2553085"/>
          </a:xfrm>
          <a:custGeom>
            <a:avLst/>
            <a:gdLst/>
            <a:ahLst/>
            <a:cxnLst/>
            <a:rect r="r" b="b" t="t" l="l"/>
            <a:pathLst>
              <a:path h="2553085" w="2556280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84476" y="8616204"/>
            <a:ext cx="4010261" cy="4005248"/>
          </a:xfrm>
          <a:custGeom>
            <a:avLst/>
            <a:gdLst/>
            <a:ahLst/>
            <a:cxnLst/>
            <a:rect r="r" b="b" t="t" l="l"/>
            <a:pathLst>
              <a:path h="4005248" w="4010261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54179" y="1457517"/>
            <a:ext cx="5189556" cy="88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3"/>
              </a:lnSpc>
            </a:pPr>
            <a:r>
              <a:rPr lang="en-US" sz="5160" b="true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54179" y="3167902"/>
            <a:ext cx="13697446" cy="372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0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Overview:</a:t>
            </a:r>
          </a:p>
          <a:p>
            <a:pPr algn="l" marL="612271" indent="-306135" lvl="1">
              <a:lnSpc>
                <a:spcPts val="4140"/>
              </a:lnSpc>
              <a:buFont typeface="Arial"/>
              <a:buChar char="•"/>
            </a:pPr>
            <a:r>
              <a:rPr lang="en-US" b="true" sz="283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The importance of recommendation systems in today’s digital world.</a:t>
            </a:r>
          </a:p>
          <a:p>
            <a:pPr algn="l" marL="612271" indent="-306135" lvl="1">
              <a:lnSpc>
                <a:spcPts val="4140"/>
              </a:lnSpc>
              <a:buFont typeface="Arial"/>
              <a:buChar char="•"/>
            </a:pPr>
            <a:r>
              <a:rPr lang="en-US" b="true" sz="283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How the system enhances user experience by suggesting relevant books.</a:t>
            </a:r>
          </a:p>
          <a:p>
            <a:pPr algn="l">
              <a:lnSpc>
                <a:spcPts val="4431"/>
              </a:lnSpc>
            </a:pPr>
            <a:r>
              <a:rPr lang="en-US" sz="30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</a:t>
            </a:r>
          </a:p>
          <a:p>
            <a:pPr algn="l" marL="612271" indent="-306135" lvl="1">
              <a:lnSpc>
                <a:spcPts val="4140"/>
              </a:lnSpc>
              <a:buFont typeface="Arial"/>
              <a:buChar char="•"/>
            </a:pPr>
            <a:r>
              <a:rPr lang="en-US" b="true" sz="283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Personalized recommendations.</a:t>
            </a:r>
          </a:p>
          <a:p>
            <a:pPr algn="l" marL="612271" indent="-306135" lvl="1">
              <a:lnSpc>
                <a:spcPts val="4140"/>
              </a:lnSpc>
              <a:buFont typeface="Arial"/>
              <a:buChar char="•"/>
            </a:pPr>
            <a:r>
              <a:rPr lang="en-US" b="true" sz="283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Multi-algorithm approach for better accuracy.</a:t>
            </a:r>
          </a:p>
          <a:p>
            <a:pPr algn="l">
              <a:lnSpc>
                <a:spcPts val="414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855821" y="76965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92965" y="-4982246"/>
            <a:ext cx="8083465" cy="8073361"/>
          </a:xfrm>
          <a:custGeom>
            <a:avLst/>
            <a:gdLst/>
            <a:ahLst/>
            <a:cxnLst/>
            <a:rect r="r" b="b" t="t" l="l"/>
            <a:pathLst>
              <a:path h="8073361" w="8083465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0843" y="1676400"/>
            <a:ext cx="12474941" cy="834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 b="true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01793" y="3610229"/>
            <a:ext cx="13924143" cy="365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29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Backg</a:t>
            </a:r>
            <a:r>
              <a:rPr lang="en-US" sz="29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round: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The challenge of identifying books users may like fr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om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ext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ns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ive libraries.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Limitations of traditional se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ar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ltering methods.</a:t>
            </a:r>
          </a:p>
          <a:p>
            <a:pPr algn="l">
              <a:lnSpc>
                <a:spcPts val="4379"/>
              </a:lnSpc>
            </a:pPr>
            <a:r>
              <a:rPr lang="en-US" sz="29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Statement: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Need for 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an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i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ntel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ge</a:t>
            </a:r>
            <a:r>
              <a:rPr lang="en-US" b="true" sz="2799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</a:t>
            </a: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t, automated, and user-friendly recommendation system.</a:t>
            </a:r>
          </a:p>
          <a:p>
            <a:pPr algn="l">
              <a:lnSpc>
                <a:spcPts val="40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508173" y="5903638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3" y="0"/>
                </a:lnTo>
                <a:lnTo>
                  <a:pt x="8403333" y="8403332"/>
                </a:lnTo>
                <a:lnTo>
                  <a:pt x="0" y="8403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6708" y="-5890224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01793" y="1628775"/>
            <a:ext cx="12474941" cy="834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 b="true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20843" y="3114929"/>
            <a:ext cx="13924143" cy="417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29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Overview: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"Th</a:t>
            </a: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Book Recommendatio</a:t>
            </a:r>
            <a:r>
              <a:rPr lang="en-US" sz="2799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 </a:t>
            </a: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System utilizes advanced algorithms to provide tailored bo</a:t>
            </a:r>
            <a:r>
              <a:rPr lang="en-US" sz="2799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</a:t>
            </a:r>
            <a:r>
              <a:rPr lang="en-US" sz="2799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suggestions."</a:t>
            </a:r>
          </a:p>
          <a:p>
            <a:pPr algn="l">
              <a:lnSpc>
                <a:spcPts val="4379"/>
              </a:lnSpc>
            </a:pPr>
            <a:r>
              <a:rPr lang="en-US" sz="29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Algorithms Used: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Collaborative Fi</a:t>
            </a:r>
            <a:r>
              <a:rPr lang="en-US" sz="2799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lterin</a:t>
            </a: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g.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Association Rules.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K-Means Clustering.</a:t>
            </a:r>
          </a:p>
          <a:p>
            <a:pPr algn="l" marL="604518" indent="-302259" lvl="1">
              <a:lnSpc>
                <a:spcPts val="4087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KNN Algorithm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508173" y="5903638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3" y="0"/>
                </a:lnTo>
                <a:lnTo>
                  <a:pt x="8403333" y="8403332"/>
                </a:lnTo>
                <a:lnTo>
                  <a:pt x="0" y="8403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6708" y="-5890224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09" y="0"/>
                </a:lnTo>
                <a:lnTo>
                  <a:pt x="11445409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8410" y="-5076387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9970" y="7909420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79243" y="1239052"/>
            <a:ext cx="8185829" cy="90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true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Objectives &amp; Goals</a:t>
            </a:r>
          </a:p>
        </p:txBody>
      </p:sp>
      <p:sp>
        <p:nvSpPr>
          <p:cNvPr name="AutoShape 6" id="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782251" y="3247220"/>
            <a:ext cx="1390737" cy="1390737"/>
          </a:xfrm>
          <a:custGeom>
            <a:avLst/>
            <a:gdLst/>
            <a:ahLst/>
            <a:cxnLst/>
            <a:rect r="r" b="b" t="t" l="l"/>
            <a:pathLst>
              <a:path h="1390737" w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54311" y="3234155"/>
            <a:ext cx="1403803" cy="1403803"/>
          </a:xfrm>
          <a:custGeom>
            <a:avLst/>
            <a:gdLst/>
            <a:ahLst/>
            <a:cxnLst/>
            <a:rect r="r" b="b" t="t" l="l"/>
            <a:pathLst>
              <a:path h="1403803" w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6039" y="5706338"/>
            <a:ext cx="5776119" cy="212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2839" indent="-251419" lvl="1">
              <a:lnSpc>
                <a:spcPts val="3400"/>
              </a:lnSpc>
              <a:buFont typeface="Arial"/>
              <a:buChar char="•"/>
            </a:pPr>
            <a:r>
              <a:rPr lang="en-US" sz="23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 enhance user experience with personalized book recommendations.</a:t>
            </a:r>
          </a:p>
          <a:p>
            <a:pPr algn="ctr" marL="502839" indent="-251419" lvl="1">
              <a:lnSpc>
                <a:spcPts val="3400"/>
              </a:lnSpc>
              <a:buFont typeface="Arial"/>
              <a:buChar char="•"/>
            </a:pPr>
            <a:r>
              <a:rPr lang="en-US" sz="23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 the efficiency of the book search process.</a:t>
            </a:r>
          </a:p>
          <a:p>
            <a:pPr algn="ctr">
              <a:lnSpc>
                <a:spcPts val="34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188072" y="4866558"/>
            <a:ext cx="7155586" cy="58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true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Enhance user experience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327715" y="6542790"/>
            <a:ext cx="9641780" cy="9629727"/>
          </a:xfrm>
          <a:custGeom>
            <a:avLst/>
            <a:gdLst/>
            <a:ahLst/>
            <a:cxnLst/>
            <a:rect r="r" b="b" t="t" l="l"/>
            <a:pathLst>
              <a:path h="9629727" w="9641780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903404" y="5706338"/>
            <a:ext cx="5776119" cy="1694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2839" indent="-251419" lvl="1">
              <a:lnSpc>
                <a:spcPts val="3400"/>
              </a:lnSpc>
              <a:buFont typeface="Arial"/>
              <a:buChar char="•"/>
            </a:pPr>
            <a:r>
              <a:rPr lang="en-US" sz="23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 Integrate multiple recommendation methods.</a:t>
            </a:r>
          </a:p>
          <a:p>
            <a:pPr algn="ctr" marL="502839" indent="-251419" lvl="1">
              <a:lnSpc>
                <a:spcPts val="3400"/>
              </a:lnSpc>
              <a:buFont typeface="Arial"/>
              <a:buChar char="•"/>
            </a:pPr>
            <a:r>
              <a:rPr lang="en-US" sz="23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 e</a:t>
            </a:r>
            <a:r>
              <a:rPr lang="en-US" sz="232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nsure scalability and ease of use.</a:t>
            </a:r>
          </a:p>
          <a:p>
            <a:pPr algn="ctr">
              <a:lnSpc>
                <a:spcPts val="34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343658" y="4866558"/>
            <a:ext cx="7155586" cy="58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true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Key Goals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89970" y="783705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585944" y="3466398"/>
            <a:ext cx="2878546" cy="4863421"/>
            <a:chOff x="0" y="0"/>
            <a:chExt cx="758135" cy="12809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58135" cy="1280901"/>
            </a:xfrm>
            <a:custGeom>
              <a:avLst/>
              <a:gdLst/>
              <a:ahLst/>
              <a:cxnLst/>
              <a:rect r="r" b="b" t="t" l="l"/>
              <a:pathLst>
                <a:path h="1280901" w="758135">
                  <a:moveTo>
                    <a:pt x="43032" y="0"/>
                  </a:moveTo>
                  <a:lnTo>
                    <a:pt x="715103" y="0"/>
                  </a:lnTo>
                  <a:cubicBezTo>
                    <a:pt x="738869" y="0"/>
                    <a:pt x="758135" y="19266"/>
                    <a:pt x="758135" y="43032"/>
                  </a:cubicBezTo>
                  <a:lnTo>
                    <a:pt x="758135" y="1237869"/>
                  </a:lnTo>
                  <a:cubicBezTo>
                    <a:pt x="758135" y="1249281"/>
                    <a:pt x="753602" y="1260227"/>
                    <a:pt x="745532" y="1268297"/>
                  </a:cubicBezTo>
                  <a:cubicBezTo>
                    <a:pt x="737461" y="1276367"/>
                    <a:pt x="726516" y="1280901"/>
                    <a:pt x="715103" y="1280901"/>
                  </a:cubicBezTo>
                  <a:lnTo>
                    <a:pt x="43032" y="1280901"/>
                  </a:lnTo>
                  <a:cubicBezTo>
                    <a:pt x="31619" y="1280901"/>
                    <a:pt x="20674" y="1276367"/>
                    <a:pt x="12604" y="1268297"/>
                  </a:cubicBezTo>
                  <a:cubicBezTo>
                    <a:pt x="4534" y="1260227"/>
                    <a:pt x="0" y="1249281"/>
                    <a:pt x="0" y="1237869"/>
                  </a:cubicBezTo>
                  <a:lnTo>
                    <a:pt x="0" y="43032"/>
                  </a:lnTo>
                  <a:cubicBezTo>
                    <a:pt x="0" y="31619"/>
                    <a:pt x="4534" y="20674"/>
                    <a:pt x="12604" y="12604"/>
                  </a:cubicBezTo>
                  <a:cubicBezTo>
                    <a:pt x="20674" y="4534"/>
                    <a:pt x="31619" y="0"/>
                    <a:pt x="430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758135" cy="1290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174874" y="3812633"/>
            <a:ext cx="1521367" cy="1521367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7"/>
              <a:stretch>
                <a:fillRect l="-25357" t="0" r="-25357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783207" y="3466398"/>
            <a:ext cx="2878546" cy="4863421"/>
            <a:chOff x="0" y="0"/>
            <a:chExt cx="758135" cy="128090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8135" cy="1280901"/>
            </a:xfrm>
            <a:custGeom>
              <a:avLst/>
              <a:gdLst/>
              <a:ahLst/>
              <a:cxnLst/>
              <a:rect r="r" b="b" t="t" l="l"/>
              <a:pathLst>
                <a:path h="1280901" w="758135">
                  <a:moveTo>
                    <a:pt x="43032" y="0"/>
                  </a:moveTo>
                  <a:lnTo>
                    <a:pt x="715103" y="0"/>
                  </a:lnTo>
                  <a:cubicBezTo>
                    <a:pt x="738869" y="0"/>
                    <a:pt x="758135" y="19266"/>
                    <a:pt x="758135" y="43032"/>
                  </a:cubicBezTo>
                  <a:lnTo>
                    <a:pt x="758135" y="1237869"/>
                  </a:lnTo>
                  <a:cubicBezTo>
                    <a:pt x="758135" y="1249281"/>
                    <a:pt x="753602" y="1260227"/>
                    <a:pt x="745532" y="1268297"/>
                  </a:cubicBezTo>
                  <a:cubicBezTo>
                    <a:pt x="737461" y="1276367"/>
                    <a:pt x="726516" y="1280901"/>
                    <a:pt x="715103" y="1280901"/>
                  </a:cubicBezTo>
                  <a:lnTo>
                    <a:pt x="43032" y="1280901"/>
                  </a:lnTo>
                  <a:cubicBezTo>
                    <a:pt x="31619" y="1280901"/>
                    <a:pt x="20674" y="1276367"/>
                    <a:pt x="12604" y="1268297"/>
                  </a:cubicBezTo>
                  <a:cubicBezTo>
                    <a:pt x="4534" y="1260227"/>
                    <a:pt x="0" y="1249281"/>
                    <a:pt x="0" y="1237869"/>
                  </a:cubicBezTo>
                  <a:lnTo>
                    <a:pt x="0" y="43032"/>
                  </a:lnTo>
                  <a:cubicBezTo>
                    <a:pt x="0" y="31619"/>
                    <a:pt x="4534" y="20674"/>
                    <a:pt x="12604" y="12604"/>
                  </a:cubicBezTo>
                  <a:cubicBezTo>
                    <a:pt x="20674" y="4534"/>
                    <a:pt x="31619" y="0"/>
                    <a:pt x="430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758135" cy="1290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72137" y="3812633"/>
            <a:ext cx="1521367" cy="1521367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8"/>
              <a:stretch>
                <a:fillRect l="-10" t="0" r="-1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3659649" y="3466398"/>
            <a:ext cx="2878546" cy="4863421"/>
            <a:chOff x="0" y="0"/>
            <a:chExt cx="758135" cy="12809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8135" cy="1280901"/>
            </a:xfrm>
            <a:custGeom>
              <a:avLst/>
              <a:gdLst/>
              <a:ahLst/>
              <a:cxnLst/>
              <a:rect r="r" b="b" t="t" l="l"/>
              <a:pathLst>
                <a:path h="1280901" w="758135">
                  <a:moveTo>
                    <a:pt x="43032" y="0"/>
                  </a:moveTo>
                  <a:lnTo>
                    <a:pt x="715103" y="0"/>
                  </a:lnTo>
                  <a:cubicBezTo>
                    <a:pt x="738869" y="0"/>
                    <a:pt x="758135" y="19266"/>
                    <a:pt x="758135" y="43032"/>
                  </a:cubicBezTo>
                  <a:lnTo>
                    <a:pt x="758135" y="1237869"/>
                  </a:lnTo>
                  <a:cubicBezTo>
                    <a:pt x="758135" y="1249281"/>
                    <a:pt x="753602" y="1260227"/>
                    <a:pt x="745532" y="1268297"/>
                  </a:cubicBezTo>
                  <a:cubicBezTo>
                    <a:pt x="737461" y="1276367"/>
                    <a:pt x="726516" y="1280901"/>
                    <a:pt x="715103" y="1280901"/>
                  </a:cubicBezTo>
                  <a:lnTo>
                    <a:pt x="43032" y="1280901"/>
                  </a:lnTo>
                  <a:cubicBezTo>
                    <a:pt x="31619" y="1280901"/>
                    <a:pt x="20674" y="1276367"/>
                    <a:pt x="12604" y="1268297"/>
                  </a:cubicBezTo>
                  <a:cubicBezTo>
                    <a:pt x="4534" y="1260227"/>
                    <a:pt x="0" y="1249281"/>
                    <a:pt x="0" y="1237869"/>
                  </a:cubicBezTo>
                  <a:lnTo>
                    <a:pt x="0" y="43032"/>
                  </a:lnTo>
                  <a:cubicBezTo>
                    <a:pt x="0" y="31619"/>
                    <a:pt x="4534" y="20674"/>
                    <a:pt x="12604" y="12604"/>
                  </a:cubicBezTo>
                  <a:cubicBezTo>
                    <a:pt x="20674" y="4534"/>
                    <a:pt x="31619" y="0"/>
                    <a:pt x="430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758135" cy="1290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248579" y="3812633"/>
            <a:ext cx="1521367" cy="1521367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9"/>
              <a:stretch>
                <a:fillRect l="-10" t="0" r="-1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4406629" y="2042850"/>
            <a:ext cx="9474742" cy="98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b="true" sz="574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Technologies Used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01306" y="5973324"/>
            <a:ext cx="2447821" cy="1930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134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Libraries &amp; Frameworks : </a:t>
            </a:r>
          </a:p>
          <a:p>
            <a:pPr algn="ctr">
              <a:lnSpc>
                <a:spcPts val="1824"/>
              </a:lnSpc>
            </a:pPr>
          </a:p>
          <a:p>
            <a:pPr algn="ctr" marL="248234" indent="-124117" lvl="1">
              <a:lnSpc>
                <a:spcPts val="1678"/>
              </a:lnSpc>
              <a:buFont typeface="Arial"/>
              <a:buChar char="•"/>
            </a:pPr>
            <a:r>
              <a:rPr lang="en-US" sz="11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Machine Learning: scikit-learn, mlxtend</a:t>
            </a:r>
          </a:p>
          <a:p>
            <a:pPr algn="ctr" marL="248234" indent="-124117" lvl="1">
              <a:lnSpc>
                <a:spcPts val="1678"/>
              </a:lnSpc>
              <a:buFont typeface="Arial"/>
              <a:buChar char="•"/>
            </a:pPr>
            <a:r>
              <a:rPr lang="en-US" sz="11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Handling: pandas, numpy</a:t>
            </a:r>
          </a:p>
          <a:p>
            <a:pPr algn="ctr" marL="248234" indent="-124117" lvl="1">
              <a:lnSpc>
                <a:spcPts val="1678"/>
              </a:lnSpc>
              <a:buFont typeface="Arial"/>
              <a:buChar char="•"/>
            </a:pPr>
            <a:r>
              <a:rPr lang="en-US" sz="11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Visualization: matplotlib, seaborn</a:t>
            </a:r>
          </a:p>
          <a:p>
            <a:pPr algn="ctr" marL="248234" indent="-124117" lvl="1">
              <a:lnSpc>
                <a:spcPts val="1678"/>
              </a:lnSpc>
              <a:buFont typeface="Arial"/>
              <a:buChar char="•"/>
            </a:pPr>
            <a:r>
              <a:rPr lang="en-US" sz="11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Web Interface: Streamlit</a:t>
            </a:r>
          </a:p>
          <a:p>
            <a:pPr algn="ctr">
              <a:lnSpc>
                <a:spcPts val="1678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1998569" y="5639949"/>
            <a:ext cx="2447821" cy="215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134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Tools : </a:t>
            </a:r>
          </a:p>
          <a:p>
            <a:pPr algn="ctr">
              <a:lnSpc>
                <a:spcPts val="1970"/>
              </a:lnSpc>
            </a:pPr>
          </a:p>
          <a:p>
            <a:pPr algn="ctr">
              <a:lnSpc>
                <a:spcPts val="1678"/>
              </a:lnSpc>
            </a:pPr>
            <a:r>
              <a:rPr lang="en-US" sz="114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Google Colab</a:t>
            </a:r>
            <a:r>
              <a:rPr lang="en-US" sz="11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is a cloud-based platform for running Python code with free GPU/TPU support and collaboration features.</a:t>
            </a:r>
          </a:p>
          <a:p>
            <a:pPr algn="ctr">
              <a:lnSpc>
                <a:spcPts val="1678"/>
              </a:lnSpc>
            </a:pPr>
            <a:r>
              <a:rPr lang="en-US" b="true" sz="114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Jupyter Notebook</a:t>
            </a:r>
            <a:r>
              <a:rPr lang="en-US" sz="11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is an open-source tool for creating and sharing interactive documents with live code and visualizations.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875011" y="6030184"/>
            <a:ext cx="2447821" cy="16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"/>
              </a:lnSpc>
            </a:pPr>
            <a:r>
              <a:rPr lang="en-US" sz="144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Python : </a:t>
            </a:r>
          </a:p>
          <a:p>
            <a:pPr algn="ctr">
              <a:lnSpc>
                <a:spcPts val="1824"/>
              </a:lnSpc>
            </a:pPr>
            <a:r>
              <a:rPr lang="en-US" sz="12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Python is a high-level, versatile programming language known for its simplicity and readability. It is widely used in web development, data science, automation, artificial intelligence, and more.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162605"/>
            <a:ext cx="18288000" cy="6124395"/>
            <a:chOff x="0" y="0"/>
            <a:chExt cx="4816593" cy="16130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613009"/>
            </a:xfrm>
            <a:custGeom>
              <a:avLst/>
              <a:gdLst/>
              <a:ahLst/>
              <a:cxnLst/>
              <a:rect r="r" b="b" t="t" l="l"/>
              <a:pathLst>
                <a:path h="161300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613009"/>
                  </a:lnTo>
                  <a:lnTo>
                    <a:pt x="0" y="1613009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6593" cy="1622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02221" y="484566"/>
            <a:ext cx="10883558" cy="98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b="true" sz="574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ML Algorithms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08204" y="4809207"/>
            <a:ext cx="12496962" cy="4855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sz="299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Collaborative Filtering:</a:t>
            </a:r>
          </a:p>
          <a:p>
            <a:pPr algn="l" marL="625330" indent="-312665" lvl="1">
              <a:lnSpc>
                <a:spcPts val="4228"/>
              </a:lnSpc>
              <a:buFont typeface="Arial"/>
              <a:buChar char="•"/>
            </a:pPr>
            <a:r>
              <a:rPr lang="en-US" sz="28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How it identifies user preferences based on similar users.</a:t>
            </a:r>
          </a:p>
          <a:p>
            <a:pPr algn="l">
              <a:lnSpc>
                <a:spcPts val="4374"/>
              </a:lnSpc>
            </a:pPr>
            <a:r>
              <a:rPr lang="en-US" sz="299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Association Rules:</a:t>
            </a:r>
          </a:p>
          <a:p>
            <a:pPr algn="l" marL="625328" indent="-312664" lvl="1">
              <a:lnSpc>
                <a:spcPts val="4228"/>
              </a:lnSpc>
              <a:buFont typeface="Arial"/>
              <a:buChar char="•"/>
            </a:pPr>
            <a:r>
              <a:rPr lang="en-US" sz="28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Mining book pairings frequently purchased together.</a:t>
            </a:r>
          </a:p>
          <a:p>
            <a:pPr algn="l">
              <a:lnSpc>
                <a:spcPts val="4374"/>
              </a:lnSpc>
            </a:pPr>
            <a:r>
              <a:rPr lang="en-US" sz="299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K-Means Clustering:</a:t>
            </a:r>
          </a:p>
          <a:p>
            <a:pPr algn="l" marL="625328" indent="-312664" lvl="1">
              <a:lnSpc>
                <a:spcPts val="4228"/>
              </a:lnSpc>
              <a:buFont typeface="Arial"/>
              <a:buChar char="•"/>
            </a:pPr>
            <a:r>
              <a:rPr lang="en-US" sz="28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Categorizing books into clusters for enhanced filtering.</a:t>
            </a:r>
          </a:p>
          <a:p>
            <a:pPr algn="l">
              <a:lnSpc>
                <a:spcPts val="4374"/>
              </a:lnSpc>
            </a:pPr>
            <a:r>
              <a:rPr lang="en-US" sz="299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K-Nearest Neighbors (KNN):</a:t>
            </a:r>
          </a:p>
          <a:p>
            <a:pPr algn="l" marL="625328" indent="-312664" lvl="1">
              <a:lnSpc>
                <a:spcPts val="4228"/>
              </a:lnSpc>
              <a:buFont typeface="Arial"/>
              <a:buChar char="•"/>
            </a:pPr>
            <a:r>
              <a:rPr lang="en-US" sz="28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Suggests recommendations based on similarities in attributes like ratings, authors, or genres.</a:t>
            </a:r>
          </a:p>
        </p:txBody>
      </p:sp>
      <p:sp>
        <p:nvSpPr>
          <p:cNvPr name="AutoShape 8" id="8"/>
          <p:cNvSpPr/>
          <p:nvPr/>
        </p:nvSpPr>
        <p:spPr>
          <a:xfrm>
            <a:off x="3209938" y="5143500"/>
            <a:ext cx="0" cy="3893203"/>
          </a:xfrm>
          <a:prstGeom prst="line">
            <a:avLst/>
          </a:prstGeom>
          <a:ln cap="rnd" w="76200">
            <a:solidFill>
              <a:srgbClr val="04001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3209938" y="1782534"/>
            <a:ext cx="12496962" cy="113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4"/>
              </a:lnSpc>
            </a:pPr>
            <a:r>
              <a:rPr lang="en-US" sz="205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 machine learning algorithm is a method or procedure that enables computers to learn patterns from data and make predictions or decisions without explicit programming. These algorithms power tasks like classification, regression, clustering, and recommendation systems.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65301" y="189841"/>
            <a:ext cx="9957398" cy="1308829"/>
            <a:chOff x="0" y="0"/>
            <a:chExt cx="2622525" cy="3447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2525" cy="344712"/>
            </a:xfrm>
            <a:custGeom>
              <a:avLst/>
              <a:gdLst/>
              <a:ahLst/>
              <a:cxnLst/>
              <a:rect r="r" b="b" t="t" l="l"/>
              <a:pathLst>
                <a:path h="344712" w="2622525">
                  <a:moveTo>
                    <a:pt x="10885" y="0"/>
                  </a:moveTo>
                  <a:lnTo>
                    <a:pt x="2611640" y="0"/>
                  </a:lnTo>
                  <a:cubicBezTo>
                    <a:pt x="2614526" y="0"/>
                    <a:pt x="2617295" y="1147"/>
                    <a:pt x="2619336" y="3188"/>
                  </a:cubicBezTo>
                  <a:cubicBezTo>
                    <a:pt x="2621378" y="5230"/>
                    <a:pt x="2622525" y="7998"/>
                    <a:pt x="2622525" y="10885"/>
                  </a:cubicBezTo>
                  <a:lnTo>
                    <a:pt x="2622525" y="333827"/>
                  </a:lnTo>
                  <a:cubicBezTo>
                    <a:pt x="2622525" y="336714"/>
                    <a:pt x="2621378" y="339483"/>
                    <a:pt x="2619336" y="341524"/>
                  </a:cubicBezTo>
                  <a:cubicBezTo>
                    <a:pt x="2617295" y="343565"/>
                    <a:pt x="2614526" y="344712"/>
                    <a:pt x="2611640" y="344712"/>
                  </a:cubicBezTo>
                  <a:lnTo>
                    <a:pt x="10885" y="344712"/>
                  </a:lnTo>
                  <a:cubicBezTo>
                    <a:pt x="7998" y="344712"/>
                    <a:pt x="5230" y="343565"/>
                    <a:pt x="3188" y="341524"/>
                  </a:cubicBezTo>
                  <a:cubicBezTo>
                    <a:pt x="1147" y="339483"/>
                    <a:pt x="0" y="336714"/>
                    <a:pt x="0" y="333827"/>
                  </a:cubicBezTo>
                  <a:lnTo>
                    <a:pt x="0" y="10885"/>
                  </a:lnTo>
                  <a:cubicBezTo>
                    <a:pt x="0" y="7998"/>
                    <a:pt x="1147" y="5230"/>
                    <a:pt x="3188" y="3188"/>
                  </a:cubicBezTo>
                  <a:cubicBezTo>
                    <a:pt x="5230" y="1147"/>
                    <a:pt x="7998" y="0"/>
                    <a:pt x="108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63000"/>
                  </a:srgbClr>
                </a:gs>
                <a:gs pos="100000">
                  <a:srgbClr val="B100E8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622525" cy="354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000453" y="3617393"/>
            <a:ext cx="6261806" cy="4686298"/>
          </a:xfrm>
          <a:custGeom>
            <a:avLst/>
            <a:gdLst/>
            <a:ahLst/>
            <a:cxnLst/>
            <a:rect r="r" b="b" t="t" l="l"/>
            <a:pathLst>
              <a:path h="4686298" w="6261806">
                <a:moveTo>
                  <a:pt x="0" y="0"/>
                </a:moveTo>
                <a:lnTo>
                  <a:pt x="6261806" y="0"/>
                </a:lnTo>
                <a:lnTo>
                  <a:pt x="6261806" y="4686299"/>
                </a:lnTo>
                <a:lnTo>
                  <a:pt x="0" y="4686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20121" y="3674184"/>
            <a:ext cx="6434002" cy="4629508"/>
          </a:xfrm>
          <a:custGeom>
            <a:avLst/>
            <a:gdLst/>
            <a:ahLst/>
            <a:cxnLst/>
            <a:rect r="r" b="b" t="t" l="l"/>
            <a:pathLst>
              <a:path h="4629508" w="6434002">
                <a:moveTo>
                  <a:pt x="0" y="0"/>
                </a:moveTo>
                <a:lnTo>
                  <a:pt x="6434002" y="0"/>
                </a:lnTo>
                <a:lnTo>
                  <a:pt x="6434002" y="4629508"/>
                </a:lnTo>
                <a:lnTo>
                  <a:pt x="0" y="4629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61453" y="27916"/>
            <a:ext cx="8765094" cy="143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61"/>
              </a:lnSpc>
              <a:spcBef>
                <a:spcPct val="0"/>
              </a:spcBef>
            </a:pPr>
            <a:r>
              <a:rPr lang="en-US" b="true" sz="8317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87463" y="2577124"/>
            <a:ext cx="2815468" cy="42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OUTPUT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9388" y="2586649"/>
            <a:ext cx="2815468" cy="425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OUTPUT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98448" y="0"/>
            <a:ext cx="6782652" cy="10287000"/>
            <a:chOff x="0" y="0"/>
            <a:chExt cx="178637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63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6377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486492">
            <a:off x="15563637" y="8055643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973881">
            <a:off x="13700407" y="-2248255"/>
            <a:ext cx="3391326" cy="3387087"/>
          </a:xfrm>
          <a:custGeom>
            <a:avLst/>
            <a:gdLst/>
            <a:ahLst/>
            <a:cxnLst/>
            <a:rect r="r" b="b" t="t" l="l"/>
            <a:pathLst>
              <a:path h="3387087" w="3391326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74704" y="1671139"/>
            <a:ext cx="10423696" cy="1127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9"/>
              </a:lnSpc>
              <a:spcBef>
                <a:spcPct val="0"/>
              </a:spcBef>
            </a:pPr>
            <a:r>
              <a:rPr lang="en-US" b="true" sz="656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Challenges &amp; Limitations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62537" y="1202118"/>
            <a:ext cx="1757360" cy="17573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676624" y="1553098"/>
            <a:ext cx="729185" cy="1055399"/>
          </a:xfrm>
          <a:custGeom>
            <a:avLst/>
            <a:gdLst/>
            <a:ahLst/>
            <a:cxnLst/>
            <a:rect r="r" b="b" t="t" l="l"/>
            <a:pathLst>
              <a:path h="1055399" w="729185">
                <a:moveTo>
                  <a:pt x="0" y="0"/>
                </a:moveTo>
                <a:lnTo>
                  <a:pt x="729185" y="0"/>
                </a:lnTo>
                <a:lnTo>
                  <a:pt x="729185" y="1055400"/>
                </a:lnTo>
                <a:lnTo>
                  <a:pt x="0" y="1055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55654" y="3407153"/>
            <a:ext cx="11272550" cy="393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5"/>
              </a:lnSpc>
            </a:pPr>
            <a:r>
              <a:rPr lang="en-US" sz="3161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Challenges:</a:t>
            </a:r>
          </a:p>
          <a:p>
            <a:pPr algn="l" marL="657214" indent="-328607" lvl="1">
              <a:lnSpc>
                <a:spcPts val="4444"/>
              </a:lnSpc>
              <a:buFont typeface="Arial"/>
              <a:buChar char="•"/>
            </a:pPr>
            <a:r>
              <a:rPr lang="en-US" sz="304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Managing large datasets.</a:t>
            </a:r>
          </a:p>
          <a:p>
            <a:pPr algn="l" marL="657214" indent="-328607" lvl="1">
              <a:lnSpc>
                <a:spcPts val="4444"/>
              </a:lnSpc>
              <a:buFont typeface="Arial"/>
              <a:buChar char="•"/>
            </a:pPr>
            <a:r>
              <a:rPr lang="en-US" sz="304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Ensuring accurate clustering and association rules.</a:t>
            </a:r>
          </a:p>
          <a:p>
            <a:pPr algn="l">
              <a:lnSpc>
                <a:spcPts val="4615"/>
              </a:lnSpc>
            </a:pPr>
            <a:r>
              <a:rPr lang="en-US" sz="3161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Limitations:</a:t>
            </a:r>
          </a:p>
          <a:p>
            <a:pPr algn="l" marL="657214" indent="-328607" lvl="1">
              <a:lnSpc>
                <a:spcPts val="4444"/>
              </a:lnSpc>
              <a:buFont typeface="Arial"/>
              <a:buChar char="•"/>
            </a:pPr>
            <a:r>
              <a:rPr lang="en-US" sz="304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Sparse data can impact collaborative filtering accuracy.</a:t>
            </a:r>
          </a:p>
          <a:p>
            <a:pPr algn="l" marL="657214" indent="-328607" lvl="1">
              <a:lnSpc>
                <a:spcPts val="4444"/>
              </a:lnSpc>
              <a:buFont typeface="Arial"/>
              <a:buChar char="•"/>
            </a:pPr>
            <a:r>
              <a:rPr lang="en-US" sz="304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Association rules depend on sufficient transactional data.</a:t>
            </a:r>
          </a:p>
          <a:p>
            <a:pPr algn="l">
              <a:lnSpc>
                <a:spcPts val="444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DAF3CZmCd7k</dc:identifier>
  <dcterms:modified xsi:type="dcterms:W3CDTF">2011-08-01T06:04:30Z</dcterms:modified>
  <cp:revision>1</cp:revision>
  <dc:title>Major Project</dc:title>
</cp:coreProperties>
</file>