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4" r:id="rId4"/>
    <p:sldId id="258" r:id="rId5"/>
    <p:sldId id="259" r:id="rId6"/>
    <p:sldId id="267" r:id="rId7"/>
    <p:sldId id="260" r:id="rId8"/>
    <p:sldId id="261" r:id="rId9"/>
    <p:sldId id="262"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snapToObjects="1">
      <p:cViewPr varScale="1">
        <p:scale>
          <a:sx n="101" d="100"/>
          <a:sy n="101"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67639-EE0D-9245-AA86-D018EE7C2A79}" type="datetimeFigureOut">
              <a:rPr lang="en-US" smtClean="0"/>
              <a:t>2/21/17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FC10B-C732-8B46-98DF-B14F8E2680D8}" type="slidenum">
              <a:rPr lang="en-US" smtClean="0"/>
              <a:t>‹#›</a:t>
            </a:fld>
            <a:endParaRPr lang="en-US"/>
          </a:p>
        </p:txBody>
      </p:sp>
    </p:spTree>
    <p:extLst>
      <p:ext uri="{BB962C8B-B14F-4D97-AF65-F5344CB8AC3E}">
        <p14:creationId xmlns:p14="http://schemas.microsoft.com/office/powerpoint/2010/main" val="110812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2/21/17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2/21/17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2/21/17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2/21/17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2/21/17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 TargetMode="External"/><Relationship Id="rId4" Type="http://schemas.openxmlformats.org/officeDocument/2006/relationships/hyperlink" Target="https://github.com/sfroid/sfcoord2nbh" TargetMode="External"/><Relationship Id="rId1" Type="http://schemas.openxmlformats.org/officeDocument/2006/relationships/slideLayout" Target="../slideLayouts/slideLayout2.xml"/><Relationship Id="rId2" Type="http://schemas.openxmlformats.org/officeDocument/2006/relationships/hyperlink" Target="http://stackoverflow.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sfgov.org/Public-Safety/Fire-Department-Calls-for-Service/nuek-vuh3" TargetMode="External"/><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hyperlink" Target="https://data.sfgov.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028" y="1866900"/>
            <a:ext cx="8361229" cy="2680180"/>
          </a:xfrm>
        </p:spPr>
        <p:txBody>
          <a:bodyPr/>
          <a:lstStyle/>
          <a:p>
            <a:r>
              <a:rPr lang="en-US" sz="4800" dirty="0" smtClean="0"/>
              <a:t>Analysis &amp; Modeling OF </a:t>
            </a:r>
            <a:r>
              <a:rPr lang="en-US" sz="4800" dirty="0"/>
              <a:t>911 calls assigned to San Francisco Fire Department (SFFD)</a:t>
            </a:r>
          </a:p>
        </p:txBody>
      </p:sp>
      <p:sp>
        <p:nvSpPr>
          <p:cNvPr id="4" name="TextBox 3"/>
          <p:cNvSpPr txBox="1"/>
          <p:nvPr/>
        </p:nvSpPr>
        <p:spPr>
          <a:xfrm>
            <a:off x="1866900" y="4826000"/>
            <a:ext cx="8356600" cy="369332"/>
          </a:xfrm>
          <a:prstGeom prst="rect">
            <a:avLst/>
          </a:prstGeom>
          <a:noFill/>
        </p:spPr>
        <p:txBody>
          <a:bodyPr wrap="square" rtlCol="0">
            <a:spAutoFit/>
          </a:bodyPr>
          <a:lstStyle/>
          <a:p>
            <a:r>
              <a:rPr lang="en-US" dirty="0" smtClean="0"/>
              <a:t> </a:t>
            </a:r>
            <a:endParaRPr lang="en-US" dirty="0"/>
          </a:p>
        </p:txBody>
      </p:sp>
      <p:sp>
        <p:nvSpPr>
          <p:cNvPr id="5" name="TextBox 4"/>
          <p:cNvSpPr txBox="1"/>
          <p:nvPr/>
        </p:nvSpPr>
        <p:spPr>
          <a:xfrm>
            <a:off x="2095500" y="4826000"/>
            <a:ext cx="8128000" cy="646331"/>
          </a:xfrm>
          <a:prstGeom prst="rect">
            <a:avLst/>
          </a:prstGeom>
          <a:noFill/>
        </p:spPr>
        <p:txBody>
          <a:bodyPr wrap="square" rtlCol="0">
            <a:spAutoFit/>
          </a:bodyPr>
          <a:lstStyle/>
          <a:p>
            <a:pPr algn="ctr"/>
            <a:r>
              <a:rPr lang="en-US" dirty="0" smtClean="0"/>
              <a:t>DS-SF-30 Final Project Presentation</a:t>
            </a:r>
          </a:p>
          <a:p>
            <a:pPr algn="ctr"/>
            <a:r>
              <a:rPr lang="en-US" dirty="0" smtClean="0"/>
              <a:t>Nikita </a:t>
            </a:r>
            <a:r>
              <a:rPr lang="en-US" dirty="0" err="1" smtClean="0"/>
              <a:t>Attiguppe</a:t>
            </a:r>
            <a:r>
              <a:rPr lang="en-US" dirty="0" smtClean="0"/>
              <a:t> </a:t>
            </a:r>
            <a:r>
              <a:rPr lang="en-US" dirty="0" err="1" smtClean="0"/>
              <a:t>Dasharath</a:t>
            </a:r>
            <a:endParaRPr lang="en-US" dirty="0"/>
          </a:p>
        </p:txBody>
      </p:sp>
    </p:spTree>
    <p:extLst>
      <p:ext uri="{BB962C8B-B14F-4D97-AF65-F5344CB8AC3E}">
        <p14:creationId xmlns:p14="http://schemas.microsoft.com/office/powerpoint/2010/main" val="23639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General Assembly course material</a:t>
            </a:r>
            <a:endParaRPr lang="en-US" dirty="0"/>
          </a:p>
          <a:p>
            <a:r>
              <a:rPr lang="en-US" dirty="0">
                <a:hlinkClick r:id="rId2"/>
              </a:rPr>
              <a:t>http://stackoverflow.com</a:t>
            </a:r>
            <a:r>
              <a:rPr lang="en-US" dirty="0" smtClean="0">
                <a:hlinkClick r:id="rId2"/>
              </a:rPr>
              <a:t>/</a:t>
            </a:r>
            <a:endParaRPr lang="en-US" dirty="0" smtClean="0"/>
          </a:p>
          <a:p>
            <a:r>
              <a:rPr lang="en-US" dirty="0">
                <a:hlinkClick r:id="rId3"/>
              </a:rPr>
              <a:t>https://</a:t>
            </a:r>
            <a:r>
              <a:rPr lang="en-US" dirty="0" smtClean="0">
                <a:hlinkClick r:id="rId3"/>
              </a:rPr>
              <a:t>www.kaggle.com</a:t>
            </a:r>
            <a:endParaRPr lang="en-US" dirty="0" smtClean="0"/>
          </a:p>
          <a:p>
            <a:r>
              <a:rPr lang="en-US" b="1" dirty="0" err="1"/>
              <a:t>pandas</a:t>
            </a:r>
            <a:r>
              <a:rPr lang="en-US" dirty="0" err="1"/>
              <a:t>.pydata.org</a:t>
            </a:r>
            <a:endParaRPr lang="en-US" dirty="0" smtClean="0"/>
          </a:p>
          <a:p>
            <a:r>
              <a:rPr lang="en-US" dirty="0" err="1" smtClean="0"/>
              <a:t>seaborn.pydata.org</a:t>
            </a:r>
            <a:endParaRPr lang="en-US" dirty="0"/>
          </a:p>
          <a:p>
            <a:r>
              <a:rPr lang="en-US" dirty="0">
                <a:hlinkClick r:id="rId4"/>
              </a:rPr>
              <a:t>https://</a:t>
            </a:r>
            <a:r>
              <a:rPr lang="en-US" dirty="0" smtClean="0">
                <a:hlinkClick r:id="rId4"/>
              </a:rPr>
              <a:t>github.com/sfroid/sfcoord2nbh</a:t>
            </a:r>
            <a:endParaRPr lang="en-US" dirty="0" smtClean="0"/>
          </a:p>
          <a:p>
            <a:r>
              <a:rPr lang="en-US" dirty="0"/>
              <a:t>http://</a:t>
            </a:r>
            <a:r>
              <a:rPr lang="en-US" dirty="0" err="1"/>
              <a:t>sensitivecities.com</a:t>
            </a:r>
            <a:r>
              <a:rPr lang="en-US" dirty="0"/>
              <a:t>/so-youd-like-to-make-a-map-using-python-EN.html#.WKy_6BIrKRs</a:t>
            </a:r>
            <a:endParaRPr lang="en-US" dirty="0"/>
          </a:p>
          <a:p>
            <a:endParaRPr lang="en-US" dirty="0"/>
          </a:p>
        </p:txBody>
      </p:sp>
    </p:spTree>
    <p:extLst>
      <p:ext uri="{BB962C8B-B14F-4D97-AF65-F5344CB8AC3E}">
        <p14:creationId xmlns:p14="http://schemas.microsoft.com/office/powerpoint/2010/main" val="123624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Incorporate more San Francisco Fire Department call Data</a:t>
            </a:r>
            <a:endParaRPr lang="en-US" dirty="0"/>
          </a:p>
          <a:p>
            <a:r>
              <a:rPr lang="en-US" dirty="0" smtClean="0"/>
              <a:t>Analysis of Response times of calls for call type and severity of the incidents</a:t>
            </a:r>
            <a:endParaRPr lang="en-US" dirty="0"/>
          </a:p>
        </p:txBody>
      </p:sp>
    </p:spTree>
    <p:extLst>
      <p:ext uri="{BB962C8B-B14F-4D97-AF65-F5344CB8AC3E}">
        <p14:creationId xmlns:p14="http://schemas.microsoft.com/office/powerpoint/2010/main" val="145349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733844"/>
              </p:ext>
            </p:extLst>
          </p:nvPr>
        </p:nvGraphicFramePr>
        <p:xfrm>
          <a:off x="1371600" y="1460500"/>
          <a:ext cx="9601200" cy="4697730"/>
        </p:xfrm>
        <a:graphic>
          <a:graphicData uri="http://schemas.openxmlformats.org/drawingml/2006/table">
            <a:tbl>
              <a:tblPr firstRow="1" bandRow="1">
                <a:tableStyleId>{5940675A-B579-460E-94D1-54222C63F5DA}</a:tableStyleId>
              </a:tblPr>
              <a:tblGrid>
                <a:gridCol w="4800600"/>
                <a:gridCol w="4800600"/>
              </a:tblGrid>
              <a:tr h="521970">
                <a:tc>
                  <a:txBody>
                    <a:bodyPr/>
                    <a:lstStyle/>
                    <a:p>
                      <a:r>
                        <a:rPr lang="en-US" dirty="0" smtClean="0"/>
                        <a:t>Outline</a:t>
                      </a:r>
                      <a:endParaRPr lang="en-US" dirty="0"/>
                    </a:p>
                  </a:txBody>
                  <a:tcPr/>
                </a:tc>
                <a:tc>
                  <a:txBody>
                    <a:bodyPr/>
                    <a:lstStyle/>
                    <a:p>
                      <a:r>
                        <a:rPr lang="en-US" dirty="0" smtClean="0"/>
                        <a:t>Slide 3</a:t>
                      </a:r>
                      <a:endParaRPr lang="en-US" dirty="0"/>
                    </a:p>
                  </a:txBody>
                  <a:tcPr/>
                </a:tc>
              </a:tr>
              <a:tr h="521970">
                <a:tc>
                  <a:txBody>
                    <a:bodyPr/>
                    <a:lstStyle/>
                    <a:p>
                      <a:r>
                        <a:rPr lang="en-US" dirty="0" smtClean="0"/>
                        <a:t>Summary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4</a:t>
                      </a:r>
                    </a:p>
                  </a:txBody>
                  <a:tcPr/>
                </a:tc>
              </a:tr>
              <a:tr h="521970">
                <a:tc>
                  <a:txBody>
                    <a:bodyPr/>
                    <a:lstStyle/>
                    <a:p>
                      <a:r>
                        <a:rPr lang="en-US" dirty="0" smtClean="0"/>
                        <a:t>Number</a:t>
                      </a:r>
                      <a:r>
                        <a:rPr lang="en-US" baseline="0" dirty="0" smtClean="0"/>
                        <a:t> of Calls per hour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5</a:t>
                      </a:r>
                    </a:p>
                  </a:txBody>
                  <a:tcPr/>
                </a:tc>
              </a:tr>
              <a:tr h="521970">
                <a:tc>
                  <a:txBody>
                    <a:bodyPr/>
                    <a:lstStyle/>
                    <a:p>
                      <a:r>
                        <a:rPr lang="en-US" dirty="0" smtClean="0"/>
                        <a:t>Geocoding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6</a:t>
                      </a:r>
                    </a:p>
                  </a:txBody>
                  <a:tcPr/>
                </a:tc>
              </a:tr>
              <a:tr h="521970">
                <a:tc>
                  <a:txBody>
                    <a:bodyPr/>
                    <a:lstStyle/>
                    <a:p>
                      <a:r>
                        <a:rPr lang="en-US" dirty="0" smtClean="0"/>
                        <a:t>Modeling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7</a:t>
                      </a:r>
                    </a:p>
                  </a:txBody>
                  <a:tcPr/>
                </a:tc>
              </a:tr>
              <a:tr h="521970">
                <a:tc>
                  <a:txBody>
                    <a:bodyPr/>
                    <a:lstStyle/>
                    <a:p>
                      <a:r>
                        <a:rPr lang="en-US" dirty="0" smtClean="0"/>
                        <a:t>Results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8</a:t>
                      </a:r>
                    </a:p>
                  </a:txBody>
                  <a:tcPr/>
                </a:tc>
              </a:tr>
              <a:tr h="521970">
                <a:tc>
                  <a:txBody>
                    <a:bodyPr/>
                    <a:lstStyle/>
                    <a:p>
                      <a:r>
                        <a:rPr lang="en-US" dirty="0" smtClean="0"/>
                        <a:t>Conclusion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9</a:t>
                      </a:r>
                    </a:p>
                  </a:txBody>
                  <a:tcPr/>
                </a:tc>
              </a:tr>
              <a:tr h="521970">
                <a:tc>
                  <a:txBody>
                    <a:bodyPr/>
                    <a:lstStyle/>
                    <a:p>
                      <a:r>
                        <a:rPr lang="en-US" dirty="0" smtClean="0"/>
                        <a:t>References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10</a:t>
                      </a:r>
                    </a:p>
                  </a:txBody>
                  <a:tcPr/>
                </a:tc>
              </a:tr>
              <a:tr h="521970">
                <a:tc>
                  <a:txBody>
                    <a:bodyPr/>
                    <a:lstStyle/>
                    <a:p>
                      <a:r>
                        <a:rPr lang="en-US" dirty="0" smtClean="0"/>
                        <a:t>Next Steps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11</a:t>
                      </a:r>
                    </a:p>
                  </a:txBody>
                  <a:tcPr/>
                </a:tc>
              </a:tr>
            </a:tbl>
          </a:graphicData>
        </a:graphic>
      </p:graphicFrame>
    </p:spTree>
    <p:extLst>
      <p:ext uri="{BB962C8B-B14F-4D97-AF65-F5344CB8AC3E}">
        <p14:creationId xmlns:p14="http://schemas.microsoft.com/office/powerpoint/2010/main" val="210665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371600" y="1346200"/>
            <a:ext cx="9601200" cy="660400"/>
          </a:xfrm>
        </p:spPr>
        <p:txBody>
          <a:bodyPr>
            <a:normAutofit lnSpcReduction="10000"/>
          </a:bodyPr>
          <a:lstStyle/>
          <a:p>
            <a:r>
              <a:rPr lang="en-US" sz="1400" dirty="0" smtClean="0"/>
              <a:t>Figure below shows the location of Fire engines and Battalion boundaries in San Francisco</a:t>
            </a:r>
          </a:p>
          <a:p>
            <a:r>
              <a:rPr lang="en-US" sz="1400" dirty="0" smtClean="0"/>
              <a:t>[Image source: </a:t>
            </a:r>
            <a:r>
              <a:rPr lang="en-US" sz="1400" u="sng" dirty="0">
                <a:hlinkClick r:id="rId2"/>
              </a:rPr>
              <a:t>https://data.sfgov.org</a:t>
            </a:r>
            <a:r>
              <a:rPr lang="en-US" sz="1400" dirty="0" smtClean="0"/>
              <a:t>]</a:t>
            </a:r>
            <a:endParaRPr lang="en-US" sz="1400" dirty="0"/>
          </a:p>
          <a:p>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006600"/>
            <a:ext cx="10058400" cy="4851400"/>
          </a:xfrm>
          <a:prstGeom prst="rect">
            <a:avLst/>
          </a:prstGeom>
        </p:spPr>
      </p:pic>
    </p:spTree>
    <p:extLst>
      <p:ext uri="{BB962C8B-B14F-4D97-AF65-F5344CB8AC3E}">
        <p14:creationId xmlns:p14="http://schemas.microsoft.com/office/powerpoint/2010/main" val="144134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31800"/>
            <a:ext cx="4447786" cy="1485900"/>
          </a:xfrm>
        </p:spPr>
        <p:txBody>
          <a:bodyPr>
            <a:normAutofit/>
          </a:bodyPr>
          <a:lstStyle/>
          <a:p>
            <a:r>
              <a:rPr lang="en-US" dirty="0" smtClean="0"/>
              <a:t>SUMMARY</a:t>
            </a:r>
            <a:br>
              <a:rPr lang="en-US" dirty="0" smtClean="0"/>
            </a:br>
            <a:r>
              <a:rPr lang="en-US" dirty="0"/>
              <a:t> </a:t>
            </a:r>
            <a:endParaRPr lang="en-US" dirty="0"/>
          </a:p>
        </p:txBody>
      </p:sp>
      <p:sp>
        <p:nvSpPr>
          <p:cNvPr id="3" name="Content Placeholder 2"/>
          <p:cNvSpPr>
            <a:spLocks noGrp="1"/>
          </p:cNvSpPr>
          <p:nvPr>
            <p:ph sz="half" idx="1"/>
          </p:nvPr>
        </p:nvSpPr>
        <p:spPr>
          <a:xfrm>
            <a:off x="1371600" y="2028553"/>
            <a:ext cx="2755900" cy="4600846"/>
          </a:xfrm>
        </p:spPr>
        <p:txBody>
          <a:bodyPr>
            <a:normAutofit/>
          </a:bodyPr>
          <a:lstStyle/>
          <a:p>
            <a:r>
              <a:rPr lang="en-US" sz="1400" dirty="0" smtClean="0"/>
              <a:t>Goal of the project is to determine the type, time and frequency of calls assigned to SFFD</a:t>
            </a:r>
            <a:endParaRPr lang="en-US" sz="1400" dirty="0"/>
          </a:p>
          <a:p>
            <a:r>
              <a:rPr lang="en-US" sz="1400" dirty="0" smtClean="0"/>
              <a:t>[Data </a:t>
            </a:r>
            <a:r>
              <a:rPr lang="en-US" sz="1400" dirty="0"/>
              <a:t>source: </a:t>
            </a:r>
            <a:r>
              <a:rPr lang="en-US" sz="1400" u="sng" dirty="0">
                <a:hlinkClick r:id="rId2"/>
              </a:rPr>
              <a:t>https://data.sfgov.org</a:t>
            </a:r>
            <a:r>
              <a:rPr lang="en-US" sz="1400" dirty="0" smtClean="0"/>
              <a:t>]</a:t>
            </a:r>
          </a:p>
          <a:p>
            <a:r>
              <a:rPr lang="en-US" sz="1400" dirty="0" smtClean="0"/>
              <a:t>Time period: Dec 31, 2016 to Jan 7, 2017</a:t>
            </a:r>
          </a:p>
          <a:p>
            <a:r>
              <a:rPr lang="en-US" sz="1400" dirty="0" smtClean="0"/>
              <a:t>First figure on the right shows the features in the data set</a:t>
            </a:r>
          </a:p>
          <a:p>
            <a:r>
              <a:rPr lang="en-US" sz="1400" dirty="0" smtClean="0"/>
              <a:t>Second figure on the right shows the correlation between various types of calls and </a:t>
            </a:r>
            <a:r>
              <a:rPr lang="en-US" sz="1400" dirty="0" err="1" smtClean="0"/>
              <a:t>batalions</a:t>
            </a:r>
            <a:endParaRPr lang="en-US" sz="1400" dirty="0" smtClean="0"/>
          </a:p>
          <a:p>
            <a:endParaRPr lang="en-US" sz="1400" dirty="0"/>
          </a:p>
          <a:p>
            <a:endParaRPr lang="en-US" sz="1400" dirty="0"/>
          </a:p>
        </p:txBody>
      </p:sp>
      <p:pic>
        <p:nvPicPr>
          <p:cNvPr id="6" name="Content Placeholder 5"/>
          <p:cNvPicPr>
            <a:picLocks noGrp="1" noChangeAspect="1"/>
          </p:cNvPicPr>
          <p:nvPr>
            <p:ph sz="half" idx="2"/>
          </p:nvPr>
        </p:nvPicPr>
        <p:blipFill>
          <a:blip r:embed="rId3"/>
          <a:stretch>
            <a:fillRect/>
          </a:stretch>
        </p:blipFill>
        <p:spPr>
          <a:xfrm>
            <a:off x="4521200" y="164560"/>
            <a:ext cx="3327399" cy="6464839"/>
          </a:xfrm>
          <a:prstGeom prst="rect">
            <a:avLst/>
          </a:prstGeom>
        </p:spPr>
      </p:pic>
      <p:pic>
        <p:nvPicPr>
          <p:cNvPr id="7" name="Picture 6"/>
          <p:cNvPicPr>
            <a:picLocks noChangeAspect="1"/>
          </p:cNvPicPr>
          <p:nvPr/>
        </p:nvPicPr>
        <p:blipFill>
          <a:blip r:embed="rId4"/>
          <a:stretch>
            <a:fillRect/>
          </a:stretch>
        </p:blipFill>
        <p:spPr>
          <a:xfrm>
            <a:off x="8056404" y="164560"/>
            <a:ext cx="3640296" cy="6464839"/>
          </a:xfrm>
          <a:prstGeom prst="rect">
            <a:avLst/>
          </a:prstGeom>
        </p:spPr>
      </p:pic>
    </p:spTree>
    <p:extLst>
      <p:ext uri="{BB962C8B-B14F-4D97-AF65-F5344CB8AC3E}">
        <p14:creationId xmlns:p14="http://schemas.microsoft.com/office/powerpoint/2010/main" val="1542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799"/>
            <a:ext cx="4447786" cy="1600199"/>
          </a:xfrm>
        </p:spPr>
        <p:txBody>
          <a:bodyPr>
            <a:noAutofit/>
          </a:bodyPr>
          <a:lstStyle/>
          <a:p>
            <a:r>
              <a:rPr lang="en-US" dirty="0" smtClean="0"/>
              <a:t>NUMBER OF CALLS PER HOUR</a:t>
            </a:r>
            <a:endParaRPr lang="en-US" dirty="0"/>
          </a:p>
        </p:txBody>
      </p:sp>
      <p:sp>
        <p:nvSpPr>
          <p:cNvPr id="3" name="Content Placeholder 2"/>
          <p:cNvSpPr>
            <a:spLocks noGrp="1"/>
          </p:cNvSpPr>
          <p:nvPr>
            <p:ph sz="half" idx="1"/>
          </p:nvPr>
        </p:nvSpPr>
        <p:spPr>
          <a:xfrm>
            <a:off x="1371600" y="2476499"/>
            <a:ext cx="4447786" cy="3581401"/>
          </a:xfrm>
        </p:spPr>
        <p:txBody>
          <a:bodyPr/>
          <a:lstStyle/>
          <a:p>
            <a:r>
              <a:rPr lang="en-US" dirty="0" smtClean="0"/>
              <a:t>X-axis shows the day</a:t>
            </a:r>
            <a:endParaRPr lang="en-US" dirty="0"/>
          </a:p>
          <a:p>
            <a:r>
              <a:rPr lang="en-US" dirty="0" smtClean="0"/>
              <a:t>Y-axis shows the hour</a:t>
            </a:r>
            <a:endParaRPr lang="en-US" dirty="0"/>
          </a:p>
          <a:p>
            <a:r>
              <a:rPr lang="en-US" dirty="0" smtClean="0"/>
              <a:t>January 1</a:t>
            </a:r>
            <a:r>
              <a:rPr lang="en-US" baseline="30000" dirty="0" smtClean="0"/>
              <a:t>st</a:t>
            </a:r>
            <a:r>
              <a:rPr lang="en-US" dirty="0"/>
              <a:t> </a:t>
            </a:r>
            <a:r>
              <a:rPr lang="en-US" dirty="0" smtClean="0"/>
              <a:t>had the maximum calls in the first week of January 2017</a:t>
            </a:r>
            <a:endParaRPr lang="en-US" dirty="0"/>
          </a:p>
          <a:p>
            <a:r>
              <a:rPr lang="en-US" dirty="0" smtClean="0"/>
              <a:t>Majority of the calls were between 12am </a:t>
            </a:r>
            <a:r>
              <a:rPr lang="mr-IN" dirty="0" smtClean="0"/>
              <a:t>–</a:t>
            </a:r>
            <a:r>
              <a:rPr lang="en-US" dirty="0" smtClean="0"/>
              <a:t> 4am and 5pm </a:t>
            </a:r>
            <a:r>
              <a:rPr lang="mr-IN" dirty="0" smtClean="0"/>
              <a:t>–</a:t>
            </a:r>
            <a:r>
              <a:rPr lang="en-US" dirty="0" smtClean="0"/>
              <a:t> 6pm on January 1st</a:t>
            </a:r>
          </a:p>
          <a:p>
            <a:r>
              <a:rPr lang="en-US" dirty="0" smtClean="0"/>
              <a:t>Dec 31, 2016 and January 2</a:t>
            </a:r>
            <a:r>
              <a:rPr lang="en-US" baseline="30000" dirty="0" smtClean="0"/>
              <a:t>nd</a:t>
            </a:r>
            <a:r>
              <a:rPr lang="en-US" dirty="0" smtClean="0"/>
              <a:t> 2017 had the least number of calls in the first week of January.</a:t>
            </a:r>
            <a:endParaRPr lang="en-US" dirty="0"/>
          </a:p>
        </p:txBody>
      </p:sp>
      <p:pic>
        <p:nvPicPr>
          <p:cNvPr id="6" name="Content Placeholder 5"/>
          <p:cNvPicPr>
            <a:picLocks noGrp="1" noChangeAspect="1"/>
          </p:cNvPicPr>
          <p:nvPr>
            <p:ph sz="half" idx="2"/>
          </p:nvPr>
        </p:nvPicPr>
        <p:blipFill>
          <a:blip r:embed="rId2"/>
          <a:stretch>
            <a:fillRect/>
          </a:stretch>
        </p:blipFill>
        <p:spPr>
          <a:xfrm>
            <a:off x="6026429" y="685800"/>
            <a:ext cx="6022941" cy="5181600"/>
          </a:xfrm>
          <a:prstGeom prst="rect">
            <a:avLst/>
          </a:prstGeom>
        </p:spPr>
      </p:pic>
    </p:spTree>
    <p:extLst>
      <p:ext uri="{BB962C8B-B14F-4D97-AF65-F5344CB8AC3E}">
        <p14:creationId xmlns:p14="http://schemas.microsoft.com/office/powerpoint/2010/main" val="126763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200" y="279400"/>
            <a:ext cx="3155938" cy="863600"/>
          </a:xfrm>
        </p:spPr>
        <p:txBody>
          <a:bodyPr/>
          <a:lstStyle/>
          <a:p>
            <a:r>
              <a:rPr lang="en-US" dirty="0" smtClean="0"/>
              <a:t>GEOCODING</a:t>
            </a:r>
            <a:endParaRPr lang="en-US" dirty="0"/>
          </a:p>
        </p:txBody>
      </p:sp>
      <p:pic>
        <p:nvPicPr>
          <p:cNvPr id="4" name="Content Placeholder 3"/>
          <p:cNvPicPr>
            <a:picLocks noGrp="1" noChangeAspect="1"/>
          </p:cNvPicPr>
          <p:nvPr>
            <p:ph idx="1"/>
          </p:nvPr>
        </p:nvPicPr>
        <p:blipFill>
          <a:blip r:embed="rId2"/>
          <a:stretch>
            <a:fillRect/>
          </a:stretch>
        </p:blipFill>
        <p:spPr>
          <a:xfrm>
            <a:off x="6038838" y="190499"/>
            <a:ext cx="5899162" cy="6422979"/>
          </a:xfrm>
          <a:prstGeom prst="rect">
            <a:avLst/>
          </a:prstGeom>
        </p:spPr>
      </p:pic>
      <p:sp>
        <p:nvSpPr>
          <p:cNvPr id="6" name="Content Placeholder 2"/>
          <p:cNvSpPr txBox="1">
            <a:spLocks/>
          </p:cNvSpPr>
          <p:nvPr/>
        </p:nvSpPr>
        <p:spPr>
          <a:xfrm>
            <a:off x="1346200" y="1143000"/>
            <a:ext cx="4447786" cy="547047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Converted String Addresses to Latitude-Longitude using </a:t>
            </a:r>
            <a:r>
              <a:rPr lang="en-US" dirty="0" err="1" smtClean="0"/>
              <a:t>pygeocoder</a:t>
            </a:r>
            <a:r>
              <a:rPr lang="en-US" dirty="0" smtClean="0"/>
              <a:t> library</a:t>
            </a:r>
          </a:p>
          <a:p>
            <a:r>
              <a:rPr lang="en-US" dirty="0" smtClean="0"/>
              <a:t>Figure shows the map of San Francisco and its neighborhood boundaries</a:t>
            </a:r>
          </a:p>
          <a:p>
            <a:r>
              <a:rPr lang="en-US" dirty="0" smtClean="0"/>
              <a:t>Colored dots on the map are the majority types of calls assigned to SFFD</a:t>
            </a:r>
          </a:p>
          <a:p>
            <a:r>
              <a:rPr lang="en-US" dirty="0" smtClean="0"/>
              <a:t>Map shows calls for January 1</a:t>
            </a:r>
            <a:r>
              <a:rPr lang="en-US" baseline="30000" dirty="0" smtClean="0"/>
              <a:t>st</a:t>
            </a:r>
            <a:r>
              <a:rPr lang="en-US" dirty="0" smtClean="0"/>
              <a:t> 2017</a:t>
            </a:r>
          </a:p>
          <a:p>
            <a:r>
              <a:rPr lang="en-US" dirty="0" smtClean="0"/>
              <a:t>72% of calls are Medical Incidents</a:t>
            </a:r>
          </a:p>
          <a:p>
            <a:r>
              <a:rPr lang="en-US" dirty="0" smtClean="0"/>
              <a:t>50% of calls are from only four neighborhoods : Tenderloin, </a:t>
            </a:r>
            <a:r>
              <a:rPr lang="en-US" dirty="0" err="1" smtClean="0"/>
              <a:t>SoMa</a:t>
            </a:r>
            <a:r>
              <a:rPr lang="en-US" dirty="0" smtClean="0"/>
              <a:t>, Mission and Financial District/SB</a:t>
            </a:r>
          </a:p>
        </p:txBody>
      </p:sp>
    </p:spTree>
    <p:extLst>
      <p:ext uri="{BB962C8B-B14F-4D97-AF65-F5344CB8AC3E}">
        <p14:creationId xmlns:p14="http://schemas.microsoft.com/office/powerpoint/2010/main" val="179761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6756400" cy="1485900"/>
          </a:xfrm>
        </p:spPr>
        <p:txBody>
          <a:bodyPr/>
          <a:lstStyle/>
          <a:p>
            <a:r>
              <a:rPr lang="en-US" dirty="0" smtClean="0"/>
              <a:t>MODELING </a:t>
            </a:r>
            <a:endParaRPr lang="en-US" dirty="0"/>
          </a:p>
        </p:txBody>
      </p:sp>
      <p:sp>
        <p:nvSpPr>
          <p:cNvPr id="3" name="Content Placeholder 2"/>
          <p:cNvSpPr>
            <a:spLocks noGrp="1"/>
          </p:cNvSpPr>
          <p:nvPr>
            <p:ph idx="1"/>
          </p:nvPr>
        </p:nvSpPr>
        <p:spPr>
          <a:xfrm>
            <a:off x="1371600" y="2286000"/>
            <a:ext cx="6756400" cy="1727200"/>
          </a:xfrm>
        </p:spPr>
        <p:txBody>
          <a:bodyPr/>
          <a:lstStyle/>
          <a:p>
            <a:r>
              <a:rPr lang="en-US" dirty="0" smtClean="0"/>
              <a:t>Linear Regression and Regularization models for Box and Battalion have around 75.5% accuracy</a:t>
            </a:r>
            <a:endParaRPr lang="en-US" dirty="0"/>
          </a:p>
          <a:p>
            <a:r>
              <a:rPr lang="en-US" dirty="0" smtClean="0"/>
              <a:t>Logistic Regression model for Medical Incidents and Battalion have around 69% accuracy </a:t>
            </a:r>
            <a:endParaRPr lang="en-US" dirty="0"/>
          </a:p>
          <a:p>
            <a:endParaRPr lang="en-US" dirty="0"/>
          </a:p>
        </p:txBody>
      </p:sp>
      <p:pic>
        <p:nvPicPr>
          <p:cNvPr id="4" name="Picture 3"/>
          <p:cNvPicPr>
            <a:picLocks noChangeAspect="1"/>
          </p:cNvPicPr>
          <p:nvPr/>
        </p:nvPicPr>
        <p:blipFill>
          <a:blip r:embed="rId2"/>
          <a:stretch>
            <a:fillRect/>
          </a:stretch>
        </p:blipFill>
        <p:spPr>
          <a:xfrm>
            <a:off x="8274050" y="685800"/>
            <a:ext cx="3771900" cy="5321300"/>
          </a:xfrm>
          <a:prstGeom prst="rect">
            <a:avLst/>
          </a:prstGeom>
        </p:spPr>
      </p:pic>
      <p:pic>
        <p:nvPicPr>
          <p:cNvPr id="5" name="Picture 4"/>
          <p:cNvPicPr>
            <a:picLocks noChangeAspect="1"/>
          </p:cNvPicPr>
          <p:nvPr/>
        </p:nvPicPr>
        <p:blipFill>
          <a:blip r:embed="rId3"/>
          <a:stretch>
            <a:fillRect/>
          </a:stretch>
        </p:blipFill>
        <p:spPr>
          <a:xfrm>
            <a:off x="6470650" y="5156200"/>
            <a:ext cx="1803400" cy="850900"/>
          </a:xfrm>
          <a:prstGeom prst="rect">
            <a:avLst/>
          </a:prstGeom>
        </p:spPr>
      </p:pic>
      <p:pic>
        <p:nvPicPr>
          <p:cNvPr id="6" name="Picture 5"/>
          <p:cNvPicPr>
            <a:picLocks noChangeAspect="1"/>
          </p:cNvPicPr>
          <p:nvPr/>
        </p:nvPicPr>
        <p:blipFill>
          <a:blip r:embed="rId4"/>
          <a:stretch>
            <a:fillRect/>
          </a:stretch>
        </p:blipFill>
        <p:spPr>
          <a:xfrm>
            <a:off x="6470650" y="4927600"/>
            <a:ext cx="1066800" cy="228600"/>
          </a:xfrm>
          <a:prstGeom prst="rect">
            <a:avLst/>
          </a:prstGeom>
        </p:spPr>
      </p:pic>
    </p:spTree>
    <p:extLst>
      <p:ext uri="{BB962C8B-B14F-4D97-AF65-F5344CB8AC3E}">
        <p14:creationId xmlns:p14="http://schemas.microsoft.com/office/powerpoint/2010/main" val="206000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Time based analysis of the calls assigned to San Francisco Fire Department showed increase in calls during holidays such as New Years Eve. It also sowed less number of calls from 5am in the morning till noon</a:t>
            </a:r>
          </a:p>
          <a:p>
            <a:r>
              <a:rPr lang="en-US" dirty="0" smtClean="0"/>
              <a:t>Majority of the calls are assigned to four battalions (B02, B03, B01, B04) where there are more incidents as compared to other neighborhoods.</a:t>
            </a:r>
          </a:p>
        </p:txBody>
      </p:sp>
      <p:pic>
        <p:nvPicPr>
          <p:cNvPr id="4" name="Picture 3"/>
          <p:cNvPicPr>
            <a:picLocks noChangeAspect="1"/>
          </p:cNvPicPr>
          <p:nvPr/>
        </p:nvPicPr>
        <p:blipFill>
          <a:blip r:embed="rId2"/>
          <a:stretch>
            <a:fillRect/>
          </a:stretch>
        </p:blipFill>
        <p:spPr>
          <a:xfrm>
            <a:off x="4552950" y="4114800"/>
            <a:ext cx="3416300" cy="2286000"/>
          </a:xfrm>
          <a:prstGeom prst="rect">
            <a:avLst/>
          </a:prstGeom>
        </p:spPr>
      </p:pic>
    </p:spTree>
    <p:extLst>
      <p:ext uri="{BB962C8B-B14F-4D97-AF65-F5344CB8AC3E}">
        <p14:creationId xmlns:p14="http://schemas.microsoft.com/office/powerpoint/2010/main" val="87561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Classification of call frequency based on neighborhood and time of the day describe the calls to San Francisco Fire Department.</a:t>
            </a:r>
            <a:endParaRPr lang="en-US" dirty="0"/>
          </a:p>
          <a:p>
            <a:r>
              <a:rPr lang="en-US" dirty="0"/>
              <a:t>Although Medical Incidents are the most common type of calls assigned to SFFD, predicting such incidents using Battalion has an accuracy of only 70</a:t>
            </a:r>
            <a:r>
              <a:rPr lang="en-US" dirty="0" smtClean="0"/>
              <a:t>%. Analysis with few years of call data could improve the accuracy.</a:t>
            </a:r>
          </a:p>
          <a:p>
            <a:r>
              <a:rPr lang="en-US" dirty="0" smtClean="0"/>
              <a:t>Integrating call data with neighborhood data would help improvise the models.</a:t>
            </a:r>
            <a:endParaRPr lang="en-US" dirty="0"/>
          </a:p>
          <a:p>
            <a:endParaRPr lang="en-US" dirty="0"/>
          </a:p>
        </p:txBody>
      </p:sp>
    </p:spTree>
    <p:extLst>
      <p:ext uri="{BB962C8B-B14F-4D97-AF65-F5344CB8AC3E}">
        <p14:creationId xmlns:p14="http://schemas.microsoft.com/office/powerpoint/2010/main" val="18633550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886</TotalTime>
  <Words>490</Words>
  <Application>Microsoft Macintosh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Franklin Gothic Book</vt:lpstr>
      <vt:lpstr>Mangal</vt:lpstr>
      <vt:lpstr>Crop</vt:lpstr>
      <vt:lpstr>Analysis &amp; Modeling OF 911 calls assigned to San Francisco Fire Department (SFFD)</vt:lpstr>
      <vt:lpstr>TABLE OF CONTENT</vt:lpstr>
      <vt:lpstr>OUTLINE</vt:lpstr>
      <vt:lpstr>SUMMARY  </vt:lpstr>
      <vt:lpstr>NUMBER OF CALLS PER HOUR</vt:lpstr>
      <vt:lpstr>GEOCODING</vt:lpstr>
      <vt:lpstr>MODELING </vt:lpstr>
      <vt:lpstr>RESULTS</vt:lpstr>
      <vt:lpstr>CONCLUSION</vt:lpstr>
      <vt:lpstr>REFERENCES</vt:lpstr>
      <vt:lpstr>NEXT STEPS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&amp; Modeling OF 911 calls assigned to San Francisco Fire Department (SFFD)</dc:title>
  <dc:creator>Nikita AD</dc:creator>
  <cp:lastModifiedBy>Nikita AD</cp:lastModifiedBy>
  <cp:revision>26</cp:revision>
  <dcterms:created xsi:type="dcterms:W3CDTF">2017-02-21T08:22:42Z</dcterms:created>
  <dcterms:modified xsi:type="dcterms:W3CDTF">2017-02-21T23:08:53Z</dcterms:modified>
</cp:coreProperties>
</file>