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Old Standard TT"/>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Olga Echevskay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OldStandardTT-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OldStandardTT-italic.fntdata"/><Relationship Id="rId12" Type="http://schemas.openxmlformats.org/officeDocument/2006/relationships/slide" Target="slides/slide6.xml"/><Relationship Id="rId34" Type="http://schemas.openxmlformats.org/officeDocument/2006/relationships/font" Target="fonts/OldStandardTT-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6-05T17:31:44.310">
    <p:pos x="196" y="280"/>
    <p:text>Please provide more information on the data source: timeframe, geography, who, how and when collected the data - if this information is available.
This affects the interpretation of the results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6-05T17:32:51.282">
    <p:pos x="96" y="762"/>
    <p:text>"Alcoholic" and "Cholesterol" are misspelled here)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6-05T17:33:33.657">
    <p:pos x="46" y="748"/>
    <p:text>Ага, описание чистки норм) надо перевести только и сформулировать на англ. буллетами лучше</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6-05T17:34:31.283">
    <p:pos x="366" y="448"/>
    <p:text>CVD - cardiovascular disease? то есть мы тут про риски вполне определенной болезни сердца, надо это четко написать в research question в начале например</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6-09T12:25:54.959">
    <p:pos x="196" y="280"/>
    <p:text>ИМТ от целевого признака - это как? Опять, давайте пожалуйста понятные названия графикам)</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baf271d78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baf271d78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b95bfb7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4b95bfb7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b95bfb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b95bfb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49a514ba0c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49a514ba0c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49a514ba0c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49a514ba0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49a514ba0c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49a514ba0c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49a514ba0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49a514ba0c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baf271d78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baf271d78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9a514ba0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9a514ba0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baf271d78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baf271d78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034ddfc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034ddfc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9a514ba0c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9a514ba0c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49a514ba0c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49a514ba0c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4baf271d78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4baf271d78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baf271d7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baf271d7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9a514ba0c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9a514ba0c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baf271d78_1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baf271d78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9a514ba0c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9a514ba0c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9a514ba0c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9a514ba0c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baf271d7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baf271d7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baf271d7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baf271d78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29.png"/><Relationship Id="rId6" Type="http://schemas.openxmlformats.org/officeDocument/2006/relationships/image" Target="../media/image31.png"/><Relationship Id="rId7"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omments" Target="../comments/commen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omments" Target="../comments/comment5.xml"/><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2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89025" y="152227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ru"/>
              <a:t>Heart Disease Predict</a:t>
            </a:r>
            <a:endParaRPr b="1"/>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Никита Усачёв, Сувернев </a:t>
            </a:r>
            <a:r>
              <a:rPr lang="ru"/>
              <a:t>Михаил</a:t>
            </a:r>
            <a:r>
              <a:rPr lang="ru"/>
              <a:t>, Тищенко Даниил</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BMI of men from the target trait</a:t>
            </a:r>
            <a:endParaRPr/>
          </a:p>
        </p:txBody>
      </p:sp>
      <p:sp>
        <p:nvSpPr>
          <p:cNvPr id="146" name="Google Shape;146;p22"/>
          <p:cNvSpPr/>
          <p:nvPr/>
        </p:nvSpPr>
        <p:spPr>
          <a:xfrm>
            <a:off x="4700000" y="3046851"/>
            <a:ext cx="43800" cy="1102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7505141" y="2834733"/>
            <a:ext cx="43800" cy="84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4862655" y="2834733"/>
            <a:ext cx="43800" cy="84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7505141" y="2845521"/>
            <a:ext cx="43800" cy="810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22"/>
          <p:cNvPicPr preferRelativeResize="0"/>
          <p:nvPr/>
        </p:nvPicPr>
        <p:blipFill>
          <a:blip r:embed="rId3">
            <a:alphaModFix/>
          </a:blip>
          <a:stretch>
            <a:fillRect/>
          </a:stretch>
        </p:blipFill>
        <p:spPr>
          <a:xfrm>
            <a:off x="2629073" y="1513125"/>
            <a:ext cx="2990565" cy="2826157"/>
          </a:xfrm>
          <a:prstGeom prst="rect">
            <a:avLst/>
          </a:prstGeom>
          <a:noFill/>
          <a:ln>
            <a:noFill/>
          </a:ln>
        </p:spPr>
      </p:pic>
      <p:pic>
        <p:nvPicPr>
          <p:cNvPr id="151" name="Google Shape;151;p22"/>
          <p:cNvPicPr preferRelativeResize="0"/>
          <p:nvPr/>
        </p:nvPicPr>
        <p:blipFill>
          <a:blip r:embed="rId4">
            <a:alphaModFix/>
          </a:blip>
          <a:stretch>
            <a:fillRect/>
          </a:stretch>
        </p:blipFill>
        <p:spPr>
          <a:xfrm>
            <a:off x="5930697" y="1513125"/>
            <a:ext cx="2990564" cy="2826136"/>
          </a:xfrm>
          <a:prstGeom prst="rect">
            <a:avLst/>
          </a:prstGeom>
          <a:noFill/>
          <a:ln>
            <a:noFill/>
          </a:ln>
        </p:spPr>
      </p:pic>
      <p:sp>
        <p:nvSpPr>
          <p:cNvPr id="152" name="Google Shape;152;p22"/>
          <p:cNvSpPr/>
          <p:nvPr/>
        </p:nvSpPr>
        <p:spPr>
          <a:xfrm>
            <a:off x="5025300" y="2917550"/>
            <a:ext cx="43800" cy="9021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8425900" y="2917550"/>
            <a:ext cx="43800" cy="86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nvSpPr>
        <p:spPr>
          <a:xfrm>
            <a:off x="5931364" y="3884763"/>
            <a:ext cx="573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600">
                <a:highlight>
                  <a:srgbClr val="FFFFFF"/>
                </a:highlight>
                <a:latin typeface="Old Standard TT"/>
                <a:ea typeface="Old Standard TT"/>
                <a:cs typeface="Old Standard TT"/>
                <a:sym typeface="Old Standard TT"/>
              </a:rPr>
              <a:t>Gamma</a:t>
            </a:r>
            <a:endParaRPr sz="600">
              <a:highlight>
                <a:srgbClr val="FFFFFF"/>
              </a:highlight>
              <a:latin typeface="Old Standard TT"/>
              <a:ea typeface="Old Standard TT"/>
              <a:cs typeface="Old Standard TT"/>
              <a:sym typeface="Old Standard TT"/>
            </a:endParaRPr>
          </a:p>
          <a:p>
            <a:pPr indent="0" lvl="0" marL="0" rtl="0" algn="l">
              <a:spcBef>
                <a:spcPts val="0"/>
              </a:spcBef>
              <a:spcAft>
                <a:spcPts val="0"/>
              </a:spcAft>
              <a:buNone/>
            </a:pPr>
            <a:r>
              <a:rPr lang="ru" sz="600">
                <a:highlight>
                  <a:srgbClr val="FFFFFF"/>
                </a:highlight>
                <a:latin typeface="Old Standard TT"/>
                <a:ea typeface="Old Standard TT"/>
                <a:cs typeface="Old Standard TT"/>
                <a:sym typeface="Old Standard TT"/>
              </a:rPr>
              <a:t>Norm</a:t>
            </a:r>
            <a:endParaRPr sz="600">
              <a:highlight>
                <a:srgbClr val="FFFFFF"/>
              </a:highlight>
              <a:latin typeface="Old Standard TT"/>
              <a:ea typeface="Old Standard TT"/>
              <a:cs typeface="Old Standard TT"/>
              <a:sym typeface="Old Standard TT"/>
            </a:endParaRPr>
          </a:p>
          <a:p>
            <a:pPr indent="0" lvl="0" marL="0" rtl="0" algn="l">
              <a:spcBef>
                <a:spcPts val="0"/>
              </a:spcBef>
              <a:spcAft>
                <a:spcPts val="0"/>
              </a:spcAft>
              <a:buNone/>
            </a:pPr>
            <a:r>
              <a:rPr lang="ru" sz="600">
                <a:highlight>
                  <a:srgbClr val="FFFFFF"/>
                </a:highlight>
                <a:latin typeface="Old Standard TT"/>
                <a:ea typeface="Old Standard TT"/>
                <a:cs typeface="Old Standard TT"/>
                <a:sym typeface="Old Standard TT"/>
              </a:rPr>
              <a:t>Exp</a:t>
            </a:r>
            <a:endParaRPr sz="600">
              <a:highlight>
                <a:srgbClr val="FFFFFF"/>
              </a:highlight>
              <a:latin typeface="Old Standard TT"/>
              <a:ea typeface="Old Standard TT"/>
              <a:cs typeface="Old Standard TT"/>
              <a:sym typeface="Old Standard TT"/>
            </a:endParaRPr>
          </a:p>
          <a:p>
            <a:pPr indent="0" lvl="0" marL="0" rtl="0" algn="l">
              <a:spcBef>
                <a:spcPts val="0"/>
              </a:spcBef>
              <a:spcAft>
                <a:spcPts val="0"/>
              </a:spcAft>
              <a:buNone/>
            </a:pPr>
            <a:r>
              <a:rPr lang="ru" sz="600">
                <a:highlight>
                  <a:srgbClr val="FFFFFF"/>
                </a:highlight>
                <a:latin typeface="Old Standard TT"/>
                <a:ea typeface="Old Standard TT"/>
                <a:cs typeface="Old Standard TT"/>
                <a:sym typeface="Old Standard TT"/>
              </a:rPr>
              <a:t>Lognorm</a:t>
            </a:r>
            <a:endParaRPr sz="600">
              <a:highlight>
                <a:srgbClr val="FFFFFF"/>
              </a:highlight>
              <a:latin typeface="Old Standard TT"/>
              <a:ea typeface="Old Standard TT"/>
              <a:cs typeface="Old Standard TT"/>
              <a:sym typeface="Old Standard TT"/>
            </a:endParaRPr>
          </a:p>
        </p:txBody>
      </p:sp>
      <p:pic>
        <p:nvPicPr>
          <p:cNvPr id="155" name="Google Shape;155;p22"/>
          <p:cNvPicPr preferRelativeResize="0"/>
          <p:nvPr/>
        </p:nvPicPr>
        <p:blipFill>
          <a:blip r:embed="rId5">
            <a:alphaModFix/>
          </a:blip>
          <a:stretch>
            <a:fillRect/>
          </a:stretch>
        </p:blipFill>
        <p:spPr>
          <a:xfrm>
            <a:off x="2623075" y="3904959"/>
            <a:ext cx="2990563" cy="445961"/>
          </a:xfrm>
          <a:prstGeom prst="rect">
            <a:avLst/>
          </a:prstGeom>
          <a:noFill/>
          <a:ln>
            <a:noFill/>
          </a:ln>
        </p:spPr>
      </p:pic>
      <p:pic>
        <p:nvPicPr>
          <p:cNvPr id="156" name="Google Shape;156;p22"/>
          <p:cNvPicPr preferRelativeResize="0"/>
          <p:nvPr/>
        </p:nvPicPr>
        <p:blipFill>
          <a:blip r:embed="rId6">
            <a:alphaModFix/>
          </a:blip>
          <a:stretch>
            <a:fillRect/>
          </a:stretch>
        </p:blipFill>
        <p:spPr>
          <a:xfrm>
            <a:off x="5931360" y="3891439"/>
            <a:ext cx="2990565" cy="439029"/>
          </a:xfrm>
          <a:prstGeom prst="rect">
            <a:avLst/>
          </a:prstGeom>
          <a:noFill/>
          <a:ln>
            <a:noFill/>
          </a:ln>
        </p:spPr>
      </p:pic>
      <p:pic>
        <p:nvPicPr>
          <p:cNvPr id="157" name="Google Shape;157;p22"/>
          <p:cNvPicPr preferRelativeResize="0"/>
          <p:nvPr/>
        </p:nvPicPr>
        <p:blipFill>
          <a:blip r:embed="rId7">
            <a:alphaModFix/>
          </a:blip>
          <a:stretch>
            <a:fillRect/>
          </a:stretch>
        </p:blipFill>
        <p:spPr>
          <a:xfrm>
            <a:off x="238995" y="1567634"/>
            <a:ext cx="2062350" cy="834341"/>
          </a:xfrm>
          <a:prstGeom prst="rect">
            <a:avLst/>
          </a:prstGeom>
          <a:noFill/>
          <a:ln>
            <a:noFill/>
          </a:ln>
        </p:spPr>
      </p:pic>
      <p:sp>
        <p:nvSpPr>
          <p:cNvPr id="158" name="Google Shape;158;p22"/>
          <p:cNvSpPr txBox="1"/>
          <p:nvPr/>
        </p:nvSpPr>
        <p:spPr>
          <a:xfrm>
            <a:off x="158825" y="2738150"/>
            <a:ext cx="218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Turning to the study of BMI from the target trait, we realized that the distributions differ</a:t>
            </a:r>
            <a:endParaRPr/>
          </a:p>
        </p:txBody>
      </p:sp>
      <p:sp>
        <p:nvSpPr>
          <p:cNvPr id="159" name="Google Shape;159;p22"/>
          <p:cNvSpPr/>
          <p:nvPr/>
        </p:nvSpPr>
        <p:spPr>
          <a:xfrm rot="-5400000">
            <a:off x="7572325" y="2305350"/>
            <a:ext cx="89100" cy="86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rot="-5400000">
            <a:off x="4221800" y="2305350"/>
            <a:ext cx="89100" cy="867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rot="-5400000">
            <a:off x="4130600" y="1059775"/>
            <a:ext cx="66300" cy="108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rot="-5400000">
            <a:off x="7497800" y="1056100"/>
            <a:ext cx="58500" cy="1081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500"/>
              <a:t>Empirical distribution function for BMI from the target trait</a:t>
            </a:r>
            <a:endParaRPr sz="2500"/>
          </a:p>
        </p:txBody>
      </p:sp>
      <p:pic>
        <p:nvPicPr>
          <p:cNvPr id="168" name="Google Shape;168;p23"/>
          <p:cNvPicPr preferRelativeResize="0"/>
          <p:nvPr/>
        </p:nvPicPr>
        <p:blipFill>
          <a:blip r:embed="rId3">
            <a:alphaModFix/>
          </a:blip>
          <a:stretch>
            <a:fillRect/>
          </a:stretch>
        </p:blipFill>
        <p:spPr>
          <a:xfrm>
            <a:off x="2943898" y="1591625"/>
            <a:ext cx="5776001" cy="2958250"/>
          </a:xfrm>
          <a:prstGeom prst="rect">
            <a:avLst/>
          </a:prstGeom>
          <a:noFill/>
          <a:ln>
            <a:noFill/>
          </a:ln>
        </p:spPr>
      </p:pic>
      <p:sp>
        <p:nvSpPr>
          <p:cNvPr id="169" name="Google Shape;169;p23"/>
          <p:cNvSpPr txBox="1"/>
          <p:nvPr/>
        </p:nvSpPr>
        <p:spPr>
          <a:xfrm>
            <a:off x="742600" y="2025150"/>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healthy</a:t>
            </a:r>
            <a:endParaRPr>
              <a:latin typeface="Old Standard TT"/>
              <a:ea typeface="Old Standard TT"/>
              <a:cs typeface="Old Standard TT"/>
              <a:sym typeface="Old Standard TT"/>
            </a:endParaRPr>
          </a:p>
        </p:txBody>
      </p:sp>
      <p:sp>
        <p:nvSpPr>
          <p:cNvPr id="170" name="Google Shape;170;p23"/>
          <p:cNvSpPr txBox="1"/>
          <p:nvPr/>
        </p:nvSpPr>
        <p:spPr>
          <a:xfrm>
            <a:off x="742600" y="3167325"/>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not healthy</a:t>
            </a:r>
            <a:endParaRPr>
              <a:latin typeface="Old Standard TT"/>
              <a:ea typeface="Old Standard TT"/>
              <a:cs typeface="Old Standard TT"/>
              <a:sym typeface="Old Standard TT"/>
            </a:endParaRPr>
          </a:p>
        </p:txBody>
      </p:sp>
      <p:cxnSp>
        <p:nvCxnSpPr>
          <p:cNvPr id="171" name="Google Shape;171;p23"/>
          <p:cNvCxnSpPr/>
          <p:nvPr/>
        </p:nvCxnSpPr>
        <p:spPr>
          <a:xfrm>
            <a:off x="602800" y="3367425"/>
            <a:ext cx="139800" cy="0"/>
          </a:xfrm>
          <a:prstGeom prst="straightConnector1">
            <a:avLst/>
          </a:prstGeom>
          <a:noFill/>
          <a:ln cap="flat" cmpd="sng" w="114300">
            <a:solidFill>
              <a:srgbClr val="636EFA"/>
            </a:solidFill>
            <a:prstDash val="solid"/>
            <a:round/>
            <a:headEnd len="med" w="med" type="none"/>
            <a:tailEnd len="med" w="med" type="none"/>
          </a:ln>
        </p:spPr>
      </p:cxnSp>
      <p:cxnSp>
        <p:nvCxnSpPr>
          <p:cNvPr id="172" name="Google Shape;172;p23"/>
          <p:cNvCxnSpPr/>
          <p:nvPr/>
        </p:nvCxnSpPr>
        <p:spPr>
          <a:xfrm>
            <a:off x="602800" y="2225250"/>
            <a:ext cx="139800" cy="0"/>
          </a:xfrm>
          <a:prstGeom prst="straightConnector1">
            <a:avLst/>
          </a:prstGeom>
          <a:noFill/>
          <a:ln cap="flat" cmpd="sng" w="114300">
            <a:solidFill>
              <a:srgbClr val="EF553B"/>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2400"/>
              <a:t>Empirical distribution function for the weight of the target trait</a:t>
            </a:r>
            <a:endParaRPr sz="2400"/>
          </a:p>
        </p:txBody>
      </p:sp>
      <p:pic>
        <p:nvPicPr>
          <p:cNvPr id="178" name="Google Shape;178;p24"/>
          <p:cNvPicPr preferRelativeResize="0"/>
          <p:nvPr/>
        </p:nvPicPr>
        <p:blipFill>
          <a:blip r:embed="rId3">
            <a:alphaModFix/>
          </a:blip>
          <a:stretch>
            <a:fillRect/>
          </a:stretch>
        </p:blipFill>
        <p:spPr>
          <a:xfrm>
            <a:off x="2809998" y="1543000"/>
            <a:ext cx="5620024" cy="2866775"/>
          </a:xfrm>
          <a:prstGeom prst="rect">
            <a:avLst/>
          </a:prstGeom>
          <a:noFill/>
          <a:ln>
            <a:noFill/>
          </a:ln>
        </p:spPr>
      </p:pic>
      <p:sp>
        <p:nvSpPr>
          <p:cNvPr id="179" name="Google Shape;179;p24"/>
          <p:cNvSpPr txBox="1"/>
          <p:nvPr/>
        </p:nvSpPr>
        <p:spPr>
          <a:xfrm>
            <a:off x="742600" y="2025150"/>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healthy</a:t>
            </a:r>
            <a:endParaRPr>
              <a:latin typeface="Old Standard TT"/>
              <a:ea typeface="Old Standard TT"/>
              <a:cs typeface="Old Standard TT"/>
              <a:sym typeface="Old Standard TT"/>
            </a:endParaRPr>
          </a:p>
        </p:txBody>
      </p:sp>
      <p:sp>
        <p:nvSpPr>
          <p:cNvPr id="180" name="Google Shape;180;p24"/>
          <p:cNvSpPr txBox="1"/>
          <p:nvPr/>
        </p:nvSpPr>
        <p:spPr>
          <a:xfrm>
            <a:off x="742600" y="3167325"/>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not healthy</a:t>
            </a:r>
            <a:endParaRPr>
              <a:latin typeface="Old Standard TT"/>
              <a:ea typeface="Old Standard TT"/>
              <a:cs typeface="Old Standard TT"/>
              <a:sym typeface="Old Standard TT"/>
            </a:endParaRPr>
          </a:p>
        </p:txBody>
      </p:sp>
      <p:cxnSp>
        <p:nvCxnSpPr>
          <p:cNvPr id="181" name="Google Shape;181;p24"/>
          <p:cNvCxnSpPr/>
          <p:nvPr/>
        </p:nvCxnSpPr>
        <p:spPr>
          <a:xfrm>
            <a:off x="602800" y="3367425"/>
            <a:ext cx="139800" cy="0"/>
          </a:xfrm>
          <a:prstGeom prst="straightConnector1">
            <a:avLst/>
          </a:prstGeom>
          <a:noFill/>
          <a:ln cap="flat" cmpd="sng" w="114300">
            <a:solidFill>
              <a:srgbClr val="636EFA"/>
            </a:solidFill>
            <a:prstDash val="solid"/>
            <a:round/>
            <a:headEnd len="med" w="med" type="none"/>
            <a:tailEnd len="med" w="med" type="none"/>
          </a:ln>
        </p:spPr>
      </p:cxnSp>
      <p:cxnSp>
        <p:nvCxnSpPr>
          <p:cNvPr id="182" name="Google Shape;182;p24"/>
          <p:cNvCxnSpPr/>
          <p:nvPr/>
        </p:nvCxnSpPr>
        <p:spPr>
          <a:xfrm>
            <a:off x="602800" y="2225250"/>
            <a:ext cx="139800" cy="0"/>
          </a:xfrm>
          <a:prstGeom prst="straightConnector1">
            <a:avLst/>
          </a:prstGeom>
          <a:noFill/>
          <a:ln cap="flat" cmpd="sng" w="114300">
            <a:solidFill>
              <a:srgbClr val="EF553B"/>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Distribution of ap_hi from the target feature</a:t>
            </a:r>
            <a:endParaRPr/>
          </a:p>
        </p:txBody>
      </p:sp>
      <p:pic>
        <p:nvPicPr>
          <p:cNvPr id="188" name="Google Shape;188;p25"/>
          <p:cNvPicPr preferRelativeResize="0"/>
          <p:nvPr/>
        </p:nvPicPr>
        <p:blipFill rotWithShape="1">
          <a:blip r:embed="rId3">
            <a:alphaModFix/>
          </a:blip>
          <a:srcRect b="0" l="0" r="0" t="13636"/>
          <a:stretch/>
        </p:blipFill>
        <p:spPr>
          <a:xfrm>
            <a:off x="1029150" y="1695875"/>
            <a:ext cx="7085700" cy="326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6"/>
          <p:cNvPicPr preferRelativeResize="0"/>
          <p:nvPr/>
        </p:nvPicPr>
        <p:blipFill>
          <a:blip r:embed="rId3">
            <a:alphaModFix/>
          </a:blip>
          <a:stretch>
            <a:fillRect/>
          </a:stretch>
        </p:blipFill>
        <p:spPr>
          <a:xfrm>
            <a:off x="152400" y="699959"/>
            <a:ext cx="4419599" cy="3529141"/>
          </a:xfrm>
          <a:prstGeom prst="rect">
            <a:avLst/>
          </a:prstGeom>
          <a:noFill/>
          <a:ln>
            <a:noFill/>
          </a:ln>
        </p:spPr>
      </p:pic>
      <p:pic>
        <p:nvPicPr>
          <p:cNvPr id="194" name="Google Shape;194;p26"/>
          <p:cNvPicPr preferRelativeResize="0"/>
          <p:nvPr/>
        </p:nvPicPr>
        <p:blipFill>
          <a:blip r:embed="rId4">
            <a:alphaModFix/>
          </a:blip>
          <a:stretch>
            <a:fillRect/>
          </a:stretch>
        </p:blipFill>
        <p:spPr>
          <a:xfrm>
            <a:off x="4694174" y="728775"/>
            <a:ext cx="4267200" cy="3471488"/>
          </a:xfrm>
          <a:prstGeom prst="rect">
            <a:avLst/>
          </a:prstGeom>
          <a:noFill/>
          <a:ln>
            <a:noFill/>
          </a:ln>
        </p:spPr>
      </p:pic>
      <p:sp>
        <p:nvSpPr>
          <p:cNvPr id="195" name="Google Shape;195;p26"/>
          <p:cNvSpPr txBox="1"/>
          <p:nvPr/>
        </p:nvSpPr>
        <p:spPr>
          <a:xfrm>
            <a:off x="996738" y="314700"/>
            <a:ext cx="18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latin typeface="Old Standard TT"/>
                <a:ea typeface="Old Standard TT"/>
                <a:cs typeface="Old Standard TT"/>
                <a:sym typeface="Old Standard TT"/>
              </a:rPr>
              <a:t>healthy</a:t>
            </a:r>
            <a:endParaRPr>
              <a:latin typeface="Old Standard TT"/>
              <a:ea typeface="Old Standard TT"/>
              <a:cs typeface="Old Standard TT"/>
              <a:sym typeface="Old Standard TT"/>
            </a:endParaRPr>
          </a:p>
        </p:txBody>
      </p:sp>
      <p:sp>
        <p:nvSpPr>
          <p:cNvPr id="196" name="Google Shape;196;p26"/>
          <p:cNvSpPr txBox="1"/>
          <p:nvPr/>
        </p:nvSpPr>
        <p:spPr>
          <a:xfrm>
            <a:off x="5462313" y="314700"/>
            <a:ext cx="18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latin typeface="Old Standard TT"/>
                <a:ea typeface="Old Standard TT"/>
                <a:cs typeface="Old Standard TT"/>
                <a:sym typeface="Old Standard TT"/>
              </a:rPr>
              <a:t>not healthy</a:t>
            </a:r>
            <a:endParaRPr>
              <a:latin typeface="Old Standard TT"/>
              <a:ea typeface="Old Standard TT"/>
              <a:cs typeface="Old Standard TT"/>
              <a:sym typeface="Old Standard TT"/>
            </a:endParaRPr>
          </a:p>
        </p:txBody>
      </p:sp>
      <p:sp>
        <p:nvSpPr>
          <p:cNvPr id="197" name="Google Shape;197;p26"/>
          <p:cNvSpPr txBox="1"/>
          <p:nvPr/>
        </p:nvSpPr>
        <p:spPr>
          <a:xfrm>
            <a:off x="74100" y="4292950"/>
            <a:ext cx="8995800" cy="7851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ru" sz="1300">
                <a:solidFill>
                  <a:schemeClr val="dk1"/>
                </a:solidFill>
                <a:latin typeface="Old Standard TT"/>
                <a:ea typeface="Old Standard TT"/>
                <a:cs typeface="Old Standard TT"/>
                <a:sym typeface="Old Standard TT"/>
              </a:rPr>
              <a:t>The highest percentage of the population with blood pressure is 120</a:t>
            </a:r>
            <a:endParaRPr sz="1300">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lang="ru" sz="1300">
                <a:solidFill>
                  <a:schemeClr val="dk1"/>
                </a:solidFill>
                <a:latin typeface="Old Standard TT"/>
                <a:ea typeface="Old Standard TT"/>
                <a:cs typeface="Old Standard TT"/>
                <a:sym typeface="Old Standard TT"/>
              </a:rPr>
              <a:t>If a person does not have cardiovascular disease, he/she is more likely (48.7%) to have a systolic blood pressure of 120 mmHg</a:t>
            </a:r>
            <a:endParaRPr sz="13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nvSpPr>
        <p:spPr>
          <a:xfrm>
            <a:off x="74100" y="4292950"/>
            <a:ext cx="8995800" cy="3849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ru" sz="1300">
                <a:solidFill>
                  <a:schemeClr val="dk1"/>
                </a:solidFill>
                <a:latin typeface="Old Standard TT"/>
                <a:ea typeface="Old Standard TT"/>
                <a:cs typeface="Old Standard TT"/>
                <a:sym typeface="Old Standard TT"/>
              </a:rPr>
              <a:t>Our dataset has the highest percentage of people with a diastolic blood pressure of 80 mmHg.</a:t>
            </a:r>
            <a:endParaRPr sz="1300">
              <a:solidFill>
                <a:schemeClr val="dk1"/>
              </a:solidFill>
              <a:latin typeface="Old Standard TT"/>
              <a:ea typeface="Old Standard TT"/>
              <a:cs typeface="Old Standard TT"/>
              <a:sym typeface="Old Standard TT"/>
            </a:endParaRPr>
          </a:p>
        </p:txBody>
      </p:sp>
      <p:pic>
        <p:nvPicPr>
          <p:cNvPr id="203" name="Google Shape;203;p27"/>
          <p:cNvPicPr preferRelativeResize="0"/>
          <p:nvPr/>
        </p:nvPicPr>
        <p:blipFill>
          <a:blip r:embed="rId3">
            <a:alphaModFix/>
          </a:blip>
          <a:stretch>
            <a:fillRect/>
          </a:stretch>
        </p:blipFill>
        <p:spPr>
          <a:xfrm>
            <a:off x="340275" y="867300"/>
            <a:ext cx="4043858" cy="3273250"/>
          </a:xfrm>
          <a:prstGeom prst="rect">
            <a:avLst/>
          </a:prstGeom>
          <a:noFill/>
          <a:ln>
            <a:noFill/>
          </a:ln>
        </p:spPr>
      </p:pic>
      <p:pic>
        <p:nvPicPr>
          <p:cNvPr id="204" name="Google Shape;204;p27"/>
          <p:cNvPicPr preferRelativeResize="0"/>
          <p:nvPr/>
        </p:nvPicPr>
        <p:blipFill>
          <a:blip r:embed="rId4">
            <a:alphaModFix/>
          </a:blip>
          <a:stretch>
            <a:fillRect/>
          </a:stretch>
        </p:blipFill>
        <p:spPr>
          <a:xfrm>
            <a:off x="4754470" y="835200"/>
            <a:ext cx="4146606" cy="3273250"/>
          </a:xfrm>
          <a:prstGeom prst="rect">
            <a:avLst/>
          </a:prstGeom>
          <a:noFill/>
          <a:ln>
            <a:noFill/>
          </a:ln>
        </p:spPr>
      </p:pic>
      <p:sp>
        <p:nvSpPr>
          <p:cNvPr id="205" name="Google Shape;205;p27"/>
          <p:cNvSpPr txBox="1"/>
          <p:nvPr/>
        </p:nvSpPr>
        <p:spPr>
          <a:xfrm>
            <a:off x="996738" y="314700"/>
            <a:ext cx="18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latin typeface="Old Standard TT"/>
                <a:ea typeface="Old Standard TT"/>
                <a:cs typeface="Old Standard TT"/>
                <a:sym typeface="Old Standard TT"/>
              </a:rPr>
              <a:t>healthy</a:t>
            </a:r>
            <a:endParaRPr>
              <a:latin typeface="Old Standard TT"/>
              <a:ea typeface="Old Standard TT"/>
              <a:cs typeface="Old Standard TT"/>
              <a:sym typeface="Old Standard TT"/>
            </a:endParaRPr>
          </a:p>
        </p:txBody>
      </p:sp>
      <p:sp>
        <p:nvSpPr>
          <p:cNvPr id="206" name="Google Shape;206;p27"/>
          <p:cNvSpPr txBox="1"/>
          <p:nvPr/>
        </p:nvSpPr>
        <p:spPr>
          <a:xfrm>
            <a:off x="5462313" y="314700"/>
            <a:ext cx="1816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a:latin typeface="Old Standard TT"/>
                <a:ea typeface="Old Standard TT"/>
                <a:cs typeface="Old Standard TT"/>
                <a:sym typeface="Old Standard TT"/>
              </a:rPr>
              <a:t>not healthy</a:t>
            </a:r>
            <a:endParaRPr>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5312800" y="445025"/>
            <a:ext cx="3519600" cy="26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300"/>
              <a:t>1)ap_hi ,cholesterol correlates with many traits but correlates the most with the target trait relative to other parameters.</a:t>
            </a:r>
            <a:endParaRPr sz="1300"/>
          </a:p>
          <a:p>
            <a:pPr indent="0" lvl="0" marL="0" rtl="0" algn="l">
              <a:spcBef>
                <a:spcPts val="0"/>
              </a:spcBef>
              <a:spcAft>
                <a:spcPts val="0"/>
              </a:spcAft>
              <a:buClr>
                <a:schemeClr val="dk1"/>
              </a:buClr>
              <a:buSzPts val="1100"/>
              <a:buFont typeface="Arial"/>
              <a:buNone/>
            </a:pPr>
            <a:r>
              <a:rPr lang="ru" sz="1300"/>
              <a:t>2) we can draw the same conclusions about a person's age based on EGF and histograms, as well as BMI.</a:t>
            </a:r>
            <a:endParaRPr sz="1300"/>
          </a:p>
          <a:p>
            <a:pPr indent="0" lvl="0" marL="0" rtl="0" algn="l">
              <a:spcBef>
                <a:spcPts val="0"/>
              </a:spcBef>
              <a:spcAft>
                <a:spcPts val="0"/>
              </a:spcAft>
              <a:buClr>
                <a:schemeClr val="dk1"/>
              </a:buClr>
              <a:buSzPts val="1100"/>
              <a:buFont typeface="Arial"/>
              <a:buNone/>
            </a:pPr>
            <a:r>
              <a:rPr lang="ru" sz="1300"/>
              <a:t>3) gender correlates with weight, height, smoking and alcohol, but does not correlate at all with the target trait; height, smoke, alco, active also correlate poorly</a:t>
            </a:r>
            <a:endParaRPr sz="1300"/>
          </a:p>
        </p:txBody>
      </p:sp>
      <p:pic>
        <p:nvPicPr>
          <p:cNvPr id="212" name="Google Shape;212;p28"/>
          <p:cNvPicPr preferRelativeResize="0"/>
          <p:nvPr/>
        </p:nvPicPr>
        <p:blipFill>
          <a:blip r:embed="rId3">
            <a:alphaModFix/>
          </a:blip>
          <a:stretch>
            <a:fillRect/>
          </a:stretch>
        </p:blipFill>
        <p:spPr>
          <a:xfrm>
            <a:off x="159975" y="523025"/>
            <a:ext cx="5008000" cy="4166199"/>
          </a:xfrm>
          <a:prstGeom prst="rect">
            <a:avLst/>
          </a:prstGeom>
          <a:noFill/>
          <a:ln>
            <a:noFill/>
          </a:ln>
        </p:spPr>
      </p:pic>
      <p:sp>
        <p:nvSpPr>
          <p:cNvPr id="213" name="Google Shape;213;p28"/>
          <p:cNvSpPr txBox="1"/>
          <p:nvPr/>
        </p:nvSpPr>
        <p:spPr>
          <a:xfrm>
            <a:off x="5312800" y="2881875"/>
            <a:ext cx="3519600" cy="5850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ru" sz="1300">
                <a:solidFill>
                  <a:schemeClr val="dk1"/>
                </a:solidFill>
                <a:latin typeface="Old Standard TT"/>
                <a:ea typeface="Old Standard TT"/>
                <a:cs typeface="Old Standard TT"/>
                <a:sym typeface="Old Standard TT"/>
              </a:rPr>
              <a:t>The following features were selected for further study: BMI, age, ap_hi, and cholesterol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type="title"/>
          </p:nvPr>
        </p:nvSpPr>
        <p:spPr>
          <a:xfrm>
            <a:off x="2105550" y="1958550"/>
            <a:ext cx="45351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Log.regression</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Data for regression</a:t>
            </a:r>
            <a:endParaRPr/>
          </a:p>
        </p:txBody>
      </p:sp>
      <p:pic>
        <p:nvPicPr>
          <p:cNvPr id="224" name="Google Shape;224;p30"/>
          <p:cNvPicPr preferRelativeResize="0"/>
          <p:nvPr/>
        </p:nvPicPr>
        <p:blipFill>
          <a:blip r:embed="rId3">
            <a:alphaModFix/>
          </a:blip>
          <a:stretch>
            <a:fillRect/>
          </a:stretch>
        </p:blipFill>
        <p:spPr>
          <a:xfrm>
            <a:off x="60838" y="1789721"/>
            <a:ext cx="4907525" cy="2775650"/>
          </a:xfrm>
          <a:prstGeom prst="rect">
            <a:avLst/>
          </a:prstGeom>
          <a:noFill/>
          <a:ln>
            <a:noFill/>
          </a:ln>
        </p:spPr>
      </p:pic>
      <p:sp>
        <p:nvSpPr>
          <p:cNvPr id="225" name="Google Shape;225;p30"/>
          <p:cNvSpPr txBox="1"/>
          <p:nvPr/>
        </p:nvSpPr>
        <p:spPr>
          <a:xfrm>
            <a:off x="445150" y="1301075"/>
            <a:ext cx="366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300">
                <a:solidFill>
                  <a:schemeClr val="dk1"/>
                </a:solidFill>
                <a:latin typeface="Old Standard TT"/>
                <a:ea typeface="Old Standard TT"/>
                <a:cs typeface="Old Standard TT"/>
                <a:sym typeface="Old Standard TT"/>
              </a:rPr>
              <a:t>table with which we work further</a:t>
            </a:r>
            <a:endParaRPr sz="1300">
              <a:solidFill>
                <a:schemeClr val="dk1"/>
              </a:solidFill>
              <a:latin typeface="Old Standard TT"/>
              <a:ea typeface="Old Standard TT"/>
              <a:cs typeface="Old Standard TT"/>
              <a:sym typeface="Old Standard TT"/>
            </a:endParaRPr>
          </a:p>
        </p:txBody>
      </p:sp>
      <p:sp>
        <p:nvSpPr>
          <p:cNvPr id="226" name="Google Shape;226;p30"/>
          <p:cNvSpPr txBox="1"/>
          <p:nvPr/>
        </p:nvSpPr>
        <p:spPr>
          <a:xfrm>
            <a:off x="5024725" y="1827175"/>
            <a:ext cx="38076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ru" sz="1050">
                <a:solidFill>
                  <a:schemeClr val="dk1"/>
                </a:solidFill>
                <a:highlight>
                  <a:srgbClr val="FFFFFF"/>
                </a:highlight>
              </a:rPr>
              <a:t>31534 - the number of cases</a:t>
            </a:r>
            <a:endParaRPr sz="1050">
              <a:solidFill>
                <a:schemeClr val="dk1"/>
              </a:solidFill>
              <a:highlight>
                <a:srgbClr val="FFFFFF"/>
              </a:highlight>
            </a:endParaRPr>
          </a:p>
          <a:p>
            <a:pPr indent="0" lvl="0" marL="0" rtl="0" algn="l">
              <a:lnSpc>
                <a:spcPct val="115000"/>
              </a:lnSpc>
              <a:spcBef>
                <a:spcPts val="0"/>
              </a:spcBef>
              <a:spcAft>
                <a:spcPts val="0"/>
              </a:spcAft>
              <a:buNone/>
            </a:pPr>
            <a:r>
              <a:rPr lang="ru" sz="1050">
                <a:solidFill>
                  <a:schemeClr val="dk1"/>
                </a:solidFill>
                <a:highlight>
                  <a:srgbClr val="FFFFFF"/>
                </a:highlight>
              </a:rPr>
              <a:t>32404 - the number of people with no disease</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a:p>
            <a:pPr indent="0" lvl="0" marL="0" rtl="0" algn="l">
              <a:lnSpc>
                <a:spcPct val="115000"/>
              </a:lnSpc>
              <a:spcBef>
                <a:spcPts val="0"/>
              </a:spcBef>
              <a:spcAft>
                <a:spcPts val="0"/>
              </a:spcAft>
              <a:buNone/>
            </a:pPr>
            <a:r>
              <a:t/>
            </a:r>
            <a:endParaRPr sz="1050">
              <a:solidFill>
                <a:schemeClr val="dk1"/>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660300" y="284725"/>
            <a:ext cx="7748700" cy="151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sz="2400"/>
              <a:t>Data after centering and normalizing each parameter (we subtracted the empirical mean from each value from the column and divided by the root of the variance).</a:t>
            </a:r>
            <a:endParaRPr sz="2400"/>
          </a:p>
        </p:txBody>
      </p:sp>
      <p:pic>
        <p:nvPicPr>
          <p:cNvPr id="232" name="Google Shape;232;p31"/>
          <p:cNvPicPr preferRelativeResize="0"/>
          <p:nvPr/>
        </p:nvPicPr>
        <p:blipFill>
          <a:blip r:embed="rId3">
            <a:alphaModFix/>
          </a:blip>
          <a:stretch>
            <a:fillRect/>
          </a:stretch>
        </p:blipFill>
        <p:spPr>
          <a:xfrm>
            <a:off x="2302265" y="1958261"/>
            <a:ext cx="4539475" cy="256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Project</a:t>
            </a:r>
            <a:endParaRPr/>
          </a:p>
        </p:txBody>
      </p:sp>
      <p:sp>
        <p:nvSpPr>
          <p:cNvPr id="66" name="Google Shape;66;p14"/>
          <p:cNvSpPr txBox="1"/>
          <p:nvPr/>
        </p:nvSpPr>
        <p:spPr>
          <a:xfrm>
            <a:off x="102875" y="1381400"/>
            <a:ext cx="4469100" cy="2596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None/>
            </a:pPr>
            <a:r>
              <a:rPr lang="ru" sz="1050">
                <a:solidFill>
                  <a:srgbClr val="3C4043"/>
                </a:solidFill>
              </a:rPr>
              <a:t>Heart Disease is a prevalent and potentially life-threatening health issue worldwide. Various factors contribute to the development of heart disease, including high blood pressure, high cholesterol levels, smoking, obesity, and a sedentary lifestyle.</a:t>
            </a:r>
            <a:endParaRPr sz="1050">
              <a:solidFill>
                <a:srgbClr val="3C4043"/>
              </a:solidFill>
            </a:endParaRPr>
          </a:p>
          <a:p>
            <a:pPr indent="0" lvl="0" marL="0" marR="0" rtl="0" algn="l">
              <a:lnSpc>
                <a:spcPct val="115000"/>
              </a:lnSpc>
              <a:spcBef>
                <a:spcPts val="1500"/>
              </a:spcBef>
              <a:spcAft>
                <a:spcPts val="0"/>
              </a:spcAft>
              <a:buNone/>
            </a:pPr>
            <a:r>
              <a:rPr lang="ru" sz="1050">
                <a:solidFill>
                  <a:srgbClr val="3C4043"/>
                </a:solidFill>
              </a:rPr>
              <a:t>We want to conduct a study of the dependence of heart disease on the main parameters of a person and, on the basis of the dependences identified in the process of studying, create a model capable of determining predisposition to the disease</a:t>
            </a:r>
            <a:endParaRPr sz="1050">
              <a:solidFill>
                <a:srgbClr val="3C4043"/>
              </a:solidFill>
            </a:endParaRPr>
          </a:p>
          <a:p>
            <a:pPr indent="0" lvl="0" marL="0" marR="0" rtl="0" algn="l">
              <a:lnSpc>
                <a:spcPct val="115000"/>
              </a:lnSpc>
              <a:spcBef>
                <a:spcPts val="1500"/>
              </a:spcBef>
              <a:spcAft>
                <a:spcPts val="0"/>
              </a:spcAft>
              <a:buNone/>
            </a:pPr>
            <a:r>
              <a:t/>
            </a:r>
            <a:endParaRPr sz="1050">
              <a:solidFill>
                <a:srgbClr val="3C4043"/>
              </a:solidFill>
            </a:endParaRPr>
          </a:p>
          <a:p>
            <a:pPr indent="0" lvl="0" marL="0" marR="0" rtl="0" algn="l">
              <a:lnSpc>
                <a:spcPct val="115000"/>
              </a:lnSpc>
              <a:spcBef>
                <a:spcPts val="1500"/>
              </a:spcBef>
              <a:spcAft>
                <a:spcPts val="1200"/>
              </a:spcAft>
              <a:buNone/>
            </a:pPr>
            <a:r>
              <a:rPr lang="ru" sz="1050">
                <a:solidFill>
                  <a:srgbClr val="3C4043"/>
                </a:solidFill>
              </a:rPr>
              <a:t>Model that determines the predisposition to the disease</a:t>
            </a:r>
            <a:endParaRPr sz="1050">
              <a:solidFill>
                <a:srgbClr val="444746"/>
              </a:solidFill>
              <a:highlight>
                <a:srgbClr val="FFFFFF"/>
              </a:highlight>
              <a:latin typeface="Roboto"/>
              <a:ea typeface="Roboto"/>
              <a:cs typeface="Roboto"/>
              <a:sym typeface="Roboto"/>
            </a:endParaRPr>
          </a:p>
        </p:txBody>
      </p:sp>
      <p:pic>
        <p:nvPicPr>
          <p:cNvPr id="67" name="Google Shape;67;p14"/>
          <p:cNvPicPr preferRelativeResize="0"/>
          <p:nvPr/>
        </p:nvPicPr>
        <p:blipFill>
          <a:blip r:embed="rId3">
            <a:alphaModFix/>
          </a:blip>
          <a:stretch>
            <a:fillRect/>
          </a:stretch>
        </p:blipFill>
        <p:spPr>
          <a:xfrm>
            <a:off x="4724375" y="1210625"/>
            <a:ext cx="4267225" cy="284481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Log.regression: model quality</a:t>
            </a:r>
            <a:endParaRPr/>
          </a:p>
        </p:txBody>
      </p:sp>
      <p:sp>
        <p:nvSpPr>
          <p:cNvPr id="238" name="Google Shape;238;p32"/>
          <p:cNvSpPr txBox="1"/>
          <p:nvPr/>
        </p:nvSpPr>
        <p:spPr>
          <a:xfrm>
            <a:off x="0" y="0"/>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50">
              <a:solidFill>
                <a:schemeClr val="dk1"/>
              </a:solidFill>
              <a:highlight>
                <a:srgbClr val="FFFFFF"/>
              </a:highlight>
            </a:endParaRPr>
          </a:p>
        </p:txBody>
      </p:sp>
      <p:sp>
        <p:nvSpPr>
          <p:cNvPr id="239" name="Google Shape;239;p32"/>
          <p:cNvSpPr txBox="1"/>
          <p:nvPr/>
        </p:nvSpPr>
        <p:spPr>
          <a:xfrm>
            <a:off x="32400" y="1109225"/>
            <a:ext cx="9079200" cy="358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1) We divided our sample into 7/10 samples for training and 3/10 for model test</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2) Then we built the error matrix and got that:</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2.1) True positive predictions: 7278</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2.2) True negative predictions: 6541</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2.3) False positive predictions: 2168</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2.4) False negative predictions: 3195</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3) It turns out that we have 7278 + 6541 correct predictions and 2168 + 3195 false ones</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4) We get that the accuracy of our logistic model is: 0.7204671045772078</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5)</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Equation: log(odds) = -11.3 + 0.126*bmi+0.323*age+0.018*ap_hi+0.288*chol</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Clr>
                <a:schemeClr val="dk1"/>
              </a:buClr>
              <a:buSzPts val="1100"/>
              <a:buFont typeface="Arial"/>
              <a:buNone/>
            </a:pPr>
            <a:r>
              <a:rPr lang="ru" sz="1700">
                <a:solidFill>
                  <a:schemeClr val="dk1"/>
                </a:solidFill>
                <a:latin typeface="Old Standard TT"/>
                <a:ea typeface="Old Standard TT"/>
                <a:cs typeface="Old Standard TT"/>
                <a:sym typeface="Old Standard TT"/>
              </a:rPr>
              <a:t>Conclusion: This tells us that the model made a correct prediction about whether the person is sick 71.9% of the time.</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700">
              <a:solidFill>
                <a:schemeClr val="dk1"/>
              </a:solidFill>
              <a:latin typeface="Old Standard TT"/>
              <a:ea typeface="Old Standard TT"/>
              <a:cs typeface="Old Standard TT"/>
              <a:sym typeface="Old Standard T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311700" y="-39375"/>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ru"/>
              <a:t>ROC - кривая</a:t>
            </a:r>
            <a:endParaRPr/>
          </a:p>
        </p:txBody>
      </p:sp>
      <p:sp>
        <p:nvSpPr>
          <p:cNvPr id="245" name="Google Shape;245;p33"/>
          <p:cNvSpPr txBox="1"/>
          <p:nvPr/>
        </p:nvSpPr>
        <p:spPr>
          <a:xfrm>
            <a:off x="118300" y="4140425"/>
            <a:ext cx="8890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300"/>
              <a:t>Receiver Performance Curve (ROC) is another popular tool used with binary classifiers. The dotted line represents the ROC curve of a completely random classifier. A good classifier stays as far away from it as possible (towards the upper left corner).</a:t>
            </a:r>
            <a:endParaRPr sz="1300"/>
          </a:p>
        </p:txBody>
      </p:sp>
      <p:pic>
        <p:nvPicPr>
          <p:cNvPr id="246" name="Google Shape;246;p33"/>
          <p:cNvPicPr preferRelativeResize="0"/>
          <p:nvPr/>
        </p:nvPicPr>
        <p:blipFill>
          <a:blip r:embed="rId3">
            <a:alphaModFix/>
          </a:blip>
          <a:stretch>
            <a:fillRect/>
          </a:stretch>
        </p:blipFill>
        <p:spPr>
          <a:xfrm>
            <a:off x="118300" y="1079900"/>
            <a:ext cx="4500699" cy="1918525"/>
          </a:xfrm>
          <a:prstGeom prst="rect">
            <a:avLst/>
          </a:prstGeom>
          <a:noFill/>
          <a:ln>
            <a:noFill/>
          </a:ln>
        </p:spPr>
      </p:pic>
      <p:pic>
        <p:nvPicPr>
          <p:cNvPr id="247" name="Google Shape;247;p33"/>
          <p:cNvPicPr preferRelativeResize="0"/>
          <p:nvPr/>
        </p:nvPicPr>
        <p:blipFill>
          <a:blip r:embed="rId4">
            <a:alphaModFix/>
          </a:blip>
          <a:stretch>
            <a:fillRect/>
          </a:stretch>
        </p:blipFill>
        <p:spPr>
          <a:xfrm>
            <a:off x="5136002" y="819200"/>
            <a:ext cx="3061772" cy="3075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Выводы: </a:t>
            </a:r>
            <a:endParaRPr/>
          </a:p>
        </p:txBody>
      </p:sp>
      <p:sp>
        <p:nvSpPr>
          <p:cNvPr id="253" name="Google Shape;253;p34"/>
          <p:cNvSpPr txBox="1"/>
          <p:nvPr/>
        </p:nvSpPr>
        <p:spPr>
          <a:xfrm>
            <a:off x="263050" y="1367975"/>
            <a:ext cx="8919000" cy="31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700">
                <a:solidFill>
                  <a:schemeClr val="dk1"/>
                </a:solidFill>
                <a:latin typeface="Old Standard TT"/>
                <a:ea typeface="Old Standard TT"/>
                <a:cs typeface="Old Standard TT"/>
                <a:sym typeface="Old Standard TT"/>
              </a:rPr>
              <a:t>In the course of the work done, we realized that it is possible with known data about a person, namely his cholesterol level, age, upper blood pressure and body mass index, to find out a person's predisposition to a disease of the cardiovascular system.</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t/>
            </a:r>
            <a:endParaRPr sz="1700">
              <a:solidFill>
                <a:schemeClr val="dk1"/>
              </a:solidFill>
              <a:latin typeface="Old Standard TT"/>
              <a:ea typeface="Old Standard TT"/>
              <a:cs typeface="Old Standard TT"/>
              <a:sym typeface="Old Standard TT"/>
            </a:endParaRPr>
          </a:p>
          <a:p>
            <a:pPr indent="0" lvl="0" marL="0" marR="38100" rtl="0" algn="l">
              <a:lnSpc>
                <a:spcPct val="128571"/>
              </a:lnSpc>
              <a:spcBef>
                <a:spcPts val="0"/>
              </a:spcBef>
              <a:spcAft>
                <a:spcPts val="0"/>
              </a:spcAft>
              <a:buClr>
                <a:schemeClr val="dk1"/>
              </a:buClr>
              <a:buSzPts val="1100"/>
              <a:buFont typeface="Arial"/>
              <a:buNone/>
            </a:pPr>
            <a:r>
              <a:rPr lang="ru" sz="1700">
                <a:solidFill>
                  <a:srgbClr val="202124"/>
                </a:solidFill>
                <a:latin typeface="Times New Roman"/>
                <a:ea typeface="Times New Roman"/>
                <a:cs typeface="Times New Roman"/>
                <a:sym typeface="Times New Roman"/>
              </a:rPr>
              <a:t>we found a connection between the fact that if a person has a high body mass index, high cholesterol, high systolic pressure, and the older the person, the greater his predisposition to the disease. Things turned out to be pretty obvious, but this once again reminds us that we need to monitor our health.</a:t>
            </a:r>
            <a:endParaRPr sz="1700">
              <a:solidFill>
                <a:srgbClr val="202124"/>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Old Standard TT"/>
              <a:ea typeface="Old Standard TT"/>
              <a:cs typeface="Old Standard TT"/>
              <a:sym typeface="Old Standard TT"/>
            </a:endParaRPr>
          </a:p>
          <a:p>
            <a:pPr indent="0" lvl="0" marL="0" rtl="0" algn="l">
              <a:spcBef>
                <a:spcPts val="0"/>
              </a:spcBef>
              <a:spcAft>
                <a:spcPts val="0"/>
              </a:spcAft>
              <a:buNone/>
            </a:pPr>
            <a:r>
              <a:rPr lang="ru" sz="1700">
                <a:solidFill>
                  <a:schemeClr val="dk1"/>
                </a:solidFill>
                <a:latin typeface="Old Standard TT"/>
                <a:ea typeface="Old Standard TT"/>
                <a:cs typeface="Old Standard TT"/>
                <a:sym typeface="Old Standard TT"/>
              </a:rPr>
              <a:t> </a:t>
            </a:r>
            <a:endParaRPr sz="1700">
              <a:solidFill>
                <a:schemeClr val="dk1"/>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Dataset</a:t>
            </a:r>
            <a:endParaRPr/>
          </a:p>
          <a:p>
            <a:pPr indent="0" lvl="0" marL="0" rtl="0" algn="l">
              <a:spcBef>
                <a:spcPts val="0"/>
              </a:spcBef>
              <a:spcAft>
                <a:spcPts val="0"/>
              </a:spcAft>
              <a:buNone/>
            </a:pPr>
            <a:r>
              <a:t/>
            </a:r>
            <a:endParaRPr/>
          </a:p>
        </p:txBody>
      </p:sp>
      <p:sp>
        <p:nvSpPr>
          <p:cNvPr id="73" name="Google Shape;73;p15"/>
          <p:cNvSpPr txBox="1"/>
          <p:nvPr/>
        </p:nvSpPr>
        <p:spPr>
          <a:xfrm>
            <a:off x="311700" y="1513300"/>
            <a:ext cx="7354800" cy="276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050">
                <a:solidFill>
                  <a:srgbClr val="3C4043"/>
                </a:solidFill>
              </a:rPr>
              <a:t>Features:</a:t>
            </a:r>
            <a:endParaRPr sz="1050">
              <a:solidFill>
                <a:srgbClr val="3C4043"/>
              </a:solidFill>
            </a:endParaRPr>
          </a:p>
          <a:p>
            <a:pPr indent="-295275" lvl="0" marL="533400" rtl="0" algn="l">
              <a:lnSpc>
                <a:spcPct val="115000"/>
              </a:lnSpc>
              <a:spcBef>
                <a:spcPts val="1500"/>
              </a:spcBef>
              <a:spcAft>
                <a:spcPts val="0"/>
              </a:spcAft>
              <a:buClr>
                <a:srgbClr val="3C4043"/>
              </a:buClr>
              <a:buSzPts val="1050"/>
              <a:buAutoNum type="arabicPeriod"/>
            </a:pPr>
            <a:r>
              <a:rPr lang="ru" sz="1050">
                <a:solidFill>
                  <a:srgbClr val="3C4043"/>
                </a:solidFill>
              </a:rPr>
              <a:t>Age | Objective Feature | age | int (days)</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Height | Objective Feature | height | int (cm)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Weight | Objective Feature | weight | float (kg)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Gender | Objective Feature | gender | categorical code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Systolic blood pressure | Examination Feature | ap_hi | int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Diastolic blood pressure | Examination Feature | ap_lo | int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Cholesterol | Examination Feature | cholesterol | 1: normal, 2: above normal, 3: well above normal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Glucose | Examination Feature | gluc | 1: normal, 2: above normal, 3: well above normal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Smoking | Subjective Feature | smoke | binary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Alcohol intake | Subjective Feature | alco | binary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Physical activity | Subjective Feature | active | binary |</a:t>
            </a:r>
            <a:endParaRPr sz="1050">
              <a:solidFill>
                <a:srgbClr val="3C4043"/>
              </a:solidFill>
            </a:endParaRPr>
          </a:p>
          <a:p>
            <a:pPr indent="-295275" lvl="0" marL="533400" rtl="0" algn="l">
              <a:lnSpc>
                <a:spcPct val="115000"/>
              </a:lnSpc>
              <a:spcBef>
                <a:spcPts val="0"/>
              </a:spcBef>
              <a:spcAft>
                <a:spcPts val="0"/>
              </a:spcAft>
              <a:buClr>
                <a:srgbClr val="3C4043"/>
              </a:buClr>
              <a:buSzPts val="1050"/>
              <a:buAutoNum type="arabicPeriod"/>
            </a:pPr>
            <a:r>
              <a:rPr lang="ru" sz="1050">
                <a:solidFill>
                  <a:srgbClr val="3C4043"/>
                </a:solidFill>
              </a:rPr>
              <a:t>Presence or absence of cardiovascular disease | Target Variable | cardio | binary |</a:t>
            </a:r>
            <a:endParaRPr sz="1050">
              <a:solidFill>
                <a:srgbClr val="3C4043"/>
              </a:solidFill>
            </a:endParaRPr>
          </a:p>
        </p:txBody>
      </p:sp>
      <p:sp>
        <p:nvSpPr>
          <p:cNvPr id="74" name="Google Shape;74;p15"/>
          <p:cNvSpPr txBox="1"/>
          <p:nvPr/>
        </p:nvSpPr>
        <p:spPr>
          <a:xfrm>
            <a:off x="311700" y="1112675"/>
            <a:ext cx="57093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ru" sz="1050">
                <a:solidFill>
                  <a:srgbClr val="3C4043"/>
                </a:solidFill>
              </a:rPr>
              <a:t>D</a:t>
            </a:r>
            <a:r>
              <a:rPr lang="ru" sz="1050">
                <a:solidFill>
                  <a:srgbClr val="3C4043"/>
                </a:solidFill>
              </a:rPr>
              <a:t>at</a:t>
            </a:r>
            <a:r>
              <a:rPr lang="ru" sz="1050">
                <a:solidFill>
                  <a:srgbClr val="3C4043"/>
                </a:solidFill>
              </a:rPr>
              <a:t>as</a:t>
            </a:r>
            <a:r>
              <a:rPr lang="ru" sz="1050">
                <a:solidFill>
                  <a:srgbClr val="3C4043"/>
                </a:solidFill>
              </a:rPr>
              <a:t>e</a:t>
            </a:r>
            <a:r>
              <a:rPr lang="ru" sz="1050">
                <a:solidFill>
                  <a:srgbClr val="3C4043"/>
                </a:solidFill>
              </a:rPr>
              <a:t>t taken from the Kaggle platform and data to take from examinations of patients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Dataset</a:t>
            </a:r>
            <a:endParaRPr/>
          </a:p>
        </p:txBody>
      </p:sp>
      <p:pic>
        <p:nvPicPr>
          <p:cNvPr id="80" name="Google Shape;80;p16"/>
          <p:cNvPicPr preferRelativeResize="0"/>
          <p:nvPr/>
        </p:nvPicPr>
        <p:blipFill>
          <a:blip r:embed="rId4">
            <a:alphaModFix/>
          </a:blip>
          <a:stretch>
            <a:fillRect/>
          </a:stretch>
        </p:blipFill>
        <p:spPr>
          <a:xfrm>
            <a:off x="152400" y="1210625"/>
            <a:ext cx="8672856" cy="3780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Data cleansing</a:t>
            </a:r>
            <a:endParaRPr/>
          </a:p>
        </p:txBody>
      </p:sp>
      <p:pic>
        <p:nvPicPr>
          <p:cNvPr id="86" name="Google Shape;86;p17"/>
          <p:cNvPicPr preferRelativeResize="0"/>
          <p:nvPr/>
        </p:nvPicPr>
        <p:blipFill>
          <a:blip r:embed="rId4">
            <a:alphaModFix/>
          </a:blip>
          <a:stretch>
            <a:fillRect/>
          </a:stretch>
        </p:blipFill>
        <p:spPr>
          <a:xfrm>
            <a:off x="3417725" y="983175"/>
            <a:ext cx="5601876" cy="2937975"/>
          </a:xfrm>
          <a:prstGeom prst="rect">
            <a:avLst/>
          </a:prstGeom>
          <a:noFill/>
          <a:ln>
            <a:noFill/>
          </a:ln>
        </p:spPr>
      </p:pic>
      <p:cxnSp>
        <p:nvCxnSpPr>
          <p:cNvPr id="87" name="Google Shape;87;p17"/>
          <p:cNvCxnSpPr/>
          <p:nvPr/>
        </p:nvCxnSpPr>
        <p:spPr>
          <a:xfrm>
            <a:off x="3653533" y="1150242"/>
            <a:ext cx="4935000" cy="2456700"/>
          </a:xfrm>
          <a:prstGeom prst="straightConnector1">
            <a:avLst/>
          </a:prstGeom>
          <a:noFill/>
          <a:ln cap="flat" cmpd="sng" w="228600">
            <a:solidFill>
              <a:srgbClr val="FF0000"/>
            </a:solidFill>
            <a:prstDash val="solid"/>
            <a:round/>
            <a:headEnd len="med" w="med" type="none"/>
            <a:tailEnd len="med" w="med" type="none"/>
          </a:ln>
        </p:spPr>
      </p:cxnSp>
      <p:cxnSp>
        <p:nvCxnSpPr>
          <p:cNvPr id="88" name="Google Shape;88;p17"/>
          <p:cNvCxnSpPr/>
          <p:nvPr/>
        </p:nvCxnSpPr>
        <p:spPr>
          <a:xfrm flipH="1">
            <a:off x="3689720" y="1265609"/>
            <a:ext cx="4840200" cy="2409000"/>
          </a:xfrm>
          <a:prstGeom prst="straightConnector1">
            <a:avLst/>
          </a:prstGeom>
          <a:noFill/>
          <a:ln cap="flat" cmpd="sng" w="228600">
            <a:solidFill>
              <a:srgbClr val="FF0000"/>
            </a:solidFill>
            <a:prstDash val="solid"/>
            <a:round/>
            <a:headEnd len="med" w="med" type="none"/>
            <a:tailEnd len="med" w="med" type="none"/>
          </a:ln>
        </p:spPr>
      </p:cxnSp>
      <p:sp>
        <p:nvSpPr>
          <p:cNvPr id="89" name="Google Shape;89;p17"/>
          <p:cNvSpPr txBox="1"/>
          <p:nvPr/>
        </p:nvSpPr>
        <p:spPr>
          <a:xfrm>
            <a:off x="73075" y="1187675"/>
            <a:ext cx="3299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a:t>1) Remove duplicate data by removing the id of people (24 people)</a:t>
            </a:r>
            <a:endParaRPr/>
          </a:p>
          <a:p>
            <a:pPr indent="0" lvl="0" marL="0" rtl="0" algn="l">
              <a:spcBef>
                <a:spcPts val="0"/>
              </a:spcBef>
              <a:spcAft>
                <a:spcPts val="0"/>
              </a:spcAft>
              <a:buClr>
                <a:schemeClr val="dk1"/>
              </a:buClr>
              <a:buSzPts val="1100"/>
              <a:buFont typeface="Arial"/>
              <a:buNone/>
            </a:pPr>
            <a:r>
              <a:rPr lang="ru"/>
              <a:t>2) made a defect in blood pressure less than 250 mm Hg and more than 0</a:t>
            </a:r>
            <a:endParaRPr/>
          </a:p>
          <a:p>
            <a:pPr indent="0" lvl="0" marL="0" rtl="0" algn="l">
              <a:spcBef>
                <a:spcPts val="0"/>
              </a:spcBef>
              <a:spcAft>
                <a:spcPts val="0"/>
              </a:spcAft>
              <a:buClr>
                <a:schemeClr val="dk1"/>
              </a:buClr>
              <a:buSzPts val="1100"/>
              <a:buFont typeface="Arial"/>
              <a:buNone/>
            </a:pPr>
            <a:r>
              <a:rPr lang="ru"/>
              <a:t>3) defect of systolic pressure less than 200 mm Hg and more than 0</a:t>
            </a:r>
            <a:endParaRPr/>
          </a:p>
          <a:p>
            <a:pPr indent="0" lvl="0" marL="0" rtl="0" algn="l">
              <a:spcBef>
                <a:spcPts val="0"/>
              </a:spcBef>
              <a:spcAft>
                <a:spcPts val="0"/>
              </a:spcAft>
              <a:buNone/>
            </a:pPr>
            <a:r>
              <a:rPr lang="ru"/>
              <a:t>After the second and third it took 3180.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Age distribution from the target trait</a:t>
            </a:r>
            <a:endParaRPr/>
          </a:p>
        </p:txBody>
      </p:sp>
      <p:pic>
        <p:nvPicPr>
          <p:cNvPr id="95" name="Google Shape;95;p18"/>
          <p:cNvPicPr preferRelativeResize="0"/>
          <p:nvPr/>
        </p:nvPicPr>
        <p:blipFill>
          <a:blip r:embed="rId3">
            <a:alphaModFix/>
          </a:blip>
          <a:stretch>
            <a:fillRect/>
          </a:stretch>
        </p:blipFill>
        <p:spPr>
          <a:xfrm>
            <a:off x="115238" y="1208275"/>
            <a:ext cx="4058224" cy="3780475"/>
          </a:xfrm>
          <a:prstGeom prst="rect">
            <a:avLst/>
          </a:prstGeom>
          <a:noFill/>
          <a:ln>
            <a:noFill/>
          </a:ln>
        </p:spPr>
      </p:pic>
      <p:cxnSp>
        <p:nvCxnSpPr>
          <p:cNvPr id="96" name="Google Shape;96;p18"/>
          <p:cNvCxnSpPr/>
          <p:nvPr/>
        </p:nvCxnSpPr>
        <p:spPr>
          <a:xfrm>
            <a:off x="4664075" y="1468875"/>
            <a:ext cx="139800" cy="0"/>
          </a:xfrm>
          <a:prstGeom prst="straightConnector1">
            <a:avLst/>
          </a:prstGeom>
          <a:noFill/>
          <a:ln cap="flat" cmpd="sng" w="114300">
            <a:solidFill>
              <a:srgbClr val="636EFA"/>
            </a:solidFill>
            <a:prstDash val="solid"/>
            <a:round/>
            <a:headEnd len="med" w="med" type="none"/>
            <a:tailEnd len="med" w="med" type="none"/>
          </a:ln>
        </p:spPr>
      </p:cxnSp>
      <p:cxnSp>
        <p:nvCxnSpPr>
          <p:cNvPr id="97" name="Google Shape;97;p18"/>
          <p:cNvCxnSpPr/>
          <p:nvPr/>
        </p:nvCxnSpPr>
        <p:spPr>
          <a:xfrm>
            <a:off x="6907050" y="1468875"/>
            <a:ext cx="139800" cy="0"/>
          </a:xfrm>
          <a:prstGeom prst="straightConnector1">
            <a:avLst/>
          </a:prstGeom>
          <a:noFill/>
          <a:ln cap="flat" cmpd="sng" w="114300">
            <a:solidFill>
              <a:srgbClr val="EF553B"/>
            </a:solidFill>
            <a:prstDash val="solid"/>
            <a:round/>
            <a:headEnd len="med" w="med" type="none"/>
            <a:tailEnd len="med" w="med" type="none"/>
          </a:ln>
        </p:spPr>
      </p:cxnSp>
      <p:sp>
        <p:nvSpPr>
          <p:cNvPr id="98" name="Google Shape;98;p18"/>
          <p:cNvSpPr txBox="1"/>
          <p:nvPr/>
        </p:nvSpPr>
        <p:spPr>
          <a:xfrm>
            <a:off x="4899850" y="1268775"/>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healthy</a:t>
            </a:r>
            <a:endParaRPr>
              <a:latin typeface="Old Standard TT"/>
              <a:ea typeface="Old Standard TT"/>
              <a:cs typeface="Old Standard TT"/>
              <a:sym typeface="Old Standard TT"/>
            </a:endParaRPr>
          </a:p>
        </p:txBody>
      </p:sp>
      <p:sp>
        <p:nvSpPr>
          <p:cNvPr id="99" name="Google Shape;99;p18"/>
          <p:cNvSpPr txBox="1"/>
          <p:nvPr/>
        </p:nvSpPr>
        <p:spPr>
          <a:xfrm>
            <a:off x="7142825" y="1268775"/>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not healthy</a:t>
            </a:r>
            <a:endParaRPr>
              <a:latin typeface="Old Standard TT"/>
              <a:ea typeface="Old Standard TT"/>
              <a:cs typeface="Old Standard TT"/>
              <a:sym typeface="Old Standard TT"/>
            </a:endParaRPr>
          </a:p>
        </p:txBody>
      </p:sp>
      <p:pic>
        <p:nvPicPr>
          <p:cNvPr id="100" name="Google Shape;100;p18"/>
          <p:cNvPicPr preferRelativeResize="0"/>
          <p:nvPr/>
        </p:nvPicPr>
        <p:blipFill>
          <a:blip r:embed="rId4">
            <a:alphaModFix/>
          </a:blip>
          <a:stretch>
            <a:fillRect/>
          </a:stretch>
        </p:blipFill>
        <p:spPr>
          <a:xfrm>
            <a:off x="4188500" y="1879525"/>
            <a:ext cx="2384825" cy="1894725"/>
          </a:xfrm>
          <a:prstGeom prst="rect">
            <a:avLst/>
          </a:prstGeom>
          <a:noFill/>
          <a:ln>
            <a:noFill/>
          </a:ln>
        </p:spPr>
      </p:pic>
      <p:pic>
        <p:nvPicPr>
          <p:cNvPr id="101" name="Google Shape;101;p18"/>
          <p:cNvPicPr preferRelativeResize="0"/>
          <p:nvPr/>
        </p:nvPicPr>
        <p:blipFill>
          <a:blip r:embed="rId5">
            <a:alphaModFix/>
          </a:blip>
          <a:stretch>
            <a:fillRect/>
          </a:stretch>
        </p:blipFill>
        <p:spPr>
          <a:xfrm>
            <a:off x="6740775" y="1879525"/>
            <a:ext cx="2384825" cy="1885789"/>
          </a:xfrm>
          <a:prstGeom prst="rect">
            <a:avLst/>
          </a:prstGeom>
          <a:noFill/>
          <a:ln>
            <a:noFill/>
          </a:ln>
        </p:spPr>
      </p:pic>
      <p:sp>
        <p:nvSpPr>
          <p:cNvPr id="102" name="Google Shape;102;p18"/>
          <p:cNvSpPr txBox="1"/>
          <p:nvPr/>
        </p:nvSpPr>
        <p:spPr>
          <a:xfrm>
            <a:off x="4252775" y="3938400"/>
            <a:ext cx="4768800" cy="5850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lang="ru" sz="1300">
                <a:solidFill>
                  <a:schemeClr val="dk1"/>
                </a:solidFill>
                <a:latin typeface="Old Standard TT"/>
                <a:ea typeface="Old Standard TT"/>
                <a:cs typeface="Old Standard TT"/>
                <a:sym typeface="Old Standard TT"/>
              </a:rPr>
              <a:t>Young people have a lower chance of getting CVD</a:t>
            </a:r>
            <a:endParaRPr sz="1300">
              <a:solidFill>
                <a:schemeClr val="dk1"/>
              </a:solidFill>
              <a:latin typeface="Old Standard TT"/>
              <a:ea typeface="Old Standard TT"/>
              <a:cs typeface="Old Standard TT"/>
              <a:sym typeface="Old Standard TT"/>
            </a:endParaRPr>
          </a:p>
          <a:p>
            <a:pPr indent="0" lvl="0" marL="0" marR="0" rtl="0" algn="l">
              <a:lnSpc>
                <a:spcPct val="100000"/>
              </a:lnSpc>
              <a:spcBef>
                <a:spcPts val="0"/>
              </a:spcBef>
              <a:spcAft>
                <a:spcPts val="0"/>
              </a:spcAft>
              <a:buNone/>
            </a:pPr>
            <a:r>
              <a:rPr lang="ru" sz="1300">
                <a:solidFill>
                  <a:schemeClr val="dk1"/>
                </a:solidFill>
                <a:latin typeface="Old Standard TT"/>
                <a:ea typeface="Old Standard TT"/>
                <a:cs typeface="Old Standard TT"/>
                <a:sym typeface="Old Standard TT"/>
              </a:rPr>
              <a:t>The older the age, the greater the chance of the disease</a:t>
            </a:r>
            <a:endParaRPr sz="1300">
              <a:solidFill>
                <a:schemeClr val="dk1"/>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19"/>
          <p:cNvPicPr preferRelativeResize="0"/>
          <p:nvPr/>
        </p:nvPicPr>
        <p:blipFill>
          <a:blip r:embed="rId4">
            <a:alphaModFix/>
          </a:blip>
          <a:stretch>
            <a:fillRect/>
          </a:stretch>
        </p:blipFill>
        <p:spPr>
          <a:xfrm>
            <a:off x="581726" y="712666"/>
            <a:ext cx="7980551" cy="3718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8247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Height from target trait for women</a:t>
            </a:r>
            <a:endParaRPr/>
          </a:p>
        </p:txBody>
      </p:sp>
      <p:pic>
        <p:nvPicPr>
          <p:cNvPr id="113" name="Google Shape;113;p20"/>
          <p:cNvPicPr preferRelativeResize="0"/>
          <p:nvPr/>
        </p:nvPicPr>
        <p:blipFill>
          <a:blip r:embed="rId3">
            <a:alphaModFix/>
          </a:blip>
          <a:stretch>
            <a:fillRect/>
          </a:stretch>
        </p:blipFill>
        <p:spPr>
          <a:xfrm>
            <a:off x="982998" y="2632517"/>
            <a:ext cx="2616329" cy="1500064"/>
          </a:xfrm>
          <a:prstGeom prst="rect">
            <a:avLst/>
          </a:prstGeom>
          <a:noFill/>
          <a:ln>
            <a:noFill/>
          </a:ln>
        </p:spPr>
      </p:pic>
      <p:pic>
        <p:nvPicPr>
          <p:cNvPr id="114" name="Google Shape;114;p20"/>
          <p:cNvPicPr preferRelativeResize="0"/>
          <p:nvPr/>
        </p:nvPicPr>
        <p:blipFill>
          <a:blip r:embed="rId4">
            <a:alphaModFix/>
          </a:blip>
          <a:stretch>
            <a:fillRect/>
          </a:stretch>
        </p:blipFill>
        <p:spPr>
          <a:xfrm>
            <a:off x="983007" y="1141975"/>
            <a:ext cx="2616328" cy="1483952"/>
          </a:xfrm>
          <a:prstGeom prst="rect">
            <a:avLst/>
          </a:prstGeom>
          <a:noFill/>
          <a:ln>
            <a:noFill/>
          </a:ln>
        </p:spPr>
      </p:pic>
      <p:sp>
        <p:nvSpPr>
          <p:cNvPr id="115" name="Google Shape;115;p20"/>
          <p:cNvSpPr txBox="1"/>
          <p:nvPr/>
        </p:nvSpPr>
        <p:spPr>
          <a:xfrm>
            <a:off x="763950" y="4056570"/>
            <a:ext cx="3054300" cy="6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950">
                <a:solidFill>
                  <a:schemeClr val="dk1"/>
                </a:solidFill>
              </a:rPr>
              <a:t>KstestResult(statistic=0.011623511486409943, pvalue=0.0044467905890321555)</a:t>
            </a:r>
            <a:endParaRPr sz="950">
              <a:solidFill>
                <a:schemeClr val="dk1"/>
              </a:solidFill>
            </a:endParaRPr>
          </a:p>
          <a:p>
            <a:pPr indent="0" lvl="0" marL="0" rtl="0" algn="ctr">
              <a:lnSpc>
                <a:spcPct val="115000"/>
              </a:lnSpc>
              <a:spcBef>
                <a:spcPts val="0"/>
              </a:spcBef>
              <a:spcAft>
                <a:spcPts val="0"/>
              </a:spcAft>
              <a:buNone/>
            </a:pPr>
            <a:r>
              <a:rPr lang="ru" sz="950">
                <a:solidFill>
                  <a:schemeClr val="dk1"/>
                </a:solidFill>
              </a:rPr>
              <a:t>161.17244148848283 46.942538630555646</a:t>
            </a:r>
            <a:endParaRPr sz="950">
              <a:solidFill>
                <a:schemeClr val="dk1"/>
              </a:solidFill>
            </a:endParaRPr>
          </a:p>
        </p:txBody>
      </p:sp>
      <p:pic>
        <p:nvPicPr>
          <p:cNvPr id="116" name="Google Shape;116;p20"/>
          <p:cNvPicPr preferRelativeResize="0"/>
          <p:nvPr/>
        </p:nvPicPr>
        <p:blipFill>
          <a:blip r:embed="rId5">
            <a:alphaModFix/>
          </a:blip>
          <a:stretch>
            <a:fillRect/>
          </a:stretch>
        </p:blipFill>
        <p:spPr>
          <a:xfrm>
            <a:off x="4154975" y="1142338"/>
            <a:ext cx="2617200" cy="1483200"/>
          </a:xfrm>
          <a:prstGeom prst="rect">
            <a:avLst/>
          </a:prstGeom>
          <a:noFill/>
          <a:ln>
            <a:noFill/>
          </a:ln>
        </p:spPr>
      </p:pic>
      <p:pic>
        <p:nvPicPr>
          <p:cNvPr id="117" name="Google Shape;117;p20"/>
          <p:cNvPicPr preferRelativeResize="0"/>
          <p:nvPr/>
        </p:nvPicPr>
        <p:blipFill>
          <a:blip r:embed="rId6">
            <a:alphaModFix/>
          </a:blip>
          <a:stretch>
            <a:fillRect/>
          </a:stretch>
        </p:blipFill>
        <p:spPr>
          <a:xfrm>
            <a:off x="4119400" y="2632525"/>
            <a:ext cx="2787029" cy="1424050"/>
          </a:xfrm>
          <a:prstGeom prst="rect">
            <a:avLst/>
          </a:prstGeom>
          <a:noFill/>
          <a:ln>
            <a:noFill/>
          </a:ln>
        </p:spPr>
      </p:pic>
      <p:sp>
        <p:nvSpPr>
          <p:cNvPr id="118" name="Google Shape;118;p20"/>
          <p:cNvSpPr txBox="1"/>
          <p:nvPr/>
        </p:nvSpPr>
        <p:spPr>
          <a:xfrm>
            <a:off x="3999950" y="4056575"/>
            <a:ext cx="2686800" cy="6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ru" sz="950">
                <a:solidFill>
                  <a:schemeClr val="dk1"/>
                </a:solidFill>
              </a:rPr>
              <a:t>KstestResult(statistic=0.01234431782343548, pvalue=0.001865935087401986)</a:t>
            </a:r>
            <a:endParaRPr sz="950">
              <a:solidFill>
                <a:schemeClr val="dk1"/>
              </a:solidFill>
            </a:endParaRPr>
          </a:p>
          <a:p>
            <a:pPr indent="0" lvl="0" marL="0" marR="0" rtl="0" algn="ctr">
              <a:lnSpc>
                <a:spcPct val="100000"/>
              </a:lnSpc>
              <a:spcBef>
                <a:spcPts val="0"/>
              </a:spcBef>
              <a:spcAft>
                <a:spcPts val="0"/>
              </a:spcAft>
              <a:buNone/>
            </a:pPr>
            <a:r>
              <a:rPr lang="ru" sz="950">
                <a:solidFill>
                  <a:schemeClr val="dk1"/>
                </a:solidFill>
              </a:rPr>
              <a:t>161.66891816404194 45.65852260742395</a:t>
            </a:r>
            <a:endParaRPr sz="950">
              <a:solidFill>
                <a:schemeClr val="dk1"/>
              </a:solidFill>
            </a:endParaRPr>
          </a:p>
        </p:txBody>
      </p:sp>
      <p:sp>
        <p:nvSpPr>
          <p:cNvPr id="119" name="Google Shape;119;p20"/>
          <p:cNvSpPr/>
          <p:nvPr/>
        </p:nvSpPr>
        <p:spPr>
          <a:xfrm>
            <a:off x="2789450" y="2846300"/>
            <a:ext cx="52500" cy="107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a:off x="4355260" y="2774338"/>
            <a:ext cx="37200" cy="107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nvSpPr>
        <p:spPr>
          <a:xfrm>
            <a:off x="1975525" y="784675"/>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healthy</a:t>
            </a:r>
            <a:endParaRPr>
              <a:latin typeface="Old Standard TT"/>
              <a:ea typeface="Old Standard TT"/>
              <a:cs typeface="Old Standard TT"/>
              <a:sym typeface="Old Standard TT"/>
            </a:endParaRPr>
          </a:p>
        </p:txBody>
      </p:sp>
      <p:sp>
        <p:nvSpPr>
          <p:cNvPr id="122" name="Google Shape;122;p20"/>
          <p:cNvSpPr txBox="1"/>
          <p:nvPr/>
        </p:nvSpPr>
        <p:spPr>
          <a:xfrm>
            <a:off x="4783925" y="784675"/>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not healthy</a:t>
            </a:r>
            <a:endParaRPr>
              <a:latin typeface="Old Standard TT"/>
              <a:ea typeface="Old Standard TT"/>
              <a:cs typeface="Old Standard TT"/>
              <a:sym typeface="Old Standard TT"/>
            </a:endParaRPr>
          </a:p>
        </p:txBody>
      </p:sp>
      <p:sp>
        <p:nvSpPr>
          <p:cNvPr id="123" name="Google Shape;123;p20"/>
          <p:cNvSpPr txBox="1"/>
          <p:nvPr/>
        </p:nvSpPr>
        <p:spPr>
          <a:xfrm>
            <a:off x="7147950" y="1815350"/>
            <a:ext cx="1816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As you can see, the distributions in healthy and sick people coincide, based on this, we decided to move on to the study of BMI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BMI of women from the target trait</a:t>
            </a:r>
            <a:endParaRPr/>
          </a:p>
        </p:txBody>
      </p:sp>
      <p:sp>
        <p:nvSpPr>
          <p:cNvPr id="129" name="Google Shape;129;p21"/>
          <p:cNvSpPr/>
          <p:nvPr/>
        </p:nvSpPr>
        <p:spPr>
          <a:xfrm>
            <a:off x="5070015" y="3125586"/>
            <a:ext cx="49200" cy="1323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8361309" y="2870963"/>
            <a:ext cx="49200" cy="1010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1" name="Google Shape;131;p21"/>
          <p:cNvPicPr preferRelativeResize="0"/>
          <p:nvPr/>
        </p:nvPicPr>
        <p:blipFill>
          <a:blip r:embed="rId4">
            <a:alphaModFix/>
          </a:blip>
          <a:stretch>
            <a:fillRect/>
          </a:stretch>
        </p:blipFill>
        <p:spPr>
          <a:xfrm>
            <a:off x="2673900" y="1363025"/>
            <a:ext cx="2982477" cy="3093825"/>
          </a:xfrm>
          <a:prstGeom prst="rect">
            <a:avLst/>
          </a:prstGeom>
          <a:noFill/>
          <a:ln>
            <a:noFill/>
          </a:ln>
        </p:spPr>
      </p:pic>
      <p:pic>
        <p:nvPicPr>
          <p:cNvPr id="132" name="Google Shape;132;p21"/>
          <p:cNvPicPr preferRelativeResize="0"/>
          <p:nvPr/>
        </p:nvPicPr>
        <p:blipFill>
          <a:blip r:embed="rId5">
            <a:alphaModFix/>
          </a:blip>
          <a:stretch>
            <a:fillRect/>
          </a:stretch>
        </p:blipFill>
        <p:spPr>
          <a:xfrm>
            <a:off x="5930108" y="1363025"/>
            <a:ext cx="2893741" cy="3093823"/>
          </a:xfrm>
          <a:prstGeom prst="rect">
            <a:avLst/>
          </a:prstGeom>
          <a:noFill/>
          <a:ln>
            <a:noFill/>
          </a:ln>
        </p:spPr>
      </p:pic>
      <p:sp>
        <p:nvSpPr>
          <p:cNvPr id="133" name="Google Shape;133;p21"/>
          <p:cNvSpPr/>
          <p:nvPr/>
        </p:nvSpPr>
        <p:spPr>
          <a:xfrm>
            <a:off x="5253784" y="2870963"/>
            <a:ext cx="49200" cy="1010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8361309" y="2883913"/>
            <a:ext cx="49200" cy="972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1"/>
          <p:cNvPicPr preferRelativeResize="0"/>
          <p:nvPr/>
        </p:nvPicPr>
        <p:blipFill>
          <a:blip r:embed="rId6">
            <a:alphaModFix/>
          </a:blip>
          <a:stretch>
            <a:fillRect/>
          </a:stretch>
        </p:blipFill>
        <p:spPr>
          <a:xfrm>
            <a:off x="2697598" y="3999541"/>
            <a:ext cx="2982486" cy="457309"/>
          </a:xfrm>
          <a:prstGeom prst="rect">
            <a:avLst/>
          </a:prstGeom>
          <a:noFill/>
          <a:ln>
            <a:noFill/>
          </a:ln>
        </p:spPr>
      </p:pic>
      <p:pic>
        <p:nvPicPr>
          <p:cNvPr id="136" name="Google Shape;136;p21"/>
          <p:cNvPicPr preferRelativeResize="0"/>
          <p:nvPr/>
        </p:nvPicPr>
        <p:blipFill>
          <a:blip r:embed="rId7">
            <a:alphaModFix/>
          </a:blip>
          <a:stretch>
            <a:fillRect/>
          </a:stretch>
        </p:blipFill>
        <p:spPr>
          <a:xfrm>
            <a:off x="5930113" y="4029597"/>
            <a:ext cx="2893732" cy="419975"/>
          </a:xfrm>
          <a:prstGeom prst="rect">
            <a:avLst/>
          </a:prstGeom>
          <a:noFill/>
          <a:ln>
            <a:noFill/>
          </a:ln>
        </p:spPr>
      </p:pic>
      <p:sp>
        <p:nvSpPr>
          <p:cNvPr id="137" name="Google Shape;137;p21"/>
          <p:cNvSpPr txBox="1"/>
          <p:nvPr/>
        </p:nvSpPr>
        <p:spPr>
          <a:xfrm>
            <a:off x="3511550" y="1039025"/>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healthy</a:t>
            </a:r>
            <a:endParaRPr>
              <a:latin typeface="Old Standard TT"/>
              <a:ea typeface="Old Standard TT"/>
              <a:cs typeface="Old Standard TT"/>
              <a:sym typeface="Old Standard TT"/>
            </a:endParaRPr>
          </a:p>
        </p:txBody>
      </p:sp>
      <p:sp>
        <p:nvSpPr>
          <p:cNvPr id="138" name="Google Shape;138;p21"/>
          <p:cNvSpPr txBox="1"/>
          <p:nvPr/>
        </p:nvSpPr>
        <p:spPr>
          <a:xfrm>
            <a:off x="6319950" y="1039025"/>
            <a:ext cx="181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latin typeface="Old Standard TT"/>
                <a:ea typeface="Old Standard TT"/>
                <a:cs typeface="Old Standard TT"/>
                <a:sym typeface="Old Standard TT"/>
              </a:rPr>
              <a:t>not healthy</a:t>
            </a:r>
            <a:endParaRPr>
              <a:latin typeface="Old Standard TT"/>
              <a:ea typeface="Old Standard TT"/>
              <a:cs typeface="Old Standard TT"/>
              <a:sym typeface="Old Standard TT"/>
            </a:endParaRPr>
          </a:p>
        </p:txBody>
      </p:sp>
      <p:pic>
        <p:nvPicPr>
          <p:cNvPr id="139" name="Google Shape;139;p21"/>
          <p:cNvPicPr preferRelativeResize="0"/>
          <p:nvPr/>
        </p:nvPicPr>
        <p:blipFill>
          <a:blip r:embed="rId8">
            <a:alphaModFix/>
          </a:blip>
          <a:stretch>
            <a:fillRect/>
          </a:stretch>
        </p:blipFill>
        <p:spPr>
          <a:xfrm>
            <a:off x="238995" y="1567634"/>
            <a:ext cx="2062350" cy="834341"/>
          </a:xfrm>
          <a:prstGeom prst="rect">
            <a:avLst/>
          </a:prstGeom>
          <a:noFill/>
          <a:ln>
            <a:noFill/>
          </a:ln>
        </p:spPr>
      </p:pic>
      <p:sp>
        <p:nvSpPr>
          <p:cNvPr id="140" name="Google Shape;140;p21"/>
          <p:cNvSpPr txBox="1"/>
          <p:nvPr/>
        </p:nvSpPr>
        <p:spPr>
          <a:xfrm>
            <a:off x="158825" y="2738150"/>
            <a:ext cx="2186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Turning to the study of BMI from the target trait, we realized that the distributions differ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