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65" r:id="rId2"/>
    <p:sldId id="269" r:id="rId3"/>
    <p:sldId id="267" r:id="rId4"/>
    <p:sldId id="268" r:id="rId5"/>
    <p:sldId id="270" r:id="rId6"/>
    <p:sldId id="271" r:id="rId7"/>
    <p:sldId id="274" r:id="rId8"/>
    <p:sldId id="272" r:id="rId9"/>
    <p:sldId id="273" r:id="rId10"/>
    <p:sldId id="275" r:id="rId11"/>
    <p:sldId id="277" r:id="rId12"/>
    <p:sldId id="278" r:id="rId13"/>
    <p:sldId id="276" r:id="rId14"/>
    <p:sldId id="256" r:id="rId15"/>
    <p:sldId id="261" r:id="rId16"/>
    <p:sldId id="257" r:id="rId17"/>
    <p:sldId id="262" r:id="rId18"/>
    <p:sldId id="263" r:id="rId19"/>
    <p:sldId id="279" r:id="rId20"/>
    <p:sldId id="264" r:id="rId21"/>
    <p:sldId id="258" r:id="rId22"/>
    <p:sldId id="259" r:id="rId23"/>
    <p:sldId id="280" r:id="rId24"/>
    <p:sldId id="260" r:id="rId25"/>
    <p:sldId id="266" r:id="rId2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5386228F-2CE5-4600-B63F-561D5B133B2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A6CA3E4F-EDC3-4488-AD70-5DA66597B18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D9196086-DBE3-4A16-A26D-B00216B1CD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F2286683-1662-40F9-A79F-409F53D76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45809934-92CB-4969-A7D7-30605942765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B4D5BBF1-4E0E-45A6-BFAD-BA057A9DB19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0E0E55B0-060B-479F-8C84-40D1F632CB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BD8162DE-22D8-4762-A155-D08D96D01AB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294C1542-7C16-4222-A704-36D0EEE083F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BF1D2DBD-3F96-4C7A-BE3C-7A1B27F997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BB7C64EF-F0CC-44A2-AB99-D2F6DDBC585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E589664C-C260-472E-A9F0-FA251BC8D05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4ECD8EFF-895A-4796-A85A-C25727235C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F7008966-0FB8-49B3-A67C-38A1499D811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845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845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78E276AA-2CDA-4987-9088-969D98EA5F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F861728D-D8CF-4013-8B8C-5CF6809839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A62C28A0-FB24-4E94-B2A1-81B4F2F706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5492C-035F-495D-BEC2-1DF1F93A981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9455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D4122B7-042B-426A-95C8-A29E0D4D8B9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38C07B9-22D9-44BD-BCF2-80DE5FC93D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2463DA-B9CA-45BF-A069-7B43989BA4DF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7ABC113-6043-4ACA-BDB8-423DD7DC4CA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36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5F47C82-F218-4C8E-97A0-D414CCE975E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85FEE2A-313F-4849-921E-0AD7956C1C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4305F0-3135-4EBF-A679-8BA19519C3AE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5FE41AD-9BB8-4D4E-9E80-D87AAFDD9A5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777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59A4A1-2812-485F-8F65-E9B51C0BCF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E5B50A-9196-43EC-A501-2CD45169EB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E9C15-8963-497A-B0D0-3C8200DE9A73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3B132966-DC82-45B2-98CE-EC35CFB9BE7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78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DF0D11D-5E9F-4789-96D3-C4E5F2F7083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43BCC7B-DD7D-4479-A20B-DB447DCCBF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60161E-6BC6-4539-AC04-1D90BE46B8C9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C7092AC-5771-4D4E-AD64-393ED0BE840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39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2CC3A87-94B5-40E1-B4FE-7060D47E83F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7985C2A-7C83-4D91-9527-EDE1587AC8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24892A-B0C1-4F8C-AFD1-A035915F0D11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FA37831-8A03-430F-BA1E-278EA5A38FB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63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6A3384-6667-4A41-A854-52D1F88B6B0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7761D12-611F-4671-8326-0D55D137FAD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4EE3FC-EE71-4737-B329-F34A3126E249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8AD751F-78F7-4BF3-A39B-E1F27E0489D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87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C69157-6597-407F-8DBC-5D5FFA06763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8916A2-22B8-4A2B-8D5B-EE8F1B96E6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FF1709-D793-4060-94B9-33F0DA639955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C80C3969-1401-484B-B6E5-4804736AE4D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76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2DEE14-F8DE-4E87-AC2E-1D2769249D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170789-4CEE-40C9-B322-981E4B2647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6D07FC-C997-482A-ABE9-EB514BF9EF8E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AF1A7552-C042-46E3-AD2E-D536317BEAD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77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D59F468-FCAB-43FF-97CC-BFB43298C21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8C7D969-8711-4749-A1F3-AEEC250E7E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16EE68-E7E8-494F-ABDF-2326843BCCDF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1D2B96FE-643E-4970-A0B2-0BF9CC69185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06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A05C65-29D2-4C34-BBE1-AFB5FDC5535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F30EDA0-DC8F-44A9-85A1-287224C1AA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788BA7-14BA-447C-98B1-30D51A228437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0AFF02D3-B2E0-4691-A33A-EE09818FDFB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4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69FC7B-2ABF-44DF-96C3-9C4321A2D76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C6CB18E-A4D8-4039-AB08-E82A8F08CB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FFB0D7-C48E-4767-A3B4-08DEA2B2663F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2DFDCA2-53DC-4C6B-B236-1A44A16EFE2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40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1E247E3-ABE1-42F2-80C5-FAE97A97F70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E9B49D5-DBA6-4B9A-8CF5-8588241D880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D432B549-921E-4F1B-8724-1E14CC7F1A61}" type="slidenum">
              <a:rPr lang="ru-RU" altLang="ru-RU"/>
              <a:pPr/>
              <a:t>‹#›</a:t>
            </a:fld>
            <a:endParaRPr lang="ru-RU" altLang="ru-RU"/>
          </a:p>
        </p:txBody>
      </p:sp>
      <p:grpSp>
        <p:nvGrpSpPr>
          <p:cNvPr id="2052" name="Group 4">
            <a:extLst>
              <a:ext uri="{FF2B5EF4-FFF2-40B4-BE49-F238E27FC236}">
                <a16:creationId xmlns:a16="http://schemas.microsoft.com/office/drawing/2014/main" id="{62CA39CD-3EA5-4AC2-AB3A-9408C33AE2E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413" name="Rectangle 5">
              <a:extLst>
                <a:ext uri="{FF2B5EF4-FFF2-40B4-BE49-F238E27FC236}">
                  <a16:creationId xmlns:a16="http://schemas.microsoft.com/office/drawing/2014/main" id="{BE863DC8-8184-4579-897D-497CCB929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7414" name="Rectangle 6">
              <a:extLst>
                <a:ext uri="{FF2B5EF4-FFF2-40B4-BE49-F238E27FC236}">
                  <a16:creationId xmlns:a16="http://schemas.microsoft.com/office/drawing/2014/main" id="{723D8346-187C-4C8D-BF30-09A9D200C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7415" name="Rectangle 7">
              <a:extLst>
                <a:ext uri="{FF2B5EF4-FFF2-40B4-BE49-F238E27FC236}">
                  <a16:creationId xmlns:a16="http://schemas.microsoft.com/office/drawing/2014/main" id="{7581C4E6-58D6-4AC3-B775-3DA6BB6C2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416" name="Rectangle 8">
              <a:extLst>
                <a:ext uri="{FF2B5EF4-FFF2-40B4-BE49-F238E27FC236}">
                  <a16:creationId xmlns:a16="http://schemas.microsoft.com/office/drawing/2014/main" id="{86B28050-3815-4DE2-837A-FF3F5A950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417" name="Rectangle 9">
              <a:extLst>
                <a:ext uri="{FF2B5EF4-FFF2-40B4-BE49-F238E27FC236}">
                  <a16:creationId xmlns:a16="http://schemas.microsoft.com/office/drawing/2014/main" id="{E2EAF3B7-61A4-4CE2-8964-6A0DDDA40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418" name="Rectangle 10">
              <a:extLst>
                <a:ext uri="{FF2B5EF4-FFF2-40B4-BE49-F238E27FC236}">
                  <a16:creationId xmlns:a16="http://schemas.microsoft.com/office/drawing/2014/main" id="{5EEFF995-066A-49AA-BD0D-A874D9671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419" name="Rectangle 11">
              <a:extLst>
                <a:ext uri="{FF2B5EF4-FFF2-40B4-BE49-F238E27FC236}">
                  <a16:creationId xmlns:a16="http://schemas.microsoft.com/office/drawing/2014/main" id="{70054E4B-7BC4-4536-A5D2-249CDBB6E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7420" name="Rectangle 12">
              <a:extLst>
                <a:ext uri="{FF2B5EF4-FFF2-40B4-BE49-F238E27FC236}">
                  <a16:creationId xmlns:a16="http://schemas.microsoft.com/office/drawing/2014/main" id="{F5BD35B4-D647-442B-85DA-C3C8D65F7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421" name="Rectangle 13">
              <a:extLst>
                <a:ext uri="{FF2B5EF4-FFF2-40B4-BE49-F238E27FC236}">
                  <a16:creationId xmlns:a16="http://schemas.microsoft.com/office/drawing/2014/main" id="{80579380-F4C1-4B26-B152-F2C0C43A7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2053" name="Rectangle 14">
            <a:extLst>
              <a:ext uri="{FF2B5EF4-FFF2-40B4-BE49-F238E27FC236}">
                <a16:creationId xmlns:a16="http://schemas.microsoft.com/office/drawing/2014/main" id="{D1D94A08-84F2-40E8-B535-D3FE363AC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2054" name="Rectangle 15">
            <a:extLst>
              <a:ext uri="{FF2B5EF4-FFF2-40B4-BE49-F238E27FC236}">
                <a16:creationId xmlns:a16="http://schemas.microsoft.com/office/drawing/2014/main" id="{1E42FB0A-6248-40AF-85EF-BB365C24B3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7424" name="Rectangle 16">
            <a:extLst>
              <a:ext uri="{FF2B5EF4-FFF2-40B4-BE49-F238E27FC236}">
                <a16:creationId xmlns:a16="http://schemas.microsoft.com/office/drawing/2014/main" id="{A5AD040A-B39B-4BF9-9AD7-37FC721742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35808B7D-B07A-4D82-A0F4-D4A0BAC894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Диаграммы </a:t>
            </a:r>
            <a:r>
              <a:rPr lang="en-US" altLang="ru-RU"/>
              <a:t>UML</a:t>
            </a:r>
            <a:endParaRPr lang="ru-RU" alt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>
            <a:extLst>
              <a:ext uri="{FF2B5EF4-FFF2-40B4-BE49-F238E27FC236}">
                <a16:creationId xmlns:a16="http://schemas.microsoft.com/office/drawing/2014/main" id="{750670D6-AD31-4655-8EB0-845F43B6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00113"/>
          </a:xfrm>
        </p:spPr>
        <p:txBody>
          <a:bodyPr/>
          <a:lstStyle/>
          <a:p>
            <a:r>
              <a:rPr lang="ru-RU" altLang="ru-RU" sz="3200"/>
              <a:t>Этапы разработки диаграммы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00FD662E-27B2-4A14-9DD9-17C9F1057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4929187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None/>
              <a:defRPr/>
            </a:pPr>
            <a:r>
              <a:rPr lang="ru-RU" sz="2800" dirty="0"/>
              <a:t>1. Добавление на диаграмму действующего лица и объектов:</a:t>
            </a:r>
          </a:p>
          <a:p>
            <a:pPr>
              <a:defRPr/>
            </a:pPr>
            <a:r>
              <a:rPr lang="ru-RU" sz="2800" dirty="0"/>
              <a:t>Действующее лицо:</a:t>
            </a:r>
          </a:p>
          <a:p>
            <a:pPr lvl="1">
              <a:defRPr/>
            </a:pPr>
            <a:r>
              <a:rPr lang="ru-RU" sz="2400" dirty="0">
                <a:ea typeface="+mn-ea"/>
                <a:cs typeface="+mn-cs"/>
              </a:rPr>
              <a:t>Продавец.</a:t>
            </a:r>
            <a:endParaRPr lang="ru-RU" sz="1600" dirty="0">
              <a:ea typeface="+mn-ea"/>
              <a:cs typeface="+mn-cs"/>
            </a:endParaRPr>
          </a:p>
          <a:p>
            <a:pPr>
              <a:defRPr/>
            </a:pPr>
            <a:r>
              <a:rPr lang="ru-RU" sz="2800" dirty="0"/>
              <a:t>Объекты:</a:t>
            </a:r>
            <a:endParaRPr lang="ru-RU" sz="2000" dirty="0"/>
          </a:p>
          <a:p>
            <a:pPr lvl="1">
              <a:defRPr/>
            </a:pPr>
            <a:r>
              <a:rPr lang="ru-RU" sz="2400" dirty="0"/>
              <a:t>"</a:t>
            </a:r>
            <a:r>
              <a:rPr lang="ru-RU" sz="2400" dirty="0" err="1"/>
              <a:t>Order</a:t>
            </a:r>
            <a:r>
              <a:rPr lang="ru-RU" sz="2400" dirty="0"/>
              <a:t> </a:t>
            </a:r>
            <a:r>
              <a:rPr lang="ru-RU" sz="2400" dirty="0" err="1"/>
              <a:t>Options</a:t>
            </a:r>
            <a:r>
              <a:rPr lang="ru-RU" sz="2400" dirty="0"/>
              <a:t> </a:t>
            </a:r>
            <a:r>
              <a:rPr lang="ru-RU" sz="2400" dirty="0" err="1"/>
              <a:t>Form</a:t>
            </a:r>
            <a:r>
              <a:rPr lang="ru-RU" sz="2400" dirty="0"/>
              <a:t> -- Выбор варианта заказа".</a:t>
            </a:r>
            <a:endParaRPr lang="ru-RU" sz="1800" dirty="0"/>
          </a:p>
          <a:p>
            <a:pPr lvl="1">
              <a:defRPr/>
            </a:pPr>
            <a:r>
              <a:rPr lang="ru-RU" sz="2400" dirty="0"/>
              <a:t># "</a:t>
            </a:r>
            <a:r>
              <a:rPr lang="ru-RU" sz="2400" dirty="0" err="1"/>
              <a:t>Order</a:t>
            </a:r>
            <a:r>
              <a:rPr lang="ru-RU" sz="2400" dirty="0"/>
              <a:t> </a:t>
            </a:r>
            <a:r>
              <a:rPr lang="ru-RU" sz="2400" dirty="0" err="1"/>
              <a:t>Detail</a:t>
            </a:r>
            <a:r>
              <a:rPr lang="ru-RU" sz="2400" dirty="0"/>
              <a:t> </a:t>
            </a:r>
            <a:r>
              <a:rPr lang="ru-RU" sz="2400" dirty="0" err="1"/>
              <a:t>Form</a:t>
            </a:r>
            <a:r>
              <a:rPr lang="ru-RU" sz="2400" dirty="0"/>
              <a:t>" -- Форма Детали заказа</a:t>
            </a:r>
            <a:endParaRPr lang="ru-RU" sz="1800" dirty="0"/>
          </a:p>
          <a:p>
            <a:pPr lvl="1">
              <a:defRPr/>
            </a:pPr>
            <a:r>
              <a:rPr lang="ru-RU" sz="2400" dirty="0"/>
              <a:t># "</a:t>
            </a:r>
            <a:r>
              <a:rPr lang="ru-RU" sz="2400" dirty="0" err="1"/>
              <a:t>Order</a:t>
            </a:r>
            <a:r>
              <a:rPr lang="ru-RU" sz="2400" dirty="0"/>
              <a:t> N1234" -- Заказ №1234.</a:t>
            </a:r>
            <a:endParaRPr lang="ru-RU" sz="1800" dirty="0"/>
          </a:p>
          <a:p>
            <a:pPr>
              <a:defRPr/>
            </a:pPr>
            <a:endParaRPr lang="ru-RU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>
            <a:extLst>
              <a:ext uri="{FF2B5EF4-FFF2-40B4-BE49-F238E27FC236}">
                <a16:creationId xmlns:a16="http://schemas.microsoft.com/office/drawing/2014/main" id="{2CD92EF7-5EAB-40B7-96F3-B5217ABC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14363"/>
          </a:xfrm>
        </p:spPr>
        <p:txBody>
          <a:bodyPr/>
          <a:lstStyle/>
          <a:p>
            <a:r>
              <a:rPr lang="ru-RU" altLang="ru-RU" sz="3200"/>
              <a:t>Этапы разработки диаграммы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39E1DE47-AA7F-40C5-BD1B-F33CACD1D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1435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ru-RU" sz="2400" dirty="0"/>
              <a:t>2. Добавление сообщений на диаграмму</a:t>
            </a:r>
          </a:p>
          <a:p>
            <a:pPr>
              <a:defRPr/>
            </a:pPr>
            <a:r>
              <a:rPr lang="ru-RU" sz="2400" dirty="0"/>
              <a:t>Сообщение объекта: </a:t>
            </a:r>
          </a:p>
          <a:p>
            <a:pPr lvl="1">
              <a:defRPr/>
            </a:pPr>
            <a:r>
              <a:rPr lang="ru-RU" sz="1800" dirty="0">
                <a:ea typeface="+mn-ea"/>
                <a:cs typeface="+mn-cs"/>
              </a:rPr>
              <a:t>линия от линии жизни актера Продавец к линии жизни объекта Выбор варианта заказа -- Создать новый заказ.</a:t>
            </a:r>
          </a:p>
          <a:p>
            <a:pPr>
              <a:defRPr/>
            </a:pPr>
            <a:r>
              <a:rPr lang="ru-RU" sz="2400" dirty="0"/>
              <a:t>Дополнительные сообщения:</a:t>
            </a:r>
          </a:p>
          <a:p>
            <a:pPr lvl="1">
              <a:defRPr/>
            </a:pPr>
            <a:r>
              <a:rPr lang="ru-RU" sz="1800" dirty="0">
                <a:ea typeface="+mn-ea"/>
                <a:cs typeface="+mn-cs"/>
              </a:rPr>
              <a:t>Открыть форму (между Выбором варианта заказа и Деталями заказа)</a:t>
            </a:r>
          </a:p>
          <a:p>
            <a:pPr lvl="1">
              <a:defRPr/>
            </a:pPr>
            <a:r>
              <a:rPr lang="ru-RU" sz="1800" dirty="0">
                <a:ea typeface="+mn-ea"/>
                <a:cs typeface="+mn-cs"/>
              </a:rPr>
              <a:t>Ввести номер заказа, заказчика и число заказываемых предметов (между Продавцом и Деталями заказа)</a:t>
            </a:r>
          </a:p>
          <a:p>
            <a:pPr lvl="1">
              <a:defRPr/>
            </a:pPr>
            <a:r>
              <a:rPr lang="ru-RU" sz="1800" dirty="0">
                <a:ea typeface="+mn-ea"/>
                <a:cs typeface="+mn-cs"/>
              </a:rPr>
              <a:t>Сохранить заказ (между Продавцом и Деталями заказа)</a:t>
            </a:r>
          </a:p>
          <a:p>
            <a:pPr lvl="1">
              <a:defRPr/>
            </a:pPr>
            <a:r>
              <a:rPr lang="ru-RU" sz="1800" dirty="0">
                <a:ea typeface="+mn-ea"/>
                <a:cs typeface="+mn-cs"/>
              </a:rPr>
              <a:t>Создать пустой заказ (между Деталями заказа и Заказом №1234)</a:t>
            </a:r>
          </a:p>
          <a:p>
            <a:pPr lvl="1">
              <a:defRPr/>
            </a:pPr>
            <a:r>
              <a:rPr lang="ru-RU" sz="1800" dirty="0">
                <a:ea typeface="+mn-ea"/>
                <a:cs typeface="+mn-cs"/>
              </a:rPr>
              <a:t>Ввести номер заказа, заказчика и число заказываемых предметов (между Деталями заказа и Заказом №1234).</a:t>
            </a:r>
          </a:p>
          <a:p>
            <a:pPr lvl="1">
              <a:defRPr/>
            </a:pPr>
            <a:r>
              <a:rPr lang="ru-RU" sz="1800" dirty="0">
                <a:ea typeface="+mn-ea"/>
                <a:cs typeface="+mn-cs"/>
              </a:rPr>
              <a:t>Сохранить заказ (между Деталями заказа и Заказом №1234)</a:t>
            </a:r>
          </a:p>
          <a:p>
            <a:pPr>
              <a:defRPr/>
            </a:pPr>
            <a:endParaRPr lang="ru-RU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Заголовок 1">
            <a:extLst>
              <a:ext uri="{FF2B5EF4-FFF2-40B4-BE49-F238E27FC236}">
                <a16:creationId xmlns:a16="http://schemas.microsoft.com/office/drawing/2014/main" id="{3135F62A-3B0B-4038-A9A5-8BCF414F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71550"/>
          </a:xfrm>
        </p:spPr>
        <p:txBody>
          <a:bodyPr/>
          <a:lstStyle/>
          <a:p>
            <a:r>
              <a:rPr lang="ru-RU" altLang="ru-RU" sz="3200"/>
              <a:t>Диаграмма Последовательности ввода нового заказа</a:t>
            </a:r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72A49C7A-7AC3-463E-89C1-835585681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1026" name="Object 1">
            <a:extLst>
              <a:ext uri="{FF2B5EF4-FFF2-40B4-BE49-F238E27FC236}">
                <a16:creationId xmlns:a16="http://schemas.microsoft.com/office/drawing/2014/main" id="{B0C9641F-55F8-4447-A2DD-D339C814E1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1566863"/>
          <a:ext cx="7572375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3" imgW="4956048" imgH="4059936" progId="Visio.Drawing.6">
                  <p:embed/>
                </p:oleObj>
              </mc:Choice>
              <mc:Fallback>
                <p:oleObj r:id="rId3" imgW="4956048" imgH="4059936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566863"/>
                        <a:ext cx="7572375" cy="514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ECD2904-6911-4C93-B54E-27FC645B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Примеры Диаграмм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gl6-1400">
            <a:extLst>
              <a:ext uri="{FF2B5EF4-FFF2-40B4-BE49-F238E27FC236}">
                <a16:creationId xmlns:a16="http://schemas.microsoft.com/office/drawing/2014/main" id="{1E8063DE-2741-443B-B238-8CCBCD7DA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0"/>
            <a:ext cx="7667625" cy="619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5">
            <a:extLst>
              <a:ext uri="{FF2B5EF4-FFF2-40B4-BE49-F238E27FC236}">
                <a16:creationId xmlns:a16="http://schemas.microsoft.com/office/drawing/2014/main" id="{35ADA04F-E278-4EE9-B604-B9909C598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237288"/>
            <a:ext cx="8270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Диаграмма состояний процесса функционирования телефонного аппарата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gl7-4000">
            <a:extLst>
              <a:ext uri="{FF2B5EF4-FFF2-40B4-BE49-F238E27FC236}">
                <a16:creationId xmlns:a16="http://schemas.microsoft.com/office/drawing/2014/main" id="{332700E3-5364-4218-B3FB-4F78961CB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60350"/>
            <a:ext cx="5795963" cy="47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5">
            <a:extLst>
              <a:ext uri="{FF2B5EF4-FFF2-40B4-BE49-F238E27FC236}">
                <a16:creationId xmlns:a16="http://schemas.microsoft.com/office/drawing/2014/main" id="{C87616DF-D67D-4153-8353-21DE26513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589588"/>
            <a:ext cx="678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Различные варианты ветвлений на диаграмме деятельности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gl7-6000">
            <a:extLst>
              <a:ext uri="{FF2B5EF4-FFF2-40B4-BE49-F238E27FC236}">
                <a16:creationId xmlns:a16="http://schemas.microsoft.com/office/drawing/2014/main" id="{9C582665-92B1-4AD8-A3E8-EC6CFBFEF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0"/>
            <a:ext cx="709295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5">
            <a:extLst>
              <a:ext uri="{FF2B5EF4-FFF2-40B4-BE49-F238E27FC236}">
                <a16:creationId xmlns:a16="http://schemas.microsoft.com/office/drawing/2014/main" id="{6B075E1E-8833-4B3D-A60C-E3F5F11ED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237288"/>
            <a:ext cx="7285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Диаграмма деятельности для примера с приготовлением напитка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FEB4FB37-EB9A-4D68-9DF2-1FB3F6191F2D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1" b="14919"/>
          <a:stretch/>
        </p:blipFill>
        <p:spPr>
          <a:xfrm>
            <a:off x="1908175" y="332657"/>
            <a:ext cx="5759450" cy="6408712"/>
          </a:xfr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>
            <a:extLst>
              <a:ext uri="{FF2B5EF4-FFF2-40B4-BE49-F238E27FC236}">
                <a16:creationId xmlns:a16="http://schemas.microsoft.com/office/drawing/2014/main" id="{9AA02662-993C-48E1-8D15-FDBBE1FA868A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4" b="20173"/>
          <a:stretch/>
        </p:blipFill>
        <p:spPr>
          <a:xfrm>
            <a:off x="1692275" y="188639"/>
            <a:ext cx="5859463" cy="6669361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7546EF-295A-4891-8080-6858E0282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3608" y="692696"/>
            <a:ext cx="6768752" cy="600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1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2498D78-E3EB-44DF-B9FF-B445525D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2428875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ru-RU" sz="2800" dirty="0"/>
              <a:t>Создание диаграммы вариантов использования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>
            <a:extLst>
              <a:ext uri="{FF2B5EF4-FFF2-40B4-BE49-F238E27FC236}">
                <a16:creationId xmlns:a16="http://schemas.microsoft.com/office/drawing/2014/main" id="{605053BB-A436-4A89-95C4-E38DB22202DA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3" b="17636"/>
          <a:stretch/>
        </p:blipFill>
        <p:spPr>
          <a:xfrm>
            <a:off x="1763713" y="260648"/>
            <a:ext cx="5588000" cy="6552728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 descr="gl7-8000">
            <a:extLst>
              <a:ext uri="{FF2B5EF4-FFF2-40B4-BE49-F238E27FC236}">
                <a16:creationId xmlns:a16="http://schemas.microsoft.com/office/drawing/2014/main" id="{6BAF6065-A8E0-46A7-A679-2EC2DF236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647923"/>
            <a:ext cx="4468813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5">
            <a:extLst>
              <a:ext uri="{FF2B5EF4-FFF2-40B4-BE49-F238E27FC236}">
                <a16:creationId xmlns:a16="http://schemas.microsoft.com/office/drawing/2014/main" id="{FBE9979F-5ABF-49CD-BBC3-39E38085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805488"/>
            <a:ext cx="66182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Фрагмент диаграммы деятельности для торговой компании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 descr="gl7-9000">
            <a:extLst>
              <a:ext uri="{FF2B5EF4-FFF2-40B4-BE49-F238E27FC236}">
                <a16:creationId xmlns:a16="http://schemas.microsoft.com/office/drawing/2014/main" id="{423990D5-62B8-482F-B178-CFB131834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16371"/>
            <a:ext cx="4410075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5">
            <a:extLst>
              <a:ext uri="{FF2B5EF4-FFF2-40B4-BE49-F238E27FC236}">
                <a16:creationId xmlns:a16="http://schemas.microsoft.com/office/drawing/2014/main" id="{707EBB0F-AC1C-41E0-AE1F-495A119C9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092825"/>
            <a:ext cx="8345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Фрагмент диаграммы деятельности торговой компании с объектом-заказом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5">
            <a:extLst>
              <a:ext uri="{FF2B5EF4-FFF2-40B4-BE49-F238E27FC236}">
                <a16:creationId xmlns:a16="http://schemas.microsoft.com/office/drawing/2014/main" id="{707EBB0F-AC1C-41E0-AE1F-495A119C9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092825"/>
            <a:ext cx="8345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Фрагмент диаграммы деятельности торговой компании с объектом-заказом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8704450-AC2E-4F55-9691-56E06EB086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4563" t="16357" r="12988" b="8997"/>
          <a:stretch/>
        </p:blipFill>
        <p:spPr>
          <a:xfrm>
            <a:off x="1043609" y="544695"/>
            <a:ext cx="7056784" cy="544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45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gl7-1001">
            <a:extLst>
              <a:ext uri="{FF2B5EF4-FFF2-40B4-BE49-F238E27FC236}">
                <a16:creationId xmlns:a16="http://schemas.microsoft.com/office/drawing/2014/main" id="{59719874-3ADE-489E-807D-AD3D01723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0"/>
            <a:ext cx="3817938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5">
            <a:extLst>
              <a:ext uri="{FF2B5EF4-FFF2-40B4-BE49-F238E27FC236}">
                <a16:creationId xmlns:a16="http://schemas.microsoft.com/office/drawing/2014/main" id="{7C5E29DD-34C0-4907-9BE1-E688C0EAF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6165850"/>
            <a:ext cx="7610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Диаграмма деятельности с синхронизацией параллельных действий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>
            <a:extLst>
              <a:ext uri="{FF2B5EF4-FFF2-40B4-BE49-F238E27FC236}">
                <a16:creationId xmlns:a16="http://schemas.microsoft.com/office/drawing/2014/main" id="{562A7EE3-003E-42D7-B773-86D80FC6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428625"/>
            <a:ext cx="8229600" cy="828675"/>
          </a:xfrm>
        </p:spPr>
        <p:txBody>
          <a:bodyPr/>
          <a:lstStyle/>
          <a:p>
            <a:r>
              <a:rPr lang="ru-RU" altLang="ru-RU" sz="3200"/>
              <a:t>Постановка задачи</a:t>
            </a:r>
          </a:p>
        </p:txBody>
      </p:sp>
      <p:sp>
        <p:nvSpPr>
          <p:cNvPr id="6147" name="Содержимое 2">
            <a:extLst>
              <a:ext uri="{FF2B5EF4-FFF2-40B4-BE49-F238E27FC236}">
                <a16:creationId xmlns:a16="http://schemas.microsoft.com/office/drawing/2014/main" id="{E291C96A-E504-4FE7-B1FB-556CB1C6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285875"/>
            <a:ext cx="8715375" cy="5429250"/>
          </a:xfrm>
        </p:spPr>
        <p:txBody>
          <a:bodyPr/>
          <a:lstStyle/>
          <a:p>
            <a:r>
              <a:rPr lang="ru-RU" altLang="ru-RU" sz="1800"/>
              <a:t>Robertson's Cabinets, Inc.  - это маленькая компания, специализирующаяся на производстве кухонных шкафов. Компания началась с небольшой группы собравшихся вместе предпринимателей. Когда дело началось три года назад, поступало слишком мало заказов, и они вполне могли управляться с ними на бумаге. С ростом их репутации число заказов возрастало. Пришлось нанять новых рабочих, и за три года фирма выросла до магазина с более чем 50 сотрудниками.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1800" b="1" u="sng"/>
              <a:t>Проблемы:</a:t>
            </a:r>
          </a:p>
          <a:p>
            <a:r>
              <a:rPr lang="ru-RU" altLang="ru-RU" sz="1800"/>
              <a:t>В последнее время все чаще клиенты стали жаловаться, что не получают  своих заказов. Если так будет продолжаться и дальше, фирма «вылетит» из дела.</a:t>
            </a:r>
          </a:p>
          <a:p>
            <a:r>
              <a:rPr lang="ru-RU" altLang="ru-RU" sz="1800"/>
              <a:t>Причина состоит, возможно, в том, что фирма просто слишком быстро растет. Обработка всех заказов на бумаге проходила прекрасно, когда компания состояла из нескольких человек. Нельзя ожидать от нее такой работы теперь. 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1800" b="1" u="sng"/>
              <a:t>Решение проблемы: </a:t>
            </a:r>
          </a:p>
          <a:p>
            <a:r>
              <a:rPr lang="ru-RU" altLang="ru-RU" sz="1800"/>
              <a:t>Проектирование системы, которая поможет автоматизировать процесс обработки заказов.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68448C1-96B4-418F-9DE8-80653F91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428625"/>
            <a:ext cx="8229600" cy="571500"/>
          </a:xfrm>
        </p:spPr>
        <p:txBody>
          <a:bodyPr/>
          <a:lstStyle/>
          <a:p>
            <a:pPr>
              <a:defRPr/>
            </a:pPr>
            <a:r>
              <a:rPr lang="ru-RU" sz="3200" dirty="0">
                <a:latin typeface="+mn-lt"/>
                <a:ea typeface="+mn-ea"/>
                <a:cs typeface="+mn-cs"/>
              </a:rPr>
              <a:t>Анализ</a:t>
            </a:r>
            <a:endParaRPr lang="ru-RU" sz="3200" dirty="0"/>
          </a:p>
        </p:txBody>
      </p:sp>
      <p:sp>
        <p:nvSpPr>
          <p:cNvPr id="7171" name="Содержимое 5">
            <a:extLst>
              <a:ext uri="{FF2B5EF4-FFF2-40B4-BE49-F238E27FC236}">
                <a16:creationId xmlns:a16="http://schemas.microsoft.com/office/drawing/2014/main" id="{2C54AAEE-CCBE-4310-89CB-F3D71669D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000125"/>
            <a:ext cx="8229600" cy="5857875"/>
          </a:xfrm>
        </p:spPr>
        <p:txBody>
          <a:bodyPr/>
          <a:lstStyle/>
          <a:p>
            <a:r>
              <a:rPr lang="ru-RU" altLang="ru-RU" sz="1800"/>
              <a:t>Вопрос заказчику: "Давайте решим, чего вы хотите от системы?"</a:t>
            </a:r>
          </a:p>
          <a:p>
            <a:r>
              <a:rPr lang="ru-RU" altLang="ru-RU" sz="1800"/>
              <a:t>Ответ: "Надо, чтобы она отслеживала заказы".</a:t>
            </a:r>
          </a:p>
          <a:p>
            <a:r>
              <a:rPr lang="ru-RU" altLang="ru-RU" sz="1800"/>
              <a:t>Вопрос: "Можно более конкретно? Давайте рассмотрим нынешний процесс".</a:t>
            </a:r>
          </a:p>
          <a:p>
            <a:r>
              <a:rPr lang="ru-RU" altLang="ru-RU" sz="1800"/>
              <a:t>Ответ: "Хорошо, получив звонок, мы заполняем форму заказа. Мы передаем ее в магазин, сотрудник магазина заполняет все необходимые документы и готовит отправку товара клиенту. Копию формы мы отдаем в бухгалтерию. Бухгалтер вводит ее в бухгалтерскую систему и выписывает счет".</a:t>
            </a:r>
          </a:p>
          <a:p>
            <a:r>
              <a:rPr lang="ru-RU" altLang="ru-RU" sz="1800"/>
              <a:t>Вопрос: "И вы хотите, чтобы новая система поддерживала весь этот процесс?"</a:t>
            </a:r>
          </a:p>
          <a:p>
            <a:r>
              <a:rPr lang="ru-RU" altLang="ru-RU" sz="1800"/>
              <a:t>Ответ: "Да".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1800"/>
              <a:t>Из этого разговора можно понять следующее: </a:t>
            </a:r>
          </a:p>
          <a:p>
            <a:r>
              <a:rPr lang="ru-RU" altLang="ru-RU" sz="1800"/>
              <a:t>Система должна обеспечивать возможность добавления новых заказов, изменения старых, выполнения заказов, проверки и возобновления инвентарных описей. </a:t>
            </a:r>
          </a:p>
          <a:p>
            <a:r>
              <a:rPr lang="ru-RU" altLang="ru-RU" sz="1800"/>
              <a:t>При получении заказа система должна также послать сообщение бухгалтерской системе, которая выписывает счет. </a:t>
            </a:r>
          </a:p>
          <a:p>
            <a:r>
              <a:rPr lang="ru-RU" altLang="ru-RU" sz="1800"/>
              <a:t>Если требуемого товара нет на складе, заказ должен быть отклонен.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3">
            <a:extLst>
              <a:ext uri="{FF2B5EF4-FFF2-40B4-BE49-F238E27FC236}">
                <a16:creationId xmlns:a16="http://schemas.microsoft.com/office/drawing/2014/main" id="{08F84446-FA5C-414C-AF41-0E315621C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472488" cy="971550"/>
          </a:xfrm>
        </p:spPr>
        <p:txBody>
          <a:bodyPr/>
          <a:lstStyle/>
          <a:p>
            <a:r>
              <a:rPr lang="ru-RU" altLang="ru-RU" sz="3200"/>
              <a:t>Определение актеров и прецендентов</a:t>
            </a:r>
          </a:p>
        </p:txBody>
      </p:sp>
      <p:sp>
        <p:nvSpPr>
          <p:cNvPr id="8195" name="Содержимое 4">
            <a:extLst>
              <a:ext uri="{FF2B5EF4-FFF2-40B4-BE49-F238E27FC236}">
                <a16:creationId xmlns:a16="http://schemas.microsoft.com/office/drawing/2014/main" id="{B7718232-23CF-4F94-94AB-F433775FB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1435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sz="2000" b="1" u="sng"/>
              <a:t>Актеры:</a:t>
            </a:r>
          </a:p>
          <a:p>
            <a:r>
              <a:rPr lang="ru-RU" altLang="ru-RU" sz="2000"/>
              <a:t>Продавец,</a:t>
            </a:r>
          </a:p>
          <a:p>
            <a:r>
              <a:rPr lang="ru-RU" altLang="ru-RU" sz="2000"/>
              <a:t>Управляющий магазином, </a:t>
            </a:r>
          </a:p>
          <a:p>
            <a:r>
              <a:rPr lang="ru-RU" altLang="ru-RU" sz="2000"/>
              <a:t>Клерк магазина, </a:t>
            </a:r>
          </a:p>
          <a:p>
            <a:r>
              <a:rPr lang="ru-RU" altLang="ru-RU" sz="2000"/>
              <a:t>Бухгалтерская система.</a:t>
            </a:r>
          </a:p>
          <a:p>
            <a:pPr>
              <a:buFont typeface="Wingdings" panose="05000000000000000000" pitchFamily="2" charset="2"/>
              <a:buNone/>
            </a:pPr>
            <a:endParaRPr lang="ru-RU" altLang="ru-RU" sz="2000"/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000" b="1" u="sng"/>
              <a:t>Use Case (Варианты Использования):</a:t>
            </a:r>
          </a:p>
          <a:p>
            <a:r>
              <a:rPr lang="ru-RU" altLang="ru-RU" sz="2000"/>
              <a:t>Ввести новый заказ,</a:t>
            </a:r>
          </a:p>
          <a:p>
            <a:r>
              <a:rPr lang="ru-RU" altLang="ru-RU" sz="2000"/>
              <a:t>Изменить существующий заказ, </a:t>
            </a:r>
          </a:p>
          <a:p>
            <a:r>
              <a:rPr lang="ru-RU" altLang="ru-RU" sz="2000"/>
              <a:t>Напечатать инвентарную опись, </a:t>
            </a:r>
          </a:p>
          <a:p>
            <a:r>
              <a:rPr lang="ru-RU" altLang="ru-RU" sz="2000"/>
              <a:t>Обновить инвентарную опись, </a:t>
            </a:r>
          </a:p>
          <a:p>
            <a:r>
              <a:rPr lang="ru-RU" altLang="ru-RU" sz="2000"/>
              <a:t>Оформить заказ, </a:t>
            </a:r>
          </a:p>
          <a:p>
            <a:r>
              <a:rPr lang="ru-RU" altLang="ru-RU" sz="2000"/>
              <a:t>Отклонить заказ.</a:t>
            </a:r>
          </a:p>
          <a:p>
            <a:endParaRPr lang="ru-RU" altLang="ru-RU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>
            <a:extLst>
              <a:ext uri="{FF2B5EF4-FFF2-40B4-BE49-F238E27FC236}">
                <a16:creationId xmlns:a16="http://schemas.microsoft.com/office/drawing/2014/main" id="{75A30E77-1459-4A12-827B-75F4805A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71488"/>
          </a:xfrm>
        </p:spPr>
        <p:txBody>
          <a:bodyPr/>
          <a:lstStyle/>
          <a:p>
            <a:r>
              <a:rPr lang="ru-RU" altLang="ru-RU" sz="3200"/>
              <a:t>Выявление отношений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EE068F1A-1203-477C-85BC-C56572E1E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6435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ru-RU" sz="1800" b="1" i="1" dirty="0"/>
              <a:t>Ассоциации</a:t>
            </a:r>
          </a:p>
          <a:p>
            <a:pPr>
              <a:defRPr/>
            </a:pPr>
            <a:r>
              <a:rPr lang="ru-RU" sz="1800" dirty="0"/>
              <a:t>Между действующим лицом Продавец и вариантом использования "Ввести новый заказ". </a:t>
            </a:r>
          </a:p>
          <a:p>
            <a:pPr>
              <a:defRPr/>
            </a:pPr>
            <a:r>
              <a:rPr lang="ru-RU" sz="1800" dirty="0"/>
              <a:t>Между действующим лицом Продавец и вариантом использования "Изменить существующий заказ". </a:t>
            </a:r>
          </a:p>
          <a:p>
            <a:pPr>
              <a:defRPr/>
            </a:pPr>
            <a:r>
              <a:rPr lang="ru-RU" sz="1800" dirty="0"/>
              <a:t>Между действующим лицом Управляющий магазином и вариантом использования " Напечатать инвентарную опись". </a:t>
            </a:r>
          </a:p>
          <a:p>
            <a:pPr>
              <a:defRPr/>
            </a:pPr>
            <a:r>
              <a:rPr lang="ru-RU" sz="1800" dirty="0"/>
              <a:t>Между действующим лицом Управляющий магазином и вариантом использования " Обновить инвентарную опись". </a:t>
            </a:r>
          </a:p>
          <a:p>
            <a:pPr>
              <a:defRPr/>
            </a:pPr>
            <a:r>
              <a:rPr lang="ru-RU" sz="1800" dirty="0"/>
              <a:t>Между действующим лицом Бухгалтерская система и вариантом использования "Ввести новый заказ". </a:t>
            </a:r>
          </a:p>
          <a:p>
            <a:pPr>
              <a:defRPr/>
            </a:pPr>
            <a:r>
              <a:rPr lang="ru-RU" sz="1800" dirty="0"/>
              <a:t>Между действующим лицом Клерк магазина и вариантом использования "Оформить заказ".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ru-RU" sz="1800" b="1" i="1" dirty="0"/>
              <a:t>Расширения</a:t>
            </a:r>
          </a:p>
          <a:p>
            <a:pPr>
              <a:defRPr/>
            </a:pPr>
            <a:r>
              <a:rPr lang="ru-RU" sz="1800" dirty="0"/>
              <a:t>Между вариантом использования "Отклонить заказ" и вариантом использования "Оформить заказ". </a:t>
            </a:r>
          </a:p>
          <a:p>
            <a:pPr lvl="1">
              <a:defRPr/>
            </a:pPr>
            <a:r>
              <a:rPr lang="ru-RU" sz="1400" dirty="0">
                <a:ea typeface="+mn-ea"/>
                <a:cs typeface="+mn-cs"/>
              </a:rPr>
              <a:t>Стрелка должна протянуться от первого варианта использования ко второму. Связь расширения означает, что вариант использования "Отклонить заказ" при необходимости дополняет функциональные возможности варианта использования "Оформить заказ". Слово "</a:t>
            </a:r>
            <a:r>
              <a:rPr lang="ru-RU" sz="1400" dirty="0" err="1">
                <a:ea typeface="+mn-ea"/>
                <a:cs typeface="+mn-cs"/>
              </a:rPr>
              <a:t>extends</a:t>
            </a:r>
            <a:r>
              <a:rPr lang="ru-RU" sz="1400" dirty="0">
                <a:ea typeface="+mn-ea"/>
                <a:cs typeface="+mn-cs"/>
              </a:rPr>
              <a:t>" должно быть на линии данной связи.</a:t>
            </a:r>
            <a:endParaRPr lang="ru-RU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>
            <a:extLst>
              <a:ext uri="{FF2B5EF4-FFF2-40B4-BE49-F238E27FC236}">
                <a16:creationId xmlns:a16="http://schemas.microsoft.com/office/drawing/2014/main" id="{4811818C-7ACE-4F15-B0C6-6FFCF8ED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ru-RU" altLang="ru-RU" sz="2400"/>
              <a:t>Диаграмма Вариантов Использования для системы обработки заказов</a:t>
            </a:r>
          </a:p>
        </p:txBody>
      </p:sp>
      <p:pic>
        <p:nvPicPr>
          <p:cNvPr id="10243" name="Содержимое 3" descr="Use_Case_Diagram.JPG">
            <a:extLst>
              <a:ext uri="{FF2B5EF4-FFF2-40B4-BE49-F238E27FC236}">
                <a16:creationId xmlns:a16="http://schemas.microsoft.com/office/drawing/2014/main" id="{6C72B7A6-13A3-42EA-B6B0-09C77E900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3" y="1285875"/>
            <a:ext cx="7735887" cy="51435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2840A0B-BB3C-4462-8F75-AFCD3EB0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428875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ru-RU" sz="2800" dirty="0"/>
              <a:t>Создание диаграммы ПОСЛЕДОВАТЕЛЬНОСТИ</a:t>
            </a:r>
            <a:br>
              <a:rPr lang="ru-RU" sz="2800" dirty="0"/>
            </a:br>
            <a:endParaRPr lang="ru-RU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3">
            <a:extLst>
              <a:ext uri="{FF2B5EF4-FFF2-40B4-BE49-F238E27FC236}">
                <a16:creationId xmlns:a16="http://schemas.microsoft.com/office/drawing/2014/main" id="{696319BF-3625-4818-973A-1403B7E6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57238"/>
          </a:xfrm>
        </p:spPr>
        <p:txBody>
          <a:bodyPr/>
          <a:lstStyle/>
          <a:p>
            <a:r>
              <a:rPr lang="ru-RU" altLang="ru-RU" sz="3200"/>
              <a:t>Постановка задачи</a:t>
            </a:r>
          </a:p>
        </p:txBody>
      </p:sp>
      <p:sp>
        <p:nvSpPr>
          <p:cNvPr id="5" name="Содержимое 4">
            <a:extLst>
              <a:ext uri="{FF2B5EF4-FFF2-40B4-BE49-F238E27FC236}">
                <a16:creationId xmlns:a16="http://schemas.microsoft.com/office/drawing/2014/main" id="{0C5678A0-F784-49BA-8802-C0BFFE50B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5286375"/>
          </a:xfrm>
        </p:spPr>
        <p:txBody>
          <a:bodyPr/>
          <a:lstStyle/>
          <a:p>
            <a:pPr>
              <a:defRPr/>
            </a:pPr>
            <a:r>
              <a:rPr lang="ru-RU" sz="2400" dirty="0"/>
              <a:t>На основе диаграммы Вариантов Использования достигнуто согласие с заказчиком по поводу области применения системы.</a:t>
            </a:r>
          </a:p>
          <a:p>
            <a:pPr>
              <a:defRPr/>
            </a:pPr>
            <a:r>
              <a:rPr lang="ru-RU" sz="2400" dirty="0"/>
              <a:t>Анализ составных частей системы: Высший приоритет среди пользователей имеет вариант использования "Ввести новый заказ", и также он связан с наибольшим риском. </a:t>
            </a:r>
          </a:p>
          <a:p>
            <a:pPr>
              <a:defRPr/>
            </a:pPr>
            <a:r>
              <a:rPr lang="ru-RU" sz="2400" dirty="0"/>
              <a:t>Вместе с заведующим отделом продаж определен поток событий, который будет реализовываться в варианте использования "Ввести новый заказ" и разработан следующий сценарий:</a:t>
            </a:r>
          </a:p>
          <a:p>
            <a:pPr lvl="1">
              <a:defRPr/>
            </a:pPr>
            <a:r>
              <a:rPr lang="ru-RU" sz="1800" dirty="0">
                <a:ea typeface="+mn-ea"/>
                <a:cs typeface="+mn-cs"/>
              </a:rPr>
              <a:t>Продавец вводит новый заказ.</a:t>
            </a:r>
          </a:p>
          <a:p>
            <a:pPr lvl="1">
              <a:defRPr/>
            </a:pPr>
            <a:r>
              <a:rPr lang="ru-RU" sz="1800" dirty="0">
                <a:ea typeface="+mn-ea"/>
                <a:cs typeface="+mn-cs"/>
              </a:rPr>
              <a:t>Продавец пытается ввести заказ, но товара нет на складе.</a:t>
            </a:r>
          </a:p>
          <a:p>
            <a:pPr lvl="1">
              <a:defRPr/>
            </a:pPr>
            <a:r>
              <a:rPr lang="ru-RU" sz="1800" dirty="0">
                <a:ea typeface="+mn-ea"/>
                <a:cs typeface="+mn-cs"/>
              </a:rPr>
              <a:t>Продавец пытается ввести заказ, но при его сохранении в базе данных произошла ошибка.</a:t>
            </a:r>
            <a:endParaRPr lang="ru-RU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230</TotalTime>
  <Words>823</Words>
  <Application>Microsoft Office PowerPoint</Application>
  <PresentationFormat>Экран (4:3)</PresentationFormat>
  <Paragraphs>82</Paragraphs>
  <Slides>25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Times New Roman</vt:lpstr>
      <vt:lpstr>Wingdings</vt:lpstr>
      <vt:lpstr>Пиксел</vt:lpstr>
      <vt:lpstr>Visio.Drawing.6</vt:lpstr>
      <vt:lpstr>Диаграммы UML</vt:lpstr>
      <vt:lpstr>Создание диаграммы вариантов использования</vt:lpstr>
      <vt:lpstr>Постановка задачи</vt:lpstr>
      <vt:lpstr>Анализ</vt:lpstr>
      <vt:lpstr>Определение актеров и прецендентов</vt:lpstr>
      <vt:lpstr>Выявление отношений</vt:lpstr>
      <vt:lpstr>Диаграмма Вариантов Использования для системы обработки заказов</vt:lpstr>
      <vt:lpstr>Создание диаграммы ПОСЛЕДОВАТЕЛЬНОСТИ </vt:lpstr>
      <vt:lpstr>Постановка задачи</vt:lpstr>
      <vt:lpstr>Этапы разработки диаграммы</vt:lpstr>
      <vt:lpstr>Этапы разработки диаграммы</vt:lpstr>
      <vt:lpstr>Диаграмма Последовательности ввода нового заказа</vt:lpstr>
      <vt:lpstr>Примеры Диаграмм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</dc:creator>
  <cp:lastModifiedBy>niko</cp:lastModifiedBy>
  <cp:revision>32</cp:revision>
  <dcterms:created xsi:type="dcterms:W3CDTF">2006-03-21T12:52:52Z</dcterms:created>
  <dcterms:modified xsi:type="dcterms:W3CDTF">2020-11-26T09:16:14Z</dcterms:modified>
</cp:coreProperties>
</file>