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3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4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notesSlides/notesSlide10.xml" ContentType="application/vnd.openxmlformats-officedocument.presentationml.notesSlide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1"/>
  </p:notesMasterIdLst>
  <p:sldIdLst>
    <p:sldId id="263" r:id="rId2"/>
    <p:sldId id="298" r:id="rId3"/>
    <p:sldId id="299" r:id="rId4"/>
    <p:sldId id="305" r:id="rId5"/>
    <p:sldId id="306" r:id="rId6"/>
    <p:sldId id="295" r:id="rId7"/>
    <p:sldId id="390" r:id="rId8"/>
    <p:sldId id="391" r:id="rId9"/>
    <p:sldId id="392" r:id="rId10"/>
    <p:sldId id="640" r:id="rId11"/>
    <p:sldId id="641" r:id="rId12"/>
    <p:sldId id="642" r:id="rId13"/>
    <p:sldId id="643" r:id="rId14"/>
    <p:sldId id="393" r:id="rId15"/>
    <p:sldId id="394" r:id="rId16"/>
    <p:sldId id="677" r:id="rId17"/>
    <p:sldId id="307" r:id="rId18"/>
    <p:sldId id="662" r:id="rId19"/>
    <p:sldId id="386" r:id="rId20"/>
    <p:sldId id="387" r:id="rId21"/>
    <p:sldId id="660" r:id="rId22"/>
    <p:sldId id="671" r:id="rId23"/>
    <p:sldId id="308" r:id="rId24"/>
    <p:sldId id="654" r:id="rId25"/>
    <p:sldId id="655" r:id="rId26"/>
    <p:sldId id="665" r:id="rId27"/>
    <p:sldId id="664" r:id="rId28"/>
    <p:sldId id="324" r:id="rId29"/>
    <p:sldId id="325" r:id="rId30"/>
    <p:sldId id="326" r:id="rId31"/>
    <p:sldId id="385" r:id="rId32"/>
    <p:sldId id="327" r:id="rId33"/>
    <p:sldId id="309" r:id="rId34"/>
    <p:sldId id="310" r:id="rId35"/>
    <p:sldId id="288" r:id="rId36"/>
    <p:sldId id="376" r:id="rId37"/>
    <p:sldId id="300" r:id="rId38"/>
    <p:sldId id="293" r:id="rId39"/>
    <p:sldId id="294" r:id="rId40"/>
    <p:sldId id="673" r:id="rId41"/>
    <p:sldId id="674" r:id="rId42"/>
    <p:sldId id="675" r:id="rId43"/>
    <p:sldId id="676" r:id="rId44"/>
    <p:sldId id="287" r:id="rId45"/>
    <p:sldId id="389" r:id="rId46"/>
    <p:sldId id="388" r:id="rId47"/>
    <p:sldId id="336" r:id="rId48"/>
    <p:sldId id="353" r:id="rId49"/>
    <p:sldId id="337" r:id="rId50"/>
    <p:sldId id="301" r:id="rId51"/>
    <p:sldId id="312" r:id="rId52"/>
    <p:sldId id="383" r:id="rId53"/>
    <p:sldId id="384" r:id="rId54"/>
    <p:sldId id="374" r:id="rId55"/>
    <p:sldId id="672" r:id="rId56"/>
    <p:sldId id="339" r:id="rId57"/>
    <p:sldId id="321" r:id="rId58"/>
    <p:sldId id="377" r:id="rId59"/>
    <p:sldId id="378" r:id="rId60"/>
    <p:sldId id="379" r:id="rId61"/>
    <p:sldId id="380" r:id="rId62"/>
    <p:sldId id="381" r:id="rId63"/>
    <p:sldId id="358" r:id="rId64"/>
    <p:sldId id="382" r:id="rId65"/>
    <p:sldId id="297" r:id="rId66"/>
    <p:sldId id="277" r:id="rId67"/>
    <p:sldId id="276" r:id="rId68"/>
    <p:sldId id="278" r:id="rId69"/>
    <p:sldId id="286" r:id="rId70"/>
    <p:sldId id="283" r:id="rId71"/>
    <p:sldId id="284" r:id="rId72"/>
    <p:sldId id="285" r:id="rId73"/>
    <p:sldId id="316" r:id="rId74"/>
    <p:sldId id="317" r:id="rId75"/>
    <p:sldId id="266" r:id="rId76"/>
    <p:sldId id="267" r:id="rId77"/>
    <p:sldId id="270" r:id="rId78"/>
    <p:sldId id="271" r:id="rId79"/>
    <p:sldId id="292" r:id="rId80"/>
    <p:sldId id="291" r:id="rId81"/>
    <p:sldId id="313" r:id="rId82"/>
    <p:sldId id="314" r:id="rId83"/>
    <p:sldId id="315" r:id="rId84"/>
    <p:sldId id="272" r:id="rId85"/>
    <p:sldId id="273" r:id="rId86"/>
    <p:sldId id="274" r:id="rId87"/>
    <p:sldId id="268" r:id="rId88"/>
    <p:sldId id="395" r:id="rId89"/>
    <p:sldId id="396" r:id="rId90"/>
    <p:sldId id="397" r:id="rId91"/>
    <p:sldId id="289" r:id="rId92"/>
    <p:sldId id="338" r:id="rId93"/>
    <p:sldId id="318" r:id="rId94"/>
    <p:sldId id="329" r:id="rId95"/>
    <p:sldId id="340" r:id="rId96"/>
    <p:sldId id="328" r:id="rId97"/>
    <p:sldId id="330" r:id="rId98"/>
    <p:sldId id="331" r:id="rId99"/>
    <p:sldId id="332" r:id="rId100"/>
    <p:sldId id="333" r:id="rId101"/>
    <p:sldId id="334" r:id="rId102"/>
    <p:sldId id="335" r:id="rId103"/>
    <p:sldId id="280" r:id="rId104"/>
    <p:sldId id="281" r:id="rId105"/>
    <p:sldId id="282" r:id="rId106"/>
    <p:sldId id="319" r:id="rId107"/>
    <p:sldId id="320" r:id="rId108"/>
    <p:sldId id="303" r:id="rId109"/>
    <p:sldId id="304" r:id="rId11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 autoAdjust="0"/>
    <p:restoredTop sz="69316" autoAdjust="0"/>
  </p:normalViewPr>
  <p:slideViewPr>
    <p:cSldViewPr>
      <p:cViewPr varScale="1">
        <p:scale>
          <a:sx n="54" d="100"/>
          <a:sy n="54" d="100"/>
        </p:scale>
        <p:origin x="12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6ED83F-5852-438B-BCD8-1A1A06C6BEC2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18EBF28-E947-4E75-94F8-C6D5A4D35546}">
      <dgm:prSet phldrT="[Текст]"/>
      <dgm:spPr/>
      <dgm:t>
        <a:bodyPr/>
        <a:lstStyle/>
        <a:p>
          <a:r>
            <a:rPr lang="ru-RU" dirty="0"/>
            <a:t>Системное</a:t>
          </a:r>
        </a:p>
      </dgm:t>
    </dgm:pt>
    <dgm:pt modelId="{4E3FB027-08E3-4A27-B23A-6E6168548A3E}" type="parTrans" cxnId="{59F880E1-2D06-4347-9B10-12EB2DCBEFE7}">
      <dgm:prSet/>
      <dgm:spPr/>
      <dgm:t>
        <a:bodyPr/>
        <a:lstStyle/>
        <a:p>
          <a:endParaRPr lang="ru-RU"/>
        </a:p>
      </dgm:t>
    </dgm:pt>
    <dgm:pt modelId="{EB4A2BAB-160A-4114-9114-04143246C3D7}" type="sibTrans" cxnId="{59F880E1-2D06-4347-9B10-12EB2DCBEFE7}">
      <dgm:prSet/>
      <dgm:spPr/>
      <dgm:t>
        <a:bodyPr/>
        <a:lstStyle/>
        <a:p>
          <a:endParaRPr lang="ru-RU"/>
        </a:p>
      </dgm:t>
    </dgm:pt>
    <dgm:pt modelId="{07B7E789-3203-4C24-B7A9-7A48CD98FFD6}">
      <dgm:prSet phldrT="[Текст]"/>
      <dgm:spPr/>
      <dgm:t>
        <a:bodyPr/>
        <a:lstStyle/>
        <a:p>
          <a:r>
            <a:rPr lang="ru-RU" dirty="0"/>
            <a:t>Прикладное</a:t>
          </a:r>
        </a:p>
      </dgm:t>
    </dgm:pt>
    <dgm:pt modelId="{50E5DD81-82CB-4402-ACE1-EDF057CC2637}" type="parTrans" cxnId="{953E66B5-7854-4727-B4EC-2954038E939D}">
      <dgm:prSet/>
      <dgm:spPr/>
      <dgm:t>
        <a:bodyPr/>
        <a:lstStyle/>
        <a:p>
          <a:endParaRPr lang="ru-RU"/>
        </a:p>
      </dgm:t>
    </dgm:pt>
    <dgm:pt modelId="{5CE41910-72B8-454B-A8CF-7F1012227205}" type="sibTrans" cxnId="{953E66B5-7854-4727-B4EC-2954038E939D}">
      <dgm:prSet/>
      <dgm:spPr/>
      <dgm:t>
        <a:bodyPr/>
        <a:lstStyle/>
        <a:p>
          <a:endParaRPr lang="ru-RU"/>
        </a:p>
      </dgm:t>
    </dgm:pt>
    <dgm:pt modelId="{650FEE49-AE5B-4067-B8ED-29957AC29199}">
      <dgm:prSet phldrT="[Текст]"/>
      <dgm:spPr/>
      <dgm:t>
        <a:bodyPr/>
        <a:lstStyle/>
        <a:p>
          <a:r>
            <a:rPr lang="ru-RU" dirty="0"/>
            <a:t>Инструментальное (системы программирования)</a:t>
          </a:r>
        </a:p>
      </dgm:t>
    </dgm:pt>
    <dgm:pt modelId="{27117E01-ED31-437C-8885-B44BDA61253D}" type="parTrans" cxnId="{FFE0E369-D09E-424E-BF79-E30E01246BDC}">
      <dgm:prSet/>
      <dgm:spPr/>
      <dgm:t>
        <a:bodyPr/>
        <a:lstStyle/>
        <a:p>
          <a:endParaRPr lang="ru-RU"/>
        </a:p>
      </dgm:t>
    </dgm:pt>
    <dgm:pt modelId="{1950EDBA-172E-4852-94CD-381506E968A6}" type="sibTrans" cxnId="{FFE0E369-D09E-424E-BF79-E30E01246BDC}">
      <dgm:prSet/>
      <dgm:spPr/>
      <dgm:t>
        <a:bodyPr/>
        <a:lstStyle/>
        <a:p>
          <a:endParaRPr lang="ru-RU"/>
        </a:p>
      </dgm:t>
    </dgm:pt>
    <dgm:pt modelId="{804AFB4C-D009-4503-B57E-D08683914024}" type="pres">
      <dgm:prSet presAssocID="{E46ED83F-5852-438B-BCD8-1A1A06C6BEC2}" presName="diagram" presStyleCnt="0">
        <dgm:presLayoutVars>
          <dgm:dir/>
          <dgm:resizeHandles val="exact"/>
        </dgm:presLayoutVars>
      </dgm:prSet>
      <dgm:spPr/>
    </dgm:pt>
    <dgm:pt modelId="{9FDE57F4-2CAD-4941-80CE-21A3226B0175}" type="pres">
      <dgm:prSet presAssocID="{E18EBF28-E947-4E75-94F8-C6D5A4D35546}" presName="node" presStyleLbl="node1" presStyleIdx="0" presStyleCnt="3">
        <dgm:presLayoutVars>
          <dgm:bulletEnabled val="1"/>
        </dgm:presLayoutVars>
      </dgm:prSet>
      <dgm:spPr/>
    </dgm:pt>
    <dgm:pt modelId="{F588DD2F-7D42-4075-B352-3F8DB59A5129}" type="pres">
      <dgm:prSet presAssocID="{EB4A2BAB-160A-4114-9114-04143246C3D7}" presName="sibTrans" presStyleCnt="0"/>
      <dgm:spPr/>
    </dgm:pt>
    <dgm:pt modelId="{404FAA0F-6EB8-41A8-B67C-32585EBF513C}" type="pres">
      <dgm:prSet presAssocID="{07B7E789-3203-4C24-B7A9-7A48CD98FFD6}" presName="node" presStyleLbl="node1" presStyleIdx="1" presStyleCnt="3">
        <dgm:presLayoutVars>
          <dgm:bulletEnabled val="1"/>
        </dgm:presLayoutVars>
      </dgm:prSet>
      <dgm:spPr/>
    </dgm:pt>
    <dgm:pt modelId="{BA8C70C8-983B-42F5-A5CC-0B486B842F0D}" type="pres">
      <dgm:prSet presAssocID="{5CE41910-72B8-454B-A8CF-7F1012227205}" presName="sibTrans" presStyleCnt="0"/>
      <dgm:spPr/>
    </dgm:pt>
    <dgm:pt modelId="{ECC6F7A9-5A75-4799-A62D-B07A0278EACE}" type="pres">
      <dgm:prSet presAssocID="{650FEE49-AE5B-4067-B8ED-29957AC29199}" presName="node" presStyleLbl="node1" presStyleIdx="2" presStyleCnt="3">
        <dgm:presLayoutVars>
          <dgm:bulletEnabled val="1"/>
        </dgm:presLayoutVars>
      </dgm:prSet>
      <dgm:spPr/>
    </dgm:pt>
  </dgm:ptLst>
  <dgm:cxnLst>
    <dgm:cxn modelId="{FFE0E369-D09E-424E-BF79-E30E01246BDC}" srcId="{E46ED83F-5852-438B-BCD8-1A1A06C6BEC2}" destId="{650FEE49-AE5B-4067-B8ED-29957AC29199}" srcOrd="2" destOrd="0" parTransId="{27117E01-ED31-437C-8885-B44BDA61253D}" sibTransId="{1950EDBA-172E-4852-94CD-381506E968A6}"/>
    <dgm:cxn modelId="{953E66B5-7854-4727-B4EC-2954038E939D}" srcId="{E46ED83F-5852-438B-BCD8-1A1A06C6BEC2}" destId="{07B7E789-3203-4C24-B7A9-7A48CD98FFD6}" srcOrd="1" destOrd="0" parTransId="{50E5DD81-82CB-4402-ACE1-EDF057CC2637}" sibTransId="{5CE41910-72B8-454B-A8CF-7F1012227205}"/>
    <dgm:cxn modelId="{B2750FB7-F17E-436D-B777-25AE81BD4A0C}" type="presOf" srcId="{650FEE49-AE5B-4067-B8ED-29957AC29199}" destId="{ECC6F7A9-5A75-4799-A62D-B07A0278EACE}" srcOrd="0" destOrd="0" presId="urn:microsoft.com/office/officeart/2005/8/layout/default"/>
    <dgm:cxn modelId="{50CC67B7-A0C4-4FFA-B12A-1604694B682F}" type="presOf" srcId="{07B7E789-3203-4C24-B7A9-7A48CD98FFD6}" destId="{404FAA0F-6EB8-41A8-B67C-32585EBF513C}" srcOrd="0" destOrd="0" presId="urn:microsoft.com/office/officeart/2005/8/layout/default"/>
    <dgm:cxn modelId="{ECDA34BF-E230-4BEE-B01C-6B98D0808BDE}" type="presOf" srcId="{E46ED83F-5852-438B-BCD8-1A1A06C6BEC2}" destId="{804AFB4C-D009-4503-B57E-D08683914024}" srcOrd="0" destOrd="0" presId="urn:microsoft.com/office/officeart/2005/8/layout/default"/>
    <dgm:cxn modelId="{EFA903C9-A79C-4F43-A451-50130F28BB56}" type="presOf" srcId="{E18EBF28-E947-4E75-94F8-C6D5A4D35546}" destId="{9FDE57F4-2CAD-4941-80CE-21A3226B0175}" srcOrd="0" destOrd="0" presId="urn:microsoft.com/office/officeart/2005/8/layout/default"/>
    <dgm:cxn modelId="{59F880E1-2D06-4347-9B10-12EB2DCBEFE7}" srcId="{E46ED83F-5852-438B-BCD8-1A1A06C6BEC2}" destId="{E18EBF28-E947-4E75-94F8-C6D5A4D35546}" srcOrd="0" destOrd="0" parTransId="{4E3FB027-08E3-4A27-B23A-6E6168548A3E}" sibTransId="{EB4A2BAB-160A-4114-9114-04143246C3D7}"/>
    <dgm:cxn modelId="{409B3B49-43A8-4829-BC0E-E467697A73F3}" type="presParOf" srcId="{804AFB4C-D009-4503-B57E-D08683914024}" destId="{9FDE57F4-2CAD-4941-80CE-21A3226B0175}" srcOrd="0" destOrd="0" presId="urn:microsoft.com/office/officeart/2005/8/layout/default"/>
    <dgm:cxn modelId="{20405708-AC8B-45FE-A3E4-1EDF62511D3F}" type="presParOf" srcId="{804AFB4C-D009-4503-B57E-D08683914024}" destId="{F588DD2F-7D42-4075-B352-3F8DB59A5129}" srcOrd="1" destOrd="0" presId="urn:microsoft.com/office/officeart/2005/8/layout/default"/>
    <dgm:cxn modelId="{47733B73-A036-400A-ACDB-FBC215C5F83D}" type="presParOf" srcId="{804AFB4C-D009-4503-B57E-D08683914024}" destId="{404FAA0F-6EB8-41A8-B67C-32585EBF513C}" srcOrd="2" destOrd="0" presId="urn:microsoft.com/office/officeart/2005/8/layout/default"/>
    <dgm:cxn modelId="{C5FBDA5D-D95C-49B0-BABA-5BC8EDFB63FC}" type="presParOf" srcId="{804AFB4C-D009-4503-B57E-D08683914024}" destId="{BA8C70C8-983B-42F5-A5CC-0B486B842F0D}" srcOrd="3" destOrd="0" presId="urn:microsoft.com/office/officeart/2005/8/layout/default"/>
    <dgm:cxn modelId="{CDD55C34-072F-4FA4-847D-1CF79933AF18}" type="presParOf" srcId="{804AFB4C-D009-4503-B57E-D08683914024}" destId="{ECC6F7A9-5A75-4799-A62D-B07A0278EAC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E57F4-2CAD-4941-80CE-21A3226B0175}">
      <dsp:nvSpPr>
        <dsp:cNvPr id="0" name=""/>
        <dsp:cNvSpPr/>
      </dsp:nvSpPr>
      <dsp:spPr>
        <a:xfrm>
          <a:off x="688" y="90826"/>
          <a:ext cx="2685195" cy="16111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Системное</a:t>
          </a:r>
        </a:p>
      </dsp:txBody>
      <dsp:txXfrm>
        <a:off x="688" y="90826"/>
        <a:ext cx="2685195" cy="1611117"/>
      </dsp:txXfrm>
    </dsp:sp>
    <dsp:sp modelId="{404FAA0F-6EB8-41A8-B67C-32585EBF513C}">
      <dsp:nvSpPr>
        <dsp:cNvPr id="0" name=""/>
        <dsp:cNvSpPr/>
      </dsp:nvSpPr>
      <dsp:spPr>
        <a:xfrm>
          <a:off x="2954403" y="90826"/>
          <a:ext cx="2685195" cy="16111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Прикладное</a:t>
          </a:r>
        </a:p>
      </dsp:txBody>
      <dsp:txXfrm>
        <a:off x="2954403" y="90826"/>
        <a:ext cx="2685195" cy="1611117"/>
      </dsp:txXfrm>
    </dsp:sp>
    <dsp:sp modelId="{ECC6F7A9-5A75-4799-A62D-B07A0278EACE}">
      <dsp:nvSpPr>
        <dsp:cNvPr id="0" name=""/>
        <dsp:cNvSpPr/>
      </dsp:nvSpPr>
      <dsp:spPr>
        <a:xfrm>
          <a:off x="1477546" y="1970463"/>
          <a:ext cx="2685195" cy="16111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Инструментальное (системы программирования)</a:t>
          </a:r>
        </a:p>
      </dsp:txBody>
      <dsp:txXfrm>
        <a:off x="1477546" y="1970463"/>
        <a:ext cx="2685195" cy="1611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E883A02-8CB4-4427-9BAE-9E4120FBA27F}" type="datetimeFigureOut">
              <a:rPr lang="ru-RU"/>
              <a:pPr>
                <a:defRPr/>
              </a:pPr>
              <a:t>16.10.2022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E5B54CA-0DD0-4973-8186-67EB88896A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85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976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E8E6CC-6939-4EA7-93D7-12569BC2358A}" type="slidenum">
              <a:rPr lang="en-US"/>
              <a:pPr/>
              <a:t>24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37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78B49E-C8F1-47F7-BC70-DAA925530B31}" type="slidenum">
              <a:rPr lang="en-US"/>
              <a:pPr/>
              <a:t>25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61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>
            <a:extLst>
              <a:ext uri="{FF2B5EF4-FFF2-40B4-BE49-F238E27FC236}">
                <a16:creationId xmlns:a16="http://schemas.microsoft.com/office/drawing/2014/main" id="{D2D9BF8C-E31C-4196-BC5B-97ED5845B0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7FC0D73-A748-4216-9EFB-36AF54EB1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ru-RU" dirty="0"/>
          </a:p>
        </p:txBody>
      </p:sp>
      <p:sp>
        <p:nvSpPr>
          <p:cNvPr id="46084" name="Номер слайда 3">
            <a:extLst>
              <a:ext uri="{FF2B5EF4-FFF2-40B4-BE49-F238E27FC236}">
                <a16:creationId xmlns:a16="http://schemas.microsoft.com/office/drawing/2014/main" id="{32019D72-B58F-4F6B-9AE9-091482D475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69BF7E-2BE6-47AE-8183-2D9EEF3E6F80}" type="slidenum">
              <a:rPr lang="ru-RU" altLang="ru-RU"/>
              <a:pPr/>
              <a:t>26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2219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="1" dirty="0"/>
              <a:t>Пример</a:t>
            </a:r>
            <a:r>
              <a:rPr lang="ru-RU" dirty="0"/>
              <a:t>. Алфавитный порядок, который еще называют лексикографическим порядком. В соответствии с этим порядком расположены слова в словарях и других упорядоченных по алфавиту списках. Для любых двух слов языка этот порядок устанавливает предшествование, какое слово встретится в словаре раньше другого. Так, например, слово «кожа» предшествует слову «кора», которое, в свою очередь, предшествует слову «корабль».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Требуется: определить условия, при которых одно слово предшествует другому.</a:t>
            </a:r>
          </a:p>
          <a:p>
            <a:r>
              <a:rPr lang="ru-RU" dirty="0"/>
              <a:t>Другими словами, требуется дать определение лексикографического порядка. </a:t>
            </a:r>
          </a:p>
          <a:p>
            <a:r>
              <a:rPr lang="ru-RU" b="1" u="sng" dirty="0"/>
              <a:t>Не годится </a:t>
            </a:r>
            <a:r>
              <a:rPr lang="ru-RU" dirty="0"/>
              <a:t>решение в форме: «Сравним первые буквы двух слов. Если первая буква первого слова меньше первой буквы второго слова, то первое слово предшествует второму, в противном случае будем ...» Это рецепт, а не определение.</a:t>
            </a:r>
          </a:p>
          <a:p>
            <a:r>
              <a:rPr lang="ru-RU" b="1" u="sng" dirty="0"/>
              <a:t>Определение может иметь следующую форму</a:t>
            </a:r>
            <a:r>
              <a:rPr lang="ru-RU" dirty="0"/>
              <a:t>: «Слово w1 предшествует слову w2, если и только если выполняется одно из следующих условий ...»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384E-ECFD-403A-AB54-7FB75D65B8AE}" type="slidenum">
              <a:rPr lang="ru-RU" altLang="ru-RU" smtClean="0"/>
              <a:pPr/>
              <a:t>27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7190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703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172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984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При коллективной разработке программного обеспечения главной задачей является обеспечение единства и целостности проекта.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26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Цель CI — обеспечить последовательный и автоматизированный способ сборки, упаковки и тестирования приложений.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При налаженном процессе непрерывной интеграции разработчики с большей вероятностью будут делать частые коммиты, что, в свою очередь, будет способствовать улучшению коммуникации и повышению качества программного обеспечения.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46DBCC-519F-493A-B7C6-080ABB54048F}" type="slidenum">
              <a:rPr lang="ru-RU" altLang="en-US" smtClean="0"/>
              <a:pPr>
                <a:defRPr/>
              </a:pPr>
              <a:t>42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70061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После того, как изменения внесены и код протестирован, ПО можно развертывать (деплоить) — запускать его уже не на тестовом, а на рабочих серверах.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Непрерывная доставка подразумевает развертывание кода после каждой новой интеграции. Эта операция проводится вручную или автоматически.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Непрерывное развертывание — уже полностью автоматический процесс, проходящий без контроля со стороны команды.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46DBCC-519F-493A-B7C6-080ABB54048F}" type="slidenum">
              <a:rPr lang="ru-RU" altLang="en-US" smtClean="0"/>
              <a:pPr>
                <a:defRPr/>
              </a:pPr>
              <a:t>43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7639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E263B-7EEC-497F-AA2F-309B87B53F56}" type="slidenum">
              <a:rPr lang="en-US"/>
              <a:pPr/>
              <a:t>10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32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На практике даже если пользователь точно знает, что ему нужно, его требования очень трудно формализовать.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124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34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Требования, предъявляемые к системе программного обеспечения, в процессе разработки часто изменяются.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Системы со временем  эволюционируют (по плану или спонтанно).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999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User Story — инструкция по применению — статья в блоге </a:t>
            </a:r>
            <a:r>
              <a:rPr lang="ru-RU" dirty="0" err="1"/>
              <a:t>ScrumTrek</a:t>
            </a:r>
            <a:r>
              <a:rPr lang="ru-RU" dirty="0"/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https://scrumtrek.ru/blog/product-management/3364/user-story-instruktsiya-po-primeneniyu/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Пользовательские истории на практике: как правильно взаимодействовать программистам, тестировщикам и другим участникам </a:t>
            </a:r>
            <a:r>
              <a:rPr lang="ru-RU" dirty="0" err="1"/>
              <a:t>Agile</a:t>
            </a:r>
            <a:r>
              <a:rPr lang="ru-RU" dirty="0"/>
              <a:t>-команды — статья в блоге </a:t>
            </a:r>
            <a:r>
              <a:rPr lang="ru-RU" dirty="0" err="1"/>
              <a:t>ScrumTrek</a:t>
            </a:r>
            <a:r>
              <a:rPr lang="ru-RU" dirty="0"/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https://scrumtrek.ru/blog/agile-scrum/6982/how-programmers-and-testers-should-collaborate-on-user-stories/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Как правильно писать User </a:t>
            </a:r>
            <a:r>
              <a:rPr lang="ru-RU" dirty="0" err="1"/>
              <a:t>Stories</a:t>
            </a:r>
            <a:r>
              <a:rPr lang="ru-RU" dirty="0"/>
              <a:t>: руководство для разработчиков | </a:t>
            </a:r>
            <a:r>
              <a:rPr lang="ru-RU" dirty="0" err="1"/>
              <a:t>Techrocks</a:t>
            </a:r>
            <a:r>
              <a:rPr lang="ru-RU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https://techrocks.ru/2019/03/29/user-stories-writing/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936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586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Структурированный естественный язык, усиленный визуальными моделями и другими приемами представления (такими, как таблицы, рабочие</a:t>
            </a:r>
          </a:p>
          <a:p>
            <a:r>
              <a:rPr lang="ru-RU" dirty="0"/>
              <a:t>модели, фотографии и математические выражения), остается самым практичным способом документирования требований в большинстве проектов</a:t>
            </a:r>
          </a:p>
          <a:p>
            <a:r>
              <a:rPr lang="ru-RU" dirty="0"/>
              <a:t>по разработке ПО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277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Стандарт идентичен международному стандарту ИСО/МЭК 15288:2002 «Системная инженерия. Процессы жизненного цикла систем» (</a:t>
            </a:r>
            <a:r>
              <a:rPr lang="en-US" dirty="0"/>
              <a:t>IS</a:t>
            </a:r>
            <a:r>
              <a:rPr lang="ru-RU" dirty="0"/>
              <a:t>О/</a:t>
            </a:r>
            <a:r>
              <a:rPr lang="en-US" dirty="0"/>
              <a:t>IEC 15288:2002 «System engineering — System life</a:t>
            </a:r>
            <a:r>
              <a:rPr lang="ru-RU" dirty="0"/>
              <a:t> </a:t>
            </a:r>
            <a:r>
              <a:rPr lang="en-US" dirty="0"/>
              <a:t>cycle processes»).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121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Стадии могут применяться для построения структур, при помощи которых процессы жизненного цикла используются для моделирования непосредственно жизненного цикла.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Масштабы и точность применения процессов в рамках описанных стадий и с учетом их продолжительности зависят от изменяющихся технических и деловых потребностей проекта, определяющих и использующих жизненный цикл.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192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Соммервилл</a:t>
            </a:r>
            <a:r>
              <a:rPr lang="ru-RU" dirty="0"/>
              <a:t> И. Инженерия программного обеспечения. – М.: Вильямс, 2002. – 624 с.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014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V-образная модель применима к системам, которым особенно важно бесперебойное функционирование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Стадия тестирования проводится одновременно с соответствующей стадией разработки, например, во время кодирования пишутся модульные тесты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56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A5A9D0-2073-46B7-BBA4-B183DD2319B6}" type="slidenum">
              <a:rPr lang="en-US"/>
              <a:pPr/>
              <a:t>11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54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44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Соммервилл</a:t>
            </a:r>
            <a:r>
              <a:rPr lang="ru-RU" dirty="0"/>
              <a:t> И. Инженерия программного обеспечения. – М.: Вильямс, 2002. – 624 с.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034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Эту модель можно использовать, когда требования ко всей системы в основном определены и понятны.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Должны быть определены основные требования – готовность у тому, что со временем некоторые детали могут измениться.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Необходимо как можно раньше вывести продукт на рынок.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319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В чистом водопадном цикле планируется только один основной выпуск, поэтому основной объем работы с требованиями приходится на начало проекта (сплошная линия на рис.)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В проектах, в которых используется итеративный процесс разработки, такой как </a:t>
            </a:r>
            <a:r>
              <a:rPr lang="ru-RU" dirty="0" err="1"/>
              <a:t>Rational</a:t>
            </a:r>
            <a:r>
              <a:rPr lang="ru-RU" dirty="0"/>
              <a:t> </a:t>
            </a:r>
            <a:r>
              <a:rPr lang="ru-RU" dirty="0" err="1"/>
              <a:t>Unified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 (</a:t>
            </a:r>
            <a:r>
              <a:rPr lang="ru-RU" dirty="0" err="1"/>
              <a:t>Jacobson</a:t>
            </a:r>
            <a:r>
              <a:rPr lang="ru-RU" dirty="0"/>
              <a:t>, </a:t>
            </a:r>
            <a:r>
              <a:rPr lang="ru-RU" dirty="0" err="1"/>
              <a:t>Booch</a:t>
            </a:r>
            <a:r>
              <a:rPr lang="ru-RU" dirty="0"/>
              <a:t> и </a:t>
            </a:r>
            <a:r>
              <a:rPr lang="ru-RU" dirty="0" err="1"/>
              <a:t>Rumbaugh</a:t>
            </a:r>
            <a:r>
              <a:rPr lang="ru-RU" dirty="0"/>
              <a:t>, 1999), работа с требованиями ведется в каждой итерации процесса разработки, причем на первую итерацию приходится больший объем работы (пунктирная линия на рис.)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В проектах гибкой разработки (</a:t>
            </a:r>
            <a:r>
              <a:rPr lang="ru-RU" dirty="0" err="1"/>
              <a:t>agile</a:t>
            </a:r>
            <a:r>
              <a:rPr lang="ru-RU" dirty="0"/>
              <a:t>) планируется выпускать функциональность каждые несколько недель (</a:t>
            </a:r>
            <a:r>
              <a:rPr lang="ru-RU" dirty="0" err="1"/>
              <a:t>Larman</a:t>
            </a:r>
            <a:r>
              <a:rPr lang="ru-RU" dirty="0"/>
              <a:t>, 2004). В таких проектах работа над требованиями выполняется часто, но небольшими объемам, как показано на рис</a:t>
            </a:r>
            <a:r>
              <a:rPr lang="ru-RU"/>
              <a:t>.  точечной </a:t>
            </a:r>
            <a:r>
              <a:rPr lang="ru-RU" dirty="0"/>
              <a:t>линией.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7870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SRS – это спецификация для определенного программного изделия, программы или набора программ, которые выполняют определенные функции в специфической среде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3975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Примечания: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Допускается исключать вторую стадию разработки, а в технически обоснованных случаях - вторую и третью стадии. Необходимость проведения этих стадий указывается в техническом задании.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Допускается объединять, исключать этапы работ и (или) их содержание, а также вводить другие этапы работ по согласованию с заказчиком.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285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Документ должен включать следующие элементы: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dirty="0"/>
              <a:t>введение (наименование и краткую характеристику области применения программного изделия);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dirty="0"/>
              <a:t>обоснование и документы, являющиеся основой для разработки программного изделия (договор на основе данных заказчика);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dirty="0"/>
              <a:t>назначение разработки программного изделия (эксплуатационное назначение); требования к программному изделию (внутренние характеристики, надежность, условия эксплуатации, состав и параметры технических средств, программная совместимость);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dirty="0"/>
              <a:t>специальные требования, которые могут относиться к маркировке, упаковке и т.д.;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dirty="0"/>
              <a:t>требования к документации с перечислением всех видов документации, предоставляемой после разработки программного изделия;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dirty="0"/>
              <a:t>технико-экономические показатели (оценка стоимости и затрат на производство программного изделия);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dirty="0"/>
              <a:t>планирование и управление разработкой программного изделия (этапы разработки, их сроки, порядок исполнения и контроль);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dirty="0"/>
              <a:t>применение.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/>
              <a:t>Техническое задание разрабатывается после этапа «Анализ требований»;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2636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8267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CC282C2-9406-45F3-8EA6-436DA5336196}" type="slidenum">
              <a:rPr lang="ru-RU" smtClean="0"/>
              <a:pPr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206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ED9CD55-E58F-4CD7-B53A-C498536A330E}" type="slidenum">
              <a:rPr lang="ru-RU" smtClean="0"/>
              <a:pPr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473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67AC01-3DA0-45D4-ACC2-F21DDA39A502}" type="slidenum">
              <a:rPr lang="en-US"/>
              <a:pPr/>
              <a:t>12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6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D78F09-8FB3-447A-8CA4-B840A9310B4B}" type="slidenum">
              <a:rPr lang="en-US"/>
              <a:pPr/>
              <a:t>13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6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Вопросы, возникающие при решении данной задачи (перечень может быть дополнен):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описать комнату?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описать порядок? В чем он состоит?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представить предметы, находящиеся в комнате? Они различны по своей природе: книги, вещи, мебель и т.д.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представить последовательность уборки? Как разбить ее на отдельные этапы?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чего начать процесс уборки? Что необходимо сделать в первую очередь?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384E-ECFD-403A-AB54-7FB75D65B8AE}" type="slidenum">
              <a:rPr lang="ru-RU" altLang="ru-RU" smtClean="0"/>
              <a:pPr/>
              <a:t>14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17807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Программирование – это задание пути от одного состояния к другому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Для объектов реального мира это происходит естественным образом, потому что они уже запрограммированы законами физики и нам тут ничего делать не надо. Например, если стакан упал на пол, он самостоятельно перейдет из состояния "целый" в состояние "разбитый".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Если же мы сами захотим запрограммировать что-то подобное, нам нужно создать аналогичные состояния, которые мы сможем менять. И эти состояния должны где-то физически существовать, иначе что конкретно мы будем менять?</a:t>
            </a:r>
          </a:p>
          <a:p>
            <a:r>
              <a:rPr lang="ru-RU" dirty="0"/>
              <a:t>Допустим, вы просто представили своей голове образ целого стакана, затем образ разбитого стакана. Можно ли сказать, что эти образы физически существуют?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384E-ECFD-403A-AB54-7FB75D65B8AE}" type="slidenum">
              <a:rPr lang="ru-RU" altLang="ru-RU" smtClean="0"/>
              <a:pPr/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687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Различие между программной инженерией и программированием определяется количеством пользователей и сроком действия продукта. Командная работа создает новые проблемы, но также открывает такие возможности для создания систем, какие не может предложить один программист.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277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5B54CA-0DD0-4973-8186-67EB88896AD1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2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84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AE573-1F90-4CCA-A5C1-E87743C87E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76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228BC-8FF3-4899-B3FE-5215C7BD33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46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712AC-B14A-451D-95E8-5FDADE5D60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44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29C9A-50DB-4DFE-A7D4-8ABC62ECBD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971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280400" cy="604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268413"/>
            <a:ext cx="4279900" cy="5113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268413"/>
            <a:ext cx="4281487" cy="5113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211638" y="6527800"/>
            <a:ext cx="4681537" cy="2143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Intro. to Programming, lecture 1: Overview   </a:t>
            </a:r>
            <a:fld id="{A7B6F905-733C-49EC-84DE-12D243768CBE}" type="slidenum">
              <a:rPr lang="en-US" sz="1000">
                <a:latin typeface="ETH Light" pitchFamily="2" charset="0"/>
              </a:rPr>
              <a:pPr/>
              <a:t>‹#›</a:t>
            </a:fld>
            <a:endParaRPr lang="en-US" sz="1000">
              <a:latin typeface="ETH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91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B2799-3ECE-41F3-BC9C-A2906CD48C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4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BA82D-8612-4D62-B991-133C253BC5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4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50F0B-3A56-4A57-ACDD-1CE624FFB8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31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90DF2-AE91-4751-A5AE-245A6D12EB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89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3CE99-E4FE-4401-B704-1A2DAA57E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2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18557-BE4B-469B-B657-5FC95A8463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29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A1A1-5BD0-4737-86A3-93E68DC849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26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29F7B-B1F8-407A-A9C1-E5837D689F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04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E95E0B6-607F-44B5-A117-D3D44ECD41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26" Type="http://schemas.openxmlformats.org/officeDocument/2006/relationships/tags" Target="../tags/tag63.xml"/><Relationship Id="rId39" Type="http://schemas.openxmlformats.org/officeDocument/2006/relationships/tags" Target="../tags/tag76.xml"/><Relationship Id="rId3" Type="http://schemas.openxmlformats.org/officeDocument/2006/relationships/tags" Target="../tags/tag40.xml"/><Relationship Id="rId21" Type="http://schemas.openxmlformats.org/officeDocument/2006/relationships/tags" Target="../tags/tag58.xml"/><Relationship Id="rId34" Type="http://schemas.openxmlformats.org/officeDocument/2006/relationships/tags" Target="../tags/tag71.xml"/><Relationship Id="rId42" Type="http://schemas.openxmlformats.org/officeDocument/2006/relationships/tags" Target="../tags/tag79.xml"/><Relationship Id="rId47" Type="http://schemas.openxmlformats.org/officeDocument/2006/relationships/slideLayout" Target="../slideLayouts/slideLayout13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tags" Target="../tags/tag62.xml"/><Relationship Id="rId33" Type="http://schemas.openxmlformats.org/officeDocument/2006/relationships/tags" Target="../tags/tag70.xml"/><Relationship Id="rId38" Type="http://schemas.openxmlformats.org/officeDocument/2006/relationships/tags" Target="../tags/tag75.xml"/><Relationship Id="rId46" Type="http://schemas.openxmlformats.org/officeDocument/2006/relationships/tags" Target="../tags/tag83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0" Type="http://schemas.openxmlformats.org/officeDocument/2006/relationships/tags" Target="../tags/tag57.xml"/><Relationship Id="rId29" Type="http://schemas.openxmlformats.org/officeDocument/2006/relationships/tags" Target="../tags/tag66.xml"/><Relationship Id="rId41" Type="http://schemas.openxmlformats.org/officeDocument/2006/relationships/tags" Target="../tags/tag78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tags" Target="../tags/tag61.xml"/><Relationship Id="rId32" Type="http://schemas.openxmlformats.org/officeDocument/2006/relationships/tags" Target="../tags/tag69.xml"/><Relationship Id="rId37" Type="http://schemas.openxmlformats.org/officeDocument/2006/relationships/tags" Target="../tags/tag74.xml"/><Relationship Id="rId40" Type="http://schemas.openxmlformats.org/officeDocument/2006/relationships/tags" Target="../tags/tag77.xml"/><Relationship Id="rId45" Type="http://schemas.openxmlformats.org/officeDocument/2006/relationships/tags" Target="../tags/tag82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tags" Target="../tags/tag60.xml"/><Relationship Id="rId28" Type="http://schemas.openxmlformats.org/officeDocument/2006/relationships/tags" Target="../tags/tag65.xml"/><Relationship Id="rId36" Type="http://schemas.openxmlformats.org/officeDocument/2006/relationships/tags" Target="../tags/tag73.xml"/><Relationship Id="rId10" Type="http://schemas.openxmlformats.org/officeDocument/2006/relationships/tags" Target="../tags/tag47.xml"/><Relationship Id="rId19" Type="http://schemas.openxmlformats.org/officeDocument/2006/relationships/tags" Target="../tags/tag56.xml"/><Relationship Id="rId31" Type="http://schemas.openxmlformats.org/officeDocument/2006/relationships/tags" Target="../tags/tag68.xml"/><Relationship Id="rId44" Type="http://schemas.openxmlformats.org/officeDocument/2006/relationships/tags" Target="../tags/tag81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tags" Target="../tags/tag59.xml"/><Relationship Id="rId27" Type="http://schemas.openxmlformats.org/officeDocument/2006/relationships/tags" Target="../tags/tag64.xml"/><Relationship Id="rId30" Type="http://schemas.openxmlformats.org/officeDocument/2006/relationships/tags" Target="../tags/tag67.xml"/><Relationship Id="rId35" Type="http://schemas.openxmlformats.org/officeDocument/2006/relationships/tags" Target="../tags/tag72.xml"/><Relationship Id="rId43" Type="http://schemas.openxmlformats.org/officeDocument/2006/relationships/tags" Target="../tags/tag80.xml"/><Relationship Id="rId48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09.xml"/><Relationship Id="rId117" Type="http://schemas.openxmlformats.org/officeDocument/2006/relationships/tags" Target="../tags/tag200.xml"/><Relationship Id="rId21" Type="http://schemas.openxmlformats.org/officeDocument/2006/relationships/tags" Target="../tags/tag104.xml"/><Relationship Id="rId42" Type="http://schemas.openxmlformats.org/officeDocument/2006/relationships/tags" Target="../tags/tag125.xml"/><Relationship Id="rId47" Type="http://schemas.openxmlformats.org/officeDocument/2006/relationships/tags" Target="../tags/tag130.xml"/><Relationship Id="rId63" Type="http://schemas.openxmlformats.org/officeDocument/2006/relationships/tags" Target="../tags/tag146.xml"/><Relationship Id="rId68" Type="http://schemas.openxmlformats.org/officeDocument/2006/relationships/tags" Target="../tags/tag151.xml"/><Relationship Id="rId84" Type="http://schemas.openxmlformats.org/officeDocument/2006/relationships/tags" Target="../tags/tag167.xml"/><Relationship Id="rId89" Type="http://schemas.openxmlformats.org/officeDocument/2006/relationships/tags" Target="../tags/tag172.xml"/><Relationship Id="rId112" Type="http://schemas.openxmlformats.org/officeDocument/2006/relationships/tags" Target="../tags/tag195.xml"/><Relationship Id="rId16" Type="http://schemas.openxmlformats.org/officeDocument/2006/relationships/tags" Target="../tags/tag99.xml"/><Relationship Id="rId107" Type="http://schemas.openxmlformats.org/officeDocument/2006/relationships/tags" Target="../tags/tag190.xml"/><Relationship Id="rId11" Type="http://schemas.openxmlformats.org/officeDocument/2006/relationships/tags" Target="../tags/tag94.xml"/><Relationship Id="rId32" Type="http://schemas.openxmlformats.org/officeDocument/2006/relationships/tags" Target="../tags/tag115.xml"/><Relationship Id="rId37" Type="http://schemas.openxmlformats.org/officeDocument/2006/relationships/tags" Target="../tags/tag120.xml"/><Relationship Id="rId53" Type="http://schemas.openxmlformats.org/officeDocument/2006/relationships/tags" Target="../tags/tag136.xml"/><Relationship Id="rId58" Type="http://schemas.openxmlformats.org/officeDocument/2006/relationships/tags" Target="../tags/tag141.xml"/><Relationship Id="rId74" Type="http://schemas.openxmlformats.org/officeDocument/2006/relationships/tags" Target="../tags/tag157.xml"/><Relationship Id="rId79" Type="http://schemas.openxmlformats.org/officeDocument/2006/relationships/tags" Target="../tags/tag162.xml"/><Relationship Id="rId102" Type="http://schemas.openxmlformats.org/officeDocument/2006/relationships/tags" Target="../tags/tag185.xml"/><Relationship Id="rId123" Type="http://schemas.openxmlformats.org/officeDocument/2006/relationships/slideLayout" Target="../slideLayouts/slideLayout13.xml"/><Relationship Id="rId5" Type="http://schemas.openxmlformats.org/officeDocument/2006/relationships/tags" Target="../tags/tag88.xml"/><Relationship Id="rId61" Type="http://schemas.openxmlformats.org/officeDocument/2006/relationships/tags" Target="../tags/tag144.xml"/><Relationship Id="rId82" Type="http://schemas.openxmlformats.org/officeDocument/2006/relationships/tags" Target="../tags/tag165.xml"/><Relationship Id="rId90" Type="http://schemas.openxmlformats.org/officeDocument/2006/relationships/tags" Target="../tags/tag173.xml"/><Relationship Id="rId95" Type="http://schemas.openxmlformats.org/officeDocument/2006/relationships/tags" Target="../tags/tag178.xml"/><Relationship Id="rId19" Type="http://schemas.openxmlformats.org/officeDocument/2006/relationships/tags" Target="../tags/tag102.xml"/><Relationship Id="rId14" Type="http://schemas.openxmlformats.org/officeDocument/2006/relationships/tags" Target="../tags/tag97.xml"/><Relationship Id="rId22" Type="http://schemas.openxmlformats.org/officeDocument/2006/relationships/tags" Target="../tags/tag105.xml"/><Relationship Id="rId27" Type="http://schemas.openxmlformats.org/officeDocument/2006/relationships/tags" Target="../tags/tag110.xml"/><Relationship Id="rId30" Type="http://schemas.openxmlformats.org/officeDocument/2006/relationships/tags" Target="../tags/tag113.xml"/><Relationship Id="rId35" Type="http://schemas.openxmlformats.org/officeDocument/2006/relationships/tags" Target="../tags/tag118.xml"/><Relationship Id="rId43" Type="http://schemas.openxmlformats.org/officeDocument/2006/relationships/tags" Target="../tags/tag126.xml"/><Relationship Id="rId48" Type="http://schemas.openxmlformats.org/officeDocument/2006/relationships/tags" Target="../tags/tag131.xml"/><Relationship Id="rId56" Type="http://schemas.openxmlformats.org/officeDocument/2006/relationships/tags" Target="../tags/tag139.xml"/><Relationship Id="rId64" Type="http://schemas.openxmlformats.org/officeDocument/2006/relationships/tags" Target="../tags/tag147.xml"/><Relationship Id="rId69" Type="http://schemas.openxmlformats.org/officeDocument/2006/relationships/tags" Target="../tags/tag152.xml"/><Relationship Id="rId77" Type="http://schemas.openxmlformats.org/officeDocument/2006/relationships/tags" Target="../tags/tag160.xml"/><Relationship Id="rId100" Type="http://schemas.openxmlformats.org/officeDocument/2006/relationships/tags" Target="../tags/tag183.xml"/><Relationship Id="rId105" Type="http://schemas.openxmlformats.org/officeDocument/2006/relationships/tags" Target="../tags/tag188.xml"/><Relationship Id="rId113" Type="http://schemas.openxmlformats.org/officeDocument/2006/relationships/tags" Target="../tags/tag196.xml"/><Relationship Id="rId118" Type="http://schemas.openxmlformats.org/officeDocument/2006/relationships/tags" Target="../tags/tag201.xml"/><Relationship Id="rId8" Type="http://schemas.openxmlformats.org/officeDocument/2006/relationships/tags" Target="../tags/tag91.xml"/><Relationship Id="rId51" Type="http://schemas.openxmlformats.org/officeDocument/2006/relationships/tags" Target="../tags/tag134.xml"/><Relationship Id="rId72" Type="http://schemas.openxmlformats.org/officeDocument/2006/relationships/tags" Target="../tags/tag155.xml"/><Relationship Id="rId80" Type="http://schemas.openxmlformats.org/officeDocument/2006/relationships/tags" Target="../tags/tag163.xml"/><Relationship Id="rId85" Type="http://schemas.openxmlformats.org/officeDocument/2006/relationships/tags" Target="../tags/tag168.xml"/><Relationship Id="rId93" Type="http://schemas.openxmlformats.org/officeDocument/2006/relationships/tags" Target="../tags/tag176.xml"/><Relationship Id="rId98" Type="http://schemas.openxmlformats.org/officeDocument/2006/relationships/tags" Target="../tags/tag181.xml"/><Relationship Id="rId121" Type="http://schemas.openxmlformats.org/officeDocument/2006/relationships/tags" Target="../tags/tag204.xml"/><Relationship Id="rId3" Type="http://schemas.openxmlformats.org/officeDocument/2006/relationships/tags" Target="../tags/tag86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5" Type="http://schemas.openxmlformats.org/officeDocument/2006/relationships/tags" Target="../tags/tag108.xml"/><Relationship Id="rId33" Type="http://schemas.openxmlformats.org/officeDocument/2006/relationships/tags" Target="../tags/tag116.xml"/><Relationship Id="rId38" Type="http://schemas.openxmlformats.org/officeDocument/2006/relationships/tags" Target="../tags/tag121.xml"/><Relationship Id="rId46" Type="http://schemas.openxmlformats.org/officeDocument/2006/relationships/tags" Target="../tags/tag129.xml"/><Relationship Id="rId59" Type="http://schemas.openxmlformats.org/officeDocument/2006/relationships/tags" Target="../tags/tag142.xml"/><Relationship Id="rId67" Type="http://schemas.openxmlformats.org/officeDocument/2006/relationships/tags" Target="../tags/tag150.xml"/><Relationship Id="rId103" Type="http://schemas.openxmlformats.org/officeDocument/2006/relationships/tags" Target="../tags/tag186.xml"/><Relationship Id="rId108" Type="http://schemas.openxmlformats.org/officeDocument/2006/relationships/tags" Target="../tags/tag191.xml"/><Relationship Id="rId116" Type="http://schemas.openxmlformats.org/officeDocument/2006/relationships/tags" Target="../tags/tag199.xml"/><Relationship Id="rId124" Type="http://schemas.openxmlformats.org/officeDocument/2006/relationships/notesSlide" Target="../notesSlides/notesSlide4.xml"/><Relationship Id="rId20" Type="http://schemas.openxmlformats.org/officeDocument/2006/relationships/tags" Target="../tags/tag103.xml"/><Relationship Id="rId41" Type="http://schemas.openxmlformats.org/officeDocument/2006/relationships/tags" Target="../tags/tag124.xml"/><Relationship Id="rId54" Type="http://schemas.openxmlformats.org/officeDocument/2006/relationships/tags" Target="../tags/tag137.xml"/><Relationship Id="rId62" Type="http://schemas.openxmlformats.org/officeDocument/2006/relationships/tags" Target="../tags/tag145.xml"/><Relationship Id="rId70" Type="http://schemas.openxmlformats.org/officeDocument/2006/relationships/tags" Target="../tags/tag153.xml"/><Relationship Id="rId75" Type="http://schemas.openxmlformats.org/officeDocument/2006/relationships/tags" Target="../tags/tag158.xml"/><Relationship Id="rId83" Type="http://schemas.openxmlformats.org/officeDocument/2006/relationships/tags" Target="../tags/tag166.xml"/><Relationship Id="rId88" Type="http://schemas.openxmlformats.org/officeDocument/2006/relationships/tags" Target="../tags/tag171.xml"/><Relationship Id="rId91" Type="http://schemas.openxmlformats.org/officeDocument/2006/relationships/tags" Target="../tags/tag174.xml"/><Relationship Id="rId96" Type="http://schemas.openxmlformats.org/officeDocument/2006/relationships/tags" Target="../tags/tag179.xml"/><Relationship Id="rId111" Type="http://schemas.openxmlformats.org/officeDocument/2006/relationships/tags" Target="../tags/tag194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5" Type="http://schemas.openxmlformats.org/officeDocument/2006/relationships/tags" Target="../tags/tag98.xml"/><Relationship Id="rId23" Type="http://schemas.openxmlformats.org/officeDocument/2006/relationships/tags" Target="../tags/tag106.xml"/><Relationship Id="rId28" Type="http://schemas.openxmlformats.org/officeDocument/2006/relationships/tags" Target="../tags/tag111.xml"/><Relationship Id="rId36" Type="http://schemas.openxmlformats.org/officeDocument/2006/relationships/tags" Target="../tags/tag119.xml"/><Relationship Id="rId49" Type="http://schemas.openxmlformats.org/officeDocument/2006/relationships/tags" Target="../tags/tag132.xml"/><Relationship Id="rId57" Type="http://schemas.openxmlformats.org/officeDocument/2006/relationships/tags" Target="../tags/tag140.xml"/><Relationship Id="rId106" Type="http://schemas.openxmlformats.org/officeDocument/2006/relationships/tags" Target="../tags/tag189.xml"/><Relationship Id="rId114" Type="http://schemas.openxmlformats.org/officeDocument/2006/relationships/tags" Target="../tags/tag197.xml"/><Relationship Id="rId119" Type="http://schemas.openxmlformats.org/officeDocument/2006/relationships/tags" Target="../tags/tag202.xml"/><Relationship Id="rId10" Type="http://schemas.openxmlformats.org/officeDocument/2006/relationships/tags" Target="../tags/tag93.xml"/><Relationship Id="rId31" Type="http://schemas.openxmlformats.org/officeDocument/2006/relationships/tags" Target="../tags/tag114.xml"/><Relationship Id="rId44" Type="http://schemas.openxmlformats.org/officeDocument/2006/relationships/tags" Target="../tags/tag127.xml"/><Relationship Id="rId52" Type="http://schemas.openxmlformats.org/officeDocument/2006/relationships/tags" Target="../tags/tag135.xml"/><Relationship Id="rId60" Type="http://schemas.openxmlformats.org/officeDocument/2006/relationships/tags" Target="../tags/tag143.xml"/><Relationship Id="rId65" Type="http://schemas.openxmlformats.org/officeDocument/2006/relationships/tags" Target="../tags/tag148.xml"/><Relationship Id="rId73" Type="http://schemas.openxmlformats.org/officeDocument/2006/relationships/tags" Target="../tags/tag156.xml"/><Relationship Id="rId78" Type="http://schemas.openxmlformats.org/officeDocument/2006/relationships/tags" Target="../tags/tag161.xml"/><Relationship Id="rId81" Type="http://schemas.openxmlformats.org/officeDocument/2006/relationships/tags" Target="../tags/tag164.xml"/><Relationship Id="rId86" Type="http://schemas.openxmlformats.org/officeDocument/2006/relationships/tags" Target="../tags/tag169.xml"/><Relationship Id="rId94" Type="http://schemas.openxmlformats.org/officeDocument/2006/relationships/tags" Target="../tags/tag177.xml"/><Relationship Id="rId99" Type="http://schemas.openxmlformats.org/officeDocument/2006/relationships/tags" Target="../tags/tag182.xml"/><Relationship Id="rId101" Type="http://schemas.openxmlformats.org/officeDocument/2006/relationships/tags" Target="../tags/tag184.xml"/><Relationship Id="rId122" Type="http://schemas.openxmlformats.org/officeDocument/2006/relationships/tags" Target="../tags/tag205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39" Type="http://schemas.openxmlformats.org/officeDocument/2006/relationships/tags" Target="../tags/tag122.xml"/><Relationship Id="rId109" Type="http://schemas.openxmlformats.org/officeDocument/2006/relationships/tags" Target="../tags/tag192.xml"/><Relationship Id="rId34" Type="http://schemas.openxmlformats.org/officeDocument/2006/relationships/tags" Target="../tags/tag117.xml"/><Relationship Id="rId50" Type="http://schemas.openxmlformats.org/officeDocument/2006/relationships/tags" Target="../tags/tag133.xml"/><Relationship Id="rId55" Type="http://schemas.openxmlformats.org/officeDocument/2006/relationships/tags" Target="../tags/tag138.xml"/><Relationship Id="rId76" Type="http://schemas.openxmlformats.org/officeDocument/2006/relationships/tags" Target="../tags/tag159.xml"/><Relationship Id="rId97" Type="http://schemas.openxmlformats.org/officeDocument/2006/relationships/tags" Target="../tags/tag180.xml"/><Relationship Id="rId104" Type="http://schemas.openxmlformats.org/officeDocument/2006/relationships/tags" Target="../tags/tag187.xml"/><Relationship Id="rId120" Type="http://schemas.openxmlformats.org/officeDocument/2006/relationships/tags" Target="../tags/tag203.xml"/><Relationship Id="rId7" Type="http://schemas.openxmlformats.org/officeDocument/2006/relationships/tags" Target="../tags/tag90.xml"/><Relationship Id="rId71" Type="http://schemas.openxmlformats.org/officeDocument/2006/relationships/tags" Target="../tags/tag154.xml"/><Relationship Id="rId92" Type="http://schemas.openxmlformats.org/officeDocument/2006/relationships/tags" Target="../tags/tag175.xml"/><Relationship Id="rId2" Type="http://schemas.openxmlformats.org/officeDocument/2006/relationships/tags" Target="../tags/tag85.xml"/><Relationship Id="rId29" Type="http://schemas.openxmlformats.org/officeDocument/2006/relationships/tags" Target="../tags/tag112.xml"/><Relationship Id="rId24" Type="http://schemas.openxmlformats.org/officeDocument/2006/relationships/tags" Target="../tags/tag107.xml"/><Relationship Id="rId40" Type="http://schemas.openxmlformats.org/officeDocument/2006/relationships/tags" Target="../tags/tag123.xml"/><Relationship Id="rId45" Type="http://schemas.openxmlformats.org/officeDocument/2006/relationships/tags" Target="../tags/tag128.xml"/><Relationship Id="rId66" Type="http://schemas.openxmlformats.org/officeDocument/2006/relationships/tags" Target="../tags/tag149.xml"/><Relationship Id="rId87" Type="http://schemas.openxmlformats.org/officeDocument/2006/relationships/tags" Target="../tags/tag170.xml"/><Relationship Id="rId110" Type="http://schemas.openxmlformats.org/officeDocument/2006/relationships/tags" Target="../tags/tag193.xml"/><Relationship Id="rId115" Type="http://schemas.openxmlformats.org/officeDocument/2006/relationships/tags" Target="../tags/tag198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231.xml"/><Relationship Id="rId117" Type="http://schemas.openxmlformats.org/officeDocument/2006/relationships/tags" Target="../tags/tag322.xml"/><Relationship Id="rId21" Type="http://schemas.openxmlformats.org/officeDocument/2006/relationships/tags" Target="../tags/tag226.xml"/><Relationship Id="rId42" Type="http://schemas.openxmlformats.org/officeDocument/2006/relationships/tags" Target="../tags/tag247.xml"/><Relationship Id="rId47" Type="http://schemas.openxmlformats.org/officeDocument/2006/relationships/tags" Target="../tags/tag252.xml"/><Relationship Id="rId63" Type="http://schemas.openxmlformats.org/officeDocument/2006/relationships/tags" Target="../tags/tag268.xml"/><Relationship Id="rId68" Type="http://schemas.openxmlformats.org/officeDocument/2006/relationships/tags" Target="../tags/tag273.xml"/><Relationship Id="rId84" Type="http://schemas.openxmlformats.org/officeDocument/2006/relationships/tags" Target="../tags/tag289.xml"/><Relationship Id="rId89" Type="http://schemas.openxmlformats.org/officeDocument/2006/relationships/tags" Target="../tags/tag294.xml"/><Relationship Id="rId112" Type="http://schemas.openxmlformats.org/officeDocument/2006/relationships/tags" Target="../tags/tag317.xml"/><Relationship Id="rId133" Type="http://schemas.openxmlformats.org/officeDocument/2006/relationships/tags" Target="../tags/tag338.xml"/><Relationship Id="rId138" Type="http://schemas.openxmlformats.org/officeDocument/2006/relationships/tags" Target="../tags/tag343.xml"/><Relationship Id="rId154" Type="http://schemas.openxmlformats.org/officeDocument/2006/relationships/tags" Target="../tags/tag359.xml"/><Relationship Id="rId159" Type="http://schemas.openxmlformats.org/officeDocument/2006/relationships/tags" Target="../tags/tag364.xml"/><Relationship Id="rId16" Type="http://schemas.openxmlformats.org/officeDocument/2006/relationships/tags" Target="../tags/tag221.xml"/><Relationship Id="rId107" Type="http://schemas.openxmlformats.org/officeDocument/2006/relationships/tags" Target="../tags/tag312.xml"/><Relationship Id="rId11" Type="http://schemas.openxmlformats.org/officeDocument/2006/relationships/tags" Target="../tags/tag216.xml"/><Relationship Id="rId32" Type="http://schemas.openxmlformats.org/officeDocument/2006/relationships/tags" Target="../tags/tag237.xml"/><Relationship Id="rId37" Type="http://schemas.openxmlformats.org/officeDocument/2006/relationships/tags" Target="../tags/tag242.xml"/><Relationship Id="rId53" Type="http://schemas.openxmlformats.org/officeDocument/2006/relationships/tags" Target="../tags/tag258.xml"/><Relationship Id="rId58" Type="http://schemas.openxmlformats.org/officeDocument/2006/relationships/tags" Target="../tags/tag263.xml"/><Relationship Id="rId74" Type="http://schemas.openxmlformats.org/officeDocument/2006/relationships/tags" Target="../tags/tag279.xml"/><Relationship Id="rId79" Type="http://schemas.openxmlformats.org/officeDocument/2006/relationships/tags" Target="../tags/tag284.xml"/><Relationship Id="rId102" Type="http://schemas.openxmlformats.org/officeDocument/2006/relationships/tags" Target="../tags/tag307.xml"/><Relationship Id="rId123" Type="http://schemas.openxmlformats.org/officeDocument/2006/relationships/tags" Target="../tags/tag328.xml"/><Relationship Id="rId128" Type="http://schemas.openxmlformats.org/officeDocument/2006/relationships/tags" Target="../tags/tag333.xml"/><Relationship Id="rId144" Type="http://schemas.openxmlformats.org/officeDocument/2006/relationships/tags" Target="../tags/tag349.xml"/><Relationship Id="rId149" Type="http://schemas.openxmlformats.org/officeDocument/2006/relationships/tags" Target="../tags/tag354.xml"/><Relationship Id="rId5" Type="http://schemas.openxmlformats.org/officeDocument/2006/relationships/tags" Target="../tags/tag210.xml"/><Relationship Id="rId90" Type="http://schemas.openxmlformats.org/officeDocument/2006/relationships/tags" Target="../tags/tag295.xml"/><Relationship Id="rId95" Type="http://schemas.openxmlformats.org/officeDocument/2006/relationships/tags" Target="../tags/tag300.xml"/><Relationship Id="rId160" Type="http://schemas.openxmlformats.org/officeDocument/2006/relationships/tags" Target="../tags/tag365.xml"/><Relationship Id="rId165" Type="http://schemas.openxmlformats.org/officeDocument/2006/relationships/slideLayout" Target="../slideLayouts/slideLayout13.xml"/><Relationship Id="rId22" Type="http://schemas.openxmlformats.org/officeDocument/2006/relationships/tags" Target="../tags/tag227.xml"/><Relationship Id="rId27" Type="http://schemas.openxmlformats.org/officeDocument/2006/relationships/tags" Target="../tags/tag232.xml"/><Relationship Id="rId43" Type="http://schemas.openxmlformats.org/officeDocument/2006/relationships/tags" Target="../tags/tag248.xml"/><Relationship Id="rId48" Type="http://schemas.openxmlformats.org/officeDocument/2006/relationships/tags" Target="../tags/tag253.xml"/><Relationship Id="rId64" Type="http://schemas.openxmlformats.org/officeDocument/2006/relationships/tags" Target="../tags/tag269.xml"/><Relationship Id="rId69" Type="http://schemas.openxmlformats.org/officeDocument/2006/relationships/tags" Target="../tags/tag274.xml"/><Relationship Id="rId113" Type="http://schemas.openxmlformats.org/officeDocument/2006/relationships/tags" Target="../tags/tag318.xml"/><Relationship Id="rId118" Type="http://schemas.openxmlformats.org/officeDocument/2006/relationships/tags" Target="../tags/tag323.xml"/><Relationship Id="rId134" Type="http://schemas.openxmlformats.org/officeDocument/2006/relationships/tags" Target="../tags/tag339.xml"/><Relationship Id="rId139" Type="http://schemas.openxmlformats.org/officeDocument/2006/relationships/tags" Target="../tags/tag344.xml"/><Relationship Id="rId80" Type="http://schemas.openxmlformats.org/officeDocument/2006/relationships/tags" Target="../tags/tag285.xml"/><Relationship Id="rId85" Type="http://schemas.openxmlformats.org/officeDocument/2006/relationships/tags" Target="../tags/tag290.xml"/><Relationship Id="rId150" Type="http://schemas.openxmlformats.org/officeDocument/2006/relationships/tags" Target="../tags/tag355.xml"/><Relationship Id="rId155" Type="http://schemas.openxmlformats.org/officeDocument/2006/relationships/tags" Target="../tags/tag360.xml"/><Relationship Id="rId12" Type="http://schemas.openxmlformats.org/officeDocument/2006/relationships/tags" Target="../tags/tag217.xml"/><Relationship Id="rId17" Type="http://schemas.openxmlformats.org/officeDocument/2006/relationships/tags" Target="../tags/tag222.xml"/><Relationship Id="rId33" Type="http://schemas.openxmlformats.org/officeDocument/2006/relationships/tags" Target="../tags/tag238.xml"/><Relationship Id="rId38" Type="http://schemas.openxmlformats.org/officeDocument/2006/relationships/tags" Target="../tags/tag243.xml"/><Relationship Id="rId59" Type="http://schemas.openxmlformats.org/officeDocument/2006/relationships/tags" Target="../tags/tag264.xml"/><Relationship Id="rId103" Type="http://schemas.openxmlformats.org/officeDocument/2006/relationships/tags" Target="../tags/tag308.xml"/><Relationship Id="rId108" Type="http://schemas.openxmlformats.org/officeDocument/2006/relationships/tags" Target="../tags/tag313.xml"/><Relationship Id="rId124" Type="http://schemas.openxmlformats.org/officeDocument/2006/relationships/tags" Target="../tags/tag329.xml"/><Relationship Id="rId129" Type="http://schemas.openxmlformats.org/officeDocument/2006/relationships/tags" Target="../tags/tag334.xml"/><Relationship Id="rId54" Type="http://schemas.openxmlformats.org/officeDocument/2006/relationships/tags" Target="../tags/tag259.xml"/><Relationship Id="rId70" Type="http://schemas.openxmlformats.org/officeDocument/2006/relationships/tags" Target="../tags/tag275.xml"/><Relationship Id="rId75" Type="http://schemas.openxmlformats.org/officeDocument/2006/relationships/tags" Target="../tags/tag280.xml"/><Relationship Id="rId91" Type="http://schemas.openxmlformats.org/officeDocument/2006/relationships/tags" Target="../tags/tag296.xml"/><Relationship Id="rId96" Type="http://schemas.openxmlformats.org/officeDocument/2006/relationships/tags" Target="../tags/tag301.xml"/><Relationship Id="rId140" Type="http://schemas.openxmlformats.org/officeDocument/2006/relationships/tags" Target="../tags/tag345.xml"/><Relationship Id="rId145" Type="http://schemas.openxmlformats.org/officeDocument/2006/relationships/tags" Target="../tags/tag350.xml"/><Relationship Id="rId161" Type="http://schemas.openxmlformats.org/officeDocument/2006/relationships/tags" Target="../tags/tag366.xml"/><Relationship Id="rId166" Type="http://schemas.openxmlformats.org/officeDocument/2006/relationships/notesSlide" Target="../notesSlides/notesSlide5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5" Type="http://schemas.openxmlformats.org/officeDocument/2006/relationships/tags" Target="../tags/tag220.xml"/><Relationship Id="rId23" Type="http://schemas.openxmlformats.org/officeDocument/2006/relationships/tags" Target="../tags/tag228.xml"/><Relationship Id="rId28" Type="http://schemas.openxmlformats.org/officeDocument/2006/relationships/tags" Target="../tags/tag233.xml"/><Relationship Id="rId36" Type="http://schemas.openxmlformats.org/officeDocument/2006/relationships/tags" Target="../tags/tag241.xml"/><Relationship Id="rId49" Type="http://schemas.openxmlformats.org/officeDocument/2006/relationships/tags" Target="../tags/tag254.xml"/><Relationship Id="rId57" Type="http://schemas.openxmlformats.org/officeDocument/2006/relationships/tags" Target="../tags/tag262.xml"/><Relationship Id="rId106" Type="http://schemas.openxmlformats.org/officeDocument/2006/relationships/tags" Target="../tags/tag311.xml"/><Relationship Id="rId114" Type="http://schemas.openxmlformats.org/officeDocument/2006/relationships/tags" Target="../tags/tag319.xml"/><Relationship Id="rId119" Type="http://schemas.openxmlformats.org/officeDocument/2006/relationships/tags" Target="../tags/tag324.xml"/><Relationship Id="rId127" Type="http://schemas.openxmlformats.org/officeDocument/2006/relationships/tags" Target="../tags/tag332.xml"/><Relationship Id="rId10" Type="http://schemas.openxmlformats.org/officeDocument/2006/relationships/tags" Target="../tags/tag215.xml"/><Relationship Id="rId31" Type="http://schemas.openxmlformats.org/officeDocument/2006/relationships/tags" Target="../tags/tag236.xml"/><Relationship Id="rId44" Type="http://schemas.openxmlformats.org/officeDocument/2006/relationships/tags" Target="../tags/tag249.xml"/><Relationship Id="rId52" Type="http://schemas.openxmlformats.org/officeDocument/2006/relationships/tags" Target="../tags/tag257.xml"/><Relationship Id="rId60" Type="http://schemas.openxmlformats.org/officeDocument/2006/relationships/tags" Target="../tags/tag265.xml"/><Relationship Id="rId65" Type="http://schemas.openxmlformats.org/officeDocument/2006/relationships/tags" Target="../tags/tag270.xml"/><Relationship Id="rId73" Type="http://schemas.openxmlformats.org/officeDocument/2006/relationships/tags" Target="../tags/tag278.xml"/><Relationship Id="rId78" Type="http://schemas.openxmlformats.org/officeDocument/2006/relationships/tags" Target="../tags/tag283.xml"/><Relationship Id="rId81" Type="http://schemas.openxmlformats.org/officeDocument/2006/relationships/tags" Target="../tags/tag286.xml"/><Relationship Id="rId86" Type="http://schemas.openxmlformats.org/officeDocument/2006/relationships/tags" Target="../tags/tag291.xml"/><Relationship Id="rId94" Type="http://schemas.openxmlformats.org/officeDocument/2006/relationships/tags" Target="../tags/tag299.xml"/><Relationship Id="rId99" Type="http://schemas.openxmlformats.org/officeDocument/2006/relationships/tags" Target="../tags/tag304.xml"/><Relationship Id="rId101" Type="http://schemas.openxmlformats.org/officeDocument/2006/relationships/tags" Target="../tags/tag306.xml"/><Relationship Id="rId122" Type="http://schemas.openxmlformats.org/officeDocument/2006/relationships/tags" Target="../tags/tag327.xml"/><Relationship Id="rId130" Type="http://schemas.openxmlformats.org/officeDocument/2006/relationships/tags" Target="../tags/tag335.xml"/><Relationship Id="rId135" Type="http://schemas.openxmlformats.org/officeDocument/2006/relationships/tags" Target="../tags/tag340.xml"/><Relationship Id="rId143" Type="http://schemas.openxmlformats.org/officeDocument/2006/relationships/tags" Target="../tags/tag348.xml"/><Relationship Id="rId148" Type="http://schemas.openxmlformats.org/officeDocument/2006/relationships/tags" Target="../tags/tag353.xml"/><Relationship Id="rId151" Type="http://schemas.openxmlformats.org/officeDocument/2006/relationships/tags" Target="../tags/tag356.xml"/><Relationship Id="rId156" Type="http://schemas.openxmlformats.org/officeDocument/2006/relationships/tags" Target="../tags/tag361.xml"/><Relationship Id="rId164" Type="http://schemas.openxmlformats.org/officeDocument/2006/relationships/tags" Target="../tags/tag369.xml"/><Relationship Id="rId4" Type="http://schemas.openxmlformats.org/officeDocument/2006/relationships/tags" Target="../tags/tag209.xml"/><Relationship Id="rId9" Type="http://schemas.openxmlformats.org/officeDocument/2006/relationships/tags" Target="../tags/tag214.xml"/><Relationship Id="rId13" Type="http://schemas.openxmlformats.org/officeDocument/2006/relationships/tags" Target="../tags/tag218.xml"/><Relationship Id="rId18" Type="http://schemas.openxmlformats.org/officeDocument/2006/relationships/tags" Target="../tags/tag223.xml"/><Relationship Id="rId39" Type="http://schemas.openxmlformats.org/officeDocument/2006/relationships/tags" Target="../tags/tag244.xml"/><Relationship Id="rId109" Type="http://schemas.openxmlformats.org/officeDocument/2006/relationships/tags" Target="../tags/tag314.xml"/><Relationship Id="rId34" Type="http://schemas.openxmlformats.org/officeDocument/2006/relationships/tags" Target="../tags/tag239.xml"/><Relationship Id="rId50" Type="http://schemas.openxmlformats.org/officeDocument/2006/relationships/tags" Target="../tags/tag255.xml"/><Relationship Id="rId55" Type="http://schemas.openxmlformats.org/officeDocument/2006/relationships/tags" Target="../tags/tag260.xml"/><Relationship Id="rId76" Type="http://schemas.openxmlformats.org/officeDocument/2006/relationships/tags" Target="../tags/tag281.xml"/><Relationship Id="rId97" Type="http://schemas.openxmlformats.org/officeDocument/2006/relationships/tags" Target="../tags/tag302.xml"/><Relationship Id="rId104" Type="http://schemas.openxmlformats.org/officeDocument/2006/relationships/tags" Target="../tags/tag309.xml"/><Relationship Id="rId120" Type="http://schemas.openxmlformats.org/officeDocument/2006/relationships/tags" Target="../tags/tag325.xml"/><Relationship Id="rId125" Type="http://schemas.openxmlformats.org/officeDocument/2006/relationships/tags" Target="../tags/tag330.xml"/><Relationship Id="rId141" Type="http://schemas.openxmlformats.org/officeDocument/2006/relationships/tags" Target="../tags/tag346.xml"/><Relationship Id="rId146" Type="http://schemas.openxmlformats.org/officeDocument/2006/relationships/tags" Target="../tags/tag351.xml"/><Relationship Id="rId7" Type="http://schemas.openxmlformats.org/officeDocument/2006/relationships/tags" Target="../tags/tag212.xml"/><Relationship Id="rId71" Type="http://schemas.openxmlformats.org/officeDocument/2006/relationships/tags" Target="../tags/tag276.xml"/><Relationship Id="rId92" Type="http://schemas.openxmlformats.org/officeDocument/2006/relationships/tags" Target="../tags/tag297.xml"/><Relationship Id="rId162" Type="http://schemas.openxmlformats.org/officeDocument/2006/relationships/tags" Target="../tags/tag367.xml"/><Relationship Id="rId2" Type="http://schemas.openxmlformats.org/officeDocument/2006/relationships/tags" Target="../tags/tag207.xml"/><Relationship Id="rId29" Type="http://schemas.openxmlformats.org/officeDocument/2006/relationships/tags" Target="../tags/tag234.xml"/><Relationship Id="rId24" Type="http://schemas.openxmlformats.org/officeDocument/2006/relationships/tags" Target="../tags/tag229.xml"/><Relationship Id="rId40" Type="http://schemas.openxmlformats.org/officeDocument/2006/relationships/tags" Target="../tags/tag245.xml"/><Relationship Id="rId45" Type="http://schemas.openxmlformats.org/officeDocument/2006/relationships/tags" Target="../tags/tag250.xml"/><Relationship Id="rId66" Type="http://schemas.openxmlformats.org/officeDocument/2006/relationships/tags" Target="../tags/tag271.xml"/><Relationship Id="rId87" Type="http://schemas.openxmlformats.org/officeDocument/2006/relationships/tags" Target="../tags/tag292.xml"/><Relationship Id="rId110" Type="http://schemas.openxmlformats.org/officeDocument/2006/relationships/tags" Target="../tags/tag315.xml"/><Relationship Id="rId115" Type="http://schemas.openxmlformats.org/officeDocument/2006/relationships/tags" Target="../tags/tag320.xml"/><Relationship Id="rId131" Type="http://schemas.openxmlformats.org/officeDocument/2006/relationships/tags" Target="../tags/tag336.xml"/><Relationship Id="rId136" Type="http://schemas.openxmlformats.org/officeDocument/2006/relationships/tags" Target="../tags/tag341.xml"/><Relationship Id="rId157" Type="http://schemas.openxmlformats.org/officeDocument/2006/relationships/tags" Target="../tags/tag362.xml"/><Relationship Id="rId61" Type="http://schemas.openxmlformats.org/officeDocument/2006/relationships/tags" Target="../tags/tag266.xml"/><Relationship Id="rId82" Type="http://schemas.openxmlformats.org/officeDocument/2006/relationships/tags" Target="../tags/tag287.xml"/><Relationship Id="rId152" Type="http://schemas.openxmlformats.org/officeDocument/2006/relationships/tags" Target="../tags/tag357.xml"/><Relationship Id="rId19" Type="http://schemas.openxmlformats.org/officeDocument/2006/relationships/tags" Target="../tags/tag224.xml"/><Relationship Id="rId14" Type="http://schemas.openxmlformats.org/officeDocument/2006/relationships/tags" Target="../tags/tag219.xml"/><Relationship Id="rId30" Type="http://schemas.openxmlformats.org/officeDocument/2006/relationships/tags" Target="../tags/tag235.xml"/><Relationship Id="rId35" Type="http://schemas.openxmlformats.org/officeDocument/2006/relationships/tags" Target="../tags/tag240.xml"/><Relationship Id="rId56" Type="http://schemas.openxmlformats.org/officeDocument/2006/relationships/tags" Target="../tags/tag261.xml"/><Relationship Id="rId77" Type="http://schemas.openxmlformats.org/officeDocument/2006/relationships/tags" Target="../tags/tag282.xml"/><Relationship Id="rId100" Type="http://schemas.openxmlformats.org/officeDocument/2006/relationships/tags" Target="../tags/tag305.xml"/><Relationship Id="rId105" Type="http://schemas.openxmlformats.org/officeDocument/2006/relationships/tags" Target="../tags/tag310.xml"/><Relationship Id="rId126" Type="http://schemas.openxmlformats.org/officeDocument/2006/relationships/tags" Target="../tags/tag331.xml"/><Relationship Id="rId147" Type="http://schemas.openxmlformats.org/officeDocument/2006/relationships/tags" Target="../tags/tag352.xml"/><Relationship Id="rId8" Type="http://schemas.openxmlformats.org/officeDocument/2006/relationships/tags" Target="../tags/tag213.xml"/><Relationship Id="rId51" Type="http://schemas.openxmlformats.org/officeDocument/2006/relationships/tags" Target="../tags/tag256.xml"/><Relationship Id="rId72" Type="http://schemas.openxmlformats.org/officeDocument/2006/relationships/tags" Target="../tags/tag277.xml"/><Relationship Id="rId93" Type="http://schemas.openxmlformats.org/officeDocument/2006/relationships/tags" Target="../tags/tag298.xml"/><Relationship Id="rId98" Type="http://schemas.openxmlformats.org/officeDocument/2006/relationships/tags" Target="../tags/tag303.xml"/><Relationship Id="rId121" Type="http://schemas.openxmlformats.org/officeDocument/2006/relationships/tags" Target="../tags/tag326.xml"/><Relationship Id="rId142" Type="http://schemas.openxmlformats.org/officeDocument/2006/relationships/tags" Target="../tags/tag347.xml"/><Relationship Id="rId163" Type="http://schemas.openxmlformats.org/officeDocument/2006/relationships/tags" Target="../tags/tag368.xml"/><Relationship Id="rId3" Type="http://schemas.openxmlformats.org/officeDocument/2006/relationships/tags" Target="../tags/tag208.xml"/><Relationship Id="rId25" Type="http://schemas.openxmlformats.org/officeDocument/2006/relationships/tags" Target="../tags/tag230.xml"/><Relationship Id="rId46" Type="http://schemas.openxmlformats.org/officeDocument/2006/relationships/tags" Target="../tags/tag251.xml"/><Relationship Id="rId67" Type="http://schemas.openxmlformats.org/officeDocument/2006/relationships/tags" Target="../tags/tag272.xml"/><Relationship Id="rId116" Type="http://schemas.openxmlformats.org/officeDocument/2006/relationships/tags" Target="../tags/tag321.xml"/><Relationship Id="rId137" Type="http://schemas.openxmlformats.org/officeDocument/2006/relationships/tags" Target="../tags/tag342.xml"/><Relationship Id="rId158" Type="http://schemas.openxmlformats.org/officeDocument/2006/relationships/tags" Target="../tags/tag363.xml"/><Relationship Id="rId20" Type="http://schemas.openxmlformats.org/officeDocument/2006/relationships/tags" Target="../tags/tag225.xml"/><Relationship Id="rId41" Type="http://schemas.openxmlformats.org/officeDocument/2006/relationships/tags" Target="../tags/tag246.xml"/><Relationship Id="rId62" Type="http://schemas.openxmlformats.org/officeDocument/2006/relationships/tags" Target="../tags/tag267.xml"/><Relationship Id="rId83" Type="http://schemas.openxmlformats.org/officeDocument/2006/relationships/tags" Target="../tags/tag288.xml"/><Relationship Id="rId88" Type="http://schemas.openxmlformats.org/officeDocument/2006/relationships/tags" Target="../tags/tag293.xml"/><Relationship Id="rId111" Type="http://schemas.openxmlformats.org/officeDocument/2006/relationships/tags" Target="../tags/tag316.xml"/><Relationship Id="rId132" Type="http://schemas.openxmlformats.org/officeDocument/2006/relationships/tags" Target="../tags/tag337.xml"/><Relationship Id="rId153" Type="http://schemas.openxmlformats.org/officeDocument/2006/relationships/tags" Target="../tags/tag35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archive.org/web/20190429080353/http:/local.joelonsoftware.com/wiki/%D0%A1%D0%B5%D0%BA%D1%80%D0%B5%D1%82_%D0%B0%D0%B9%D1%81%D0%B1%D0%B5%D1%80%D0%B3%D0%B0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company/X5RetailGroup/blog/477738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80.xml"/><Relationship Id="rId13" Type="http://schemas.openxmlformats.org/officeDocument/2006/relationships/tags" Target="../tags/tag385.xml"/><Relationship Id="rId18" Type="http://schemas.openxmlformats.org/officeDocument/2006/relationships/tags" Target="../tags/tag390.xml"/><Relationship Id="rId26" Type="http://schemas.openxmlformats.org/officeDocument/2006/relationships/tags" Target="../tags/tag398.xml"/><Relationship Id="rId39" Type="http://schemas.openxmlformats.org/officeDocument/2006/relationships/tags" Target="../tags/tag411.xml"/><Relationship Id="rId3" Type="http://schemas.openxmlformats.org/officeDocument/2006/relationships/tags" Target="../tags/tag375.xml"/><Relationship Id="rId21" Type="http://schemas.openxmlformats.org/officeDocument/2006/relationships/tags" Target="../tags/tag393.xml"/><Relationship Id="rId34" Type="http://schemas.openxmlformats.org/officeDocument/2006/relationships/tags" Target="../tags/tag406.xml"/><Relationship Id="rId42" Type="http://schemas.openxmlformats.org/officeDocument/2006/relationships/tags" Target="../tags/tag414.xml"/><Relationship Id="rId7" Type="http://schemas.openxmlformats.org/officeDocument/2006/relationships/tags" Target="../tags/tag379.xml"/><Relationship Id="rId12" Type="http://schemas.openxmlformats.org/officeDocument/2006/relationships/tags" Target="../tags/tag384.xml"/><Relationship Id="rId17" Type="http://schemas.openxmlformats.org/officeDocument/2006/relationships/tags" Target="../tags/tag389.xml"/><Relationship Id="rId25" Type="http://schemas.openxmlformats.org/officeDocument/2006/relationships/tags" Target="../tags/tag397.xml"/><Relationship Id="rId33" Type="http://schemas.openxmlformats.org/officeDocument/2006/relationships/tags" Target="../tags/tag405.xml"/><Relationship Id="rId38" Type="http://schemas.openxmlformats.org/officeDocument/2006/relationships/tags" Target="../tags/tag410.xml"/><Relationship Id="rId2" Type="http://schemas.openxmlformats.org/officeDocument/2006/relationships/tags" Target="../tags/tag374.xml"/><Relationship Id="rId16" Type="http://schemas.openxmlformats.org/officeDocument/2006/relationships/tags" Target="../tags/tag388.xml"/><Relationship Id="rId20" Type="http://schemas.openxmlformats.org/officeDocument/2006/relationships/tags" Target="../tags/tag392.xml"/><Relationship Id="rId29" Type="http://schemas.openxmlformats.org/officeDocument/2006/relationships/tags" Target="../tags/tag401.xml"/><Relationship Id="rId41" Type="http://schemas.openxmlformats.org/officeDocument/2006/relationships/tags" Target="../tags/tag413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11" Type="http://schemas.openxmlformats.org/officeDocument/2006/relationships/tags" Target="../tags/tag383.xml"/><Relationship Id="rId24" Type="http://schemas.openxmlformats.org/officeDocument/2006/relationships/tags" Target="../tags/tag396.xml"/><Relationship Id="rId32" Type="http://schemas.openxmlformats.org/officeDocument/2006/relationships/tags" Target="../tags/tag404.xml"/><Relationship Id="rId37" Type="http://schemas.openxmlformats.org/officeDocument/2006/relationships/tags" Target="../tags/tag409.xml"/><Relationship Id="rId40" Type="http://schemas.openxmlformats.org/officeDocument/2006/relationships/tags" Target="../tags/tag412.xml"/><Relationship Id="rId45" Type="http://schemas.openxmlformats.org/officeDocument/2006/relationships/notesSlide" Target="../notesSlides/notesSlide11.xml"/><Relationship Id="rId5" Type="http://schemas.openxmlformats.org/officeDocument/2006/relationships/tags" Target="../tags/tag377.xml"/><Relationship Id="rId15" Type="http://schemas.openxmlformats.org/officeDocument/2006/relationships/tags" Target="../tags/tag387.xml"/><Relationship Id="rId23" Type="http://schemas.openxmlformats.org/officeDocument/2006/relationships/tags" Target="../tags/tag395.xml"/><Relationship Id="rId28" Type="http://schemas.openxmlformats.org/officeDocument/2006/relationships/tags" Target="../tags/tag400.xml"/><Relationship Id="rId36" Type="http://schemas.openxmlformats.org/officeDocument/2006/relationships/tags" Target="../tags/tag408.xml"/><Relationship Id="rId10" Type="http://schemas.openxmlformats.org/officeDocument/2006/relationships/tags" Target="../tags/tag382.xml"/><Relationship Id="rId19" Type="http://schemas.openxmlformats.org/officeDocument/2006/relationships/tags" Target="../tags/tag391.xml"/><Relationship Id="rId31" Type="http://schemas.openxmlformats.org/officeDocument/2006/relationships/tags" Target="../tags/tag403.xml"/><Relationship Id="rId44" Type="http://schemas.openxmlformats.org/officeDocument/2006/relationships/slideLayout" Target="../slideLayouts/slideLayout2.xml"/><Relationship Id="rId4" Type="http://schemas.openxmlformats.org/officeDocument/2006/relationships/tags" Target="../tags/tag376.xml"/><Relationship Id="rId9" Type="http://schemas.openxmlformats.org/officeDocument/2006/relationships/tags" Target="../tags/tag381.xml"/><Relationship Id="rId14" Type="http://schemas.openxmlformats.org/officeDocument/2006/relationships/tags" Target="../tags/tag386.xml"/><Relationship Id="rId22" Type="http://schemas.openxmlformats.org/officeDocument/2006/relationships/tags" Target="../tags/tag394.xml"/><Relationship Id="rId27" Type="http://schemas.openxmlformats.org/officeDocument/2006/relationships/tags" Target="../tags/tag399.xml"/><Relationship Id="rId30" Type="http://schemas.openxmlformats.org/officeDocument/2006/relationships/tags" Target="../tags/tag402.xml"/><Relationship Id="rId35" Type="http://schemas.openxmlformats.org/officeDocument/2006/relationships/tags" Target="../tags/tag407.xml"/><Relationship Id="rId43" Type="http://schemas.openxmlformats.org/officeDocument/2006/relationships/tags" Target="../tags/tag4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oad.asf.r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ru-ru/library/dd997578.aspx" TargetMode="External"/><Relationship Id="rId4" Type="http://schemas.openxmlformats.org/officeDocument/2006/relationships/hyperlink" Target="http://www.implementingscrum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lexandertvar/%D0%BA%D0%B0%D0%BA-%D0%BF%D0%B8%D1%81%D0%B0%D1%82%D1%8C-user-story-2410093b23c2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ru/agile/project-management/user-stories" TargetMode="External"/><Relationship Id="rId5" Type="http://schemas.openxmlformats.org/officeDocument/2006/relationships/hyperlink" Target="https://www.techtarget.com/searchsoftwarequality/definition/user-story#:~:text=A%20user%20story%20is%20a,simplified%20description%20of%20a%20requirement." TargetMode="External"/><Relationship Id="rId4" Type="http://schemas.openxmlformats.org/officeDocument/2006/relationships/hyperlink" Target="https://netology.ru/blog/history-klient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software-engineering-iterative-mode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software-engineering-incremental-mode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4500" b="1" dirty="0"/>
              <a:t>Технологии программирования</a:t>
            </a:r>
            <a:br>
              <a:rPr lang="ru-RU" sz="4500" b="1" dirty="0"/>
            </a:br>
            <a:endParaRPr lang="ru-RU" sz="4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31800" y="423174"/>
            <a:ext cx="8280400" cy="604837"/>
          </a:xfrm>
        </p:spPr>
        <p:txBody>
          <a:bodyPr/>
          <a:lstStyle/>
          <a:p>
            <a:r>
              <a:rPr lang="ru-RU" sz="3200" b="1" dirty="0"/>
              <a:t>Создание и запуск программ</a:t>
            </a:r>
            <a:endParaRPr lang="en-US" sz="3200" b="1" dirty="0"/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606425" y="3057525"/>
            <a:ext cx="5394325" cy="971550"/>
          </a:xfrm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Programmer</a:t>
            </a:r>
            <a:r>
              <a:rPr lang="en-US"/>
              <a:t>: writes programs</a:t>
            </a:r>
          </a:p>
          <a:p>
            <a:r>
              <a:rPr lang="en-US">
                <a:solidFill>
                  <a:srgbClr val="A50021"/>
                </a:solidFill>
              </a:rPr>
              <a:t>User</a:t>
            </a:r>
            <a:r>
              <a:rPr lang="en-US"/>
              <a:t>: runs programs</a:t>
            </a:r>
          </a:p>
        </p:txBody>
      </p:sp>
      <p:grpSp>
        <p:nvGrpSpPr>
          <p:cNvPr id="2" name="Group 4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940425" y="4941888"/>
            <a:ext cx="935038" cy="935037"/>
            <a:chOff x="4468" y="2976"/>
            <a:chExt cx="589" cy="589"/>
          </a:xfrm>
        </p:grpSpPr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4558" y="2976"/>
              <a:ext cx="499" cy="468"/>
              <a:chOff x="4558" y="2976"/>
              <a:chExt cx="499" cy="468"/>
            </a:xfrm>
          </p:grpSpPr>
          <p:sp>
            <p:nvSpPr>
              <p:cNvPr id="341030" name="AutoShape 38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594" y="3354"/>
                <a:ext cx="408" cy="90"/>
              </a:xfrm>
              <a:prstGeom prst="cube">
                <a:avLst>
                  <a:gd name="adj" fmla="val 47778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1029" name="AutoShape 37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704" y="3334"/>
                <a:ext cx="181" cy="4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1023" name="AutoShape 31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558" y="2976"/>
                <a:ext cx="499" cy="362"/>
              </a:xfrm>
              <a:prstGeom prst="cube">
                <a:avLst>
                  <a:gd name="adj" fmla="val 5801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1024" name="AutoShape 32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594" y="3027"/>
                <a:ext cx="408" cy="272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4468" y="3475"/>
              <a:ext cx="544" cy="90"/>
              <a:chOff x="4468" y="3566"/>
              <a:chExt cx="544" cy="90"/>
            </a:xfrm>
          </p:grpSpPr>
          <p:sp>
            <p:nvSpPr>
              <p:cNvPr id="341026" name="AutoShape 34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468" y="3566"/>
                <a:ext cx="544" cy="90"/>
              </a:xfrm>
              <a:prstGeom prst="cube">
                <a:avLst>
                  <a:gd name="adj" fmla="val 7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1027" name="AutoShape 35" descr="Sphere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4513" y="3571"/>
                <a:ext cx="454" cy="46"/>
              </a:xfrm>
              <a:prstGeom prst="parallelogram">
                <a:avLst>
                  <a:gd name="adj" fmla="val 139133"/>
                </a:avLst>
              </a:prstGeom>
              <a:pattFill prst="sphere">
                <a:fgClr>
                  <a:srgbClr val="B2B2B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341037" name="Line 4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508625" y="2133600"/>
            <a:ext cx="1223963" cy="0"/>
          </a:xfrm>
          <a:prstGeom prst="line">
            <a:avLst/>
          </a:prstGeom>
          <a:noFill/>
          <a:ln w="15875">
            <a:solidFill>
              <a:srgbClr val="3366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41039" name="Text Box 4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38413" y="1773238"/>
            <a:ext cx="2178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+mn-lt"/>
              </a:rPr>
              <a:t>A </a:t>
            </a:r>
            <a:r>
              <a:rPr lang="en-US" sz="2000" i="1" dirty="0">
                <a:solidFill>
                  <a:schemeClr val="accent2"/>
                </a:solidFill>
                <a:latin typeface="+mn-lt"/>
              </a:rPr>
              <a:t>programmer</a:t>
            </a:r>
            <a:endParaRPr lang="en-US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41040" name="Text Box 4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559425" y="1765403"/>
            <a:ext cx="11496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+mn-lt"/>
              </a:rPr>
              <a:t>writes a</a:t>
            </a:r>
          </a:p>
        </p:txBody>
      </p:sp>
      <p:sp>
        <p:nvSpPr>
          <p:cNvPr id="341041" name="Line 4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6516688" y="2565400"/>
            <a:ext cx="1223962" cy="2159000"/>
          </a:xfrm>
          <a:prstGeom prst="line">
            <a:avLst/>
          </a:prstGeom>
          <a:noFill/>
          <a:ln w="15875">
            <a:solidFill>
              <a:srgbClr val="3366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41042" name="Text Box 5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349828" y="3048818"/>
            <a:ext cx="9156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+mn-lt"/>
              </a:rPr>
              <a:t>a user</a:t>
            </a:r>
          </a:p>
        </p:txBody>
      </p:sp>
      <p:sp>
        <p:nvSpPr>
          <p:cNvPr id="341043" name="Text Box 5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659563" y="2565400"/>
            <a:ext cx="857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+mn-lt"/>
              </a:rPr>
              <a:t>which</a:t>
            </a:r>
          </a:p>
        </p:txBody>
      </p:sp>
      <p:sp>
        <p:nvSpPr>
          <p:cNvPr id="341044" name="Text Box 5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508625" y="4286250"/>
            <a:ext cx="11240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+mn-lt"/>
              </a:rPr>
              <a:t>runs on </a:t>
            </a:r>
          </a:p>
        </p:txBody>
      </p:sp>
      <p:sp>
        <p:nvSpPr>
          <p:cNvPr id="341045" name="Text Box 5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967538" y="4933950"/>
            <a:ext cx="15135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+mn-lt"/>
              </a:rPr>
              <a:t>a computer</a:t>
            </a:r>
          </a:p>
        </p:txBody>
      </p:sp>
      <p:grpSp>
        <p:nvGrpSpPr>
          <p:cNvPr id="5" name="Group 60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4764088" y="1628775"/>
            <a:ext cx="623887" cy="862013"/>
            <a:chOff x="3001" y="1026"/>
            <a:chExt cx="393" cy="543"/>
          </a:xfrm>
        </p:grpSpPr>
        <p:sp>
          <p:nvSpPr>
            <p:cNvPr id="340999" name="Oval 7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061" y="1106"/>
              <a:ext cx="272" cy="363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51" name="AutoShape 5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 rot="4779790">
              <a:off x="2963" y="1139"/>
              <a:ext cx="543" cy="318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50" name="AutoShape 58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 rot="-4988340">
              <a:off x="2888" y="1139"/>
              <a:ext cx="543" cy="318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1" name="AutoShape 9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 rot="16200000">
              <a:off x="3176" y="1351"/>
              <a:ext cx="44" cy="91"/>
            </a:xfrm>
            <a:prstGeom prst="moon">
              <a:avLst>
                <a:gd name="adj" fmla="val 87500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2" name="Oval 10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107" y="1217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4" name="Oval 12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243" y="122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5" name="Oval 13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333" y="1242"/>
              <a:ext cx="46" cy="91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6" name="Oval 1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016" y="1242"/>
              <a:ext cx="46" cy="91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9" name="Arc 17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 rot="13500000" flipH="1">
              <a:off x="3175" y="1278"/>
              <a:ext cx="39" cy="40"/>
            </a:xfrm>
            <a:custGeom>
              <a:avLst/>
              <a:gdLst>
                <a:gd name="G0" fmla="+- 0 0 0"/>
                <a:gd name="G1" fmla="+- 19120 0 0"/>
                <a:gd name="G2" fmla="+- 21600 0 0"/>
                <a:gd name="T0" fmla="*/ 10049 w 18839"/>
                <a:gd name="T1" fmla="*/ 0 h 19120"/>
                <a:gd name="T2" fmla="*/ 18839 w 18839"/>
                <a:gd name="T3" fmla="*/ 8554 h 19120"/>
                <a:gd name="T4" fmla="*/ 0 w 18839"/>
                <a:gd name="T5" fmla="*/ 19120 h 19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39" h="19120" fill="none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</a:path>
                <a:path w="18839" h="19120" stroke="0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  <a:lnTo>
                    <a:pt x="0" y="1912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" name="Group 61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7380288" y="3573463"/>
            <a:ext cx="576262" cy="631825"/>
            <a:chOff x="3243" y="1127"/>
            <a:chExt cx="363" cy="398"/>
          </a:xfrm>
        </p:grpSpPr>
        <p:sp>
          <p:nvSpPr>
            <p:cNvPr id="341054" name="Oval 6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288" y="1162"/>
              <a:ext cx="272" cy="363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55" name="AutoShape 6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258" y="1127"/>
              <a:ext cx="338" cy="227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7" name="Group 64"/>
            <p:cNvGrpSpPr>
              <a:grpSpLocks/>
            </p:cNvGrpSpPr>
            <p:nvPr/>
          </p:nvGrpSpPr>
          <p:grpSpPr bwMode="auto">
            <a:xfrm>
              <a:off x="3243" y="1273"/>
              <a:ext cx="363" cy="186"/>
              <a:chOff x="3243" y="1273"/>
              <a:chExt cx="363" cy="186"/>
            </a:xfrm>
          </p:grpSpPr>
          <p:sp>
            <p:nvSpPr>
              <p:cNvPr id="341057" name="AutoShape 6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 rot="16200000">
                <a:off x="3405" y="1369"/>
                <a:ext cx="45" cy="135"/>
              </a:xfrm>
              <a:prstGeom prst="moon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1058" name="Oval 6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334" y="1273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1059" name="Oval 67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470" y="1278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1060" name="Oval 68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560" y="1298"/>
                <a:ext cx="46" cy="91"/>
              </a:xfrm>
              <a:prstGeom prst="ellipse">
                <a:avLst/>
              </a:prstGeom>
              <a:solidFill>
                <a:srgbClr val="FFE2C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1061" name="Oval 69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243" y="1298"/>
                <a:ext cx="46" cy="91"/>
              </a:xfrm>
              <a:prstGeom prst="ellipse">
                <a:avLst/>
              </a:prstGeom>
              <a:solidFill>
                <a:srgbClr val="FFE2C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1062" name="Arc 70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 rot="13500000" flipH="1">
                <a:off x="3399" y="1334"/>
                <a:ext cx="45" cy="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42" name="Cloud"/>
          <p:cNvSpPr>
            <a:spLocks noChangeAspect="1" noEditPoints="1" noChangeArrowheads="1"/>
          </p:cNvSpPr>
          <p:nvPr>
            <p:custDataLst>
              <p:tags r:id="rId14"/>
            </p:custDataLst>
          </p:nvPr>
        </p:nvSpPr>
        <p:spPr bwMode="auto">
          <a:xfrm>
            <a:off x="6804025" y="1628775"/>
            <a:ext cx="1584325" cy="7921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144000" rIns="0" bIns="0"/>
          <a:lstStyle/>
          <a:p>
            <a:r>
              <a:rPr lang="en-US" sz="2000" dirty="0">
                <a:latin typeface="+mn-lt"/>
              </a:rPr>
              <a:t>Program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4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37" grpId="0" animBg="1"/>
      <p:bldP spid="341039" grpId="0"/>
      <p:bldP spid="341040" grpId="0"/>
      <p:bldP spid="341041" grpId="0" animBg="1"/>
      <p:bldP spid="341042" grpId="0"/>
      <p:bldP spid="341043" grpId="0"/>
      <p:bldP spid="341044" grpId="0"/>
      <p:bldP spid="341045" grpId="0"/>
      <p:bldP spid="4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pPr eaLnBrk="1" hangingPunct="1"/>
            <a:r>
              <a:rPr lang="ru-RU" sz="3200" dirty="0"/>
              <a:t>Группы стандартов ЕСПД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0768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Стандарты ЕСПД подразделяют на группы: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20" y="2224336"/>
          <a:ext cx="8640960" cy="33528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834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Код группы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Наименование группы</a:t>
                      </a:r>
                      <a:endParaRPr lang="ru-RU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176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Общие положения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176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Основополагающие стандарты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176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Правила выполнения документации разработки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176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Правила выполнения документации изготовления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176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Правила выполнения документации сопровождения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176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Правила выполнения эксплуатационной документации 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6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176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Правила обращения программной документации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7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indent="11176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Резервные группы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8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9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176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Прочие стандарты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9359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pPr eaLnBrk="1" hangingPunct="1"/>
            <a:r>
              <a:rPr lang="ru-RU" sz="3200" dirty="0"/>
              <a:t>Обозначение стандарта ЕСПД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784"/>
            <a:ext cx="8229600" cy="259228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Обозначение стандарта ЕСПД должно состоять из:</a:t>
            </a:r>
          </a:p>
          <a:p>
            <a:r>
              <a:rPr lang="ru-RU" sz="2400" dirty="0"/>
              <a:t>цифр 19, присвоенных классу стандартов ЕСПД</a:t>
            </a:r>
          </a:p>
          <a:p>
            <a:r>
              <a:rPr lang="ru-RU" sz="2400" dirty="0"/>
              <a:t>одной цифры (после точки), обозначающей код классификационной группы стандартов</a:t>
            </a:r>
          </a:p>
          <a:p>
            <a:r>
              <a:rPr lang="ru-RU" sz="2400" dirty="0"/>
              <a:t>двузначного числа (после тире), указывающего год регистрации стандарта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195928"/>
            <a:ext cx="8842725" cy="256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0681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pPr eaLnBrk="1" hangingPunct="1"/>
            <a:r>
              <a:rPr lang="ru-RU" sz="3200" dirty="0"/>
              <a:t>Единая система программной документации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800"/>
            <a:ext cx="8229600" cy="4894238"/>
          </a:xfrm>
        </p:spPr>
        <p:txBody>
          <a:bodyPr/>
          <a:lstStyle/>
          <a:p>
            <a:pPr eaLnBrk="1" hangingPunct="1"/>
            <a:r>
              <a:rPr lang="ru-RU" sz="2400" dirty="0"/>
              <a:t>ГОСТ 19.101-87 Виды программ и программных документов</a:t>
            </a:r>
          </a:p>
          <a:p>
            <a:pPr eaLnBrk="1" hangingPunct="1"/>
            <a:r>
              <a:rPr lang="ru-RU" sz="2400" dirty="0"/>
              <a:t>ГОСТ 19.102-77 Стадии разработки</a:t>
            </a:r>
          </a:p>
          <a:p>
            <a:pPr eaLnBrk="1" hangingPunct="1"/>
            <a:r>
              <a:rPr lang="ru-RU" sz="2400" dirty="0"/>
              <a:t>ГОСТ 19.201-78. Техническое задание, требования к содержанию и оформлению</a:t>
            </a:r>
          </a:p>
          <a:p>
            <a:pPr eaLnBrk="1" hangingPunct="1"/>
            <a:r>
              <a:rPr lang="ru-RU" sz="2400" dirty="0"/>
              <a:t>ГОСТ 19.202-78. Спецификация, требования к содержанию и оформлению</a:t>
            </a:r>
          </a:p>
          <a:p>
            <a:pPr eaLnBrk="1" hangingPunct="1"/>
            <a:r>
              <a:rPr lang="ru-RU" sz="2400" dirty="0"/>
              <a:t>ГОСТ 19.401-78. Текст программы, требования к содержанию и оформлению</a:t>
            </a:r>
          </a:p>
          <a:p>
            <a:pPr eaLnBrk="1" hangingPunct="1"/>
            <a:r>
              <a:rPr lang="ru-RU" sz="2400" dirty="0"/>
              <a:t>ГОСТ 19.402-78. Описание программы</a:t>
            </a:r>
          </a:p>
          <a:p>
            <a:pPr eaLnBrk="1" hangingPunct="1"/>
            <a:r>
              <a:rPr lang="ru-RU" sz="2400" dirty="0"/>
              <a:t>ГОСТ 19.501-78. Формуляр, требования к содержанию и оформлению</a:t>
            </a:r>
          </a:p>
        </p:txBody>
      </p:sp>
    </p:spTree>
    <p:extLst>
      <p:ext uri="{BB962C8B-B14F-4D97-AF65-F5344CB8AC3E}">
        <p14:creationId xmlns:p14="http://schemas.microsoft.com/office/powerpoint/2010/main" val="122300694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ГОСТ 19.101-77 “Виды программ и программных документов”</a:t>
            </a:r>
          </a:p>
        </p:txBody>
      </p:sp>
      <p:graphicFrame>
        <p:nvGraphicFramePr>
          <p:cNvPr id="38005" name="Group 117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681536"/>
        </p:xfrm>
        <a:graphic>
          <a:graphicData uri="http://schemas.openxmlformats.org/drawingml/2006/table">
            <a:tbl>
              <a:tblPr/>
              <a:tblGrid>
                <a:gridCol w="2468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3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Вид программного документа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Содержание программного документа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Спецификация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Состав программы и документации на нее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Ведомость держателей подлинников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Перечень предприятий, на которых хранят подлинники программных документов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Текст программы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Запись программы с необходимыми комментариями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30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Описание программы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Сведения о логической структуре и функционировании программы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Программа и методика испытаний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Требования, подлежащие проверке при испытании программы, а также порядок и методы их контроля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500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Техническое задание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Назначение и область применения программы, технические, технико-экономические и специальные требования, предъявляемые к программе, необходимые стадии и сроки разработки, виды испытаний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161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Пояснительная записка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Схема алгоритма, общее описание алгоритма и (или) функционирования программы, а также обоснование принятых технических и технико-экономических решений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Эксплуатационные документы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Сведения для обеспечения функционирования и эксплуатации программы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71488"/>
          </a:xfrm>
        </p:spPr>
        <p:txBody>
          <a:bodyPr/>
          <a:lstStyle/>
          <a:p>
            <a:pPr eaLnBrk="1" hangingPunct="1"/>
            <a:r>
              <a:rPr lang="ru-RU" sz="3200">
                <a:latin typeface="Arial Unicode MS" panose="020B0604020202020204" pitchFamily="34" charset="-128"/>
                <a:cs typeface="Times New Roman" panose="02020603050405020304" pitchFamily="18" charset="0"/>
              </a:rPr>
              <a:t>Эксплуатационные документы</a:t>
            </a:r>
            <a:endParaRPr lang="ru-RU" sz="3200">
              <a:latin typeface="Arial Unicode MS" panose="020B0604020202020204" pitchFamily="34" charset="-128"/>
            </a:endParaRPr>
          </a:p>
        </p:txBody>
      </p:sp>
      <p:graphicFrame>
        <p:nvGraphicFramePr>
          <p:cNvPr id="40055" name="Group 119"/>
          <p:cNvGraphicFramePr>
            <a:graphicFrameLocks noGrp="1"/>
          </p:cNvGraphicFramePr>
          <p:nvPr>
            <p:ph idx="1"/>
          </p:nvPr>
        </p:nvGraphicFramePr>
        <p:xfrm>
          <a:off x="468313" y="1001713"/>
          <a:ext cx="8229600" cy="5857875"/>
        </p:xfrm>
        <a:graphic>
          <a:graphicData uri="http://schemas.openxmlformats.org/drawingml/2006/table">
            <a:tbl>
              <a:tblPr/>
              <a:tblGrid>
                <a:gridCol w="246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57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Вид эксплуатационного документа</a:t>
                      </a:r>
                      <a:endParaRPr kumimoji="0" lang="ru-RU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Содержание эксплуатационного документа</a:t>
                      </a:r>
                      <a:endParaRPr kumimoji="0" lang="ru-RU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Ведомость эксплуатационных документов</a:t>
                      </a:r>
                      <a:endParaRPr kumimoji="0" lang="ru-RU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Перечень эксплуатационных документов на программу</a:t>
                      </a:r>
                      <a:endParaRPr kumimoji="0" lang="ru-RU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61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Формуляр</a:t>
                      </a:r>
                      <a:endParaRPr kumimoji="0" lang="ru-RU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Основные характеристики программы, комплектность и сведения об эксплуатации программы</a:t>
                      </a:r>
                      <a:endParaRPr kumimoji="0" lang="ru-RU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9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Описание применения</a:t>
                      </a:r>
                      <a:endParaRPr kumimoji="0" lang="ru-RU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Сведения о назначении программы, области применения, применяемых методах, классе решаемых задач, ограничениях для применения, минимальной конфигурации технических средств</a:t>
                      </a:r>
                      <a:endParaRPr kumimoji="0" lang="ru-RU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61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Руководство системного программиста</a:t>
                      </a:r>
                      <a:endParaRPr kumimoji="0" lang="ru-RU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Сведения для проверки, обеспечения функционирования и настройки программы на условия конкретного применения</a:t>
                      </a:r>
                      <a:endParaRPr kumimoji="0" lang="ru-RU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07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Руководство программиста</a:t>
                      </a:r>
                      <a:endParaRPr kumimoji="0" lang="ru-RU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Сведения для эксплуатации программы</a:t>
                      </a:r>
                      <a:endParaRPr kumimoji="0" lang="ru-RU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61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Руководство оператора</a:t>
                      </a:r>
                      <a:endParaRPr kumimoji="0" lang="ru-RU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Сведения для обеспечения процедуры общения оператора с вычислительной системой в процессе выполнения программы</a:t>
                      </a:r>
                      <a:endParaRPr kumimoji="0" lang="ru-RU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0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Описание языка</a:t>
                      </a:r>
                      <a:endParaRPr kumimoji="0" lang="ru-RU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Описание синтаксиса и семантики языка</a:t>
                      </a:r>
                      <a:endParaRPr kumimoji="0" lang="ru-RU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72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Руководство по техническому обслуживанию</a:t>
                      </a:r>
                      <a:endParaRPr kumimoji="0" lang="ru-RU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Сведения для применения тестовых и диагностических программ при обслуживании технических средств</a:t>
                      </a:r>
                      <a:endParaRPr kumimoji="0" lang="ru-RU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sz="3600" dirty="0"/>
              <a:t>ГОСТ 19.102-77 “Стадии разработки” </a:t>
            </a:r>
          </a:p>
        </p:txBody>
      </p:sp>
      <p:graphicFrame>
        <p:nvGraphicFramePr>
          <p:cNvPr id="42512" name="Group 528"/>
          <p:cNvGraphicFramePr>
            <a:graphicFrameLocks noGrp="1"/>
          </p:cNvGraphicFramePr>
          <p:nvPr/>
        </p:nvGraphicFramePr>
        <p:xfrm>
          <a:off x="539750" y="1341438"/>
          <a:ext cx="8135938" cy="5132390"/>
        </p:xfrm>
        <a:graphic>
          <a:graphicData uri="http://schemas.openxmlformats.org/drawingml/2006/table">
            <a:tbl>
              <a:tblPr/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Стадии разработки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Этапы работ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2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1. Техническое    задание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Обоснование необходимости разработки программы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Научно-исследовательские работы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Разработка и утверждение технического задания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2. Эскизный проект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Разработка эскизного проекта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Утверждение эскизного проекта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6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3. Технический проект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Разработка технического проекта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Утверждение технического проекта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27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4. Рабочий проект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Разработка программы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Разработка программной документации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6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Испытания программы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5. Внедрение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Подготовка и передача программы.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3200" dirty="0"/>
              <a:t>Техническое задание       ГОСТ 19.201-78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3799" y="1556792"/>
            <a:ext cx="8229600" cy="518457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Техническое задание должно содержать следующие разделы: </a:t>
            </a:r>
          </a:p>
          <a:p>
            <a:r>
              <a:rPr lang="ru-RU" sz="2400" dirty="0"/>
              <a:t>Введение</a:t>
            </a:r>
          </a:p>
          <a:p>
            <a:r>
              <a:rPr lang="ru-RU" sz="2400" dirty="0"/>
              <a:t>Основания для разработки</a:t>
            </a:r>
          </a:p>
          <a:p>
            <a:r>
              <a:rPr lang="ru-RU" sz="2400" dirty="0"/>
              <a:t>Назначение разработки</a:t>
            </a:r>
          </a:p>
          <a:p>
            <a:r>
              <a:rPr lang="ru-RU" sz="2400" dirty="0"/>
              <a:t>Требования к программе или программному изделию</a:t>
            </a:r>
          </a:p>
          <a:p>
            <a:r>
              <a:rPr lang="ru-RU" sz="2400" dirty="0"/>
              <a:t>Требования к программной документации</a:t>
            </a:r>
          </a:p>
          <a:p>
            <a:r>
              <a:rPr lang="ru-RU" sz="2400" dirty="0"/>
              <a:t>Технико-экономические показатели</a:t>
            </a:r>
          </a:p>
          <a:p>
            <a:r>
              <a:rPr lang="ru-RU" sz="2400" dirty="0"/>
              <a:t>Стадии и этапы разработки</a:t>
            </a:r>
          </a:p>
          <a:p>
            <a:r>
              <a:rPr lang="ru-RU" sz="2400" dirty="0"/>
              <a:t>Порядок контроля и приемки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322152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3200" dirty="0"/>
              <a:t>Техническое задание       ГОСТ 34.602-89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3799" y="1556792"/>
            <a:ext cx="8229600" cy="518457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Техническое задание должно содержать следующие разделы: </a:t>
            </a:r>
          </a:p>
          <a:p>
            <a:r>
              <a:rPr lang="ru-RU" sz="2400" dirty="0"/>
              <a:t>Аннотация</a:t>
            </a:r>
          </a:p>
          <a:p>
            <a:r>
              <a:rPr lang="ru-RU" sz="2400" dirty="0"/>
              <a:t>Общие положения</a:t>
            </a:r>
          </a:p>
          <a:p>
            <a:r>
              <a:rPr lang="ru-RU" sz="2400" dirty="0"/>
              <a:t>Общие требования к системе</a:t>
            </a:r>
          </a:p>
          <a:p>
            <a:r>
              <a:rPr lang="ru-RU" sz="2400" dirty="0"/>
              <a:t>Требования к обслуживания</a:t>
            </a:r>
          </a:p>
          <a:p>
            <a:r>
              <a:rPr lang="ru-RU" sz="2400" dirty="0"/>
              <a:t>Требования к аппаратному обеспечению</a:t>
            </a:r>
          </a:p>
          <a:p>
            <a:r>
              <a:rPr lang="ru-RU" sz="2400" dirty="0"/>
              <a:t>Требования к программному обеспечению</a:t>
            </a:r>
          </a:p>
          <a:p>
            <a:r>
              <a:rPr lang="ru-RU" sz="2400" dirty="0"/>
              <a:t>Требования к обеспечению конфиденциальности и защиты от несанкционированного доступа</a:t>
            </a:r>
          </a:p>
          <a:p>
            <a:r>
              <a:rPr lang="ru-RU" sz="2400" dirty="0"/>
              <a:t>Требования обслуживанию</a:t>
            </a:r>
          </a:p>
        </p:txBody>
      </p:sp>
    </p:spTree>
    <p:extLst>
      <p:ext uri="{BB962C8B-B14F-4D97-AF65-F5344CB8AC3E}">
        <p14:creationId xmlns:p14="http://schemas.microsoft.com/office/powerpoint/2010/main" val="18219388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3"/>
          <p:cNvSpPr>
            <a:spLocks noGrp="1"/>
          </p:cNvSpPr>
          <p:nvPr>
            <p:ph type="ctrTitle"/>
          </p:nvPr>
        </p:nvSpPr>
        <p:spPr>
          <a:xfrm>
            <a:off x="3851275" y="2000250"/>
            <a:ext cx="5064125" cy="1871663"/>
          </a:xfrm>
        </p:spPr>
        <p:txBody>
          <a:bodyPr/>
          <a:lstStyle/>
          <a:p>
            <a:r>
              <a:rPr lang="ru-RU" sz="3200"/>
              <a:t>Практическое занятие 1</a:t>
            </a:r>
            <a:br>
              <a:rPr lang="ru-RU" sz="3200"/>
            </a:br>
            <a:endParaRPr lang="ru-RU" sz="3200"/>
          </a:p>
        </p:txBody>
      </p:sp>
      <p:sp>
        <p:nvSpPr>
          <p:cNvPr id="40963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Спецификация требований и создание вариантов использования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ru-RU" sz="3600"/>
              <a:t>Практическое занятие 1</a:t>
            </a:r>
          </a:p>
        </p:txBody>
      </p:sp>
      <p:sp>
        <p:nvSpPr>
          <p:cNvPr id="43011" name="Объект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967287"/>
          </a:xfrm>
        </p:spPr>
        <p:txBody>
          <a:bodyPr/>
          <a:lstStyle/>
          <a:p>
            <a:r>
              <a:rPr lang="ru-RU" b="1" i="1" dirty="0"/>
              <a:t>Цель</a:t>
            </a:r>
          </a:p>
          <a:p>
            <a:pPr lvl="1"/>
            <a:r>
              <a:rPr lang="ru-RU" dirty="0"/>
              <a:t>Уяснить принципы документирования требований к ПО</a:t>
            </a:r>
          </a:p>
          <a:p>
            <a:r>
              <a:rPr lang="ru-RU" b="1" i="1" dirty="0"/>
              <a:t>Порядок выполнения</a:t>
            </a:r>
          </a:p>
          <a:p>
            <a:pPr lvl="1"/>
            <a:r>
              <a:rPr lang="ru-RU" dirty="0"/>
              <a:t>Уяснить правила программной системы </a:t>
            </a:r>
          </a:p>
          <a:p>
            <a:pPr lvl="1"/>
            <a:r>
              <a:rPr lang="ru-RU" dirty="0"/>
              <a:t>Выявить требования к программе</a:t>
            </a:r>
          </a:p>
          <a:p>
            <a:pPr lvl="1"/>
            <a:r>
              <a:rPr lang="ru-RU" dirty="0"/>
              <a:t>Разработать спецификацию требований и варианты использования</a:t>
            </a:r>
          </a:p>
          <a:p>
            <a:pPr lvl="1"/>
            <a:r>
              <a:rPr lang="ru-RU" dirty="0"/>
              <a:t>Оформить отчет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7380288" y="3573463"/>
            <a:ext cx="576262" cy="631825"/>
            <a:chOff x="3243" y="1127"/>
            <a:chExt cx="363" cy="398"/>
          </a:xfrm>
        </p:grpSpPr>
        <p:sp>
          <p:nvSpPr>
            <p:cNvPr id="392197" name="Oval 5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288" y="1162"/>
              <a:ext cx="272" cy="363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2198" name="AutoShape 6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3258" y="1127"/>
              <a:ext cx="338" cy="227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243" y="1273"/>
              <a:ext cx="363" cy="186"/>
              <a:chOff x="3243" y="1273"/>
              <a:chExt cx="363" cy="186"/>
            </a:xfrm>
          </p:grpSpPr>
          <p:sp>
            <p:nvSpPr>
              <p:cNvPr id="392200" name="AutoShape 8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 rot="16200000">
                <a:off x="3405" y="1369"/>
                <a:ext cx="45" cy="135"/>
              </a:xfrm>
              <a:prstGeom prst="moon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2201" name="Oval 9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334" y="1273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2202" name="Oval 10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470" y="1278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2203" name="Oval 11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560" y="1298"/>
                <a:ext cx="46" cy="91"/>
              </a:xfrm>
              <a:prstGeom prst="ellipse">
                <a:avLst/>
              </a:prstGeom>
              <a:solidFill>
                <a:srgbClr val="FFE2C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2204" name="Oval 12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243" y="1298"/>
                <a:ext cx="46" cy="91"/>
              </a:xfrm>
              <a:prstGeom prst="ellipse">
                <a:avLst/>
              </a:prstGeom>
              <a:solidFill>
                <a:srgbClr val="FFE2C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2205" name="Arc 13"/>
              <p:cNvSpPr>
                <a:spLocks/>
              </p:cNvSpPr>
              <p:nvPr>
                <p:custDataLst>
                  <p:tags r:id="rId46"/>
                </p:custDataLst>
              </p:nvPr>
            </p:nvSpPr>
            <p:spPr bwMode="auto">
              <a:xfrm rot="13500000" flipH="1">
                <a:off x="3399" y="1334"/>
                <a:ext cx="45" cy="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4" name="Group 2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5940425" y="4941888"/>
            <a:ext cx="935038" cy="935037"/>
            <a:chOff x="4468" y="2976"/>
            <a:chExt cx="589" cy="589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4558" y="2976"/>
              <a:ext cx="499" cy="468"/>
              <a:chOff x="4558" y="2976"/>
              <a:chExt cx="499" cy="468"/>
            </a:xfrm>
          </p:grpSpPr>
          <p:sp>
            <p:nvSpPr>
              <p:cNvPr id="392218" name="AutoShape 26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594" y="3354"/>
                <a:ext cx="408" cy="90"/>
              </a:xfrm>
              <a:prstGeom prst="cube">
                <a:avLst>
                  <a:gd name="adj" fmla="val 47778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2219" name="AutoShape 27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704" y="3334"/>
                <a:ext cx="181" cy="4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2220" name="AutoShape 28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558" y="2976"/>
                <a:ext cx="499" cy="362"/>
              </a:xfrm>
              <a:prstGeom prst="cube">
                <a:avLst>
                  <a:gd name="adj" fmla="val 5801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2221" name="AutoShape 29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4594" y="3027"/>
                <a:ext cx="408" cy="272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468" y="3475"/>
              <a:ext cx="544" cy="90"/>
              <a:chOff x="4468" y="3566"/>
              <a:chExt cx="544" cy="90"/>
            </a:xfrm>
          </p:grpSpPr>
          <p:sp>
            <p:nvSpPr>
              <p:cNvPr id="392223" name="AutoShape 31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4468" y="3566"/>
                <a:ext cx="544" cy="90"/>
              </a:xfrm>
              <a:prstGeom prst="cube">
                <a:avLst>
                  <a:gd name="adj" fmla="val 7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2224" name="AutoShape 32" descr="Sphere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513" y="3571"/>
                <a:ext cx="454" cy="46"/>
              </a:xfrm>
              <a:prstGeom prst="parallelogram">
                <a:avLst>
                  <a:gd name="adj" fmla="val 139133"/>
                </a:avLst>
              </a:prstGeom>
              <a:pattFill prst="sphere">
                <a:fgClr>
                  <a:srgbClr val="B2B2B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392225" name="Cloud"/>
          <p:cNvSpPr>
            <a:spLocks noChangeAspect="1" noEditPoints="1" noChangeArrowheads="1"/>
          </p:cNvSpPr>
          <p:nvPr>
            <p:custDataLst>
              <p:tags r:id="rId3"/>
            </p:custDataLst>
          </p:nvPr>
        </p:nvSpPr>
        <p:spPr bwMode="auto">
          <a:xfrm>
            <a:off x="6804025" y="1628775"/>
            <a:ext cx="1584325" cy="7921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144000" rIns="0" bIns="0"/>
          <a:lstStyle/>
          <a:p>
            <a:r>
              <a:rPr lang="en-US" sz="2000" dirty="0">
                <a:latin typeface="+mn-lt"/>
              </a:rPr>
              <a:t>Program</a:t>
            </a:r>
            <a:endParaRPr lang="en-US" sz="1600" dirty="0">
              <a:latin typeface="+mn-lt"/>
            </a:endParaRPr>
          </a:p>
        </p:txBody>
      </p:sp>
      <p:grpSp>
        <p:nvGrpSpPr>
          <p:cNvPr id="7" name="Group 42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356100" y="1700213"/>
            <a:ext cx="935038" cy="935037"/>
            <a:chOff x="4468" y="2976"/>
            <a:chExt cx="589" cy="589"/>
          </a:xfrm>
        </p:grpSpPr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4558" y="2976"/>
              <a:ext cx="499" cy="468"/>
              <a:chOff x="4558" y="2976"/>
              <a:chExt cx="499" cy="468"/>
            </a:xfrm>
          </p:grpSpPr>
          <p:sp>
            <p:nvSpPr>
              <p:cNvPr id="392236" name="AutoShape 44"/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4594" y="3354"/>
                <a:ext cx="408" cy="90"/>
              </a:xfrm>
              <a:prstGeom prst="cube">
                <a:avLst>
                  <a:gd name="adj" fmla="val 47778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2237" name="AutoShape 45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4704" y="3334"/>
                <a:ext cx="181" cy="4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2238" name="AutoShape 46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4558" y="2976"/>
                <a:ext cx="499" cy="362"/>
              </a:xfrm>
              <a:prstGeom prst="cube">
                <a:avLst>
                  <a:gd name="adj" fmla="val 5801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2239" name="AutoShape 47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594" y="3027"/>
                <a:ext cx="408" cy="272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4468" y="3475"/>
              <a:ext cx="544" cy="90"/>
              <a:chOff x="4468" y="3566"/>
              <a:chExt cx="544" cy="90"/>
            </a:xfrm>
          </p:grpSpPr>
          <p:sp>
            <p:nvSpPr>
              <p:cNvPr id="392241" name="AutoShape 49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468" y="3566"/>
                <a:ext cx="544" cy="90"/>
              </a:xfrm>
              <a:prstGeom prst="cube">
                <a:avLst>
                  <a:gd name="adj" fmla="val 7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2242" name="AutoShape 50" descr="Sphere"/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513" y="3571"/>
                <a:ext cx="454" cy="46"/>
              </a:xfrm>
              <a:prstGeom prst="parallelogram">
                <a:avLst>
                  <a:gd name="adj" fmla="val 139133"/>
                </a:avLst>
              </a:prstGeom>
              <a:pattFill prst="sphere">
                <a:fgClr>
                  <a:srgbClr val="B2B2B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392245" name="Text Box 5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16263" y="1663343"/>
            <a:ext cx="8627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A50021"/>
                </a:solidFill>
                <a:latin typeface="+mn-lt"/>
              </a:rPr>
              <a:t>using</a:t>
            </a:r>
            <a:r>
              <a:rPr lang="en-US" sz="2000" i="1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  <p:sp>
        <p:nvSpPr>
          <p:cNvPr id="392246" name="Text Box 5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40200" y="1268413"/>
            <a:ext cx="13821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rgbClr val="A50021"/>
                </a:solidFill>
                <a:latin typeface="+mn-lt"/>
              </a:rPr>
              <a:t>a computer</a:t>
            </a:r>
          </a:p>
        </p:txBody>
      </p:sp>
      <p:grpSp>
        <p:nvGrpSpPr>
          <p:cNvPr id="10" name="Group 113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835150" y="1773238"/>
            <a:ext cx="623888" cy="862012"/>
            <a:chOff x="3001" y="1026"/>
            <a:chExt cx="393" cy="543"/>
          </a:xfrm>
        </p:grpSpPr>
        <p:sp>
          <p:nvSpPr>
            <p:cNvPr id="392306" name="Oval 114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061" y="1106"/>
              <a:ext cx="272" cy="363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2307" name="AutoShape 11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 rot="4779790">
              <a:off x="2963" y="1139"/>
              <a:ext cx="543" cy="318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2308" name="AutoShape 116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 rot="-4988340">
              <a:off x="2888" y="1139"/>
              <a:ext cx="543" cy="318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2309" name="AutoShape 117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 rot="16200000">
              <a:off x="3176" y="1351"/>
              <a:ext cx="44" cy="91"/>
            </a:xfrm>
            <a:prstGeom prst="moon">
              <a:avLst>
                <a:gd name="adj" fmla="val 87500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2310" name="Oval 118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107" y="1217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2311" name="Oval 119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243" y="122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2312" name="Oval 120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333" y="1242"/>
              <a:ext cx="46" cy="91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2313" name="Oval 121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016" y="1242"/>
              <a:ext cx="46" cy="91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2314" name="Arc 122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 rot="13500000" flipH="1">
              <a:off x="3175" y="1278"/>
              <a:ext cx="39" cy="40"/>
            </a:xfrm>
            <a:custGeom>
              <a:avLst/>
              <a:gdLst>
                <a:gd name="G0" fmla="+- 0 0 0"/>
                <a:gd name="G1" fmla="+- 19120 0 0"/>
                <a:gd name="G2" fmla="+- 21600 0 0"/>
                <a:gd name="T0" fmla="*/ 10049 w 18839"/>
                <a:gd name="T1" fmla="*/ 0 h 19120"/>
                <a:gd name="T2" fmla="*/ 18839 w 18839"/>
                <a:gd name="T3" fmla="*/ 8554 h 19120"/>
                <a:gd name="T4" fmla="*/ 0 w 18839"/>
                <a:gd name="T5" fmla="*/ 19120 h 19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39" h="19120" fill="none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</a:path>
                <a:path w="18839" h="19120" stroke="0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  <a:lnTo>
                    <a:pt x="0" y="1912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3" name="Text Box 4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9000" y="1183303"/>
            <a:ext cx="2178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+mn-lt"/>
              </a:rPr>
              <a:t>A </a:t>
            </a:r>
            <a:r>
              <a:rPr lang="en-US" sz="2000" i="1" dirty="0">
                <a:solidFill>
                  <a:schemeClr val="accent2"/>
                </a:solidFill>
                <a:latin typeface="+mn-lt"/>
              </a:rPr>
              <a:t>programmer</a:t>
            </a:r>
            <a:endParaRPr lang="en-US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7" name="Text Box 5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659563" y="2565400"/>
            <a:ext cx="857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+mn-lt"/>
              </a:rPr>
              <a:t>which</a:t>
            </a:r>
          </a:p>
        </p:txBody>
      </p:sp>
      <p:sp>
        <p:nvSpPr>
          <p:cNvPr id="58" name="Text Box 5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508625" y="4286250"/>
            <a:ext cx="11240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+mn-lt"/>
              </a:rPr>
              <a:t>runs on </a:t>
            </a:r>
          </a:p>
        </p:txBody>
      </p:sp>
      <p:sp>
        <p:nvSpPr>
          <p:cNvPr id="59" name="Text Box 5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967538" y="4933950"/>
            <a:ext cx="15135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+mn-lt"/>
              </a:rPr>
              <a:t>a computer</a:t>
            </a:r>
          </a:p>
        </p:txBody>
      </p:sp>
      <p:sp>
        <p:nvSpPr>
          <p:cNvPr id="60" name="Line 4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5508625" y="2133600"/>
            <a:ext cx="1223963" cy="0"/>
          </a:xfrm>
          <a:prstGeom prst="line">
            <a:avLst/>
          </a:prstGeom>
          <a:noFill/>
          <a:ln w="15875">
            <a:solidFill>
              <a:srgbClr val="3366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1" name="Line 4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6516688" y="2565400"/>
            <a:ext cx="1223962" cy="2159000"/>
          </a:xfrm>
          <a:prstGeom prst="line">
            <a:avLst/>
          </a:prstGeom>
          <a:noFill/>
          <a:ln w="15875">
            <a:solidFill>
              <a:srgbClr val="3366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2" name="Line 4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659728" y="2101645"/>
            <a:ext cx="1772162" cy="0"/>
          </a:xfrm>
          <a:prstGeom prst="line">
            <a:avLst/>
          </a:prstGeom>
          <a:noFill/>
          <a:ln w="15875">
            <a:solidFill>
              <a:srgbClr val="3366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3" name="Text Box 48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559425" y="1765403"/>
            <a:ext cx="11496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+mn-lt"/>
              </a:rPr>
              <a:t>writes a</a:t>
            </a:r>
          </a:p>
        </p:txBody>
      </p:sp>
      <p:sp>
        <p:nvSpPr>
          <p:cNvPr id="64" name="Text Box 5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349828" y="3048818"/>
            <a:ext cx="9156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+mn-lt"/>
              </a:rPr>
              <a:t>a user</a:t>
            </a: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CF7D6061-D553-4888-97F5-98BA585CDC9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>
          <a:xfrm>
            <a:off x="431800" y="423174"/>
            <a:ext cx="8280400" cy="604837"/>
          </a:xfrm>
        </p:spPr>
        <p:txBody>
          <a:bodyPr/>
          <a:lstStyle/>
          <a:p>
            <a:r>
              <a:rPr lang="ru-RU" sz="3200" b="1" dirty="0"/>
              <a:t>Создание и запуск программ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2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2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2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2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45" grpId="0"/>
      <p:bldP spid="392246" grpId="0"/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1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7308850" y="3284538"/>
            <a:ext cx="576263" cy="631825"/>
            <a:chOff x="4604" y="2069"/>
            <a:chExt cx="363" cy="398"/>
          </a:xfrm>
        </p:grpSpPr>
        <p:sp>
          <p:nvSpPr>
            <p:cNvPr id="395278" name="Oval 14"/>
            <p:cNvSpPr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4649" y="2104"/>
              <a:ext cx="272" cy="363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279" name="AutoShape 15"/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4619" y="2069"/>
              <a:ext cx="338" cy="227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4604" y="2215"/>
              <a:ext cx="363" cy="186"/>
              <a:chOff x="3243" y="1273"/>
              <a:chExt cx="363" cy="186"/>
            </a:xfrm>
          </p:grpSpPr>
          <p:sp>
            <p:nvSpPr>
              <p:cNvPr id="395281" name="AutoShape 17"/>
              <p:cNvSpPr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 rot="16200000">
                <a:off x="3405" y="1369"/>
                <a:ext cx="45" cy="135"/>
              </a:xfrm>
              <a:prstGeom prst="moon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282" name="Oval 18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334" y="1273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283" name="Oval 19"/>
              <p:cNvSpPr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470" y="1278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284" name="Oval 20"/>
              <p:cNvSpPr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3560" y="1298"/>
                <a:ext cx="46" cy="91"/>
              </a:xfrm>
              <a:prstGeom prst="ellipse">
                <a:avLst/>
              </a:prstGeom>
              <a:solidFill>
                <a:srgbClr val="FFE2C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285" name="Oval 21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3243" y="1298"/>
                <a:ext cx="46" cy="91"/>
              </a:xfrm>
              <a:prstGeom prst="ellipse">
                <a:avLst/>
              </a:prstGeom>
              <a:solidFill>
                <a:srgbClr val="FFE2C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286" name="Arc 22"/>
              <p:cNvSpPr>
                <a:spLocks/>
              </p:cNvSpPr>
              <p:nvPr>
                <p:custDataLst>
                  <p:tags r:id="rId122"/>
                </p:custDataLst>
              </p:nvPr>
            </p:nvSpPr>
            <p:spPr bwMode="auto">
              <a:xfrm rot="13500000" flipH="1">
                <a:off x="3399" y="1334"/>
                <a:ext cx="45" cy="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4" name="Group 2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5697078" y="4831275"/>
            <a:ext cx="935038" cy="935037"/>
            <a:chOff x="4468" y="2976"/>
            <a:chExt cx="589" cy="589"/>
          </a:xfrm>
        </p:grpSpPr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4558" y="2976"/>
              <a:ext cx="499" cy="468"/>
              <a:chOff x="4558" y="2976"/>
              <a:chExt cx="499" cy="468"/>
            </a:xfrm>
          </p:grpSpPr>
          <p:sp>
            <p:nvSpPr>
              <p:cNvPr id="395289" name="AutoShape 25"/>
              <p:cNvSpPr>
                <a:spLocks noChangeArrowheads="1"/>
              </p:cNvSpPr>
              <p:nvPr>
                <p:custDataLst>
                  <p:tags r:id="rId111"/>
                </p:custDataLst>
              </p:nvPr>
            </p:nvSpPr>
            <p:spPr bwMode="auto">
              <a:xfrm>
                <a:off x="4594" y="3354"/>
                <a:ext cx="408" cy="90"/>
              </a:xfrm>
              <a:prstGeom prst="cube">
                <a:avLst>
                  <a:gd name="adj" fmla="val 47778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290" name="AutoShape 26"/>
              <p:cNvSpPr>
                <a:spLocks noChangeArrowheads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4704" y="3334"/>
                <a:ext cx="181" cy="4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291" name="AutoShape 27"/>
              <p:cNvSpPr>
                <a:spLocks noChangeArrowheads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4558" y="2976"/>
                <a:ext cx="499" cy="362"/>
              </a:xfrm>
              <a:prstGeom prst="cube">
                <a:avLst>
                  <a:gd name="adj" fmla="val 5801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292" name="AutoShape 28"/>
              <p:cNvSpPr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4594" y="3027"/>
                <a:ext cx="408" cy="272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4468" y="3475"/>
              <a:ext cx="544" cy="90"/>
              <a:chOff x="4468" y="3566"/>
              <a:chExt cx="544" cy="90"/>
            </a:xfrm>
          </p:grpSpPr>
          <p:sp>
            <p:nvSpPr>
              <p:cNvPr id="395294" name="AutoShape 30"/>
              <p:cNvSpPr>
                <a:spLocks noChangeArrowheads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4468" y="3566"/>
                <a:ext cx="544" cy="90"/>
              </a:xfrm>
              <a:prstGeom prst="cube">
                <a:avLst>
                  <a:gd name="adj" fmla="val 7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295" name="AutoShape 31" descr="Sphere"/>
              <p:cNvSpPr>
                <a:spLocks noChangeArrowheads="1"/>
              </p:cNvSpPr>
              <p:nvPr>
                <p:custDataLst>
                  <p:tags r:id="rId110"/>
                </p:custDataLst>
              </p:nvPr>
            </p:nvSpPr>
            <p:spPr bwMode="auto">
              <a:xfrm>
                <a:off x="4513" y="3571"/>
                <a:ext cx="454" cy="46"/>
              </a:xfrm>
              <a:prstGeom prst="parallelogram">
                <a:avLst>
                  <a:gd name="adj" fmla="val 139133"/>
                </a:avLst>
              </a:prstGeom>
              <a:pattFill prst="sphere">
                <a:fgClr>
                  <a:srgbClr val="B2B2B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395301" name="Text Box 3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30942" y="2916086"/>
            <a:ext cx="8322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A50021"/>
                </a:solidFill>
                <a:latin typeface="+mn-lt"/>
              </a:rPr>
              <a:t>users</a:t>
            </a:r>
          </a:p>
        </p:txBody>
      </p:sp>
      <p:sp>
        <p:nvSpPr>
          <p:cNvPr id="395304" name="Text Box 4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67538" y="4933950"/>
            <a:ext cx="2111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+mn-lt"/>
              </a:rPr>
              <a:t>their </a:t>
            </a:r>
            <a:r>
              <a:rPr lang="en-US" sz="2000" i="1" dirty="0">
                <a:solidFill>
                  <a:srgbClr val="A50021"/>
                </a:solidFill>
                <a:latin typeface="+mn-lt"/>
              </a:rPr>
              <a:t>computers</a:t>
            </a:r>
          </a:p>
        </p:txBody>
      </p:sp>
      <p:grpSp>
        <p:nvGrpSpPr>
          <p:cNvPr id="7" name="Group 4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356100" y="1700213"/>
            <a:ext cx="935038" cy="935037"/>
            <a:chOff x="4468" y="2976"/>
            <a:chExt cx="589" cy="589"/>
          </a:xfrm>
        </p:grpSpPr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4558" y="2976"/>
              <a:ext cx="499" cy="468"/>
              <a:chOff x="4558" y="2976"/>
              <a:chExt cx="499" cy="468"/>
            </a:xfrm>
          </p:grpSpPr>
          <p:sp>
            <p:nvSpPr>
              <p:cNvPr id="395307" name="AutoShape 43"/>
              <p:cNvSpPr>
                <a:spLocks noChangeArrowheads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4594" y="3354"/>
                <a:ext cx="408" cy="90"/>
              </a:xfrm>
              <a:prstGeom prst="cube">
                <a:avLst>
                  <a:gd name="adj" fmla="val 47778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308" name="AutoShape 44"/>
              <p:cNvSpPr>
                <a:spLocks noChangeArrowheads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4704" y="3334"/>
                <a:ext cx="181" cy="4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309" name="AutoShape 45"/>
              <p:cNvSpPr>
                <a:spLocks noChangeArrowheads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4558" y="2976"/>
                <a:ext cx="499" cy="362"/>
              </a:xfrm>
              <a:prstGeom prst="cube">
                <a:avLst>
                  <a:gd name="adj" fmla="val 5801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310" name="AutoShape 46"/>
              <p:cNvSpPr>
                <a:spLocks noChangeArrowheads="1"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4594" y="3027"/>
                <a:ext cx="408" cy="272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" name="Group 47"/>
            <p:cNvGrpSpPr>
              <a:grpSpLocks/>
            </p:cNvGrpSpPr>
            <p:nvPr/>
          </p:nvGrpSpPr>
          <p:grpSpPr bwMode="auto">
            <a:xfrm>
              <a:off x="4468" y="3475"/>
              <a:ext cx="544" cy="90"/>
              <a:chOff x="4468" y="3566"/>
              <a:chExt cx="544" cy="90"/>
            </a:xfrm>
          </p:grpSpPr>
          <p:sp>
            <p:nvSpPr>
              <p:cNvPr id="395312" name="AutoShape 48"/>
              <p:cNvSpPr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4468" y="3566"/>
                <a:ext cx="544" cy="90"/>
              </a:xfrm>
              <a:prstGeom prst="cube">
                <a:avLst>
                  <a:gd name="adj" fmla="val 7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313" name="AutoShape 49" descr="Sphere"/>
              <p:cNvSpPr>
                <a:spLocks noChangeArrowheads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4513" y="3571"/>
                <a:ext cx="454" cy="46"/>
              </a:xfrm>
              <a:prstGeom prst="parallelogram">
                <a:avLst>
                  <a:gd name="adj" fmla="val 139133"/>
                </a:avLst>
              </a:prstGeom>
              <a:pattFill prst="sphere">
                <a:fgClr>
                  <a:srgbClr val="B2B2B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395315" name="Text Box 5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16263" y="1663343"/>
            <a:ext cx="8627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+mn-lt"/>
              </a:rPr>
              <a:t>using </a:t>
            </a:r>
          </a:p>
        </p:txBody>
      </p:sp>
      <p:sp>
        <p:nvSpPr>
          <p:cNvPr id="395316" name="Text Box 5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40200" y="1268413"/>
            <a:ext cx="13821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  <a:latin typeface="+mn-lt"/>
              </a:rPr>
              <a:t>a computer</a:t>
            </a:r>
          </a:p>
        </p:txBody>
      </p:sp>
      <p:grpSp>
        <p:nvGrpSpPr>
          <p:cNvPr id="10" name="Group 140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7740650" y="4005263"/>
            <a:ext cx="576263" cy="631825"/>
            <a:chOff x="4059" y="1933"/>
            <a:chExt cx="363" cy="398"/>
          </a:xfrm>
        </p:grpSpPr>
        <p:sp>
          <p:nvSpPr>
            <p:cNvPr id="395318" name="Oval 54"/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4104" y="1968"/>
              <a:ext cx="272" cy="363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319" name="AutoShape 55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4074" y="1933"/>
              <a:ext cx="338" cy="227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11" name="Group 56"/>
            <p:cNvGrpSpPr>
              <a:grpSpLocks/>
            </p:cNvGrpSpPr>
            <p:nvPr/>
          </p:nvGrpSpPr>
          <p:grpSpPr bwMode="auto">
            <a:xfrm>
              <a:off x="4059" y="2079"/>
              <a:ext cx="363" cy="186"/>
              <a:chOff x="3243" y="1273"/>
              <a:chExt cx="363" cy="186"/>
            </a:xfrm>
          </p:grpSpPr>
          <p:sp>
            <p:nvSpPr>
              <p:cNvPr id="395321" name="AutoShape 57"/>
              <p:cNvSpPr>
                <a:spLocks noChangeArrowheads="1"/>
              </p:cNvSpPr>
              <p:nvPr>
                <p:custDataLst>
                  <p:tags r:id="rId97"/>
                </p:custDataLst>
              </p:nvPr>
            </p:nvSpPr>
            <p:spPr bwMode="auto">
              <a:xfrm rot="16200000">
                <a:off x="3405" y="1369"/>
                <a:ext cx="45" cy="135"/>
              </a:xfrm>
              <a:prstGeom prst="moon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322" name="Oval 58"/>
              <p:cNvSpPr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3334" y="1273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323" name="Oval 59"/>
              <p:cNvSpPr>
                <a:spLocks noChangeArrowhead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3470" y="1278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324" name="Oval 60"/>
              <p:cNvSpPr>
                <a:spLocks noChangeArrowheads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3560" y="1298"/>
                <a:ext cx="46" cy="91"/>
              </a:xfrm>
              <a:prstGeom prst="ellipse">
                <a:avLst/>
              </a:prstGeom>
              <a:solidFill>
                <a:srgbClr val="FFE2C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325" name="Oval 61"/>
              <p:cNvSpPr>
                <a:spLocks noChangeArrowheads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3243" y="1298"/>
                <a:ext cx="46" cy="91"/>
              </a:xfrm>
              <a:prstGeom prst="ellipse">
                <a:avLst/>
              </a:prstGeom>
              <a:solidFill>
                <a:srgbClr val="FFE2C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326" name="Arc 62"/>
              <p:cNvSpPr>
                <a:spLocks/>
              </p:cNvSpPr>
              <p:nvPr>
                <p:custDataLst>
                  <p:tags r:id="rId102"/>
                </p:custDataLst>
              </p:nvPr>
            </p:nvSpPr>
            <p:spPr bwMode="auto">
              <a:xfrm rot="13500000" flipH="1">
                <a:off x="3399" y="1334"/>
                <a:ext cx="45" cy="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2" name="Group 139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5867400" y="2997200"/>
            <a:ext cx="576263" cy="631825"/>
            <a:chOff x="3560" y="1797"/>
            <a:chExt cx="363" cy="398"/>
          </a:xfrm>
        </p:grpSpPr>
        <p:sp>
          <p:nvSpPr>
            <p:cNvPr id="395348" name="Oval 84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3605" y="1832"/>
              <a:ext cx="272" cy="363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349" name="AutoShape 85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3575" y="1797"/>
              <a:ext cx="338" cy="227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13" name="Group 86"/>
            <p:cNvGrpSpPr>
              <a:grpSpLocks/>
            </p:cNvGrpSpPr>
            <p:nvPr/>
          </p:nvGrpSpPr>
          <p:grpSpPr bwMode="auto">
            <a:xfrm>
              <a:off x="3560" y="1943"/>
              <a:ext cx="363" cy="186"/>
              <a:chOff x="3243" y="1273"/>
              <a:chExt cx="363" cy="186"/>
            </a:xfrm>
          </p:grpSpPr>
          <p:sp>
            <p:nvSpPr>
              <p:cNvPr id="395351" name="AutoShape 87"/>
              <p:cNvSpPr>
                <a:spLocks noChangeArrowheads="1"/>
              </p:cNvSpPr>
              <p:nvPr>
                <p:custDataLst>
                  <p:tags r:id="rId89"/>
                </p:custDataLst>
              </p:nvPr>
            </p:nvSpPr>
            <p:spPr bwMode="auto">
              <a:xfrm rot="16200000">
                <a:off x="3405" y="1369"/>
                <a:ext cx="45" cy="135"/>
              </a:xfrm>
              <a:prstGeom prst="moon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352" name="Oval 88"/>
              <p:cNvSpPr>
                <a:spLocks noChangeArrowheads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3334" y="1273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353" name="Oval 89"/>
              <p:cNvSpPr>
                <a:spLocks noChangeArrowheads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3470" y="1278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354" name="Oval 90"/>
              <p:cNvSpPr>
                <a:spLocks noChangeArrowheads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3560" y="1298"/>
                <a:ext cx="46" cy="91"/>
              </a:xfrm>
              <a:prstGeom prst="ellipse">
                <a:avLst/>
              </a:prstGeom>
              <a:solidFill>
                <a:srgbClr val="FFE2C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355" name="Oval 91"/>
              <p:cNvSpPr>
                <a:spLocks noChangeArrowheads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3243" y="1298"/>
                <a:ext cx="46" cy="91"/>
              </a:xfrm>
              <a:prstGeom prst="ellipse">
                <a:avLst/>
              </a:prstGeom>
              <a:solidFill>
                <a:srgbClr val="FFE2C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356" name="Arc 92"/>
              <p:cNvSpPr>
                <a:spLocks/>
              </p:cNvSpPr>
              <p:nvPr>
                <p:custDataLst>
                  <p:tags r:id="rId94"/>
                </p:custDataLst>
              </p:nvPr>
            </p:nvSpPr>
            <p:spPr bwMode="auto">
              <a:xfrm rot="13500000" flipH="1">
                <a:off x="3399" y="1334"/>
                <a:ext cx="45" cy="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23" name="Group 120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7022230" y="5607358"/>
            <a:ext cx="935037" cy="935038"/>
            <a:chOff x="4468" y="2976"/>
            <a:chExt cx="589" cy="589"/>
          </a:xfrm>
        </p:grpSpPr>
        <p:grpSp>
          <p:nvGrpSpPr>
            <p:cNvPr id="24" name="Group 121"/>
            <p:cNvGrpSpPr>
              <a:grpSpLocks/>
            </p:cNvGrpSpPr>
            <p:nvPr/>
          </p:nvGrpSpPr>
          <p:grpSpPr bwMode="auto">
            <a:xfrm>
              <a:off x="4558" y="2976"/>
              <a:ext cx="499" cy="468"/>
              <a:chOff x="4558" y="2976"/>
              <a:chExt cx="499" cy="468"/>
            </a:xfrm>
          </p:grpSpPr>
          <p:sp>
            <p:nvSpPr>
              <p:cNvPr id="395386" name="AutoShape 122"/>
              <p:cNvSpPr>
                <a:spLocks noChangeArrowheads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4594" y="3354"/>
                <a:ext cx="408" cy="90"/>
              </a:xfrm>
              <a:prstGeom prst="cube">
                <a:avLst>
                  <a:gd name="adj" fmla="val 47778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387" name="AutoShape 123"/>
              <p:cNvSpPr>
                <a:spLocks noChangeArrowheads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4704" y="3334"/>
                <a:ext cx="181" cy="4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388" name="AutoShape 124"/>
              <p:cNvSpPr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4558" y="2976"/>
                <a:ext cx="499" cy="362"/>
              </a:xfrm>
              <a:prstGeom prst="cube">
                <a:avLst>
                  <a:gd name="adj" fmla="val 5801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389" name="AutoShape 125"/>
              <p:cNvSpPr>
                <a:spLocks noChangeArrowheads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4594" y="3027"/>
                <a:ext cx="408" cy="272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25" name="Group 126"/>
            <p:cNvGrpSpPr>
              <a:grpSpLocks/>
            </p:cNvGrpSpPr>
            <p:nvPr/>
          </p:nvGrpSpPr>
          <p:grpSpPr bwMode="auto">
            <a:xfrm>
              <a:off x="4468" y="3475"/>
              <a:ext cx="544" cy="90"/>
              <a:chOff x="4468" y="3566"/>
              <a:chExt cx="544" cy="90"/>
            </a:xfrm>
          </p:grpSpPr>
          <p:sp>
            <p:nvSpPr>
              <p:cNvPr id="395391" name="AutoShape 127"/>
              <p:cNvSpPr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4468" y="3566"/>
                <a:ext cx="544" cy="90"/>
              </a:xfrm>
              <a:prstGeom prst="cube">
                <a:avLst>
                  <a:gd name="adj" fmla="val 7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5392" name="AutoShape 128" descr="Sphere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4513" y="3571"/>
                <a:ext cx="454" cy="46"/>
              </a:xfrm>
              <a:prstGeom prst="parallelogram">
                <a:avLst>
                  <a:gd name="adj" fmla="val 139133"/>
                </a:avLst>
              </a:prstGeom>
              <a:pattFill prst="sphere">
                <a:fgClr>
                  <a:srgbClr val="B2B2B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26" name="Group 129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1835150" y="1773238"/>
            <a:ext cx="623888" cy="862012"/>
            <a:chOff x="3001" y="1026"/>
            <a:chExt cx="393" cy="543"/>
          </a:xfrm>
        </p:grpSpPr>
        <p:sp>
          <p:nvSpPr>
            <p:cNvPr id="395394" name="Oval 130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3061" y="1106"/>
              <a:ext cx="272" cy="363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395" name="AutoShape 131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 rot="4779790">
              <a:off x="2963" y="1139"/>
              <a:ext cx="543" cy="318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396" name="AutoShape 132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 rot="-4988340">
              <a:off x="2888" y="1139"/>
              <a:ext cx="543" cy="318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397" name="AutoShape 133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 rot="16200000">
              <a:off x="3176" y="1351"/>
              <a:ext cx="44" cy="91"/>
            </a:xfrm>
            <a:prstGeom prst="moon">
              <a:avLst>
                <a:gd name="adj" fmla="val 87500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398" name="Oval 134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3107" y="1217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399" name="Oval 135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3243" y="122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00" name="Oval 136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3333" y="1242"/>
              <a:ext cx="46" cy="91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01" name="Oval 137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3016" y="1242"/>
              <a:ext cx="46" cy="91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02" name="Arc 138"/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 rot="13500000" flipH="1">
              <a:off x="3175" y="1278"/>
              <a:ext cx="39" cy="40"/>
            </a:xfrm>
            <a:custGeom>
              <a:avLst/>
              <a:gdLst>
                <a:gd name="G0" fmla="+- 0 0 0"/>
                <a:gd name="G1" fmla="+- 19120 0 0"/>
                <a:gd name="G2" fmla="+- 21600 0 0"/>
                <a:gd name="T0" fmla="*/ 10049 w 18839"/>
                <a:gd name="T1" fmla="*/ 0 h 19120"/>
                <a:gd name="T2" fmla="*/ 18839 w 18839"/>
                <a:gd name="T3" fmla="*/ 8554 h 19120"/>
                <a:gd name="T4" fmla="*/ 0 w 18839"/>
                <a:gd name="T5" fmla="*/ 19120 h 19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39" h="19120" fill="none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</a:path>
                <a:path w="18839" h="19120" stroke="0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  <a:lnTo>
                    <a:pt x="0" y="1912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7" name="Group 154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6588125" y="3141663"/>
            <a:ext cx="481013" cy="573087"/>
            <a:chOff x="4468" y="2568"/>
            <a:chExt cx="303" cy="361"/>
          </a:xfrm>
        </p:grpSpPr>
        <p:sp>
          <p:nvSpPr>
            <p:cNvPr id="395409" name="Oval 145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4514" y="2621"/>
              <a:ext cx="210" cy="242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10" name="AutoShape 146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 rot="4779790">
              <a:off x="4468" y="2626"/>
              <a:ext cx="361" cy="245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11" name="AutoShape 147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 rot="-4988340">
              <a:off x="4410" y="2626"/>
              <a:ext cx="361" cy="245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12" name="AutoShape 148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 rot="16200000">
              <a:off x="4605" y="2779"/>
              <a:ext cx="29" cy="71"/>
            </a:xfrm>
            <a:prstGeom prst="moon">
              <a:avLst>
                <a:gd name="adj" fmla="val 87500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13" name="Oval 149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550" y="2695"/>
              <a:ext cx="34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14" name="Oval 150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655" y="2698"/>
              <a:ext cx="34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15" name="Oval 151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724" y="2712"/>
              <a:ext cx="35" cy="60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16" name="Oval 152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480" y="2712"/>
              <a:ext cx="35" cy="60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17" name="Arc 153"/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 rot="13500000" flipH="1">
              <a:off x="4602" y="2736"/>
              <a:ext cx="30" cy="26"/>
            </a:xfrm>
            <a:custGeom>
              <a:avLst/>
              <a:gdLst>
                <a:gd name="G0" fmla="+- 0 0 0"/>
                <a:gd name="G1" fmla="+- 19120 0 0"/>
                <a:gd name="G2" fmla="+- 21600 0 0"/>
                <a:gd name="T0" fmla="*/ 10049 w 18839"/>
                <a:gd name="T1" fmla="*/ 0 h 19120"/>
                <a:gd name="T2" fmla="*/ 18839 w 18839"/>
                <a:gd name="T3" fmla="*/ 8554 h 19120"/>
                <a:gd name="T4" fmla="*/ 0 w 18839"/>
                <a:gd name="T5" fmla="*/ 19120 h 19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39" h="19120" fill="none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</a:path>
                <a:path w="18839" h="19120" stroke="0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  <a:lnTo>
                    <a:pt x="0" y="1912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" name="Group 155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6084888" y="3716338"/>
            <a:ext cx="479425" cy="574675"/>
            <a:chOff x="3001" y="1026"/>
            <a:chExt cx="393" cy="543"/>
          </a:xfrm>
        </p:grpSpPr>
        <p:sp>
          <p:nvSpPr>
            <p:cNvPr id="395420" name="Oval 156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061" y="1106"/>
              <a:ext cx="272" cy="363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21" name="AutoShape 157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 rot="4779790">
              <a:off x="2963" y="1139"/>
              <a:ext cx="543" cy="318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22" name="AutoShape 158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 rot="-4988340">
              <a:off x="2888" y="1139"/>
              <a:ext cx="543" cy="318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23" name="AutoShape 159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 rot="16200000">
              <a:off x="3176" y="1351"/>
              <a:ext cx="44" cy="91"/>
            </a:xfrm>
            <a:prstGeom prst="moon">
              <a:avLst>
                <a:gd name="adj" fmla="val 87500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24" name="Oval 160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107" y="1217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25" name="Oval 161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243" y="122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26" name="Oval 162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333" y="1242"/>
              <a:ext cx="46" cy="91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27" name="Oval 163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016" y="1242"/>
              <a:ext cx="46" cy="91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28" name="Arc 164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 rot="13500000" flipH="1">
              <a:off x="3175" y="1278"/>
              <a:ext cx="39" cy="40"/>
            </a:xfrm>
            <a:custGeom>
              <a:avLst/>
              <a:gdLst>
                <a:gd name="G0" fmla="+- 0 0 0"/>
                <a:gd name="G1" fmla="+- 19120 0 0"/>
                <a:gd name="G2" fmla="+- 21600 0 0"/>
                <a:gd name="T0" fmla="*/ 10049 w 18839"/>
                <a:gd name="T1" fmla="*/ 0 h 19120"/>
                <a:gd name="T2" fmla="*/ 18839 w 18839"/>
                <a:gd name="T3" fmla="*/ 8554 h 19120"/>
                <a:gd name="T4" fmla="*/ 0 w 18839"/>
                <a:gd name="T5" fmla="*/ 19120 h 19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39" h="19120" fill="none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</a:path>
                <a:path w="18839" h="19120" stroke="0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  <a:lnTo>
                    <a:pt x="0" y="1912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" name="Group 165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6948488" y="4005263"/>
            <a:ext cx="481012" cy="573087"/>
            <a:chOff x="4468" y="2568"/>
            <a:chExt cx="303" cy="361"/>
          </a:xfrm>
        </p:grpSpPr>
        <p:sp>
          <p:nvSpPr>
            <p:cNvPr id="395430" name="Oval 166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4514" y="2621"/>
              <a:ext cx="210" cy="242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31" name="AutoShape 167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 rot="4779790">
              <a:off x="4468" y="2626"/>
              <a:ext cx="361" cy="245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32" name="AutoShape 168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 rot="-4988340">
              <a:off x="4410" y="2626"/>
              <a:ext cx="361" cy="245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33" name="AutoShape 169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 rot="16200000">
              <a:off x="4605" y="2779"/>
              <a:ext cx="29" cy="71"/>
            </a:xfrm>
            <a:prstGeom prst="moon">
              <a:avLst>
                <a:gd name="adj" fmla="val 87500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34" name="Oval 170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4550" y="2695"/>
              <a:ext cx="34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35" name="Oval 171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655" y="2698"/>
              <a:ext cx="34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36" name="Oval 172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724" y="2712"/>
              <a:ext cx="35" cy="60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37" name="Oval 173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480" y="2712"/>
              <a:ext cx="35" cy="60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438" name="Arc 174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 rot="13500000" flipH="1">
              <a:off x="4602" y="2736"/>
              <a:ext cx="30" cy="26"/>
            </a:xfrm>
            <a:custGeom>
              <a:avLst/>
              <a:gdLst>
                <a:gd name="G0" fmla="+- 0 0 0"/>
                <a:gd name="G1" fmla="+- 19120 0 0"/>
                <a:gd name="G2" fmla="+- 21600 0 0"/>
                <a:gd name="T0" fmla="*/ 10049 w 18839"/>
                <a:gd name="T1" fmla="*/ 0 h 19120"/>
                <a:gd name="T2" fmla="*/ 18839 w 18839"/>
                <a:gd name="T3" fmla="*/ 8554 h 19120"/>
                <a:gd name="T4" fmla="*/ 0 w 18839"/>
                <a:gd name="T5" fmla="*/ 19120 h 19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39" h="19120" fill="none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</a:path>
                <a:path w="18839" h="19120" stroke="0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  <a:lnTo>
                    <a:pt x="0" y="1912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95439" name="Text Box 17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508625" y="4286250"/>
            <a:ext cx="9989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+mn-lt"/>
              </a:rPr>
              <a:t>run on </a:t>
            </a:r>
          </a:p>
        </p:txBody>
      </p:sp>
      <p:sp>
        <p:nvSpPr>
          <p:cNvPr id="141" name="Text Box 5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659563" y="2565400"/>
            <a:ext cx="857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+mn-lt"/>
              </a:rPr>
              <a:t>which</a:t>
            </a:r>
          </a:p>
        </p:txBody>
      </p:sp>
      <p:sp>
        <p:nvSpPr>
          <p:cNvPr id="142" name="Cloud"/>
          <p:cNvSpPr>
            <a:spLocks noChangeAspect="1" noEditPoints="1" noChangeArrowheads="1"/>
          </p:cNvSpPr>
          <p:nvPr>
            <p:custDataLst>
              <p:tags r:id="rId17"/>
            </p:custDataLst>
          </p:nvPr>
        </p:nvSpPr>
        <p:spPr bwMode="auto">
          <a:xfrm>
            <a:off x="6804025" y="1628775"/>
            <a:ext cx="1584325" cy="7921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144000" rIns="0" bIns="0"/>
          <a:lstStyle/>
          <a:p>
            <a:r>
              <a:rPr lang="en-US" sz="2000" dirty="0">
                <a:latin typeface="+mn-lt"/>
              </a:rPr>
              <a:t>Program</a:t>
            </a:r>
            <a:endParaRPr lang="en-US" sz="1600" dirty="0">
              <a:latin typeface="+mn-lt"/>
            </a:endParaRPr>
          </a:p>
        </p:txBody>
      </p:sp>
      <p:sp>
        <p:nvSpPr>
          <p:cNvPr id="143" name="Line 45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5508625" y="2133600"/>
            <a:ext cx="1223963" cy="0"/>
          </a:xfrm>
          <a:prstGeom prst="line">
            <a:avLst/>
          </a:prstGeom>
          <a:noFill/>
          <a:ln w="15875">
            <a:solidFill>
              <a:srgbClr val="3366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44" name="Line 49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H="1">
            <a:off x="6516688" y="2565400"/>
            <a:ext cx="1223962" cy="2159000"/>
          </a:xfrm>
          <a:prstGeom prst="line">
            <a:avLst/>
          </a:prstGeom>
          <a:noFill/>
          <a:ln w="15875">
            <a:solidFill>
              <a:srgbClr val="3366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45" name="Line 45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2659728" y="2101645"/>
            <a:ext cx="1772162" cy="0"/>
          </a:xfrm>
          <a:prstGeom prst="line">
            <a:avLst/>
          </a:prstGeom>
          <a:noFill/>
          <a:ln w="15875">
            <a:solidFill>
              <a:srgbClr val="3366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147" name="Group 93"/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5903965" y="5834472"/>
            <a:ext cx="935038" cy="935038"/>
            <a:chOff x="4468" y="2976"/>
            <a:chExt cx="589" cy="589"/>
          </a:xfrm>
        </p:grpSpPr>
        <p:grpSp>
          <p:nvGrpSpPr>
            <p:cNvPr id="148" name="Group 94"/>
            <p:cNvGrpSpPr>
              <a:grpSpLocks/>
            </p:cNvGrpSpPr>
            <p:nvPr/>
          </p:nvGrpSpPr>
          <p:grpSpPr bwMode="auto">
            <a:xfrm>
              <a:off x="4558" y="2976"/>
              <a:ext cx="499" cy="468"/>
              <a:chOff x="4558" y="2976"/>
              <a:chExt cx="499" cy="468"/>
            </a:xfrm>
          </p:grpSpPr>
          <p:sp>
            <p:nvSpPr>
              <p:cNvPr id="152" name="AutoShape 95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594" y="3354"/>
                <a:ext cx="408" cy="90"/>
              </a:xfrm>
              <a:prstGeom prst="cube">
                <a:avLst>
                  <a:gd name="adj" fmla="val 47778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3" name="AutoShape 96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4704" y="3334"/>
                <a:ext cx="181" cy="4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4" name="AutoShape 97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4558" y="2976"/>
                <a:ext cx="499" cy="362"/>
              </a:xfrm>
              <a:prstGeom prst="cube">
                <a:avLst>
                  <a:gd name="adj" fmla="val 5801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5" name="AutoShape 98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4594" y="3027"/>
                <a:ext cx="408" cy="272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49" name="Group 99"/>
            <p:cNvGrpSpPr>
              <a:grpSpLocks/>
            </p:cNvGrpSpPr>
            <p:nvPr/>
          </p:nvGrpSpPr>
          <p:grpSpPr bwMode="auto">
            <a:xfrm>
              <a:off x="4468" y="3475"/>
              <a:ext cx="544" cy="90"/>
              <a:chOff x="4468" y="3566"/>
              <a:chExt cx="544" cy="90"/>
            </a:xfrm>
          </p:grpSpPr>
          <p:sp>
            <p:nvSpPr>
              <p:cNvPr id="150" name="AutoShape 100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4468" y="3566"/>
                <a:ext cx="544" cy="90"/>
              </a:xfrm>
              <a:prstGeom prst="cube">
                <a:avLst>
                  <a:gd name="adj" fmla="val 7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1" name="AutoShape 101" descr="Sphere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513" y="3571"/>
                <a:ext cx="454" cy="46"/>
              </a:xfrm>
              <a:prstGeom prst="parallelogram">
                <a:avLst>
                  <a:gd name="adj" fmla="val 139133"/>
                </a:avLst>
              </a:prstGeom>
              <a:pattFill prst="sphere">
                <a:fgClr>
                  <a:srgbClr val="B2B2B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56" name="Group 102"/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3769699" y="5095774"/>
            <a:ext cx="935037" cy="935038"/>
            <a:chOff x="4468" y="2976"/>
            <a:chExt cx="589" cy="589"/>
          </a:xfrm>
        </p:grpSpPr>
        <p:grpSp>
          <p:nvGrpSpPr>
            <p:cNvPr id="157" name="Group 103"/>
            <p:cNvGrpSpPr>
              <a:grpSpLocks/>
            </p:cNvGrpSpPr>
            <p:nvPr/>
          </p:nvGrpSpPr>
          <p:grpSpPr bwMode="auto">
            <a:xfrm>
              <a:off x="4558" y="2976"/>
              <a:ext cx="499" cy="468"/>
              <a:chOff x="4558" y="2976"/>
              <a:chExt cx="499" cy="468"/>
            </a:xfrm>
          </p:grpSpPr>
          <p:sp>
            <p:nvSpPr>
              <p:cNvPr id="161" name="AutoShape 104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594" y="3354"/>
                <a:ext cx="408" cy="90"/>
              </a:xfrm>
              <a:prstGeom prst="cube">
                <a:avLst>
                  <a:gd name="adj" fmla="val 47778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2" name="AutoShape 105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704" y="3334"/>
                <a:ext cx="181" cy="4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3" name="AutoShape 106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558" y="2976"/>
                <a:ext cx="499" cy="362"/>
              </a:xfrm>
              <a:prstGeom prst="cube">
                <a:avLst>
                  <a:gd name="adj" fmla="val 5801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" name="AutoShape 107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4594" y="3027"/>
                <a:ext cx="408" cy="272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58" name="Group 108"/>
            <p:cNvGrpSpPr>
              <a:grpSpLocks/>
            </p:cNvGrpSpPr>
            <p:nvPr/>
          </p:nvGrpSpPr>
          <p:grpSpPr bwMode="auto">
            <a:xfrm>
              <a:off x="4468" y="3475"/>
              <a:ext cx="544" cy="90"/>
              <a:chOff x="4468" y="3566"/>
              <a:chExt cx="544" cy="90"/>
            </a:xfrm>
          </p:grpSpPr>
          <p:sp>
            <p:nvSpPr>
              <p:cNvPr id="159" name="AutoShape 109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4468" y="3566"/>
                <a:ext cx="544" cy="90"/>
              </a:xfrm>
              <a:prstGeom prst="cube">
                <a:avLst>
                  <a:gd name="adj" fmla="val 7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0" name="AutoShape 110" descr="Sphere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513" y="3571"/>
                <a:ext cx="454" cy="46"/>
              </a:xfrm>
              <a:prstGeom prst="parallelogram">
                <a:avLst>
                  <a:gd name="adj" fmla="val 139133"/>
                </a:avLst>
              </a:prstGeom>
              <a:pattFill prst="sphere">
                <a:fgClr>
                  <a:srgbClr val="B2B2B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65" name="Group 111"/>
          <p:cNvGrpSpPr>
            <a:grpSpLocks/>
          </p:cNvGrpSpPr>
          <p:nvPr>
            <p:custDataLst>
              <p:tags r:id="rId23"/>
            </p:custDataLst>
          </p:nvPr>
        </p:nvGrpSpPr>
        <p:grpSpPr bwMode="auto">
          <a:xfrm>
            <a:off x="4682359" y="5725604"/>
            <a:ext cx="935037" cy="935037"/>
            <a:chOff x="4468" y="2976"/>
            <a:chExt cx="589" cy="589"/>
          </a:xfrm>
        </p:grpSpPr>
        <p:grpSp>
          <p:nvGrpSpPr>
            <p:cNvPr id="166" name="Group 112"/>
            <p:cNvGrpSpPr>
              <a:grpSpLocks/>
            </p:cNvGrpSpPr>
            <p:nvPr/>
          </p:nvGrpSpPr>
          <p:grpSpPr bwMode="auto">
            <a:xfrm>
              <a:off x="4558" y="2976"/>
              <a:ext cx="499" cy="468"/>
              <a:chOff x="4558" y="2976"/>
              <a:chExt cx="499" cy="468"/>
            </a:xfrm>
          </p:grpSpPr>
          <p:sp>
            <p:nvSpPr>
              <p:cNvPr id="170" name="AutoShape 113"/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4594" y="3354"/>
                <a:ext cx="408" cy="90"/>
              </a:xfrm>
              <a:prstGeom prst="cube">
                <a:avLst>
                  <a:gd name="adj" fmla="val 47778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1" name="AutoShape 114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4704" y="3334"/>
                <a:ext cx="181" cy="4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2" name="AutoShape 115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4558" y="2976"/>
                <a:ext cx="499" cy="362"/>
              </a:xfrm>
              <a:prstGeom prst="cube">
                <a:avLst>
                  <a:gd name="adj" fmla="val 5801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3" name="AutoShape 116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594" y="3027"/>
                <a:ext cx="408" cy="272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67" name="Group 117"/>
            <p:cNvGrpSpPr>
              <a:grpSpLocks/>
            </p:cNvGrpSpPr>
            <p:nvPr/>
          </p:nvGrpSpPr>
          <p:grpSpPr bwMode="auto">
            <a:xfrm>
              <a:off x="4468" y="3475"/>
              <a:ext cx="544" cy="90"/>
              <a:chOff x="4468" y="3566"/>
              <a:chExt cx="544" cy="90"/>
            </a:xfrm>
          </p:grpSpPr>
          <p:sp>
            <p:nvSpPr>
              <p:cNvPr id="168" name="AutoShape 118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468" y="3566"/>
                <a:ext cx="544" cy="90"/>
              </a:xfrm>
              <a:prstGeom prst="cube">
                <a:avLst>
                  <a:gd name="adj" fmla="val 7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9" name="AutoShape 119" descr="Sphere"/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513" y="3571"/>
                <a:ext cx="454" cy="46"/>
              </a:xfrm>
              <a:prstGeom prst="parallelogram">
                <a:avLst>
                  <a:gd name="adj" fmla="val 139133"/>
                </a:avLst>
              </a:prstGeom>
              <a:pattFill prst="sphere">
                <a:fgClr>
                  <a:srgbClr val="B2B2B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174" name="Text Box 48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559425" y="1765403"/>
            <a:ext cx="11496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+mn-lt"/>
              </a:rPr>
              <a:t>writes a</a:t>
            </a:r>
          </a:p>
        </p:txBody>
      </p:sp>
      <p:sp>
        <p:nvSpPr>
          <p:cNvPr id="175" name="Text Box 4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99000" y="1183303"/>
            <a:ext cx="2178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+mn-lt"/>
              </a:rPr>
              <a:t>A </a:t>
            </a:r>
            <a:r>
              <a:rPr lang="en-US" sz="2000" i="1" dirty="0">
                <a:solidFill>
                  <a:schemeClr val="accent2"/>
                </a:solidFill>
                <a:latin typeface="+mn-lt"/>
              </a:rPr>
              <a:t>programmer</a:t>
            </a:r>
            <a:endParaRPr lang="en-US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39" name="Rectangle 2">
            <a:extLst>
              <a:ext uri="{FF2B5EF4-FFF2-40B4-BE49-F238E27FC236}">
                <a16:creationId xmlns:a16="http://schemas.microsoft.com/office/drawing/2014/main" id="{6ADB8281-213F-447E-8922-E7712B97786F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431800" y="423174"/>
            <a:ext cx="8280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ru-RU" sz="3200" b="1" kern="0"/>
              <a:t>Создание и запуск программ</a:t>
            </a:r>
            <a:endParaRPr lang="en-US" sz="3200" b="1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01" grpId="0"/>
      <p:bldP spid="395304" grpId="0"/>
      <p:bldP spid="395439" grpId="0"/>
      <p:bldP spid="141" grpId="0"/>
      <p:bldP spid="1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7308850" y="3284538"/>
            <a:ext cx="576263" cy="631825"/>
            <a:chOff x="4604" y="2069"/>
            <a:chExt cx="363" cy="398"/>
          </a:xfrm>
        </p:grpSpPr>
        <p:sp>
          <p:nvSpPr>
            <p:cNvPr id="428036" name="Oval 4"/>
            <p:cNvSpPr>
              <a:spLocks noChangeArrowheads="1"/>
            </p:cNvSpPr>
            <p:nvPr>
              <p:custDataLst>
                <p:tags r:id="rId157"/>
              </p:custDataLst>
            </p:nvPr>
          </p:nvSpPr>
          <p:spPr bwMode="auto">
            <a:xfrm>
              <a:off x="4649" y="2104"/>
              <a:ext cx="272" cy="363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037" name="AutoShape 5"/>
            <p:cNvSpPr>
              <a:spLocks noChangeArrowheads="1"/>
            </p:cNvSpPr>
            <p:nvPr>
              <p:custDataLst>
                <p:tags r:id="rId158"/>
              </p:custDataLst>
            </p:nvPr>
          </p:nvSpPr>
          <p:spPr bwMode="auto">
            <a:xfrm>
              <a:off x="4619" y="2069"/>
              <a:ext cx="338" cy="227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604" y="2215"/>
              <a:ext cx="363" cy="186"/>
              <a:chOff x="3243" y="1273"/>
              <a:chExt cx="363" cy="186"/>
            </a:xfrm>
          </p:grpSpPr>
          <p:sp>
            <p:nvSpPr>
              <p:cNvPr id="428039" name="AutoShape 7"/>
              <p:cNvSpPr>
                <a:spLocks noChangeArrowheads="1"/>
              </p:cNvSpPr>
              <p:nvPr>
                <p:custDataLst>
                  <p:tags r:id="rId159"/>
                </p:custDataLst>
              </p:nvPr>
            </p:nvSpPr>
            <p:spPr bwMode="auto">
              <a:xfrm rot="16200000">
                <a:off x="3405" y="1369"/>
                <a:ext cx="45" cy="135"/>
              </a:xfrm>
              <a:prstGeom prst="moon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428040" name="Oval 8"/>
              <p:cNvSpPr>
                <a:spLocks noChangeArrowheads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3334" y="1273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428041" name="Oval 9"/>
              <p:cNvSpPr>
                <a:spLocks noChangeArrowheads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3470" y="1278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428042" name="Oval 10"/>
              <p:cNvSpPr>
                <a:spLocks noChangeArrowheads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3560" y="1298"/>
                <a:ext cx="46" cy="91"/>
              </a:xfrm>
              <a:prstGeom prst="ellipse">
                <a:avLst/>
              </a:prstGeom>
              <a:solidFill>
                <a:srgbClr val="FFE2C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428043" name="Oval 11"/>
              <p:cNvSpPr>
                <a:spLocks noChangeArrowheads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3243" y="1298"/>
                <a:ext cx="46" cy="91"/>
              </a:xfrm>
              <a:prstGeom prst="ellipse">
                <a:avLst/>
              </a:prstGeom>
              <a:solidFill>
                <a:srgbClr val="FFE2C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428044" name="Arc 12"/>
              <p:cNvSpPr>
                <a:spLocks/>
              </p:cNvSpPr>
              <p:nvPr>
                <p:custDataLst>
                  <p:tags r:id="rId164"/>
                </p:custDataLst>
              </p:nvPr>
            </p:nvSpPr>
            <p:spPr bwMode="auto">
              <a:xfrm rot="13500000" flipH="1">
                <a:off x="3399" y="1334"/>
                <a:ext cx="45" cy="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</p:grpSp>
      </p:grpSp>
      <p:sp>
        <p:nvSpPr>
          <p:cNvPr id="428056" name="Text Box 2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31913" y="1358900"/>
            <a:ext cx="21780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+mn-lt"/>
              </a:rPr>
              <a:t>Programmers</a:t>
            </a:r>
          </a:p>
        </p:txBody>
      </p:sp>
      <p:sp>
        <p:nvSpPr>
          <p:cNvPr id="428060" name="Text Box 2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659563" y="2565400"/>
            <a:ext cx="857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+mn-lt"/>
              </a:rPr>
              <a:t>which</a:t>
            </a:r>
          </a:p>
        </p:txBody>
      </p:sp>
      <p:sp>
        <p:nvSpPr>
          <p:cNvPr id="428061" name="Text Box 2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67538" y="4933950"/>
            <a:ext cx="2111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+mn-lt"/>
              </a:rPr>
              <a:t>their computers</a:t>
            </a:r>
          </a:p>
        </p:txBody>
      </p:sp>
      <p:grpSp>
        <p:nvGrpSpPr>
          <p:cNvPr id="7" name="Group 3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356100" y="1700213"/>
            <a:ext cx="935038" cy="935037"/>
            <a:chOff x="4468" y="2976"/>
            <a:chExt cx="589" cy="589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4558" y="2976"/>
              <a:ext cx="499" cy="468"/>
              <a:chOff x="4558" y="2976"/>
              <a:chExt cx="499" cy="468"/>
            </a:xfrm>
          </p:grpSpPr>
          <p:sp>
            <p:nvSpPr>
              <p:cNvPr id="428064" name="AutoShape 32"/>
              <p:cNvSpPr>
                <a:spLocks noChangeArrowheads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4594" y="3354"/>
                <a:ext cx="408" cy="90"/>
              </a:xfrm>
              <a:prstGeom prst="cube">
                <a:avLst>
                  <a:gd name="adj" fmla="val 47778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428065" name="AutoShape 33"/>
              <p:cNvSpPr>
                <a:spLocks noChangeArrowheads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4704" y="3334"/>
                <a:ext cx="181" cy="4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428066" name="AutoShape 34"/>
              <p:cNvSpPr>
                <a:spLocks noChangeArrowheads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4558" y="2976"/>
                <a:ext cx="499" cy="362"/>
              </a:xfrm>
              <a:prstGeom prst="cube">
                <a:avLst>
                  <a:gd name="adj" fmla="val 5801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428067" name="AutoShape 35"/>
              <p:cNvSpPr>
                <a:spLocks noChangeArrowheads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4594" y="3027"/>
                <a:ext cx="408" cy="272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</p:grp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4468" y="3475"/>
              <a:ext cx="544" cy="90"/>
              <a:chOff x="4468" y="3566"/>
              <a:chExt cx="544" cy="90"/>
            </a:xfrm>
          </p:grpSpPr>
          <p:sp>
            <p:nvSpPr>
              <p:cNvPr id="428069" name="AutoShape 37"/>
              <p:cNvSpPr>
                <a:spLocks noChangeArrowheads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4468" y="3566"/>
                <a:ext cx="544" cy="90"/>
              </a:xfrm>
              <a:prstGeom prst="cube">
                <a:avLst>
                  <a:gd name="adj" fmla="val 7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428070" name="AutoShape 38" descr="Sphere"/>
              <p:cNvSpPr>
                <a:spLocks noChangeArrowheads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4513" y="3571"/>
                <a:ext cx="454" cy="46"/>
              </a:xfrm>
              <a:prstGeom prst="parallelogram">
                <a:avLst>
                  <a:gd name="adj" fmla="val 139133"/>
                </a:avLst>
              </a:prstGeom>
              <a:pattFill prst="sphere">
                <a:fgClr>
                  <a:srgbClr val="B2B2B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</p:grpSp>
      </p:grpSp>
      <p:sp>
        <p:nvSpPr>
          <p:cNvPr id="428072" name="Text Box 4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16263" y="1700213"/>
            <a:ext cx="8627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accent2"/>
                </a:solidFill>
                <a:latin typeface="+mn-lt"/>
              </a:rPr>
              <a:t>using </a:t>
            </a:r>
          </a:p>
        </p:txBody>
      </p:sp>
      <p:sp>
        <p:nvSpPr>
          <p:cNvPr id="428073" name="Text Box 4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40200" y="1268413"/>
            <a:ext cx="143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A50021"/>
                </a:solidFill>
              </a:rPr>
              <a:t>computers</a:t>
            </a:r>
            <a:endParaRPr lang="en-US" sz="2000" i="1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10" name="Group 42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7740650" y="4005263"/>
            <a:ext cx="576263" cy="631825"/>
            <a:chOff x="4059" y="1933"/>
            <a:chExt cx="363" cy="398"/>
          </a:xfrm>
        </p:grpSpPr>
        <p:sp>
          <p:nvSpPr>
            <p:cNvPr id="428075" name="Oval 43"/>
            <p:cNvSpPr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4104" y="1968"/>
              <a:ext cx="272" cy="363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076" name="AutoShape 44"/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4074" y="1933"/>
              <a:ext cx="338" cy="227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4059" y="2079"/>
              <a:ext cx="363" cy="186"/>
              <a:chOff x="3243" y="1273"/>
              <a:chExt cx="363" cy="186"/>
            </a:xfrm>
          </p:grpSpPr>
          <p:sp>
            <p:nvSpPr>
              <p:cNvPr id="428078" name="AutoShape 46"/>
              <p:cNvSpPr>
                <a:spLocks noChangeArrowheads="1"/>
              </p:cNvSpPr>
              <p:nvPr>
                <p:custDataLst>
                  <p:tags r:id="rId145"/>
                </p:custDataLst>
              </p:nvPr>
            </p:nvSpPr>
            <p:spPr bwMode="auto">
              <a:xfrm rot="16200000">
                <a:off x="3405" y="1369"/>
                <a:ext cx="45" cy="135"/>
              </a:xfrm>
              <a:prstGeom prst="moon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428079" name="Oval 47"/>
              <p:cNvSpPr>
                <a:spLocks noChangeArrowheads="1"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3334" y="1273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428080" name="Oval 48"/>
              <p:cNvSpPr>
                <a:spLocks noChangeArrowheads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3470" y="1278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428081" name="Oval 49"/>
              <p:cNvSpPr>
                <a:spLocks noChangeArrowheads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3560" y="1298"/>
                <a:ext cx="46" cy="91"/>
              </a:xfrm>
              <a:prstGeom prst="ellipse">
                <a:avLst/>
              </a:prstGeom>
              <a:solidFill>
                <a:srgbClr val="FFE2C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428082" name="Oval 50"/>
              <p:cNvSpPr>
                <a:spLocks noChangeArrowheads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3243" y="1298"/>
                <a:ext cx="46" cy="91"/>
              </a:xfrm>
              <a:prstGeom prst="ellipse">
                <a:avLst/>
              </a:prstGeom>
              <a:solidFill>
                <a:srgbClr val="FFE2C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428083" name="Arc 51"/>
              <p:cNvSpPr>
                <a:spLocks/>
              </p:cNvSpPr>
              <p:nvPr>
                <p:custDataLst>
                  <p:tags r:id="rId150"/>
                </p:custDataLst>
              </p:nvPr>
            </p:nvSpPr>
            <p:spPr bwMode="auto">
              <a:xfrm rot="13500000" flipH="1">
                <a:off x="3399" y="1334"/>
                <a:ext cx="45" cy="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</p:grpSp>
      </p:grpSp>
      <p:grpSp>
        <p:nvGrpSpPr>
          <p:cNvPr id="12" name="Group 52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5867400" y="2997200"/>
            <a:ext cx="576263" cy="631825"/>
            <a:chOff x="3560" y="1797"/>
            <a:chExt cx="363" cy="398"/>
          </a:xfrm>
        </p:grpSpPr>
        <p:sp>
          <p:nvSpPr>
            <p:cNvPr id="428085" name="Oval 53"/>
            <p:cNvSpPr>
              <a:spLocks noChangeArrowheads="1"/>
            </p:cNvSpPr>
            <p:nvPr>
              <p:custDataLst>
                <p:tags r:id="rId135"/>
              </p:custDataLst>
            </p:nvPr>
          </p:nvSpPr>
          <p:spPr bwMode="auto">
            <a:xfrm>
              <a:off x="3605" y="1832"/>
              <a:ext cx="272" cy="363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086" name="AutoShape 54"/>
            <p:cNvSpPr>
              <a:spLocks noChangeArrowheads="1"/>
            </p:cNvSpPr>
            <p:nvPr>
              <p:custDataLst>
                <p:tags r:id="rId136"/>
              </p:custDataLst>
            </p:nvPr>
          </p:nvSpPr>
          <p:spPr bwMode="auto">
            <a:xfrm>
              <a:off x="3575" y="1797"/>
              <a:ext cx="338" cy="227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grpSp>
          <p:nvGrpSpPr>
            <p:cNvPr id="13" name="Group 55"/>
            <p:cNvGrpSpPr>
              <a:grpSpLocks/>
            </p:cNvGrpSpPr>
            <p:nvPr/>
          </p:nvGrpSpPr>
          <p:grpSpPr bwMode="auto">
            <a:xfrm>
              <a:off x="3560" y="1943"/>
              <a:ext cx="363" cy="186"/>
              <a:chOff x="3243" y="1273"/>
              <a:chExt cx="363" cy="186"/>
            </a:xfrm>
          </p:grpSpPr>
          <p:sp>
            <p:nvSpPr>
              <p:cNvPr id="428088" name="AutoShape 56"/>
              <p:cNvSpPr>
                <a:spLocks noChangeArrowheads="1"/>
              </p:cNvSpPr>
              <p:nvPr>
                <p:custDataLst>
                  <p:tags r:id="rId137"/>
                </p:custDataLst>
              </p:nvPr>
            </p:nvSpPr>
            <p:spPr bwMode="auto">
              <a:xfrm rot="16200000">
                <a:off x="3405" y="1369"/>
                <a:ext cx="45" cy="135"/>
              </a:xfrm>
              <a:prstGeom prst="moon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428089" name="Oval 57"/>
              <p:cNvSpPr>
                <a:spLocks noChangeArrowheads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3334" y="1273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428090" name="Oval 58"/>
              <p:cNvSpPr>
                <a:spLocks noChangeArrowheads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3470" y="1278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428091" name="Oval 59"/>
              <p:cNvSpPr>
                <a:spLocks noChangeArrowheads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3560" y="1298"/>
                <a:ext cx="46" cy="91"/>
              </a:xfrm>
              <a:prstGeom prst="ellipse">
                <a:avLst/>
              </a:prstGeom>
              <a:solidFill>
                <a:srgbClr val="FFE2C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428092" name="Oval 60"/>
              <p:cNvSpPr>
                <a:spLocks noChangeArrowheads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3243" y="1298"/>
                <a:ext cx="46" cy="91"/>
              </a:xfrm>
              <a:prstGeom prst="ellipse">
                <a:avLst/>
              </a:prstGeom>
              <a:solidFill>
                <a:srgbClr val="FFE2C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428093" name="Arc 61"/>
              <p:cNvSpPr>
                <a:spLocks/>
              </p:cNvSpPr>
              <p:nvPr>
                <p:custDataLst>
                  <p:tags r:id="rId142"/>
                </p:custDataLst>
              </p:nvPr>
            </p:nvSpPr>
            <p:spPr bwMode="auto">
              <a:xfrm rot="13500000" flipH="1">
                <a:off x="3399" y="1334"/>
                <a:ext cx="45" cy="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</p:grpSp>
      </p:grpSp>
      <p:grpSp>
        <p:nvGrpSpPr>
          <p:cNvPr id="26" name="Group 98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2018538" y="1773238"/>
            <a:ext cx="440499" cy="608627"/>
            <a:chOff x="3001" y="1026"/>
            <a:chExt cx="393" cy="543"/>
          </a:xfrm>
        </p:grpSpPr>
        <p:sp>
          <p:nvSpPr>
            <p:cNvPr id="428131" name="Oval 99"/>
            <p:cNvSpPr>
              <a:spLocks noChangeArrowheads="1"/>
            </p:cNvSpPr>
            <p:nvPr>
              <p:custDataLst>
                <p:tags r:id="rId126"/>
              </p:custDataLst>
            </p:nvPr>
          </p:nvSpPr>
          <p:spPr bwMode="auto">
            <a:xfrm>
              <a:off x="3061" y="1106"/>
              <a:ext cx="272" cy="363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32" name="AutoShape 100"/>
            <p:cNvSpPr>
              <a:spLocks noChangeArrowheads="1"/>
            </p:cNvSpPr>
            <p:nvPr>
              <p:custDataLst>
                <p:tags r:id="rId127"/>
              </p:custDataLst>
            </p:nvPr>
          </p:nvSpPr>
          <p:spPr bwMode="auto">
            <a:xfrm rot="4779790">
              <a:off x="2963" y="1139"/>
              <a:ext cx="543" cy="318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33" name="AutoShape 101"/>
            <p:cNvSpPr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 rot="-4988340">
              <a:off x="2888" y="1139"/>
              <a:ext cx="543" cy="318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34" name="AutoShape 102"/>
            <p:cNvSpPr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 rot="16200000">
              <a:off x="3176" y="1351"/>
              <a:ext cx="44" cy="91"/>
            </a:xfrm>
            <a:prstGeom prst="moon">
              <a:avLst>
                <a:gd name="adj" fmla="val 87500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35" name="Oval 103"/>
            <p:cNvSpPr>
              <a:spLocks noChangeArrowheads="1"/>
            </p:cNvSpPr>
            <p:nvPr>
              <p:custDataLst>
                <p:tags r:id="rId130"/>
              </p:custDataLst>
            </p:nvPr>
          </p:nvSpPr>
          <p:spPr bwMode="auto">
            <a:xfrm>
              <a:off x="3107" y="1217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36" name="Oval 104"/>
            <p:cNvSpPr>
              <a:spLocks noChangeArrowheads="1"/>
            </p:cNvSpPr>
            <p:nvPr>
              <p:custDataLst>
                <p:tags r:id="rId131"/>
              </p:custDataLst>
            </p:nvPr>
          </p:nvSpPr>
          <p:spPr bwMode="auto">
            <a:xfrm>
              <a:off x="3243" y="122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37" name="Oval 105"/>
            <p:cNvSpPr>
              <a:spLocks noChangeArrowheads="1"/>
            </p:cNvSpPr>
            <p:nvPr>
              <p:custDataLst>
                <p:tags r:id="rId132"/>
              </p:custDataLst>
            </p:nvPr>
          </p:nvSpPr>
          <p:spPr bwMode="auto">
            <a:xfrm>
              <a:off x="3333" y="1242"/>
              <a:ext cx="46" cy="91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38" name="Oval 106"/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3016" y="1242"/>
              <a:ext cx="46" cy="91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39" name="Arc 107"/>
            <p:cNvSpPr>
              <a:spLocks/>
            </p:cNvSpPr>
            <p:nvPr>
              <p:custDataLst>
                <p:tags r:id="rId134"/>
              </p:custDataLst>
            </p:nvPr>
          </p:nvSpPr>
          <p:spPr bwMode="auto">
            <a:xfrm rot="13500000" flipH="1">
              <a:off x="3175" y="1278"/>
              <a:ext cx="39" cy="40"/>
            </a:xfrm>
            <a:custGeom>
              <a:avLst/>
              <a:gdLst>
                <a:gd name="G0" fmla="+- 0 0 0"/>
                <a:gd name="G1" fmla="+- 19120 0 0"/>
                <a:gd name="G2" fmla="+- 21600 0 0"/>
                <a:gd name="T0" fmla="*/ 10049 w 18839"/>
                <a:gd name="T1" fmla="*/ 0 h 19120"/>
                <a:gd name="T2" fmla="*/ 18839 w 18839"/>
                <a:gd name="T3" fmla="*/ 8554 h 19120"/>
                <a:gd name="T4" fmla="*/ 0 w 18839"/>
                <a:gd name="T5" fmla="*/ 19120 h 19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39" h="19120" fill="none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</a:path>
                <a:path w="18839" h="19120" stroke="0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  <a:lnTo>
                    <a:pt x="0" y="1912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</p:grpSp>
      <p:grpSp>
        <p:nvGrpSpPr>
          <p:cNvPr id="27" name="Group 108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6588125" y="3141663"/>
            <a:ext cx="481013" cy="573087"/>
            <a:chOff x="4468" y="2568"/>
            <a:chExt cx="303" cy="361"/>
          </a:xfrm>
        </p:grpSpPr>
        <p:sp>
          <p:nvSpPr>
            <p:cNvPr id="428141" name="Oval 109"/>
            <p:cNvSpPr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4514" y="2621"/>
              <a:ext cx="210" cy="242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42" name="AutoShape 110"/>
            <p:cNvSpPr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 rot="4779790">
              <a:off x="4468" y="2626"/>
              <a:ext cx="361" cy="245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43" name="AutoShape 111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 rot="-4988340">
              <a:off x="4410" y="2626"/>
              <a:ext cx="361" cy="245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44" name="AutoShape 112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 rot="16200000">
              <a:off x="4605" y="2779"/>
              <a:ext cx="29" cy="71"/>
            </a:xfrm>
            <a:prstGeom prst="moon">
              <a:avLst>
                <a:gd name="adj" fmla="val 87500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45" name="Oval 113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4550" y="2695"/>
              <a:ext cx="34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46" name="Oval 114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4655" y="2698"/>
              <a:ext cx="34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47" name="Oval 115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4724" y="2712"/>
              <a:ext cx="35" cy="60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48" name="Oval 116"/>
            <p:cNvSpPr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>
              <a:off x="4480" y="2712"/>
              <a:ext cx="35" cy="60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49" name="Arc 117"/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 rot="13500000" flipH="1">
              <a:off x="4602" y="2736"/>
              <a:ext cx="30" cy="26"/>
            </a:xfrm>
            <a:custGeom>
              <a:avLst/>
              <a:gdLst>
                <a:gd name="G0" fmla="+- 0 0 0"/>
                <a:gd name="G1" fmla="+- 19120 0 0"/>
                <a:gd name="G2" fmla="+- 21600 0 0"/>
                <a:gd name="T0" fmla="*/ 10049 w 18839"/>
                <a:gd name="T1" fmla="*/ 0 h 19120"/>
                <a:gd name="T2" fmla="*/ 18839 w 18839"/>
                <a:gd name="T3" fmla="*/ 8554 h 19120"/>
                <a:gd name="T4" fmla="*/ 0 w 18839"/>
                <a:gd name="T5" fmla="*/ 19120 h 19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39" h="19120" fill="none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</a:path>
                <a:path w="18839" h="19120" stroke="0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  <a:lnTo>
                    <a:pt x="0" y="1912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</p:grpSp>
      <p:grpSp>
        <p:nvGrpSpPr>
          <p:cNvPr id="28" name="Group 118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6084888" y="3716338"/>
            <a:ext cx="479425" cy="574675"/>
            <a:chOff x="3001" y="1026"/>
            <a:chExt cx="393" cy="543"/>
          </a:xfrm>
        </p:grpSpPr>
        <p:sp>
          <p:nvSpPr>
            <p:cNvPr id="428151" name="Oval 119"/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3061" y="1106"/>
              <a:ext cx="272" cy="363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52" name="AutoShape 120"/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 rot="4779790">
              <a:off x="2963" y="1139"/>
              <a:ext cx="543" cy="318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53" name="AutoShape 121"/>
            <p:cNvSpPr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 rot="-4988340">
              <a:off x="2888" y="1139"/>
              <a:ext cx="543" cy="318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54" name="AutoShape 122"/>
            <p:cNvSpPr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 rot="16200000">
              <a:off x="3176" y="1351"/>
              <a:ext cx="44" cy="91"/>
            </a:xfrm>
            <a:prstGeom prst="moon">
              <a:avLst>
                <a:gd name="adj" fmla="val 87500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55" name="Oval 123"/>
            <p:cNvSpPr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3107" y="1217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56" name="Oval 124"/>
            <p:cNvSpPr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3243" y="122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57" name="Oval 125"/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3333" y="1242"/>
              <a:ext cx="46" cy="91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58" name="Oval 126"/>
            <p:cNvSpPr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3016" y="1242"/>
              <a:ext cx="46" cy="91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59" name="Arc 127"/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 rot="13500000" flipH="1">
              <a:off x="3175" y="1278"/>
              <a:ext cx="39" cy="40"/>
            </a:xfrm>
            <a:custGeom>
              <a:avLst/>
              <a:gdLst>
                <a:gd name="G0" fmla="+- 0 0 0"/>
                <a:gd name="G1" fmla="+- 19120 0 0"/>
                <a:gd name="G2" fmla="+- 21600 0 0"/>
                <a:gd name="T0" fmla="*/ 10049 w 18839"/>
                <a:gd name="T1" fmla="*/ 0 h 19120"/>
                <a:gd name="T2" fmla="*/ 18839 w 18839"/>
                <a:gd name="T3" fmla="*/ 8554 h 19120"/>
                <a:gd name="T4" fmla="*/ 0 w 18839"/>
                <a:gd name="T5" fmla="*/ 19120 h 19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39" h="19120" fill="none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</a:path>
                <a:path w="18839" h="19120" stroke="0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  <a:lnTo>
                    <a:pt x="0" y="1912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</p:grpSp>
      <p:grpSp>
        <p:nvGrpSpPr>
          <p:cNvPr id="29" name="Group 128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6948488" y="4005263"/>
            <a:ext cx="481012" cy="573087"/>
            <a:chOff x="4468" y="2568"/>
            <a:chExt cx="303" cy="361"/>
          </a:xfrm>
        </p:grpSpPr>
        <p:sp>
          <p:nvSpPr>
            <p:cNvPr id="428161" name="Oval 129"/>
            <p:cNvSpPr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4514" y="2621"/>
              <a:ext cx="210" cy="242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62" name="AutoShape 130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 rot="4779790">
              <a:off x="4468" y="2626"/>
              <a:ext cx="361" cy="245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63" name="AutoShape 131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 rot="-4988340">
              <a:off x="4410" y="2626"/>
              <a:ext cx="361" cy="245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64" name="AutoShape 132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 rot="16200000">
              <a:off x="4605" y="2779"/>
              <a:ext cx="29" cy="71"/>
            </a:xfrm>
            <a:prstGeom prst="moon">
              <a:avLst>
                <a:gd name="adj" fmla="val 87500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65" name="Oval 133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4550" y="2695"/>
              <a:ext cx="34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66" name="Oval 134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4655" y="2698"/>
              <a:ext cx="34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67" name="Oval 135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4724" y="2712"/>
              <a:ext cx="35" cy="60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68" name="Oval 136"/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4480" y="2712"/>
              <a:ext cx="35" cy="60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69" name="Arc 137"/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 rot="13500000" flipH="1">
              <a:off x="4602" y="2736"/>
              <a:ext cx="30" cy="26"/>
            </a:xfrm>
            <a:custGeom>
              <a:avLst/>
              <a:gdLst>
                <a:gd name="G0" fmla="+- 0 0 0"/>
                <a:gd name="G1" fmla="+- 19120 0 0"/>
                <a:gd name="G2" fmla="+- 21600 0 0"/>
                <a:gd name="T0" fmla="*/ 10049 w 18839"/>
                <a:gd name="T1" fmla="*/ 0 h 19120"/>
                <a:gd name="T2" fmla="*/ 18839 w 18839"/>
                <a:gd name="T3" fmla="*/ 8554 h 19120"/>
                <a:gd name="T4" fmla="*/ 0 w 18839"/>
                <a:gd name="T5" fmla="*/ 19120 h 19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39" h="19120" fill="none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</a:path>
                <a:path w="18839" h="19120" stroke="0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  <a:lnTo>
                    <a:pt x="0" y="1912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</p:grpSp>
      <p:sp>
        <p:nvSpPr>
          <p:cNvPr id="428170" name="Text Box 13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508625" y="4286250"/>
            <a:ext cx="9989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accent2"/>
                </a:solidFill>
                <a:latin typeface="+mn-lt"/>
              </a:rPr>
              <a:t>run on </a:t>
            </a:r>
          </a:p>
        </p:txBody>
      </p:sp>
      <p:grpSp>
        <p:nvGrpSpPr>
          <p:cNvPr id="30" name="Group 139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71550" y="1851086"/>
            <a:ext cx="576263" cy="631825"/>
            <a:chOff x="4604" y="2069"/>
            <a:chExt cx="363" cy="398"/>
          </a:xfrm>
        </p:grpSpPr>
        <p:sp>
          <p:nvSpPr>
            <p:cNvPr id="428172" name="Oval 140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4649" y="2104"/>
              <a:ext cx="272" cy="363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8173" name="AutoShape 141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4619" y="2069"/>
              <a:ext cx="338" cy="227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31" name="Group 142"/>
            <p:cNvGrpSpPr>
              <a:grpSpLocks/>
            </p:cNvGrpSpPr>
            <p:nvPr/>
          </p:nvGrpSpPr>
          <p:grpSpPr bwMode="auto">
            <a:xfrm>
              <a:off x="4604" y="2215"/>
              <a:ext cx="363" cy="186"/>
              <a:chOff x="3243" y="1273"/>
              <a:chExt cx="363" cy="186"/>
            </a:xfrm>
          </p:grpSpPr>
          <p:sp>
            <p:nvSpPr>
              <p:cNvPr id="428175" name="AutoShape 143"/>
              <p:cNvSpPr>
                <a:spLocks noChangeArrowheads="1"/>
              </p:cNvSpPr>
              <p:nvPr>
                <p:custDataLst>
                  <p:tags r:id="rId93"/>
                </p:custDataLst>
              </p:nvPr>
            </p:nvSpPr>
            <p:spPr bwMode="auto">
              <a:xfrm rot="16200000">
                <a:off x="3405" y="1369"/>
                <a:ext cx="45" cy="135"/>
              </a:xfrm>
              <a:prstGeom prst="moon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8176" name="Oval 144"/>
              <p:cNvSpPr>
                <a:spLocks noChangeArrowheads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3334" y="1273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8177" name="Oval 145"/>
              <p:cNvSpPr>
                <a:spLocks noChangeArrowheads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3470" y="1278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8178" name="Oval 146"/>
              <p:cNvSpPr>
                <a:spLocks noChangeArrowheads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3560" y="1298"/>
                <a:ext cx="46" cy="91"/>
              </a:xfrm>
              <a:prstGeom prst="ellipse">
                <a:avLst/>
              </a:prstGeom>
              <a:solidFill>
                <a:srgbClr val="FFE2C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8179" name="Oval 147"/>
              <p:cNvSpPr>
                <a:spLocks noChangeArrowheads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3243" y="1298"/>
                <a:ext cx="46" cy="91"/>
              </a:xfrm>
              <a:prstGeom prst="ellipse">
                <a:avLst/>
              </a:prstGeom>
              <a:solidFill>
                <a:srgbClr val="FFE2C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8180" name="Arc 148"/>
              <p:cNvSpPr>
                <a:spLocks/>
              </p:cNvSpPr>
              <p:nvPr>
                <p:custDataLst>
                  <p:tags r:id="rId98"/>
                </p:custDataLst>
              </p:nvPr>
            </p:nvSpPr>
            <p:spPr bwMode="auto">
              <a:xfrm rot="13500000" flipH="1">
                <a:off x="3399" y="1334"/>
                <a:ext cx="45" cy="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428068" name="Group 149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2195513" y="2570223"/>
            <a:ext cx="576262" cy="631825"/>
            <a:chOff x="4059" y="1933"/>
            <a:chExt cx="363" cy="398"/>
          </a:xfrm>
        </p:grpSpPr>
        <p:sp>
          <p:nvSpPr>
            <p:cNvPr id="428182" name="Oval 150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4104" y="1968"/>
              <a:ext cx="272" cy="363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8183" name="AutoShape 151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4074" y="1933"/>
              <a:ext cx="338" cy="227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428074" name="Group 152"/>
            <p:cNvGrpSpPr>
              <a:grpSpLocks/>
            </p:cNvGrpSpPr>
            <p:nvPr/>
          </p:nvGrpSpPr>
          <p:grpSpPr bwMode="auto">
            <a:xfrm>
              <a:off x="4059" y="2079"/>
              <a:ext cx="363" cy="186"/>
              <a:chOff x="3243" y="1273"/>
              <a:chExt cx="363" cy="186"/>
            </a:xfrm>
          </p:grpSpPr>
          <p:sp>
            <p:nvSpPr>
              <p:cNvPr id="428185" name="AutoShape 153"/>
              <p:cNvSpPr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 rot="16200000">
                <a:off x="3405" y="1369"/>
                <a:ext cx="45" cy="135"/>
              </a:xfrm>
              <a:prstGeom prst="moon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8186" name="Oval 154"/>
              <p:cNvSpPr>
                <a:spLocks noChangeArrowheads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3334" y="1273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8187" name="Oval 155"/>
              <p:cNvSpPr>
                <a:spLocks noChangeArrowheads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3470" y="1278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8188" name="Oval 156"/>
              <p:cNvSpPr>
                <a:spLocks noChangeArrowheads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3560" y="1298"/>
                <a:ext cx="46" cy="91"/>
              </a:xfrm>
              <a:prstGeom prst="ellipse">
                <a:avLst/>
              </a:prstGeom>
              <a:solidFill>
                <a:srgbClr val="FFE2C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8189" name="Oval 157"/>
              <p:cNvSpPr>
                <a:spLocks noChangeArrowheads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3243" y="1298"/>
                <a:ext cx="46" cy="91"/>
              </a:xfrm>
              <a:prstGeom prst="ellipse">
                <a:avLst/>
              </a:prstGeom>
              <a:solidFill>
                <a:srgbClr val="FFE2C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8190" name="Arc 158"/>
              <p:cNvSpPr>
                <a:spLocks/>
              </p:cNvSpPr>
              <p:nvPr>
                <p:custDataLst>
                  <p:tags r:id="rId90"/>
                </p:custDataLst>
              </p:nvPr>
            </p:nvSpPr>
            <p:spPr bwMode="auto">
              <a:xfrm rot="13500000" flipH="1">
                <a:off x="3399" y="1334"/>
                <a:ext cx="45" cy="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428077" name="Group 159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1547813" y="2498786"/>
            <a:ext cx="481012" cy="573087"/>
            <a:chOff x="4468" y="2568"/>
            <a:chExt cx="303" cy="361"/>
          </a:xfrm>
        </p:grpSpPr>
        <p:sp>
          <p:nvSpPr>
            <p:cNvPr id="428192" name="Oval 160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4514" y="2621"/>
              <a:ext cx="210" cy="242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93" name="AutoShape 161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 rot="4779790">
              <a:off x="4468" y="2626"/>
              <a:ext cx="361" cy="245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94" name="AutoShape 162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 rot="-4988340">
              <a:off x="4410" y="2626"/>
              <a:ext cx="361" cy="245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95" name="AutoShape 163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 rot="16200000">
              <a:off x="4605" y="2779"/>
              <a:ext cx="29" cy="71"/>
            </a:xfrm>
            <a:prstGeom prst="moon">
              <a:avLst>
                <a:gd name="adj" fmla="val 87500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96" name="Oval 164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4550" y="2695"/>
              <a:ext cx="34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97" name="Oval 165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4655" y="2698"/>
              <a:ext cx="34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98" name="Oval 166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4724" y="2712"/>
              <a:ext cx="35" cy="60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199" name="Oval 167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4480" y="2712"/>
              <a:ext cx="35" cy="60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8200" name="Arc 168"/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 rot="13500000" flipH="1">
              <a:off x="4602" y="2736"/>
              <a:ext cx="30" cy="26"/>
            </a:xfrm>
            <a:custGeom>
              <a:avLst/>
              <a:gdLst>
                <a:gd name="G0" fmla="+- 0 0 0"/>
                <a:gd name="G1" fmla="+- 19120 0 0"/>
                <a:gd name="G2" fmla="+- 21600 0 0"/>
                <a:gd name="T0" fmla="*/ 10049 w 18839"/>
                <a:gd name="T1" fmla="*/ 0 h 19120"/>
                <a:gd name="T2" fmla="*/ 18839 w 18839"/>
                <a:gd name="T3" fmla="*/ 8554 h 19120"/>
                <a:gd name="T4" fmla="*/ 0 w 18839"/>
                <a:gd name="T5" fmla="*/ 19120 h 19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39" h="19120" fill="none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</a:path>
                <a:path w="18839" h="19120" stroke="0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  <a:lnTo>
                    <a:pt x="0" y="1912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</p:grpSp>
      <p:sp>
        <p:nvSpPr>
          <p:cNvPr id="169" name="Line 45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5508625" y="2133600"/>
            <a:ext cx="1223963" cy="0"/>
          </a:xfrm>
          <a:prstGeom prst="line">
            <a:avLst/>
          </a:prstGeom>
          <a:noFill/>
          <a:ln w="15875">
            <a:solidFill>
              <a:srgbClr val="3366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 sz="2000">
              <a:latin typeface="+mn-lt"/>
            </a:endParaRPr>
          </a:p>
        </p:txBody>
      </p:sp>
      <p:sp>
        <p:nvSpPr>
          <p:cNvPr id="171" name="Line 49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H="1">
            <a:off x="6516688" y="2565400"/>
            <a:ext cx="1223962" cy="2159000"/>
          </a:xfrm>
          <a:prstGeom prst="line">
            <a:avLst/>
          </a:prstGeom>
          <a:noFill/>
          <a:ln w="15875">
            <a:solidFill>
              <a:srgbClr val="3366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2" name="Line 45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2659728" y="2101645"/>
            <a:ext cx="1772162" cy="0"/>
          </a:xfrm>
          <a:prstGeom prst="line">
            <a:avLst/>
          </a:prstGeom>
          <a:noFill/>
          <a:ln w="15875">
            <a:solidFill>
              <a:srgbClr val="3366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 sz="2000">
              <a:latin typeface="+mn-lt"/>
            </a:endParaRPr>
          </a:p>
        </p:txBody>
      </p:sp>
      <p:sp>
        <p:nvSpPr>
          <p:cNvPr id="173" name="Cloud"/>
          <p:cNvSpPr>
            <a:spLocks noChangeAspect="1" noEditPoints="1" noChangeArrowheads="1"/>
          </p:cNvSpPr>
          <p:nvPr>
            <p:custDataLst>
              <p:tags r:id="rId21"/>
            </p:custDataLst>
          </p:nvPr>
        </p:nvSpPr>
        <p:spPr bwMode="auto">
          <a:xfrm>
            <a:off x="6804025" y="1628775"/>
            <a:ext cx="1584325" cy="7921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144000" rIns="0" bIns="0"/>
          <a:lstStyle/>
          <a:p>
            <a:r>
              <a:rPr lang="en-US" sz="2000" dirty="0">
                <a:latin typeface="+mn-lt"/>
              </a:rPr>
              <a:t>Program</a:t>
            </a:r>
            <a:endParaRPr lang="en-US" sz="1600" dirty="0">
              <a:latin typeface="+mn-lt"/>
            </a:endParaRPr>
          </a:p>
        </p:txBody>
      </p:sp>
      <p:sp>
        <p:nvSpPr>
          <p:cNvPr id="174" name="Text Box 37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430942" y="2916086"/>
            <a:ext cx="8322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+mn-lt"/>
              </a:rPr>
              <a:t>users</a:t>
            </a:r>
          </a:p>
        </p:txBody>
      </p:sp>
      <p:sp>
        <p:nvSpPr>
          <p:cNvPr id="176" name="Text Box 4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559425" y="1765403"/>
            <a:ext cx="10246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+mn-lt"/>
              </a:rPr>
              <a:t>write a</a:t>
            </a:r>
          </a:p>
        </p:txBody>
      </p:sp>
      <p:grpSp>
        <p:nvGrpSpPr>
          <p:cNvPr id="177" name="Group 71"/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3295295" y="2320618"/>
            <a:ext cx="935037" cy="935038"/>
            <a:chOff x="4468" y="2976"/>
            <a:chExt cx="589" cy="589"/>
          </a:xfrm>
        </p:grpSpPr>
        <p:grpSp>
          <p:nvGrpSpPr>
            <p:cNvPr id="178" name="Group 72"/>
            <p:cNvGrpSpPr>
              <a:grpSpLocks/>
            </p:cNvGrpSpPr>
            <p:nvPr/>
          </p:nvGrpSpPr>
          <p:grpSpPr bwMode="auto">
            <a:xfrm>
              <a:off x="4558" y="2976"/>
              <a:ext cx="499" cy="468"/>
              <a:chOff x="4558" y="2976"/>
              <a:chExt cx="499" cy="468"/>
            </a:xfrm>
          </p:grpSpPr>
          <p:sp>
            <p:nvSpPr>
              <p:cNvPr id="182" name="AutoShape 73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4594" y="3354"/>
                <a:ext cx="408" cy="90"/>
              </a:xfrm>
              <a:prstGeom prst="cube">
                <a:avLst>
                  <a:gd name="adj" fmla="val 47778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83" name="AutoShape 74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4704" y="3334"/>
                <a:ext cx="181" cy="4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84" name="AutoShape 75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558" y="2976"/>
                <a:ext cx="499" cy="362"/>
              </a:xfrm>
              <a:prstGeom prst="cube">
                <a:avLst>
                  <a:gd name="adj" fmla="val 5801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85" name="AutoShape 76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594" y="3027"/>
                <a:ext cx="408" cy="272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79" name="Group 77"/>
            <p:cNvGrpSpPr>
              <a:grpSpLocks/>
            </p:cNvGrpSpPr>
            <p:nvPr/>
          </p:nvGrpSpPr>
          <p:grpSpPr bwMode="auto">
            <a:xfrm>
              <a:off x="4468" y="3475"/>
              <a:ext cx="544" cy="90"/>
              <a:chOff x="4468" y="3566"/>
              <a:chExt cx="544" cy="90"/>
            </a:xfrm>
          </p:grpSpPr>
          <p:sp>
            <p:nvSpPr>
              <p:cNvPr id="180" name="AutoShape 78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4468" y="3566"/>
                <a:ext cx="544" cy="90"/>
              </a:xfrm>
              <a:prstGeom prst="cube">
                <a:avLst>
                  <a:gd name="adj" fmla="val 7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81" name="AutoShape 79" descr="Sphere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4513" y="3571"/>
                <a:ext cx="454" cy="46"/>
              </a:xfrm>
              <a:prstGeom prst="parallelogram">
                <a:avLst>
                  <a:gd name="adj" fmla="val 139133"/>
                </a:avLst>
              </a:prstGeom>
              <a:pattFill prst="sphere">
                <a:fgClr>
                  <a:srgbClr val="B2B2B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86" name="Group 71"/>
          <p:cNvGrpSpPr>
            <a:grpSpLocks/>
          </p:cNvGrpSpPr>
          <p:nvPr>
            <p:custDataLst>
              <p:tags r:id="rId25"/>
            </p:custDataLst>
          </p:nvPr>
        </p:nvGrpSpPr>
        <p:grpSpPr bwMode="auto">
          <a:xfrm>
            <a:off x="4630023" y="2689327"/>
            <a:ext cx="935037" cy="935038"/>
            <a:chOff x="4468" y="2976"/>
            <a:chExt cx="589" cy="589"/>
          </a:xfrm>
        </p:grpSpPr>
        <p:grpSp>
          <p:nvGrpSpPr>
            <p:cNvPr id="187" name="Group 72"/>
            <p:cNvGrpSpPr>
              <a:grpSpLocks/>
            </p:cNvGrpSpPr>
            <p:nvPr/>
          </p:nvGrpSpPr>
          <p:grpSpPr bwMode="auto">
            <a:xfrm>
              <a:off x="4558" y="2976"/>
              <a:ext cx="499" cy="468"/>
              <a:chOff x="4558" y="2976"/>
              <a:chExt cx="499" cy="468"/>
            </a:xfrm>
          </p:grpSpPr>
          <p:sp>
            <p:nvSpPr>
              <p:cNvPr id="191" name="AutoShape 73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4594" y="3354"/>
                <a:ext cx="408" cy="90"/>
              </a:xfrm>
              <a:prstGeom prst="cube">
                <a:avLst>
                  <a:gd name="adj" fmla="val 47778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2" name="AutoShape 74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4704" y="3334"/>
                <a:ext cx="181" cy="4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3" name="AutoShape 75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4558" y="2976"/>
                <a:ext cx="499" cy="362"/>
              </a:xfrm>
              <a:prstGeom prst="cube">
                <a:avLst>
                  <a:gd name="adj" fmla="val 5801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4" name="AutoShape 76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4594" y="3027"/>
                <a:ext cx="408" cy="272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88" name="Group 77"/>
            <p:cNvGrpSpPr>
              <a:grpSpLocks/>
            </p:cNvGrpSpPr>
            <p:nvPr/>
          </p:nvGrpSpPr>
          <p:grpSpPr bwMode="auto">
            <a:xfrm>
              <a:off x="4468" y="3475"/>
              <a:ext cx="544" cy="90"/>
              <a:chOff x="4468" y="3566"/>
              <a:chExt cx="544" cy="90"/>
            </a:xfrm>
          </p:grpSpPr>
          <p:sp>
            <p:nvSpPr>
              <p:cNvPr id="189" name="AutoShape 78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4468" y="3566"/>
                <a:ext cx="544" cy="90"/>
              </a:xfrm>
              <a:prstGeom prst="cube">
                <a:avLst>
                  <a:gd name="adj" fmla="val 7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0" name="AutoShape 79" descr="Sphere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4513" y="3571"/>
                <a:ext cx="454" cy="46"/>
              </a:xfrm>
              <a:prstGeom prst="parallelogram">
                <a:avLst>
                  <a:gd name="adj" fmla="val 139133"/>
                </a:avLst>
              </a:prstGeom>
              <a:pattFill prst="sphere">
                <a:fgClr>
                  <a:srgbClr val="B2B2B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222" name="Group 23"/>
          <p:cNvGrpSpPr>
            <a:grpSpLocks/>
          </p:cNvGrpSpPr>
          <p:nvPr>
            <p:custDataLst>
              <p:tags r:id="rId26"/>
            </p:custDataLst>
          </p:nvPr>
        </p:nvGrpSpPr>
        <p:grpSpPr bwMode="auto">
          <a:xfrm>
            <a:off x="5697078" y="4831275"/>
            <a:ext cx="935038" cy="935037"/>
            <a:chOff x="4468" y="2976"/>
            <a:chExt cx="589" cy="589"/>
          </a:xfrm>
        </p:grpSpPr>
        <p:grpSp>
          <p:nvGrpSpPr>
            <p:cNvPr id="223" name="Group 24"/>
            <p:cNvGrpSpPr>
              <a:grpSpLocks/>
            </p:cNvGrpSpPr>
            <p:nvPr/>
          </p:nvGrpSpPr>
          <p:grpSpPr bwMode="auto">
            <a:xfrm>
              <a:off x="4558" y="2976"/>
              <a:ext cx="499" cy="468"/>
              <a:chOff x="4558" y="2976"/>
              <a:chExt cx="499" cy="468"/>
            </a:xfrm>
          </p:grpSpPr>
          <p:sp>
            <p:nvSpPr>
              <p:cNvPr id="227" name="AutoShape 25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4594" y="3354"/>
                <a:ext cx="408" cy="90"/>
              </a:xfrm>
              <a:prstGeom prst="cube">
                <a:avLst>
                  <a:gd name="adj" fmla="val 47778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28" name="AutoShape 26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4704" y="3334"/>
                <a:ext cx="181" cy="4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29" name="AutoShape 27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4558" y="2976"/>
                <a:ext cx="499" cy="362"/>
              </a:xfrm>
              <a:prstGeom prst="cube">
                <a:avLst>
                  <a:gd name="adj" fmla="val 5801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0" name="AutoShape 28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4594" y="3027"/>
                <a:ext cx="408" cy="272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224" name="Group 29"/>
            <p:cNvGrpSpPr>
              <a:grpSpLocks/>
            </p:cNvGrpSpPr>
            <p:nvPr/>
          </p:nvGrpSpPr>
          <p:grpSpPr bwMode="auto">
            <a:xfrm>
              <a:off x="4468" y="3475"/>
              <a:ext cx="544" cy="90"/>
              <a:chOff x="4468" y="3566"/>
              <a:chExt cx="544" cy="90"/>
            </a:xfrm>
          </p:grpSpPr>
          <p:sp>
            <p:nvSpPr>
              <p:cNvPr id="225" name="AutoShape 30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4468" y="3566"/>
                <a:ext cx="544" cy="90"/>
              </a:xfrm>
              <a:prstGeom prst="cube">
                <a:avLst>
                  <a:gd name="adj" fmla="val 7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26" name="AutoShape 31" descr="Sphere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4513" y="3571"/>
                <a:ext cx="454" cy="46"/>
              </a:xfrm>
              <a:prstGeom prst="parallelogram">
                <a:avLst>
                  <a:gd name="adj" fmla="val 139133"/>
                </a:avLst>
              </a:prstGeom>
              <a:pattFill prst="sphere">
                <a:fgClr>
                  <a:srgbClr val="B2B2B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231" name="Group 120"/>
          <p:cNvGrpSpPr>
            <a:grpSpLocks/>
          </p:cNvGrpSpPr>
          <p:nvPr>
            <p:custDataLst>
              <p:tags r:id="rId27"/>
            </p:custDataLst>
          </p:nvPr>
        </p:nvGrpSpPr>
        <p:grpSpPr bwMode="auto">
          <a:xfrm>
            <a:off x="7022230" y="5607358"/>
            <a:ext cx="935037" cy="935038"/>
            <a:chOff x="4468" y="2976"/>
            <a:chExt cx="589" cy="589"/>
          </a:xfrm>
        </p:grpSpPr>
        <p:grpSp>
          <p:nvGrpSpPr>
            <p:cNvPr id="232" name="Group 121"/>
            <p:cNvGrpSpPr>
              <a:grpSpLocks/>
            </p:cNvGrpSpPr>
            <p:nvPr/>
          </p:nvGrpSpPr>
          <p:grpSpPr bwMode="auto">
            <a:xfrm>
              <a:off x="4558" y="2976"/>
              <a:ext cx="499" cy="468"/>
              <a:chOff x="4558" y="2976"/>
              <a:chExt cx="499" cy="468"/>
            </a:xfrm>
          </p:grpSpPr>
          <p:sp>
            <p:nvSpPr>
              <p:cNvPr id="236" name="AutoShape 122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4594" y="3354"/>
                <a:ext cx="408" cy="90"/>
              </a:xfrm>
              <a:prstGeom prst="cube">
                <a:avLst>
                  <a:gd name="adj" fmla="val 47778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7" name="AutoShape 123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4704" y="3334"/>
                <a:ext cx="181" cy="4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8" name="AutoShape 124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4558" y="2976"/>
                <a:ext cx="499" cy="362"/>
              </a:xfrm>
              <a:prstGeom prst="cube">
                <a:avLst>
                  <a:gd name="adj" fmla="val 5801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9" name="AutoShape 125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4594" y="3027"/>
                <a:ext cx="408" cy="272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233" name="Group 126"/>
            <p:cNvGrpSpPr>
              <a:grpSpLocks/>
            </p:cNvGrpSpPr>
            <p:nvPr/>
          </p:nvGrpSpPr>
          <p:grpSpPr bwMode="auto">
            <a:xfrm>
              <a:off x="4468" y="3475"/>
              <a:ext cx="544" cy="90"/>
              <a:chOff x="4468" y="3566"/>
              <a:chExt cx="544" cy="90"/>
            </a:xfrm>
          </p:grpSpPr>
          <p:sp>
            <p:nvSpPr>
              <p:cNvPr id="234" name="AutoShape 127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4468" y="3566"/>
                <a:ext cx="544" cy="90"/>
              </a:xfrm>
              <a:prstGeom prst="cube">
                <a:avLst>
                  <a:gd name="adj" fmla="val 7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5" name="AutoShape 128" descr="Sphere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4513" y="3571"/>
                <a:ext cx="454" cy="46"/>
              </a:xfrm>
              <a:prstGeom prst="parallelogram">
                <a:avLst>
                  <a:gd name="adj" fmla="val 139133"/>
                </a:avLst>
              </a:prstGeom>
              <a:pattFill prst="sphere">
                <a:fgClr>
                  <a:srgbClr val="B2B2B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240" name="Group 93"/>
          <p:cNvGrpSpPr>
            <a:grpSpLocks/>
          </p:cNvGrpSpPr>
          <p:nvPr>
            <p:custDataLst>
              <p:tags r:id="rId28"/>
            </p:custDataLst>
          </p:nvPr>
        </p:nvGrpSpPr>
        <p:grpSpPr bwMode="auto">
          <a:xfrm>
            <a:off x="5903965" y="5834472"/>
            <a:ext cx="935038" cy="935038"/>
            <a:chOff x="4468" y="2976"/>
            <a:chExt cx="589" cy="589"/>
          </a:xfrm>
        </p:grpSpPr>
        <p:grpSp>
          <p:nvGrpSpPr>
            <p:cNvPr id="241" name="Group 94"/>
            <p:cNvGrpSpPr>
              <a:grpSpLocks/>
            </p:cNvGrpSpPr>
            <p:nvPr/>
          </p:nvGrpSpPr>
          <p:grpSpPr bwMode="auto">
            <a:xfrm>
              <a:off x="4558" y="2976"/>
              <a:ext cx="499" cy="468"/>
              <a:chOff x="4558" y="2976"/>
              <a:chExt cx="499" cy="468"/>
            </a:xfrm>
          </p:grpSpPr>
          <p:sp>
            <p:nvSpPr>
              <p:cNvPr id="245" name="AutoShape 95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4594" y="3354"/>
                <a:ext cx="408" cy="90"/>
              </a:xfrm>
              <a:prstGeom prst="cube">
                <a:avLst>
                  <a:gd name="adj" fmla="val 47778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46" name="AutoShape 96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4704" y="3334"/>
                <a:ext cx="181" cy="4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47" name="AutoShape 97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4558" y="2976"/>
                <a:ext cx="499" cy="362"/>
              </a:xfrm>
              <a:prstGeom prst="cube">
                <a:avLst>
                  <a:gd name="adj" fmla="val 5801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48" name="AutoShape 98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594" y="3027"/>
                <a:ext cx="408" cy="272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242" name="Group 99"/>
            <p:cNvGrpSpPr>
              <a:grpSpLocks/>
            </p:cNvGrpSpPr>
            <p:nvPr/>
          </p:nvGrpSpPr>
          <p:grpSpPr bwMode="auto">
            <a:xfrm>
              <a:off x="4468" y="3475"/>
              <a:ext cx="544" cy="90"/>
              <a:chOff x="4468" y="3566"/>
              <a:chExt cx="544" cy="90"/>
            </a:xfrm>
          </p:grpSpPr>
          <p:sp>
            <p:nvSpPr>
              <p:cNvPr id="243" name="AutoShape 100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4468" y="3566"/>
                <a:ext cx="544" cy="90"/>
              </a:xfrm>
              <a:prstGeom prst="cube">
                <a:avLst>
                  <a:gd name="adj" fmla="val 7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44" name="AutoShape 101" descr="Sphere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4513" y="3571"/>
                <a:ext cx="454" cy="46"/>
              </a:xfrm>
              <a:prstGeom prst="parallelogram">
                <a:avLst>
                  <a:gd name="adj" fmla="val 139133"/>
                </a:avLst>
              </a:prstGeom>
              <a:pattFill prst="sphere">
                <a:fgClr>
                  <a:srgbClr val="B2B2B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249" name="Group 102"/>
          <p:cNvGrpSpPr>
            <a:grpSpLocks/>
          </p:cNvGrpSpPr>
          <p:nvPr>
            <p:custDataLst>
              <p:tags r:id="rId29"/>
            </p:custDataLst>
          </p:nvPr>
        </p:nvGrpSpPr>
        <p:grpSpPr bwMode="auto">
          <a:xfrm>
            <a:off x="3769699" y="5095774"/>
            <a:ext cx="935037" cy="935038"/>
            <a:chOff x="4468" y="2976"/>
            <a:chExt cx="589" cy="589"/>
          </a:xfrm>
        </p:grpSpPr>
        <p:grpSp>
          <p:nvGrpSpPr>
            <p:cNvPr id="250" name="Group 103"/>
            <p:cNvGrpSpPr>
              <a:grpSpLocks/>
            </p:cNvGrpSpPr>
            <p:nvPr/>
          </p:nvGrpSpPr>
          <p:grpSpPr bwMode="auto">
            <a:xfrm>
              <a:off x="4558" y="2976"/>
              <a:ext cx="499" cy="468"/>
              <a:chOff x="4558" y="2976"/>
              <a:chExt cx="499" cy="468"/>
            </a:xfrm>
          </p:grpSpPr>
          <p:sp>
            <p:nvSpPr>
              <p:cNvPr id="254" name="AutoShape 104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594" y="3354"/>
                <a:ext cx="408" cy="90"/>
              </a:xfrm>
              <a:prstGeom prst="cube">
                <a:avLst>
                  <a:gd name="adj" fmla="val 47778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55" name="AutoShape 105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704" y="3334"/>
                <a:ext cx="181" cy="4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56" name="AutoShape 106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4558" y="2976"/>
                <a:ext cx="499" cy="362"/>
              </a:xfrm>
              <a:prstGeom prst="cube">
                <a:avLst>
                  <a:gd name="adj" fmla="val 5801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57" name="AutoShape 107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4594" y="3027"/>
                <a:ext cx="408" cy="272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251" name="Group 108"/>
            <p:cNvGrpSpPr>
              <a:grpSpLocks/>
            </p:cNvGrpSpPr>
            <p:nvPr/>
          </p:nvGrpSpPr>
          <p:grpSpPr bwMode="auto">
            <a:xfrm>
              <a:off x="4468" y="3475"/>
              <a:ext cx="544" cy="90"/>
              <a:chOff x="4468" y="3566"/>
              <a:chExt cx="544" cy="90"/>
            </a:xfrm>
          </p:grpSpPr>
          <p:sp>
            <p:nvSpPr>
              <p:cNvPr id="252" name="AutoShape 109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4468" y="3566"/>
                <a:ext cx="544" cy="90"/>
              </a:xfrm>
              <a:prstGeom prst="cube">
                <a:avLst>
                  <a:gd name="adj" fmla="val 7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53" name="AutoShape 110" descr="Sphere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4513" y="3571"/>
                <a:ext cx="454" cy="46"/>
              </a:xfrm>
              <a:prstGeom prst="parallelogram">
                <a:avLst>
                  <a:gd name="adj" fmla="val 139133"/>
                </a:avLst>
              </a:prstGeom>
              <a:pattFill prst="sphere">
                <a:fgClr>
                  <a:srgbClr val="B2B2B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258" name="Group 111"/>
          <p:cNvGrpSpPr>
            <a:grpSpLocks/>
          </p:cNvGrpSpPr>
          <p:nvPr>
            <p:custDataLst>
              <p:tags r:id="rId30"/>
            </p:custDataLst>
          </p:nvPr>
        </p:nvGrpSpPr>
        <p:grpSpPr bwMode="auto">
          <a:xfrm>
            <a:off x="4682359" y="5725604"/>
            <a:ext cx="935037" cy="935037"/>
            <a:chOff x="4468" y="2976"/>
            <a:chExt cx="589" cy="589"/>
          </a:xfrm>
        </p:grpSpPr>
        <p:grpSp>
          <p:nvGrpSpPr>
            <p:cNvPr id="259" name="Group 112"/>
            <p:cNvGrpSpPr>
              <a:grpSpLocks/>
            </p:cNvGrpSpPr>
            <p:nvPr/>
          </p:nvGrpSpPr>
          <p:grpSpPr bwMode="auto">
            <a:xfrm>
              <a:off x="4558" y="2976"/>
              <a:ext cx="499" cy="468"/>
              <a:chOff x="4558" y="2976"/>
              <a:chExt cx="499" cy="468"/>
            </a:xfrm>
          </p:grpSpPr>
          <p:sp>
            <p:nvSpPr>
              <p:cNvPr id="263" name="AutoShape 113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594" y="3354"/>
                <a:ext cx="408" cy="90"/>
              </a:xfrm>
              <a:prstGeom prst="cube">
                <a:avLst>
                  <a:gd name="adj" fmla="val 47778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64" name="AutoShape 114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704" y="3334"/>
                <a:ext cx="181" cy="46"/>
              </a:xfrm>
              <a:prstGeom prst="can">
                <a:avLst>
                  <a:gd name="adj" fmla="val 25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65" name="AutoShape 115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558" y="2976"/>
                <a:ext cx="499" cy="362"/>
              </a:xfrm>
              <a:prstGeom prst="cube">
                <a:avLst>
                  <a:gd name="adj" fmla="val 5801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66" name="AutoShape 116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594" y="3027"/>
                <a:ext cx="408" cy="272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260" name="Group 117"/>
            <p:cNvGrpSpPr>
              <a:grpSpLocks/>
            </p:cNvGrpSpPr>
            <p:nvPr/>
          </p:nvGrpSpPr>
          <p:grpSpPr bwMode="auto">
            <a:xfrm>
              <a:off x="4468" y="3475"/>
              <a:ext cx="544" cy="90"/>
              <a:chOff x="4468" y="3566"/>
              <a:chExt cx="544" cy="90"/>
            </a:xfrm>
          </p:grpSpPr>
          <p:sp>
            <p:nvSpPr>
              <p:cNvPr id="261" name="AutoShape 118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468" y="3566"/>
                <a:ext cx="544" cy="90"/>
              </a:xfrm>
              <a:prstGeom prst="cube">
                <a:avLst>
                  <a:gd name="adj" fmla="val 7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62" name="AutoShape 119" descr="Sphere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4513" y="3571"/>
                <a:ext cx="454" cy="46"/>
              </a:xfrm>
              <a:prstGeom prst="parallelogram">
                <a:avLst>
                  <a:gd name="adj" fmla="val 139133"/>
                </a:avLst>
              </a:prstGeom>
              <a:pattFill prst="sphere">
                <a:fgClr>
                  <a:srgbClr val="B2B2B2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195" name="Rectangle 2">
            <a:extLst>
              <a:ext uri="{FF2B5EF4-FFF2-40B4-BE49-F238E27FC236}">
                <a16:creationId xmlns:a16="http://schemas.microsoft.com/office/drawing/2014/main" id="{33DA82E4-F11B-474D-8D55-D5F7DD0209E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1"/>
            </p:custDataLst>
          </p:nvPr>
        </p:nvSpPr>
        <p:spPr>
          <a:xfrm>
            <a:off x="431800" y="423174"/>
            <a:ext cx="8280400" cy="604837"/>
          </a:xfrm>
        </p:spPr>
        <p:txBody>
          <a:bodyPr/>
          <a:lstStyle/>
          <a:p>
            <a:r>
              <a:rPr lang="ru-RU" sz="3200" b="1" dirty="0"/>
              <a:t>Создание и запуск программ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8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8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6" grpId="0"/>
      <p:bldP spid="4280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1099D-1C7D-4B2A-9D8A-9CB7098E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435280" cy="595927"/>
          </a:xfrm>
        </p:spPr>
        <p:txBody>
          <a:bodyPr/>
          <a:lstStyle/>
          <a:p>
            <a:r>
              <a:rPr lang="ru-RU" sz="3200" dirty="0"/>
              <a:t>Программа и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A55AD-F438-4E7D-8621-81179787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592288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ru-RU" sz="2400" dirty="0"/>
              <a:t>Решение задач управления и планирования</a:t>
            </a:r>
          </a:p>
          <a:p>
            <a:pPr>
              <a:lnSpc>
                <a:spcPct val="114000"/>
              </a:lnSpc>
            </a:pPr>
            <a:r>
              <a:rPr lang="ru-RU" sz="2400" dirty="0"/>
              <a:t>Пример. Уборка. </a:t>
            </a:r>
          </a:p>
          <a:p>
            <a:pPr lvl="1">
              <a:lnSpc>
                <a:spcPct val="114000"/>
              </a:lnSpc>
            </a:pPr>
            <a:r>
              <a:rPr lang="ru-RU" sz="2000" dirty="0"/>
              <a:t>Что такое уборка? </a:t>
            </a:r>
          </a:p>
          <a:p>
            <a:pPr>
              <a:lnSpc>
                <a:spcPct val="114000"/>
              </a:lnSpc>
            </a:pPr>
            <a:endParaRPr lang="ru-RU" sz="2400" dirty="0"/>
          </a:p>
        </p:txBody>
      </p:sp>
      <p:sp>
        <p:nvSpPr>
          <p:cNvPr id="5" name="Полилиния 4"/>
          <p:cNvSpPr/>
          <p:nvPr/>
        </p:nvSpPr>
        <p:spPr>
          <a:xfrm>
            <a:off x="457200" y="3789040"/>
            <a:ext cx="1788059" cy="1934462"/>
          </a:xfrm>
          <a:custGeom>
            <a:avLst/>
            <a:gdLst>
              <a:gd name="connsiteX0" fmla="*/ 119922 w 1968805"/>
              <a:gd name="connsiteY0" fmla="*/ 284968 h 1484181"/>
              <a:gd name="connsiteX1" fmla="*/ 119922 w 1968805"/>
              <a:gd name="connsiteY1" fmla="*/ 284968 h 1484181"/>
              <a:gd name="connsiteX2" fmla="*/ 269823 w 1968805"/>
              <a:gd name="connsiteY2" fmla="*/ 239998 h 1484181"/>
              <a:gd name="connsiteX3" fmla="*/ 314794 w 1968805"/>
              <a:gd name="connsiteY3" fmla="*/ 225008 h 1484181"/>
              <a:gd name="connsiteX4" fmla="*/ 374754 w 1968805"/>
              <a:gd name="connsiteY4" fmla="*/ 210018 h 1484181"/>
              <a:gd name="connsiteX5" fmla="*/ 464695 w 1968805"/>
              <a:gd name="connsiteY5" fmla="*/ 180037 h 1484181"/>
              <a:gd name="connsiteX6" fmla="*/ 509666 w 1968805"/>
              <a:gd name="connsiteY6" fmla="*/ 165047 h 1484181"/>
              <a:gd name="connsiteX7" fmla="*/ 539646 w 1968805"/>
              <a:gd name="connsiteY7" fmla="*/ 120077 h 1484181"/>
              <a:gd name="connsiteX8" fmla="*/ 764499 w 1968805"/>
              <a:gd name="connsiteY8" fmla="*/ 75106 h 1484181"/>
              <a:gd name="connsiteX9" fmla="*/ 959371 w 1968805"/>
              <a:gd name="connsiteY9" fmla="*/ 30136 h 1484181"/>
              <a:gd name="connsiteX10" fmla="*/ 1109272 w 1968805"/>
              <a:gd name="connsiteY10" fmla="*/ 155 h 1484181"/>
              <a:gd name="connsiteX11" fmla="*/ 1109272 w 1968805"/>
              <a:gd name="connsiteY11" fmla="*/ 155 h 1484181"/>
              <a:gd name="connsiteX12" fmla="*/ 1229194 w 1968805"/>
              <a:gd name="connsiteY12" fmla="*/ 75106 h 1484181"/>
              <a:gd name="connsiteX13" fmla="*/ 1289154 w 1968805"/>
              <a:gd name="connsiteY13" fmla="*/ 120077 h 1484181"/>
              <a:gd name="connsiteX14" fmla="*/ 1394085 w 1968805"/>
              <a:gd name="connsiteY14" fmla="*/ 150057 h 1484181"/>
              <a:gd name="connsiteX15" fmla="*/ 1439056 w 1968805"/>
              <a:gd name="connsiteY15" fmla="*/ 195027 h 1484181"/>
              <a:gd name="connsiteX16" fmla="*/ 1484026 w 1968805"/>
              <a:gd name="connsiteY16" fmla="*/ 210018 h 1484181"/>
              <a:gd name="connsiteX17" fmla="*/ 1603948 w 1968805"/>
              <a:gd name="connsiteY17" fmla="*/ 299959 h 1484181"/>
              <a:gd name="connsiteX18" fmla="*/ 1603948 w 1968805"/>
              <a:gd name="connsiteY18" fmla="*/ 314949 h 1484181"/>
              <a:gd name="connsiteX19" fmla="*/ 1603948 w 1968805"/>
              <a:gd name="connsiteY19" fmla="*/ 314949 h 1484181"/>
              <a:gd name="connsiteX20" fmla="*/ 1723869 w 1968805"/>
              <a:gd name="connsiteY20" fmla="*/ 629742 h 1484181"/>
              <a:gd name="connsiteX21" fmla="*/ 1738859 w 1968805"/>
              <a:gd name="connsiteY21" fmla="*/ 719683 h 1484181"/>
              <a:gd name="connsiteX22" fmla="*/ 1813810 w 1968805"/>
              <a:gd name="connsiteY22" fmla="*/ 824614 h 1484181"/>
              <a:gd name="connsiteX23" fmla="*/ 1858781 w 1968805"/>
              <a:gd name="connsiteY23" fmla="*/ 854595 h 1484181"/>
              <a:gd name="connsiteX24" fmla="*/ 1918741 w 1968805"/>
              <a:gd name="connsiteY24" fmla="*/ 944536 h 1484181"/>
              <a:gd name="connsiteX25" fmla="*/ 1948722 w 1968805"/>
              <a:gd name="connsiteY25" fmla="*/ 974516 h 1484181"/>
              <a:gd name="connsiteX26" fmla="*/ 1948722 w 1968805"/>
              <a:gd name="connsiteY26" fmla="*/ 974516 h 1484181"/>
              <a:gd name="connsiteX27" fmla="*/ 1963712 w 1968805"/>
              <a:gd name="connsiteY27" fmla="*/ 1139408 h 1484181"/>
              <a:gd name="connsiteX28" fmla="*/ 1933731 w 1968805"/>
              <a:gd name="connsiteY28" fmla="*/ 1439211 h 1484181"/>
              <a:gd name="connsiteX29" fmla="*/ 1933731 w 1968805"/>
              <a:gd name="connsiteY29" fmla="*/ 1439211 h 1484181"/>
              <a:gd name="connsiteX30" fmla="*/ 1349115 w 1968805"/>
              <a:gd name="connsiteY30" fmla="*/ 1454201 h 1484181"/>
              <a:gd name="connsiteX31" fmla="*/ 1364105 w 1968805"/>
              <a:gd name="connsiteY31" fmla="*/ 1454201 h 1484181"/>
              <a:gd name="connsiteX32" fmla="*/ 1214204 w 1968805"/>
              <a:gd name="connsiteY32" fmla="*/ 1469191 h 1484181"/>
              <a:gd name="connsiteX33" fmla="*/ 539646 w 1968805"/>
              <a:gd name="connsiteY33" fmla="*/ 1484181 h 1484181"/>
              <a:gd name="connsiteX34" fmla="*/ 539646 w 1968805"/>
              <a:gd name="connsiteY34" fmla="*/ 1484181 h 1484181"/>
              <a:gd name="connsiteX35" fmla="*/ 554636 w 1968805"/>
              <a:gd name="connsiteY35" fmla="*/ 1214359 h 1484181"/>
              <a:gd name="connsiteX36" fmla="*/ 554636 w 1968805"/>
              <a:gd name="connsiteY36" fmla="*/ 1214359 h 1484181"/>
              <a:gd name="connsiteX37" fmla="*/ 314794 w 1968805"/>
              <a:gd name="connsiteY37" fmla="*/ 1184378 h 1484181"/>
              <a:gd name="connsiteX38" fmla="*/ 254833 w 1968805"/>
              <a:gd name="connsiteY38" fmla="*/ 1169388 h 1484181"/>
              <a:gd name="connsiteX39" fmla="*/ 209863 w 1968805"/>
              <a:gd name="connsiteY39" fmla="*/ 1154398 h 1484181"/>
              <a:gd name="connsiteX40" fmla="*/ 224853 w 1968805"/>
              <a:gd name="connsiteY40" fmla="*/ 929545 h 1484181"/>
              <a:gd name="connsiteX41" fmla="*/ 359764 w 1968805"/>
              <a:gd name="connsiteY41" fmla="*/ 839604 h 1484181"/>
              <a:gd name="connsiteX42" fmla="*/ 404735 w 1968805"/>
              <a:gd name="connsiteY42" fmla="*/ 809624 h 1484181"/>
              <a:gd name="connsiteX43" fmla="*/ 464695 w 1968805"/>
              <a:gd name="connsiteY43" fmla="*/ 734673 h 1484181"/>
              <a:gd name="connsiteX44" fmla="*/ 479685 w 1968805"/>
              <a:gd name="connsiteY44" fmla="*/ 734673 h 1484181"/>
              <a:gd name="connsiteX45" fmla="*/ 479685 w 1968805"/>
              <a:gd name="connsiteY45" fmla="*/ 734673 h 1484181"/>
              <a:gd name="connsiteX46" fmla="*/ 0 w 1968805"/>
              <a:gd name="connsiteY46" fmla="*/ 719683 h 1484181"/>
              <a:gd name="connsiteX47" fmla="*/ 0 w 1968805"/>
              <a:gd name="connsiteY47" fmla="*/ 719683 h 1484181"/>
              <a:gd name="connsiteX48" fmla="*/ 44971 w 1968805"/>
              <a:gd name="connsiteY48" fmla="*/ 584772 h 1484181"/>
              <a:gd name="connsiteX49" fmla="*/ 74951 w 1968805"/>
              <a:gd name="connsiteY49" fmla="*/ 539801 h 1484181"/>
              <a:gd name="connsiteX50" fmla="*/ 89941 w 1968805"/>
              <a:gd name="connsiteY50" fmla="*/ 494831 h 1484181"/>
              <a:gd name="connsiteX51" fmla="*/ 119922 w 1968805"/>
              <a:gd name="connsiteY51" fmla="*/ 284968 h 148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805" h="1484181">
                <a:moveTo>
                  <a:pt x="119922" y="284968"/>
                </a:moveTo>
                <a:lnTo>
                  <a:pt x="119922" y="284968"/>
                </a:lnTo>
                <a:lnTo>
                  <a:pt x="269823" y="239998"/>
                </a:lnTo>
                <a:cubicBezTo>
                  <a:pt x="284925" y="235351"/>
                  <a:pt x="299601" y="229349"/>
                  <a:pt x="314794" y="225008"/>
                </a:cubicBezTo>
                <a:cubicBezTo>
                  <a:pt x="334603" y="219348"/>
                  <a:pt x="355021" y="215938"/>
                  <a:pt x="374754" y="210018"/>
                </a:cubicBezTo>
                <a:cubicBezTo>
                  <a:pt x="405023" y="200937"/>
                  <a:pt x="434715" y="190031"/>
                  <a:pt x="464695" y="180037"/>
                </a:cubicBezTo>
                <a:lnTo>
                  <a:pt x="509666" y="165047"/>
                </a:lnTo>
                <a:cubicBezTo>
                  <a:pt x="519659" y="150057"/>
                  <a:pt x="526907" y="132816"/>
                  <a:pt x="539646" y="120077"/>
                </a:cubicBezTo>
                <a:cubicBezTo>
                  <a:pt x="600123" y="59600"/>
                  <a:pt x="682073" y="81975"/>
                  <a:pt x="764499" y="75106"/>
                </a:cubicBezTo>
                <a:cubicBezTo>
                  <a:pt x="887959" y="33953"/>
                  <a:pt x="823156" y="49595"/>
                  <a:pt x="959371" y="30136"/>
                </a:cubicBezTo>
                <a:cubicBezTo>
                  <a:pt x="1078715" y="-3963"/>
                  <a:pt x="1027925" y="155"/>
                  <a:pt x="1109272" y="155"/>
                </a:cubicBezTo>
                <a:lnTo>
                  <a:pt x="1109272" y="155"/>
                </a:lnTo>
                <a:cubicBezTo>
                  <a:pt x="1149246" y="25139"/>
                  <a:pt x="1189972" y="48958"/>
                  <a:pt x="1229194" y="75106"/>
                </a:cubicBezTo>
                <a:cubicBezTo>
                  <a:pt x="1249982" y="88964"/>
                  <a:pt x="1266410" y="109739"/>
                  <a:pt x="1289154" y="120077"/>
                </a:cubicBezTo>
                <a:cubicBezTo>
                  <a:pt x="1322270" y="135130"/>
                  <a:pt x="1359108" y="140064"/>
                  <a:pt x="1394085" y="150057"/>
                </a:cubicBezTo>
                <a:cubicBezTo>
                  <a:pt x="1409075" y="165047"/>
                  <a:pt x="1421417" y="183268"/>
                  <a:pt x="1439056" y="195027"/>
                </a:cubicBezTo>
                <a:cubicBezTo>
                  <a:pt x="1452203" y="203792"/>
                  <a:pt x="1470214" y="202344"/>
                  <a:pt x="1484026" y="210018"/>
                </a:cubicBezTo>
                <a:cubicBezTo>
                  <a:pt x="1498910" y="218287"/>
                  <a:pt x="1582542" y="267850"/>
                  <a:pt x="1603948" y="299959"/>
                </a:cubicBezTo>
                <a:cubicBezTo>
                  <a:pt x="1606720" y="304116"/>
                  <a:pt x="1603948" y="309952"/>
                  <a:pt x="1603948" y="314949"/>
                </a:cubicBezTo>
                <a:lnTo>
                  <a:pt x="1603948" y="314949"/>
                </a:lnTo>
                <a:cubicBezTo>
                  <a:pt x="1647258" y="418894"/>
                  <a:pt x="1694752" y="520554"/>
                  <a:pt x="1723869" y="629742"/>
                </a:cubicBezTo>
                <a:cubicBezTo>
                  <a:pt x="1731700" y="659110"/>
                  <a:pt x="1730125" y="690571"/>
                  <a:pt x="1738859" y="719683"/>
                </a:cubicBezTo>
                <a:cubicBezTo>
                  <a:pt x="1753003" y="766831"/>
                  <a:pt x="1777056" y="793986"/>
                  <a:pt x="1813810" y="824614"/>
                </a:cubicBezTo>
                <a:cubicBezTo>
                  <a:pt x="1827650" y="836148"/>
                  <a:pt x="1843791" y="844601"/>
                  <a:pt x="1858781" y="854595"/>
                </a:cubicBezTo>
                <a:cubicBezTo>
                  <a:pt x="1878768" y="884575"/>
                  <a:pt x="1893262" y="919058"/>
                  <a:pt x="1918741" y="944536"/>
                </a:cubicBezTo>
                <a:lnTo>
                  <a:pt x="1948722" y="974516"/>
                </a:lnTo>
                <a:lnTo>
                  <a:pt x="1948722" y="974516"/>
                </a:lnTo>
                <a:cubicBezTo>
                  <a:pt x="1953719" y="1029480"/>
                  <a:pt x="1963712" y="1084217"/>
                  <a:pt x="1963712" y="1139408"/>
                </a:cubicBezTo>
                <a:cubicBezTo>
                  <a:pt x="1963712" y="1389169"/>
                  <a:pt x="1987073" y="1332534"/>
                  <a:pt x="1933731" y="1439211"/>
                </a:cubicBezTo>
                <a:lnTo>
                  <a:pt x="1933731" y="1439211"/>
                </a:lnTo>
                <a:cubicBezTo>
                  <a:pt x="1738862" y="1444339"/>
                  <a:pt x="1544051" y="1454201"/>
                  <a:pt x="1349115" y="1454201"/>
                </a:cubicBezTo>
                <a:lnTo>
                  <a:pt x="1364105" y="1454201"/>
                </a:lnTo>
                <a:cubicBezTo>
                  <a:pt x="1314138" y="1459198"/>
                  <a:pt x="1264387" y="1467366"/>
                  <a:pt x="1214204" y="1469191"/>
                </a:cubicBezTo>
                <a:cubicBezTo>
                  <a:pt x="989444" y="1477364"/>
                  <a:pt x="539646" y="1484181"/>
                  <a:pt x="539646" y="1484181"/>
                </a:cubicBezTo>
                <a:lnTo>
                  <a:pt x="539646" y="1484181"/>
                </a:lnTo>
                <a:cubicBezTo>
                  <a:pt x="556060" y="1254383"/>
                  <a:pt x="554636" y="1344451"/>
                  <a:pt x="554636" y="1214359"/>
                </a:cubicBezTo>
                <a:lnTo>
                  <a:pt x="554636" y="1214359"/>
                </a:lnTo>
                <a:cubicBezTo>
                  <a:pt x="507880" y="1209164"/>
                  <a:pt x="368259" y="1195071"/>
                  <a:pt x="314794" y="1184378"/>
                </a:cubicBezTo>
                <a:cubicBezTo>
                  <a:pt x="231943" y="1167808"/>
                  <a:pt x="296104" y="1169388"/>
                  <a:pt x="254833" y="1169388"/>
                </a:cubicBezTo>
                <a:lnTo>
                  <a:pt x="209863" y="1154398"/>
                </a:lnTo>
                <a:cubicBezTo>
                  <a:pt x="206689" y="1125834"/>
                  <a:pt x="169872" y="966198"/>
                  <a:pt x="224853" y="929545"/>
                </a:cubicBezTo>
                <a:lnTo>
                  <a:pt x="359764" y="839604"/>
                </a:lnTo>
                <a:lnTo>
                  <a:pt x="404735" y="809624"/>
                </a:lnTo>
                <a:cubicBezTo>
                  <a:pt x="420771" y="785570"/>
                  <a:pt x="439065" y="751760"/>
                  <a:pt x="464695" y="734673"/>
                </a:cubicBezTo>
                <a:cubicBezTo>
                  <a:pt x="468852" y="731901"/>
                  <a:pt x="474688" y="734673"/>
                  <a:pt x="479685" y="734673"/>
                </a:cubicBezTo>
                <a:lnTo>
                  <a:pt x="479685" y="734673"/>
                </a:lnTo>
                <a:cubicBezTo>
                  <a:pt x="79983" y="718019"/>
                  <a:pt x="239947" y="719683"/>
                  <a:pt x="0" y="719683"/>
                </a:cubicBezTo>
                <a:lnTo>
                  <a:pt x="0" y="719683"/>
                </a:lnTo>
                <a:cubicBezTo>
                  <a:pt x="14990" y="674713"/>
                  <a:pt x="26739" y="628529"/>
                  <a:pt x="44971" y="584772"/>
                </a:cubicBezTo>
                <a:cubicBezTo>
                  <a:pt x="51900" y="568142"/>
                  <a:pt x="66894" y="555915"/>
                  <a:pt x="74951" y="539801"/>
                </a:cubicBezTo>
                <a:cubicBezTo>
                  <a:pt x="82017" y="525668"/>
                  <a:pt x="84944" y="509821"/>
                  <a:pt x="89941" y="494831"/>
                </a:cubicBezTo>
                <a:cubicBezTo>
                  <a:pt x="72465" y="320069"/>
                  <a:pt x="74951" y="395146"/>
                  <a:pt x="119922" y="28496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5536" y="3356992"/>
            <a:ext cx="1892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Беспорядок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0192" y="3338894"/>
            <a:ext cx="1892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Порядок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516216" y="3818657"/>
            <a:ext cx="1512168" cy="1770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770371" y="2519020"/>
            <a:ext cx="32075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Как должен выглядеть порядок известно</a:t>
            </a:r>
            <a:endParaRPr lang="ru-RU" sz="2000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2555776" y="4470995"/>
            <a:ext cx="3744416" cy="503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906958" y="4043883"/>
            <a:ext cx="2863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Процесс (путь) известен</a:t>
            </a:r>
            <a:endParaRPr lang="ru-RU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82622" y="5910371"/>
            <a:ext cx="806584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Программирование – это два состояния и план, т.е. задание пути от одного состояния к другому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21541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956071-C2C0-4056-8400-3208650F1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95232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400" dirty="0"/>
              <a:t>Реальность программного обеспечения не встраивается естественным образом в пространство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У программного обеспечения </a:t>
            </a:r>
            <a:r>
              <a:rPr lang="ru-RU" sz="2400" u="sng" dirty="0"/>
              <a:t>нет готового геометрического представления</a:t>
            </a:r>
            <a:r>
              <a:rPr lang="ru-RU" sz="2400" dirty="0"/>
              <a:t> подобно тому, как местность представляется картой, компьютеры – схемами соединений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240D4FE-2D84-4F12-91BE-DE82FBA8837A}"/>
              </a:ext>
            </a:extLst>
          </p:cNvPr>
          <p:cNvSpPr/>
          <p:nvPr/>
        </p:nvSpPr>
        <p:spPr>
          <a:xfrm>
            <a:off x="457200" y="3933056"/>
            <a:ext cx="8229601" cy="261840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indent="360363" algn="just">
              <a:lnSpc>
                <a:spcPct val="114000"/>
              </a:lnSpc>
            </a:pPr>
            <a:r>
              <a:rPr lang="ru-RU" sz="2400" dirty="0"/>
              <a:t>Есть некая </a:t>
            </a:r>
            <a:r>
              <a:rPr lang="ru-RU" sz="2400" dirty="0">
                <a:solidFill>
                  <a:srgbClr val="FF0000"/>
                </a:solidFill>
              </a:rPr>
              <a:t>абстрактная</a:t>
            </a:r>
            <a:r>
              <a:rPr lang="ru-RU" sz="2400" dirty="0"/>
              <a:t> сущность, </a:t>
            </a:r>
            <a:r>
              <a:rPr lang="ru-RU" sz="2400" u="sng" dirty="0"/>
              <a:t>которая работает </a:t>
            </a:r>
            <a:r>
              <a:rPr lang="ru-RU" sz="2400" dirty="0"/>
              <a:t>- производя видимые результаты, которые </a:t>
            </a:r>
            <a:r>
              <a:rPr lang="ru-RU" sz="2400" u="sng" dirty="0"/>
              <a:t>отделимы</a:t>
            </a:r>
            <a:r>
              <a:rPr lang="ru-RU" sz="2400" dirty="0"/>
              <a:t> от самой конструкции: </a:t>
            </a:r>
          </a:p>
          <a:p>
            <a:pPr marL="719138" algn="just">
              <a:lnSpc>
                <a:spcPct val="114000"/>
              </a:lnSpc>
            </a:pPr>
            <a:r>
              <a:rPr lang="ru-RU" sz="2400" dirty="0"/>
              <a:t>печатает значения данных, рисует картинки, производит звуки, приводит в движение рычаги – то есть она </a:t>
            </a:r>
            <a:r>
              <a:rPr lang="ru-RU" sz="2400" dirty="0">
                <a:solidFill>
                  <a:srgbClr val="FF0000"/>
                </a:solidFill>
              </a:rPr>
              <a:t>реальна</a:t>
            </a:r>
          </a:p>
        </p:txBody>
      </p:sp>
    </p:spTree>
    <p:extLst>
      <p:ext uri="{BB962C8B-B14F-4D97-AF65-F5344CB8AC3E}">
        <p14:creationId xmlns:p14="http://schemas.microsoft.com/office/powerpoint/2010/main" val="421185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1099D-1C7D-4B2A-9D8A-9CB7098E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435280" cy="648072"/>
          </a:xfrm>
        </p:spPr>
        <p:txBody>
          <a:bodyPr/>
          <a:lstStyle/>
          <a:p>
            <a:r>
              <a:rPr lang="ru-RU" sz="3200" dirty="0"/>
              <a:t>Программирование и инженерия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A55AD-F438-4E7D-8621-81179787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44016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ru-RU" sz="2400" dirty="0"/>
              <a:t>«Инженерия» подразумевает применение теоретических знаний для создания чего-то реального и точного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3EAC07-F28C-4573-AFED-752B189A1FBD}"/>
              </a:ext>
            </a:extLst>
          </p:cNvPr>
          <p:cNvSpPr/>
          <p:nvPr/>
        </p:nvSpPr>
        <p:spPr>
          <a:xfrm>
            <a:off x="645822" y="2492896"/>
            <a:ext cx="8040978" cy="830997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Инженеры-программисты создают «нечто реальное», но это «нечто» неосязаемо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1235F55-14EF-4397-ACA6-984BF19D695C}"/>
              </a:ext>
            </a:extLst>
          </p:cNvPr>
          <p:cNvSpPr/>
          <p:nvPr/>
        </p:nvSpPr>
        <p:spPr>
          <a:xfrm>
            <a:off x="657048" y="3429000"/>
            <a:ext cx="8040978" cy="1200329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Программная инженерия охватывает не только написание кода, но и </a:t>
            </a:r>
            <a:r>
              <a:rPr lang="ru-RU" sz="2400" u="sng" dirty="0"/>
              <a:t>инструменты</a:t>
            </a:r>
            <a:r>
              <a:rPr lang="ru-RU" sz="2400" dirty="0"/>
              <a:t> и </a:t>
            </a:r>
            <a:r>
              <a:rPr lang="ru-RU" sz="2400" u="sng" dirty="0"/>
              <a:t>процессы</a:t>
            </a:r>
            <a:r>
              <a:rPr lang="ru-RU" sz="2400" dirty="0"/>
              <a:t> создания и дальнейшей поддержки этого кода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2C0C3-F4CA-42A6-B26E-7B32B4A02327}"/>
              </a:ext>
            </a:extLst>
          </p:cNvPr>
          <p:cNvSpPr txBox="1"/>
          <p:nvPr/>
        </p:nvSpPr>
        <p:spPr>
          <a:xfrm>
            <a:off x="290918" y="4797152"/>
            <a:ext cx="8601562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b="1" dirty="0"/>
              <a:t>Программная инженерия </a:t>
            </a:r>
            <a:r>
              <a:rPr lang="ru-RU" sz="2400" dirty="0"/>
              <a:t>– набор стратегий, методов и инструментов, помогающих сохранить полезность кода в течение всего времени его использования и обеспечить возможность совместной работы в команде (</a:t>
            </a:r>
            <a:r>
              <a:rPr lang="ru-RU" sz="2400" i="1" dirty="0"/>
              <a:t>разработка </a:t>
            </a:r>
            <a:r>
              <a:rPr lang="ru-RU" sz="2400" i="1" dirty="0" err="1"/>
              <a:t>многоверсионных</a:t>
            </a:r>
            <a:r>
              <a:rPr lang="ru-RU" sz="2400" i="1" dirty="0"/>
              <a:t> программ для большого числа людей</a:t>
            </a:r>
            <a:r>
              <a:rPr lang="ru-R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298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B0DDF2-0797-4268-A571-872038F8073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620688"/>
            <a:ext cx="8559173" cy="5976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6627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9D977-93EB-4A95-A651-B16CDD41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3200" b="1" dirty="0"/>
              <a:t>Какие должны быть программы?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5436A-59E9-43F6-87C8-EADC78115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2528"/>
          </a:xfrm>
        </p:spPr>
        <p:txBody>
          <a:bodyPr/>
          <a:lstStyle/>
          <a:p>
            <a:r>
              <a:rPr lang="ru-RU" sz="2400" dirty="0"/>
              <a:t>Программные тексты должны быть понятными и расширяемыми </a:t>
            </a:r>
          </a:p>
          <a:p>
            <a:pPr lvl="1"/>
            <a:r>
              <a:rPr lang="ru-RU" sz="2000" dirty="0"/>
              <a:t>простыми для внесения изменений</a:t>
            </a:r>
          </a:p>
          <a:p>
            <a:r>
              <a:rPr lang="ru-RU" sz="2400" dirty="0"/>
              <a:t>Программные элементы должны быть повторно используемыми: </a:t>
            </a:r>
          </a:p>
          <a:p>
            <a:pPr lvl="1"/>
            <a:r>
              <a:rPr lang="ru-RU" sz="2000" dirty="0"/>
              <a:t>чтобы при повторной встрече с похожей задачей не пришлось бы повторно изобретать ее решение. </a:t>
            </a:r>
          </a:p>
          <a:p>
            <a:r>
              <a:rPr lang="ru-RU" sz="2400" dirty="0"/>
              <a:t>Программы должны быть устойчивыми:</a:t>
            </a:r>
          </a:p>
          <a:p>
            <a:pPr lvl="1"/>
            <a:r>
              <a:rPr lang="ru-RU" sz="2000" dirty="0"/>
              <a:t>защищать себя от ошибочно введенных данных. </a:t>
            </a:r>
          </a:p>
          <a:p>
            <a:r>
              <a:rPr lang="ru-RU" sz="2400" dirty="0"/>
              <a:t>Программы должны быть корректными:</a:t>
            </a:r>
          </a:p>
          <a:p>
            <a:pPr lvl="1"/>
            <a:r>
              <a:rPr lang="ru-RU" sz="2000" dirty="0"/>
              <a:t>выдавать ожидаемые результаты.</a:t>
            </a:r>
          </a:p>
        </p:txBody>
      </p:sp>
    </p:spTree>
    <p:extLst>
      <p:ext uri="{BB962C8B-B14F-4D97-AF65-F5344CB8AC3E}">
        <p14:creationId xmlns:p14="http://schemas.microsoft.com/office/powerpoint/2010/main" val="1421851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A2CA1E-0ED5-405C-B4A0-E62379F09D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9" t="6637" r="10920" b="50817"/>
          <a:stretch/>
        </p:blipFill>
        <p:spPr>
          <a:xfrm>
            <a:off x="3635896" y="1598231"/>
            <a:ext cx="5400600" cy="4165780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7E5ADCA-C80A-4CA0-BA80-9743EEAF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4400"/>
            <a:ext cx="8435280" cy="638336"/>
          </a:xfrm>
        </p:spPr>
        <p:txBody>
          <a:bodyPr/>
          <a:lstStyle/>
          <a:p>
            <a:r>
              <a:rPr lang="ru-RU" sz="3600" dirty="0"/>
              <a:t>Проблема понимания 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9394D3-E5EA-40B4-87FB-4698B000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988840"/>
            <a:ext cx="2674640" cy="1070384"/>
          </a:xfrm>
        </p:spPr>
        <p:txBody>
          <a:bodyPr/>
          <a:lstStyle/>
          <a:p>
            <a:r>
              <a:rPr lang="ru-RU" sz="2800" dirty="0"/>
              <a:t>Так думает разработчик </a:t>
            </a:r>
          </a:p>
        </p:txBody>
      </p:sp>
    </p:spTree>
    <p:extLst>
      <p:ext uri="{BB962C8B-B14F-4D97-AF65-F5344CB8AC3E}">
        <p14:creationId xmlns:p14="http://schemas.microsoft.com/office/powerpoint/2010/main" val="233170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ru-RU" sz="3200"/>
              <a:t>Литература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>
          <a:xfrm>
            <a:off x="447675" y="1268760"/>
            <a:ext cx="8588821" cy="547260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000" b="1" dirty="0" err="1"/>
              <a:t>Вигерс</a:t>
            </a:r>
            <a:r>
              <a:rPr lang="ru-RU" sz="2000" b="1" dirty="0"/>
              <a:t> К</a:t>
            </a:r>
            <a:r>
              <a:rPr lang="ru-RU" sz="2000" dirty="0"/>
              <a:t>. Разработка требований к программному обеспечению/Пер. с англ. – М.: Русская Редакция, 2012. – 576 с.</a:t>
            </a:r>
          </a:p>
          <a:p>
            <a:pPr>
              <a:spcBef>
                <a:spcPts val="600"/>
              </a:spcBef>
            </a:pPr>
            <a:r>
              <a:rPr lang="ru-RU" sz="2000" b="1" dirty="0" err="1"/>
              <a:t>Коберн</a:t>
            </a:r>
            <a:r>
              <a:rPr lang="ru-RU" sz="2000" b="1" dirty="0"/>
              <a:t> Алистер</a:t>
            </a:r>
            <a:r>
              <a:rPr lang="ru-RU" sz="2000" dirty="0"/>
              <a:t>. Современные методы описания функциональных требований к системам. М.: Лори, 2017. – 288 с.</a:t>
            </a:r>
          </a:p>
          <a:p>
            <a:pPr>
              <a:spcBef>
                <a:spcPts val="600"/>
              </a:spcBef>
            </a:pPr>
            <a:r>
              <a:rPr lang="ru-RU" sz="2000" b="1" dirty="0" err="1"/>
              <a:t>Ларман</a:t>
            </a:r>
            <a:r>
              <a:rPr lang="ru-RU" sz="2000" b="1" dirty="0"/>
              <a:t> Крэг</a:t>
            </a:r>
            <a:r>
              <a:rPr lang="ru-RU" sz="2000" dirty="0"/>
              <a:t>. Применение UML 2.0 и шаблонов проектирования.3-е издание.: Пер. с англ. — М. : Вильямс, 2013.  – 736 с.</a:t>
            </a:r>
          </a:p>
          <a:p>
            <a:pPr>
              <a:spcBef>
                <a:spcPts val="600"/>
              </a:spcBef>
            </a:pPr>
            <a:r>
              <a:rPr lang="ru-RU" sz="2000" b="1" dirty="0"/>
              <a:t>Буч Г., </a:t>
            </a:r>
            <a:r>
              <a:rPr lang="ru-RU" sz="2000" b="1" dirty="0" err="1"/>
              <a:t>Рамбо</a:t>
            </a:r>
            <a:r>
              <a:rPr lang="ru-RU" sz="2000" b="1" dirty="0"/>
              <a:t> Д., Якобсон И</a:t>
            </a:r>
            <a:r>
              <a:rPr lang="ru-RU" sz="2000" dirty="0"/>
              <a:t>. Введение в UML от создателей языка.2‑е изд. – М.: ДМК Пресс, 2011. – 496 с.</a:t>
            </a:r>
          </a:p>
          <a:p>
            <a:pPr>
              <a:spcBef>
                <a:spcPts val="600"/>
              </a:spcBef>
            </a:pPr>
            <a:r>
              <a:rPr lang="ru-RU" sz="2000" b="1" dirty="0" err="1"/>
              <a:t>Арлоу</a:t>
            </a:r>
            <a:r>
              <a:rPr lang="ru-RU" sz="2000" b="1" dirty="0"/>
              <a:t> Д., </a:t>
            </a:r>
            <a:r>
              <a:rPr lang="ru-RU" sz="2000" b="1" dirty="0" err="1"/>
              <a:t>Нейштадт</a:t>
            </a:r>
            <a:r>
              <a:rPr lang="ru-RU" sz="2000" b="1" dirty="0"/>
              <a:t> И</a:t>
            </a:r>
            <a:r>
              <a:rPr lang="ru-RU" sz="2000" dirty="0"/>
              <a:t>. UML 2 и Унифицированный процесс. Практический объектно-ориентированный анализ и проектирование, 2-е издание.: Пер. с англ. — </a:t>
            </a:r>
            <a:r>
              <a:rPr lang="ru-RU" sz="2000" dirty="0" err="1"/>
              <a:t>Спб</a:t>
            </a:r>
            <a:r>
              <a:rPr lang="ru-RU" sz="2000" dirty="0"/>
              <a:t>.: Символ плюс, 2007.  – 624 с.</a:t>
            </a:r>
          </a:p>
          <a:p>
            <a:pPr>
              <a:spcBef>
                <a:spcPts val="600"/>
              </a:spcBef>
            </a:pPr>
            <a:r>
              <a:rPr lang="ru-RU" sz="2000" b="1" dirty="0"/>
              <a:t>Буч </a:t>
            </a:r>
            <a:r>
              <a:rPr lang="ru-RU" sz="2000" b="1" dirty="0" err="1"/>
              <a:t>Гради</a:t>
            </a:r>
            <a:r>
              <a:rPr lang="ru-RU" sz="2000" b="1" dirty="0"/>
              <a:t>, </a:t>
            </a:r>
            <a:r>
              <a:rPr lang="ru-RU" sz="2000" b="1" dirty="0" err="1"/>
              <a:t>Максимчук</a:t>
            </a:r>
            <a:r>
              <a:rPr lang="ru-RU" sz="2000" b="1" dirty="0"/>
              <a:t> Роберт Α., </a:t>
            </a:r>
            <a:r>
              <a:rPr lang="ru-RU" sz="2000" b="1" dirty="0" err="1"/>
              <a:t>Энгл</a:t>
            </a:r>
            <a:r>
              <a:rPr lang="ru-RU" sz="2000" b="1" dirty="0"/>
              <a:t> Майкл У, Янг Бобби Дж., </a:t>
            </a:r>
            <a:r>
              <a:rPr lang="ru-RU" sz="2000" b="1" dirty="0" err="1"/>
              <a:t>Коналлен</a:t>
            </a:r>
            <a:r>
              <a:rPr lang="ru-RU" sz="2000" b="1" dirty="0"/>
              <a:t> Джим, Хьюстон Келли А</a:t>
            </a:r>
            <a:r>
              <a:rPr lang="ru-RU" sz="2000" dirty="0"/>
              <a:t>. Объектно-ориентированный анализ и проектирование с примерами приложений, 3-е изд.: Пер. с англ. - М.: Вильямс, 2008. - 720 с.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A2CA1E-0ED5-405C-B4A0-E62379F09D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9" t="51188" r="10920" b="6520"/>
          <a:stretch/>
        </p:blipFill>
        <p:spPr>
          <a:xfrm>
            <a:off x="3683342" y="1628800"/>
            <a:ext cx="5353154" cy="4104456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7E5ADCA-C80A-4CA0-BA80-9743EEAF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4400"/>
            <a:ext cx="8435280" cy="638336"/>
          </a:xfrm>
        </p:spPr>
        <p:txBody>
          <a:bodyPr/>
          <a:lstStyle/>
          <a:p>
            <a:r>
              <a:rPr lang="ru-RU" sz="3600" dirty="0"/>
              <a:t>Проблема понимания 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9394D3-E5EA-40B4-87FB-4698B000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988840"/>
            <a:ext cx="2927766" cy="2520280"/>
          </a:xfrm>
        </p:spPr>
        <p:txBody>
          <a:bodyPr/>
          <a:lstStyle/>
          <a:p>
            <a:r>
              <a:rPr lang="ru-RU" sz="2800" dirty="0"/>
              <a:t>А так думают пользователи </a:t>
            </a:r>
          </a:p>
        </p:txBody>
      </p:sp>
    </p:spTree>
    <p:extLst>
      <p:ext uri="{BB962C8B-B14F-4D97-AF65-F5344CB8AC3E}">
        <p14:creationId xmlns:p14="http://schemas.microsoft.com/office/powerpoint/2010/main" val="2009564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9220D-BFFF-4E6C-8825-560EAD9E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95536"/>
          </a:xfrm>
        </p:spPr>
        <p:txBody>
          <a:bodyPr/>
          <a:lstStyle/>
          <a:p>
            <a:r>
              <a:rPr lang="ru-RU" sz="3600" dirty="0"/>
              <a:t>Проблема  восприятия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9F84CC-900D-4800-B026-F22FF947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584176"/>
          </a:xfrm>
        </p:spPr>
        <p:txBody>
          <a:bodyPr/>
          <a:lstStyle/>
          <a:p>
            <a:r>
              <a:rPr lang="ru-RU" sz="2400" dirty="0"/>
              <a:t>Для пользователя любая система – это набор функций, которые он может пощупать и увидеть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ru-RU" sz="2400" dirty="0"/>
              <a:t>  сложность реализации функции оценивается по ее “визуальному богатству”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2CE618-EE49-4351-AF29-B829E2F35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6247" t="4952" r="16279" b="14167"/>
          <a:stretch/>
        </p:blipFill>
        <p:spPr>
          <a:xfrm>
            <a:off x="3660878" y="2564905"/>
            <a:ext cx="5375618" cy="4248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FA1A7A-4511-4454-B8CF-396AB588CFDC}"/>
              </a:ext>
            </a:extLst>
          </p:cNvPr>
          <p:cNvSpPr txBox="1"/>
          <p:nvPr/>
        </p:nvSpPr>
        <p:spPr>
          <a:xfrm>
            <a:off x="332982" y="5805264"/>
            <a:ext cx="6471266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indent="-457200"/>
            <a:r>
              <a:rPr lang="ru-RU" sz="2000" dirty="0"/>
              <a:t>Чем больше форм и кнопок, тем интуитивно задача кажется более сложной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0ABFF-011A-448D-934B-C3368105F5BE}"/>
              </a:ext>
            </a:extLst>
          </p:cNvPr>
          <p:cNvSpPr txBox="1"/>
          <p:nvPr/>
        </p:nvSpPr>
        <p:spPr>
          <a:xfrm>
            <a:off x="395536" y="3469531"/>
            <a:ext cx="273630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hlinkClick r:id="rId4"/>
              </a:rPr>
              <a:t>Секрет айсберга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69131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72D8D-3A58-4998-B5D9-B546B8CA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69332"/>
          </a:xfrm>
        </p:spPr>
        <p:txBody>
          <a:bodyPr/>
          <a:lstStyle/>
          <a:p>
            <a:r>
              <a:rPr lang="ru-RU" sz="3600" dirty="0"/>
              <a:t>Примеры программных систем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0BD77E-7F41-4BB5-8680-8A882A9E1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2190750" cy="40957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420CB1-19B8-47E1-8739-A936CA325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43" y="2071144"/>
            <a:ext cx="2592288" cy="24938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974553-78E7-444B-A99C-B02FED600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735" y="2112594"/>
            <a:ext cx="1899246" cy="25266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9D68BC7-36DF-40AA-9C3C-E1CDA4277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5157192"/>
            <a:ext cx="8946003" cy="1592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E593EB-501D-49C3-9C4B-BD7C9ACBECC2}"/>
              </a:ext>
            </a:extLst>
          </p:cNvPr>
          <p:cNvSpPr txBox="1"/>
          <p:nvPr/>
        </p:nvSpPr>
        <p:spPr>
          <a:xfrm>
            <a:off x="2725543" y="1227432"/>
            <a:ext cx="5742384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hlinkClick r:id="rId6"/>
              </a:rPr>
              <a:t>Как внедряли электронную кассу в X5 Retail Group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038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6FA7B-1D72-4D42-8857-CB54C435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5192"/>
            <a:ext cx="8229600" cy="739552"/>
          </a:xfrm>
        </p:spPr>
        <p:txBody>
          <a:bodyPr/>
          <a:lstStyle/>
          <a:p>
            <a:r>
              <a:rPr lang="ru-RU" sz="3600" dirty="0"/>
              <a:t>Программное обеспечение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5272C1-EA44-42E9-845F-B1D077671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74" y="1196752"/>
            <a:ext cx="8229600" cy="2160240"/>
          </a:xfrm>
        </p:spPr>
        <p:txBody>
          <a:bodyPr/>
          <a:lstStyle/>
          <a:p>
            <a:r>
              <a:rPr lang="ru-RU" sz="2400" u="sng" dirty="0"/>
              <a:t>Программное обеспечение </a:t>
            </a:r>
            <a:r>
              <a:rPr lang="ru-RU" sz="2400" dirty="0"/>
              <a:t>– совокупность всех программ, хранящихся на всех устройствах долговременной памяти компьютера, а также сопутствующая документация и конфигурационные данные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05CF0FEC-4F10-41FD-87C2-E7D74C2F8A3E}"/>
              </a:ext>
            </a:extLst>
          </p:cNvPr>
          <p:cNvGraphicFramePr/>
          <p:nvPr/>
        </p:nvGraphicFramePr>
        <p:xfrm>
          <a:off x="2195736" y="2924944"/>
          <a:ext cx="564028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5762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8614" y="4437113"/>
            <a:ext cx="8494392" cy="151216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>
              <a:spcBef>
                <a:spcPct val="20000"/>
              </a:spcBef>
            </a:pPr>
            <a:r>
              <a:rPr lang="ru-RU" sz="2400" u="sng" dirty="0"/>
              <a:t>Данные</a:t>
            </a:r>
            <a:r>
              <a:rPr lang="ru-RU" sz="2400" dirty="0"/>
              <a:t>: наборы символов, хранящиеся в компьютере</a:t>
            </a:r>
          </a:p>
          <a:p>
            <a:pPr lvl="0">
              <a:spcBef>
                <a:spcPct val="20000"/>
              </a:spcBef>
            </a:pPr>
            <a:r>
              <a:rPr lang="ru-RU" sz="2400" u="sng" dirty="0"/>
              <a:t>Информация</a:t>
            </a:r>
            <a:r>
              <a:rPr lang="ru-RU" sz="2400" dirty="0"/>
              <a:t>: интерпретация данных для человеческих целей</a:t>
            </a:r>
            <a:endParaRPr lang="en-US" sz="2400" dirty="0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28613" y="383382"/>
            <a:ext cx="8280400" cy="604837"/>
          </a:xfrm>
        </p:spPr>
        <p:txBody>
          <a:bodyPr/>
          <a:lstStyle/>
          <a:p>
            <a:r>
              <a:rPr lang="ru-RU" sz="3200" b="1" dirty="0"/>
              <a:t>Информация и данные</a:t>
            </a:r>
            <a:endParaRPr lang="en-US" sz="3200" b="1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328613" y="1557338"/>
            <a:ext cx="8494392" cy="208768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400" dirty="0"/>
              <a:t>Информация – это то, что человек может воспринять,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Пример: текст или музыка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Данные – это то, как информация кодируются для компьютера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Пример: </a:t>
            </a:r>
            <a:r>
              <a:rPr lang="ru-RU" sz="2000" dirty="0" err="1"/>
              <a:t>аудиоформат</a:t>
            </a:r>
            <a:r>
              <a:rPr lang="ru-RU" sz="2000" dirty="0"/>
              <a:t> MP3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7879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95536" y="452465"/>
            <a:ext cx="8229600" cy="456255"/>
          </a:xfrm>
        </p:spPr>
        <p:txBody>
          <a:bodyPr/>
          <a:lstStyle/>
          <a:p>
            <a:r>
              <a:rPr lang="ru-RU" sz="3200" b="1" dirty="0"/>
              <a:t>Информация и обработка данных</a:t>
            </a:r>
            <a:endParaRPr lang="en-US" sz="3200" b="1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160368"/>
            <a:ext cx="8362254" cy="1834455"/>
          </a:xfrm>
        </p:spPr>
        <p:txBody>
          <a:bodyPr/>
          <a:lstStyle/>
          <a:p>
            <a:r>
              <a:rPr lang="ru-RU" sz="2400" dirty="0"/>
              <a:t>Данные хранятся в памяти</a:t>
            </a:r>
          </a:p>
          <a:p>
            <a:r>
              <a:rPr lang="ru-RU" sz="2400" dirty="0"/>
              <a:t>Устройства ввода вырабатывают данные из информации</a:t>
            </a:r>
          </a:p>
          <a:p>
            <a:r>
              <a:rPr lang="ru-RU" sz="2400" dirty="0"/>
              <a:t>Устройства вывода получают информацию из данных</a:t>
            </a:r>
            <a:endParaRPr lang="en-US" sz="2800" dirty="0"/>
          </a:p>
        </p:txBody>
      </p:sp>
      <p:grpSp>
        <p:nvGrpSpPr>
          <p:cNvPr id="2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46994" y="3068910"/>
            <a:ext cx="576262" cy="631825"/>
            <a:chOff x="3243" y="1127"/>
            <a:chExt cx="363" cy="398"/>
          </a:xfrm>
        </p:grpSpPr>
        <p:sp>
          <p:nvSpPr>
            <p:cNvPr id="346117" name="Oval 5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288" y="1162"/>
              <a:ext cx="272" cy="363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6118" name="AutoShape 6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258" y="1127"/>
              <a:ext cx="338" cy="227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243" y="1273"/>
              <a:ext cx="363" cy="186"/>
              <a:chOff x="3243" y="1273"/>
              <a:chExt cx="363" cy="186"/>
            </a:xfrm>
          </p:grpSpPr>
          <p:sp>
            <p:nvSpPr>
              <p:cNvPr id="346120" name="AutoShape 8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 rot="16200000">
                <a:off x="3405" y="1369"/>
                <a:ext cx="45" cy="135"/>
              </a:xfrm>
              <a:prstGeom prst="moon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346121" name="Oval 9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334" y="1273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346122" name="Oval 10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470" y="1278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346123" name="Oval 11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560" y="1298"/>
                <a:ext cx="46" cy="91"/>
              </a:xfrm>
              <a:prstGeom prst="ellipse">
                <a:avLst/>
              </a:prstGeom>
              <a:solidFill>
                <a:srgbClr val="FFE2C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346124" name="Oval 12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243" y="1298"/>
                <a:ext cx="46" cy="91"/>
              </a:xfrm>
              <a:prstGeom prst="ellipse">
                <a:avLst/>
              </a:prstGeom>
              <a:solidFill>
                <a:srgbClr val="FFE2C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346125" name="Arc 13"/>
              <p:cNvSpPr>
                <a:spLocks/>
              </p:cNvSpPr>
              <p:nvPr>
                <p:custDataLst>
                  <p:tags r:id="rId43"/>
                </p:custDataLst>
              </p:nvPr>
            </p:nvSpPr>
            <p:spPr bwMode="auto">
              <a:xfrm rot="13500000" flipH="1">
                <a:off x="3399" y="1334"/>
                <a:ext cx="45" cy="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</p:grpSp>
      <p:cxnSp>
        <p:nvCxnSpPr>
          <p:cNvPr id="346136" name="AutoShape 24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3636144" y="3429273"/>
            <a:ext cx="3024187" cy="0"/>
          </a:xfrm>
          <a:prstGeom prst="straightConnector1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346137" name="Text Box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47081" y="3253060"/>
            <a:ext cx="1550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Verdana" pitchFamily="34" charset="0"/>
              </a:rPr>
              <a:t>Information</a:t>
            </a:r>
          </a:p>
        </p:txBody>
      </p:sp>
      <p:sp>
        <p:nvSpPr>
          <p:cNvPr id="346138" name="Text Box 2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711131" y="3253060"/>
            <a:ext cx="1550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Verdana" pitchFamily="34" charset="0"/>
              </a:rPr>
              <a:t>Information</a:t>
            </a:r>
          </a:p>
        </p:txBody>
      </p:sp>
      <p:sp>
        <p:nvSpPr>
          <p:cNvPr id="346139" name="Oval 2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26494" y="4148410"/>
            <a:ext cx="792162" cy="576263"/>
          </a:xfrm>
          <a:prstGeom prst="ellipse">
            <a:avLst/>
          </a:prstGeom>
          <a:solidFill>
            <a:srgbClr val="FFCC99"/>
          </a:solidFill>
          <a:ln w="9525">
            <a:solidFill>
              <a:srgbClr val="CC99FF"/>
            </a:solidFill>
            <a:round/>
            <a:headEnd/>
            <a:tailEnd/>
          </a:ln>
          <a:effectLst>
            <a:outerShdw dist="40161" dir="20493903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>
                <a:latin typeface="Verdana" pitchFamily="34" charset="0"/>
              </a:rPr>
              <a:t>Data</a:t>
            </a:r>
          </a:p>
        </p:txBody>
      </p:sp>
      <p:sp>
        <p:nvSpPr>
          <p:cNvPr id="346143" name="Oval 3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674369" y="4045223"/>
            <a:ext cx="792162" cy="792162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cxnSp>
        <p:nvCxnSpPr>
          <p:cNvPr id="346145" name="AutoShape 33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5074419" y="4940573"/>
            <a:ext cx="0" cy="720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346146" name="AutoShape 3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147444" y="6021660"/>
            <a:ext cx="792162" cy="576263"/>
          </a:xfrm>
          <a:prstGeom prst="can">
            <a:avLst>
              <a:gd name="adj" fmla="val 25000"/>
            </a:avLst>
          </a:prstGeom>
          <a:noFill/>
          <a:ln w="1905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46152" name="Text Box 4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011044" y="6134373"/>
            <a:ext cx="7280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Verdana" pitchFamily="34" charset="0"/>
              </a:rPr>
              <a:t>Data</a:t>
            </a:r>
          </a:p>
        </p:txBody>
      </p:sp>
      <p:sp>
        <p:nvSpPr>
          <p:cNvPr id="346158" name="Oval 4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658744" y="4148410"/>
            <a:ext cx="792162" cy="576263"/>
          </a:xfrm>
          <a:prstGeom prst="ellipse">
            <a:avLst/>
          </a:prstGeom>
          <a:solidFill>
            <a:srgbClr val="FFCC99"/>
          </a:solidFill>
          <a:ln w="9525">
            <a:solidFill>
              <a:srgbClr val="CC99FF"/>
            </a:solidFill>
            <a:round/>
            <a:headEnd/>
            <a:tailEnd/>
          </a:ln>
          <a:effectLst>
            <a:outerShdw dist="40161" dir="20493903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>
                <a:latin typeface="Verdana" pitchFamily="34" charset="0"/>
              </a:rPr>
              <a:t>Data</a:t>
            </a:r>
          </a:p>
        </p:txBody>
      </p:sp>
      <p:sp>
        <p:nvSpPr>
          <p:cNvPr id="346159" name="Line 47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050231" y="3716610"/>
            <a:ext cx="504825" cy="57626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46160" name="Line 4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7596956" y="3788048"/>
            <a:ext cx="647700" cy="504825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46161" name="Line 4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563119" y="4437335"/>
            <a:ext cx="935037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46162" name="Line 50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5650681" y="4437335"/>
            <a:ext cx="935038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46163" name="Text Box 5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563119" y="4100785"/>
            <a:ext cx="909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Verdana" pitchFamily="34" charset="0"/>
              </a:rPr>
              <a:t>Input</a:t>
            </a:r>
          </a:p>
        </p:txBody>
      </p:sp>
      <p:sp>
        <p:nvSpPr>
          <p:cNvPr id="346164" name="Text Box 5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579244" y="4100785"/>
            <a:ext cx="10839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Verdana" pitchFamily="34" charset="0"/>
              </a:rPr>
              <a:t>Output</a:t>
            </a:r>
          </a:p>
        </p:txBody>
      </p:sp>
      <p:grpSp>
        <p:nvGrpSpPr>
          <p:cNvPr id="4" name="Group 53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4498156" y="5732735"/>
            <a:ext cx="431800" cy="936625"/>
            <a:chOff x="2789" y="3113"/>
            <a:chExt cx="363" cy="726"/>
          </a:xfrm>
        </p:grpSpPr>
        <p:sp>
          <p:nvSpPr>
            <p:cNvPr id="346166" name="Rectangle 54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789" y="3113"/>
              <a:ext cx="363" cy="182"/>
            </a:xfrm>
            <a:prstGeom prst="rect">
              <a:avLst/>
            </a:prstGeom>
            <a:noFill/>
            <a:ln w="19050">
              <a:solidFill>
                <a:srgbClr val="00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6167" name="Rectangle 55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789" y="3294"/>
              <a:ext cx="363" cy="182"/>
            </a:xfrm>
            <a:prstGeom prst="rect">
              <a:avLst/>
            </a:prstGeom>
            <a:noFill/>
            <a:ln w="19050">
              <a:solidFill>
                <a:srgbClr val="00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6168" name="Rectangle 5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789" y="3475"/>
              <a:ext cx="363" cy="182"/>
            </a:xfrm>
            <a:prstGeom prst="rect">
              <a:avLst/>
            </a:prstGeom>
            <a:noFill/>
            <a:ln w="19050">
              <a:solidFill>
                <a:srgbClr val="00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6169" name="Rectangle 57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789" y="3657"/>
              <a:ext cx="363" cy="182"/>
            </a:xfrm>
            <a:prstGeom prst="rect">
              <a:avLst/>
            </a:prstGeom>
            <a:noFill/>
            <a:ln w="19050">
              <a:solidFill>
                <a:srgbClr val="00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346170" name="Text Box 58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198244" y="5124723"/>
            <a:ext cx="11913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Verdana" pitchFamily="34" charset="0"/>
              </a:rPr>
              <a:t>Process</a:t>
            </a:r>
          </a:p>
        </p:txBody>
      </p:sp>
      <p:grpSp>
        <p:nvGrpSpPr>
          <p:cNvPr id="5" name="Group 59"/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8244656" y="3140348"/>
            <a:ext cx="431800" cy="647700"/>
            <a:chOff x="3001" y="1026"/>
            <a:chExt cx="393" cy="543"/>
          </a:xfrm>
        </p:grpSpPr>
        <p:sp>
          <p:nvSpPr>
            <p:cNvPr id="346172" name="Oval 60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061" y="1106"/>
              <a:ext cx="272" cy="363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6173" name="AutoShape 61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 rot="4779790">
              <a:off x="2963" y="1139"/>
              <a:ext cx="543" cy="318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6174" name="AutoShape 62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 rot="-4988340">
              <a:off x="2888" y="1139"/>
              <a:ext cx="543" cy="318"/>
            </a:xfrm>
            <a:custGeom>
              <a:avLst/>
              <a:gdLst>
                <a:gd name="G0" fmla="+- 6152 0 0"/>
                <a:gd name="G1" fmla="+- 11181574 0 0"/>
                <a:gd name="G2" fmla="+- 0 0 11181574"/>
                <a:gd name="T0" fmla="*/ 0 256 1"/>
                <a:gd name="T1" fmla="*/ 180 256 1"/>
                <a:gd name="G3" fmla="+- 11181574 T0 T1"/>
                <a:gd name="T2" fmla="*/ 0 256 1"/>
                <a:gd name="T3" fmla="*/ 90 256 1"/>
                <a:gd name="G4" fmla="+- 11181574 T2 T3"/>
                <a:gd name="G5" fmla="*/ G4 2 1"/>
                <a:gd name="T4" fmla="*/ 90 256 1"/>
                <a:gd name="T5" fmla="*/ 0 256 1"/>
                <a:gd name="G6" fmla="+- 11181574 T4 T5"/>
                <a:gd name="G7" fmla="*/ G6 2 1"/>
                <a:gd name="G8" fmla="abs 1118157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152"/>
                <a:gd name="G18" fmla="*/ 6152 1 2"/>
                <a:gd name="G19" fmla="+- G18 5400 0"/>
                <a:gd name="G20" fmla="cos G19 11181574"/>
                <a:gd name="G21" fmla="sin G19 11181574"/>
                <a:gd name="G22" fmla="+- G20 10800 0"/>
                <a:gd name="G23" fmla="+- G21 10800 0"/>
                <a:gd name="G24" fmla="+- 10800 0 G20"/>
                <a:gd name="G25" fmla="+- 6152 10800 0"/>
                <a:gd name="G26" fmla="?: G9 G17 G25"/>
                <a:gd name="G27" fmla="?: G9 0 21600"/>
                <a:gd name="G28" fmla="cos 10800 11181574"/>
                <a:gd name="G29" fmla="sin 10800 11181574"/>
                <a:gd name="G30" fmla="sin 6152 11181574"/>
                <a:gd name="G31" fmla="+- G28 10800 0"/>
                <a:gd name="G32" fmla="+- G29 10800 0"/>
                <a:gd name="G33" fmla="+- G30 10800 0"/>
                <a:gd name="G34" fmla="?: G4 0 G31"/>
                <a:gd name="G35" fmla="?: 11181574 G34 0"/>
                <a:gd name="G36" fmla="?: G6 G35 G31"/>
                <a:gd name="G37" fmla="+- 21600 0 G36"/>
                <a:gd name="G38" fmla="?: G4 0 G33"/>
                <a:gd name="G39" fmla="?: 1118157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437 w 21600"/>
                <a:gd name="T15" fmla="*/ 12181 h 21600"/>
                <a:gd name="T16" fmla="*/ 10800 w 21600"/>
                <a:gd name="T17" fmla="*/ 4648 h 21600"/>
                <a:gd name="T18" fmla="*/ 19163 w 21600"/>
                <a:gd name="T19" fmla="*/ 1218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4730" y="11802"/>
                  </a:moveTo>
                  <a:cubicBezTo>
                    <a:pt x="4675" y="11471"/>
                    <a:pt x="4648" y="11136"/>
                    <a:pt x="4648" y="10800"/>
                  </a:cubicBezTo>
                  <a:cubicBezTo>
                    <a:pt x="4648" y="7402"/>
                    <a:pt x="7402" y="4648"/>
                    <a:pt x="10800" y="4648"/>
                  </a:cubicBezTo>
                  <a:cubicBezTo>
                    <a:pt x="14197" y="4648"/>
                    <a:pt x="16952" y="7402"/>
                    <a:pt x="16952" y="10800"/>
                  </a:cubicBezTo>
                  <a:cubicBezTo>
                    <a:pt x="16952" y="11136"/>
                    <a:pt x="16924" y="11471"/>
                    <a:pt x="16869" y="11802"/>
                  </a:cubicBezTo>
                  <a:lnTo>
                    <a:pt x="21455" y="12560"/>
                  </a:lnTo>
                  <a:cubicBezTo>
                    <a:pt x="21551" y="11978"/>
                    <a:pt x="21600" y="1138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1389"/>
                    <a:pt x="48" y="11978"/>
                    <a:pt x="144" y="12560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6175" name="AutoShape 6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 rot="16200000">
              <a:off x="3176" y="1351"/>
              <a:ext cx="44" cy="91"/>
            </a:xfrm>
            <a:prstGeom prst="moon">
              <a:avLst>
                <a:gd name="adj" fmla="val 87500"/>
              </a:avLst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6176" name="Oval 64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107" y="1217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6177" name="Oval 6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243" y="122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6178" name="Oval 66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333" y="1242"/>
              <a:ext cx="46" cy="91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6179" name="Oval 67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016" y="1242"/>
              <a:ext cx="46" cy="91"/>
            </a:xfrm>
            <a:prstGeom prst="ellipse">
              <a:avLst/>
            </a:prstGeom>
            <a:solidFill>
              <a:srgbClr val="FFE2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6180" name="Arc 68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 rot="13500000" flipH="1">
              <a:off x="3175" y="1278"/>
              <a:ext cx="39" cy="40"/>
            </a:xfrm>
            <a:custGeom>
              <a:avLst/>
              <a:gdLst>
                <a:gd name="G0" fmla="+- 0 0 0"/>
                <a:gd name="G1" fmla="+- 19120 0 0"/>
                <a:gd name="G2" fmla="+- 21600 0 0"/>
                <a:gd name="T0" fmla="*/ 10049 w 18839"/>
                <a:gd name="T1" fmla="*/ 0 h 19120"/>
                <a:gd name="T2" fmla="*/ 18839 w 18839"/>
                <a:gd name="T3" fmla="*/ 8554 h 19120"/>
                <a:gd name="T4" fmla="*/ 0 w 18839"/>
                <a:gd name="T5" fmla="*/ 19120 h 19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39" h="19120" fill="none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</a:path>
                <a:path w="18839" h="19120" stroke="0" extrusionOk="0">
                  <a:moveTo>
                    <a:pt x="10049" y="-1"/>
                  </a:moveTo>
                  <a:cubicBezTo>
                    <a:pt x="13744" y="1941"/>
                    <a:pt x="16797" y="4913"/>
                    <a:pt x="18839" y="8553"/>
                  </a:cubicBezTo>
                  <a:lnTo>
                    <a:pt x="0" y="1912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346190" name="Text Box 78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607601" y="4272235"/>
            <a:ext cx="12969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/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1517994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3">
            <a:extLst>
              <a:ext uri="{FF2B5EF4-FFF2-40B4-BE49-F238E27FC236}">
                <a16:creationId xmlns:a16="http://schemas.microsoft.com/office/drawing/2014/main" id="{842EFCA7-6977-4373-9484-4B6E24E6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275" y="2000250"/>
            <a:ext cx="5064125" cy="1871663"/>
          </a:xfrm>
        </p:spPr>
        <p:txBody>
          <a:bodyPr/>
          <a:lstStyle/>
          <a:p>
            <a:r>
              <a:rPr lang="ru-RU" altLang="ru-RU" sz="3200" dirty="0"/>
              <a:t>Пример</a:t>
            </a:r>
            <a:br>
              <a:rPr lang="ru-RU" altLang="ru-RU" sz="3200" dirty="0"/>
            </a:br>
            <a:endParaRPr lang="ru-RU" altLang="ru-RU" sz="3200" dirty="0"/>
          </a:p>
        </p:txBody>
      </p:sp>
      <p:sp>
        <p:nvSpPr>
          <p:cNvPr id="44035" name="Подзаголовок 4">
            <a:extLst>
              <a:ext uri="{FF2B5EF4-FFF2-40B4-BE49-F238E27FC236}">
                <a16:creationId xmlns:a16="http://schemas.microsoft.com/office/drawing/2014/main" id="{05E3F1A9-4EF9-46E7-9953-9CE971CDB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 dirty="0"/>
              <a:t>Точное определение некого явления (понятия)</a:t>
            </a:r>
          </a:p>
        </p:txBody>
      </p:sp>
    </p:spTree>
    <p:extLst>
      <p:ext uri="{BB962C8B-B14F-4D97-AF65-F5344CB8AC3E}">
        <p14:creationId xmlns:p14="http://schemas.microsoft.com/office/powerpoint/2010/main" val="835497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8024D-8B78-4E1A-9B95-93FE7E40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95536"/>
          </a:xfrm>
        </p:spPr>
        <p:txBody>
          <a:bodyPr/>
          <a:lstStyle/>
          <a:p>
            <a:r>
              <a:rPr lang="ru-RU" sz="3600" dirty="0"/>
              <a:t>Високосный год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DAC6F-EC8B-4D04-BA52-573D9898C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000" dirty="0"/>
              <a:t>Все хорошо знают что такое високосный год (но лучше уточните у </a:t>
            </a:r>
            <a:r>
              <a:rPr lang="ru-RU" sz="2000" dirty="0" err="1"/>
              <a:t>гугла</a:t>
            </a:r>
            <a:r>
              <a:rPr lang="ru-RU" sz="2000" dirty="0">
                <a:sym typeface="Wingdings" panose="05000000000000000000" pitchFamily="2" charset="2"/>
              </a:rPr>
              <a:t>)</a:t>
            </a:r>
            <a:r>
              <a:rPr lang="ru-RU" sz="2000" dirty="0"/>
              <a:t>.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В соответствии с этим правилом можно определить является ли некий конкретный год високосным.</a:t>
            </a:r>
          </a:p>
          <a:p>
            <a:pPr marL="352425" indent="-352425">
              <a:spcBef>
                <a:spcPts val="600"/>
              </a:spcBef>
              <a:buNone/>
            </a:pPr>
            <a:r>
              <a:rPr lang="ru-RU" sz="2000" b="1" u="sng" dirty="0"/>
              <a:t>Цель упражнения</a:t>
            </a:r>
            <a:r>
              <a:rPr lang="ru-RU" sz="2000" dirty="0"/>
              <a:t>: научиться давать точные определения интуитивно ясных понятий – не операционные знания при конструировании ПО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 marL="0" indent="0">
              <a:spcBef>
                <a:spcPts val="600"/>
              </a:spcBef>
              <a:buNone/>
            </a:pPr>
            <a:r>
              <a:rPr lang="ru-RU" sz="2000" b="1" u="sng" dirty="0"/>
              <a:t>Требуется</a:t>
            </a:r>
            <a:r>
              <a:rPr lang="ru-RU" sz="2000" dirty="0"/>
              <a:t>: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Определить (сформулировать) условия, при которых конкретный год определяется как високосный.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Другими словами, требуется дать определение високосного года. Это понятие в дальнейшем будет использовано при программировании.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Убедитесь, что ваше определение покрывает все возможные случаи и соответствует правилам високосного года.</a:t>
            </a:r>
          </a:p>
        </p:txBody>
      </p:sp>
    </p:spTree>
    <p:extLst>
      <p:ext uri="{BB962C8B-B14F-4D97-AF65-F5344CB8AC3E}">
        <p14:creationId xmlns:p14="http://schemas.microsoft.com/office/powerpoint/2010/main" val="1902212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>
            <a:extLst>
              <a:ext uri="{FF2B5EF4-FFF2-40B4-BE49-F238E27FC236}">
                <a16:creationId xmlns:a16="http://schemas.microsoft.com/office/drawing/2014/main" id="{89536DEF-C035-4C04-A7C4-71E934B37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8136" y="326107"/>
            <a:ext cx="8229600" cy="865188"/>
          </a:xfrm>
        </p:spPr>
        <p:txBody>
          <a:bodyPr/>
          <a:lstStyle/>
          <a:p>
            <a:pPr eaLnBrk="1" hangingPunct="1"/>
            <a:r>
              <a:rPr lang="ru-RU" altLang="ru-RU" sz="3600" dirty="0"/>
              <a:t>Программирование</a:t>
            </a:r>
            <a:endParaRPr lang="ru-RU" altLang="ru-RU" sz="3600" i="1" dirty="0"/>
          </a:p>
        </p:txBody>
      </p:sp>
      <p:sp>
        <p:nvSpPr>
          <p:cNvPr id="8195" name="Rectangle 10">
            <a:extLst>
              <a:ext uri="{FF2B5EF4-FFF2-40B4-BE49-F238E27FC236}">
                <a16:creationId xmlns:a16="http://schemas.microsoft.com/office/drawing/2014/main" id="{8E3C260A-52C9-465C-879C-F2173C8B3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1196975"/>
            <a:ext cx="7776864" cy="2917825"/>
          </a:xfrm>
        </p:spPr>
        <p:txBody>
          <a:bodyPr/>
          <a:lstStyle/>
          <a:p>
            <a:r>
              <a:rPr lang="ru-RU" altLang="ru-RU" sz="2400" u="sng" dirty="0"/>
              <a:t>Цель программирования</a:t>
            </a:r>
            <a:r>
              <a:rPr lang="en-US" altLang="ru-RU" sz="2400" u="sng" dirty="0"/>
              <a:t> </a:t>
            </a:r>
            <a:r>
              <a:rPr lang="en-US" altLang="ru-RU" sz="2400" dirty="0"/>
              <a:t>– </a:t>
            </a:r>
            <a:r>
              <a:rPr lang="ru-RU" altLang="ru-RU" sz="2400" dirty="0"/>
              <a:t>описание процессов обработки данных </a:t>
            </a:r>
          </a:p>
          <a:p>
            <a:r>
              <a:rPr lang="ru-RU" altLang="ru-RU" sz="2400" u="sng" dirty="0"/>
              <a:t>Данные</a:t>
            </a:r>
            <a:r>
              <a:rPr lang="ru-RU" altLang="ru-RU" sz="2400" dirty="0"/>
              <a:t> – это представление фактов и идей в формализованном виде, пригодном для передачи и переработке в некоем процессе.</a:t>
            </a:r>
          </a:p>
          <a:p>
            <a:r>
              <a:rPr lang="ru-RU" altLang="ru-RU" sz="2400" u="sng" dirty="0"/>
              <a:t>Информация</a:t>
            </a:r>
            <a:r>
              <a:rPr lang="ru-RU" altLang="ru-RU" sz="2400" dirty="0"/>
              <a:t> – это смысл, который придается данным при их представлении.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886200"/>
            <a:ext cx="7895004" cy="31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06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>
            <a:extLst>
              <a:ext uri="{FF2B5EF4-FFF2-40B4-BE49-F238E27FC236}">
                <a16:creationId xmlns:a16="http://schemas.microsoft.com/office/drawing/2014/main" id="{89536DEF-C035-4C04-A7C4-71E934B37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8229600" cy="720080"/>
          </a:xfrm>
        </p:spPr>
        <p:txBody>
          <a:bodyPr/>
          <a:lstStyle/>
          <a:p>
            <a:pPr eaLnBrk="1" hangingPunct="1"/>
            <a:r>
              <a:rPr lang="ru-RU" altLang="ru-RU" sz="3600" dirty="0"/>
              <a:t>Программирование</a:t>
            </a:r>
            <a:endParaRPr lang="ru-RU" altLang="ru-RU" sz="3600" i="1" dirty="0"/>
          </a:p>
        </p:txBody>
      </p:sp>
      <p:sp>
        <p:nvSpPr>
          <p:cNvPr id="8195" name="Rectangle 10">
            <a:extLst>
              <a:ext uri="{FF2B5EF4-FFF2-40B4-BE49-F238E27FC236}">
                <a16:creationId xmlns:a16="http://schemas.microsoft.com/office/drawing/2014/main" id="{8E3C260A-52C9-465C-879C-F2173C8B3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8110959" cy="468029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altLang="ru-RU" sz="2400" u="sng" dirty="0"/>
              <a:t>Обработка данных </a:t>
            </a:r>
            <a:r>
              <a:rPr lang="ru-RU" altLang="ru-RU" sz="2400" dirty="0"/>
              <a:t>– выполнение систематической последовательности действий с данными. </a:t>
            </a:r>
          </a:p>
          <a:p>
            <a:pPr lvl="1">
              <a:spcBef>
                <a:spcPts val="1200"/>
              </a:spcBef>
            </a:pPr>
            <a:r>
              <a:rPr lang="ru-RU" altLang="ru-RU" sz="2000" dirty="0"/>
              <a:t>Данные представляются и хранятся на носителях данных. </a:t>
            </a:r>
            <a:endParaRPr lang="en-US" altLang="ru-RU" sz="2000" dirty="0"/>
          </a:p>
          <a:p>
            <a:pPr>
              <a:spcBef>
                <a:spcPts val="1200"/>
              </a:spcBef>
            </a:pPr>
            <a:r>
              <a:rPr lang="ru-RU" altLang="ru-RU" sz="2400" dirty="0"/>
              <a:t>Совокупность носителей данных, используемых при какой-либо обработке данных – </a:t>
            </a:r>
            <a:r>
              <a:rPr lang="ru-RU" altLang="ru-RU" sz="2400" i="1" u="sng" dirty="0"/>
              <a:t>информационная среда</a:t>
            </a:r>
          </a:p>
          <a:p>
            <a:pPr>
              <a:spcBef>
                <a:spcPts val="1200"/>
              </a:spcBef>
            </a:pPr>
            <a:r>
              <a:rPr lang="ru-RU" altLang="ru-RU" sz="2400" dirty="0"/>
              <a:t>Набор данных, содержащихся в какой-либо момент в информационной среде – </a:t>
            </a:r>
            <a:r>
              <a:rPr lang="ru-RU" altLang="ru-RU" sz="2400" u="sng" dirty="0"/>
              <a:t>состояние</a:t>
            </a:r>
            <a:r>
              <a:rPr lang="ru-RU" altLang="ru-RU" sz="2400" dirty="0"/>
              <a:t> этой информационной среды</a:t>
            </a:r>
          </a:p>
          <a:p>
            <a:pPr>
              <a:spcBef>
                <a:spcPts val="1200"/>
              </a:spcBef>
            </a:pP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108770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757238"/>
          </a:xfrm>
        </p:spPr>
        <p:txBody>
          <a:bodyPr/>
          <a:lstStyle/>
          <a:p>
            <a:pPr eaLnBrk="1" hangingPunct="1"/>
            <a:r>
              <a:rPr lang="ru-RU" sz="3200"/>
              <a:t>Литература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362950" cy="518457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000" b="1" dirty="0" err="1"/>
              <a:t>Цилькер</a:t>
            </a:r>
            <a:r>
              <a:rPr lang="ru-RU" sz="2000" b="1" dirty="0"/>
              <a:t> Б.Я., Орлов С. А</a:t>
            </a:r>
            <a:r>
              <a:rPr lang="ru-RU" sz="2000" dirty="0"/>
              <a:t>. Технологии разработки программного обеспечения. СПб.: Питер, 2012. – 608.</a:t>
            </a:r>
          </a:p>
          <a:p>
            <a:pPr>
              <a:spcBef>
                <a:spcPts val="600"/>
              </a:spcBef>
            </a:pPr>
            <a:r>
              <a:rPr lang="ru-RU" sz="2000" b="1" dirty="0" err="1"/>
              <a:t>Соммервилл</a:t>
            </a:r>
            <a:r>
              <a:rPr lang="ru-RU" sz="2000" b="1" dirty="0"/>
              <a:t> И.</a:t>
            </a:r>
            <a:r>
              <a:rPr lang="ru-RU" sz="2000" dirty="0"/>
              <a:t> Инженерия программного обеспечения. – М.: Вильямс, 2002. – 624 с. </a:t>
            </a:r>
          </a:p>
          <a:p>
            <a:pPr>
              <a:spcBef>
                <a:spcPts val="600"/>
              </a:spcBef>
              <a:defRPr/>
            </a:pPr>
            <a:r>
              <a:rPr lang="ru-RU" sz="2000" b="1" dirty="0" err="1"/>
              <a:t>Винтерс</a:t>
            </a:r>
            <a:r>
              <a:rPr lang="ru-RU" sz="2000" b="1" dirty="0"/>
              <a:t> </a:t>
            </a:r>
            <a:r>
              <a:rPr lang="ru-RU" sz="2000" b="1" dirty="0" err="1"/>
              <a:t>Титус</a:t>
            </a:r>
            <a:r>
              <a:rPr lang="ru-RU" sz="2000" b="1" dirty="0"/>
              <a:t>, </a:t>
            </a:r>
            <a:r>
              <a:rPr lang="ru-RU" sz="2000" b="1" dirty="0" err="1"/>
              <a:t>Маншрек</a:t>
            </a:r>
            <a:r>
              <a:rPr lang="ru-RU" sz="2000" b="1" dirty="0"/>
              <a:t> Том, Райт Хайрам </a:t>
            </a:r>
            <a:r>
              <a:rPr lang="ru-RU" sz="2000" dirty="0"/>
              <a:t>Делай как в Google. Разработка программного обеспечения. — СПб.: Питер, 2021. — 544 с.</a:t>
            </a:r>
          </a:p>
          <a:p>
            <a:pPr>
              <a:spcBef>
                <a:spcPts val="600"/>
              </a:spcBef>
              <a:defRPr/>
            </a:pPr>
            <a:r>
              <a:rPr lang="ru-RU" sz="2000" b="1" dirty="0"/>
              <a:t>ГОСТ Р ИСО/МЭК 12207-99</a:t>
            </a:r>
            <a:r>
              <a:rPr lang="ru-RU" sz="2000" dirty="0"/>
              <a:t>. Информационная технология. Процессы жизненного цикла программных средств. </a:t>
            </a:r>
            <a:r>
              <a:rPr lang="ru-RU" sz="2000" dirty="0" err="1"/>
              <a:t>Гостандарт.:М</a:t>
            </a:r>
            <a:r>
              <a:rPr lang="ru-RU" sz="2000" dirty="0"/>
              <a:t>, 2000. – 56 с.</a:t>
            </a:r>
          </a:p>
          <a:p>
            <a:pPr>
              <a:spcBef>
                <a:spcPts val="600"/>
              </a:spcBef>
              <a:defRPr/>
            </a:pPr>
            <a:r>
              <a:rPr lang="ru-RU" sz="2000" u="sng" dirty="0">
                <a:hlinkClick r:id="rId3"/>
              </a:rPr>
              <a:t>http://ooad.asf.ru/</a:t>
            </a:r>
            <a:r>
              <a:rPr lang="ru-RU" sz="2000" dirty="0"/>
              <a:t>  - объектно-ориентированный анализ, проектирование и программирование,</a:t>
            </a:r>
          </a:p>
          <a:p>
            <a:pPr>
              <a:spcBef>
                <a:spcPts val="600"/>
              </a:spcBef>
              <a:defRPr/>
            </a:pPr>
            <a:r>
              <a:rPr lang="en-US" sz="2000" u="sng" dirty="0">
                <a:hlinkClick r:id="rId4"/>
              </a:rPr>
              <a:t>http</a:t>
            </a:r>
            <a:r>
              <a:rPr lang="ru-RU" sz="2000" u="sng" dirty="0">
                <a:hlinkClick r:id="rId4"/>
              </a:rPr>
              <a:t>://</a:t>
            </a:r>
            <a:r>
              <a:rPr lang="en-US" sz="2000" u="sng" dirty="0">
                <a:hlinkClick r:id="rId4"/>
              </a:rPr>
              <a:t>www</a:t>
            </a:r>
            <a:r>
              <a:rPr lang="ru-RU" sz="2000" u="sng" dirty="0">
                <a:hlinkClick r:id="rId4"/>
              </a:rPr>
              <a:t>.</a:t>
            </a:r>
            <a:r>
              <a:rPr lang="en-US" sz="2000" u="sng" dirty="0" err="1">
                <a:hlinkClick r:id="rId4"/>
              </a:rPr>
              <a:t>implementingscrum</a:t>
            </a:r>
            <a:r>
              <a:rPr lang="ru-RU" sz="2000" u="sng" dirty="0">
                <a:hlinkClick r:id="rId4"/>
              </a:rPr>
              <a:t>.</a:t>
            </a:r>
            <a:r>
              <a:rPr lang="en-US" sz="2000" u="sng" dirty="0">
                <a:hlinkClick r:id="rId4"/>
              </a:rPr>
              <a:t>com</a:t>
            </a:r>
            <a:r>
              <a:rPr lang="ru-RU" sz="2000" dirty="0"/>
              <a:t> – </a:t>
            </a:r>
            <a:r>
              <a:rPr lang="ru-RU" sz="2000" dirty="0" err="1"/>
              <a:t>Scrum</a:t>
            </a:r>
            <a:endParaRPr lang="ru-RU" sz="2000" dirty="0"/>
          </a:p>
          <a:p>
            <a:pPr>
              <a:spcBef>
                <a:spcPts val="600"/>
              </a:spcBef>
              <a:defRPr/>
            </a:pPr>
            <a:r>
              <a:rPr lang="ru-RU" sz="2000" dirty="0"/>
              <a:t>Сазерленд Д. Принципы и значение гибкой разработки </a:t>
            </a:r>
            <a:r>
              <a:rPr lang="ru-RU" sz="2000" u="sng" dirty="0">
                <a:hlinkClick r:id="rId5"/>
              </a:rPr>
              <a:t>http://</a:t>
            </a:r>
            <a:r>
              <a:rPr lang="en-US" sz="2000" u="sng" dirty="0" err="1">
                <a:hlinkClick r:id="rId5"/>
              </a:rPr>
              <a:t>msdn</a:t>
            </a:r>
            <a:r>
              <a:rPr lang="ru-RU" sz="2000" u="sng" dirty="0">
                <a:hlinkClick r:id="rId5"/>
              </a:rPr>
              <a:t>.</a:t>
            </a:r>
            <a:r>
              <a:rPr lang="en-US" sz="2000" u="sng" dirty="0" err="1">
                <a:hlinkClick r:id="rId5"/>
              </a:rPr>
              <a:t>microsoft</a:t>
            </a:r>
            <a:r>
              <a:rPr lang="ru-RU" sz="2000" u="sng" dirty="0">
                <a:hlinkClick r:id="rId5"/>
              </a:rPr>
              <a:t>.</a:t>
            </a:r>
            <a:r>
              <a:rPr lang="en-US" sz="2000" u="sng" dirty="0">
                <a:hlinkClick r:id="rId5"/>
              </a:rPr>
              <a:t>com</a:t>
            </a:r>
            <a:r>
              <a:rPr lang="ru-RU" sz="2000" u="sng" dirty="0">
                <a:hlinkClick r:id="rId5"/>
              </a:rPr>
              <a:t>/</a:t>
            </a:r>
            <a:r>
              <a:rPr lang="en-US" sz="2000" u="sng" dirty="0" err="1">
                <a:hlinkClick r:id="rId5"/>
              </a:rPr>
              <a:t>ru</a:t>
            </a:r>
            <a:r>
              <a:rPr lang="ru-RU" sz="2000" u="sng" dirty="0">
                <a:hlinkClick r:id="rId5"/>
              </a:rPr>
              <a:t>-</a:t>
            </a:r>
            <a:r>
              <a:rPr lang="en-US" sz="2000" u="sng" dirty="0" err="1">
                <a:hlinkClick r:id="rId5"/>
              </a:rPr>
              <a:t>ru</a:t>
            </a:r>
            <a:r>
              <a:rPr lang="ru-RU" sz="2000" u="sng" dirty="0">
                <a:hlinkClick r:id="rId5"/>
              </a:rPr>
              <a:t>/</a:t>
            </a:r>
            <a:r>
              <a:rPr lang="en-US" sz="2000" u="sng" dirty="0">
                <a:hlinkClick r:id="rId5"/>
              </a:rPr>
              <a:t>library</a:t>
            </a:r>
            <a:r>
              <a:rPr lang="ru-RU" sz="2000" u="sng" dirty="0">
                <a:hlinkClick r:id="rId5"/>
              </a:rPr>
              <a:t>/</a:t>
            </a:r>
            <a:r>
              <a:rPr lang="en-US" sz="2000" u="sng" dirty="0" err="1">
                <a:hlinkClick r:id="rId5"/>
              </a:rPr>
              <a:t>dd</a:t>
            </a:r>
            <a:r>
              <a:rPr lang="ru-RU" sz="2000" u="sng" dirty="0">
                <a:hlinkClick r:id="rId5"/>
              </a:rPr>
              <a:t>997578.</a:t>
            </a:r>
            <a:r>
              <a:rPr lang="en-US" sz="2000" u="sng" dirty="0" err="1">
                <a:hlinkClick r:id="rId5"/>
              </a:rPr>
              <a:t>aspx</a:t>
            </a:r>
            <a:r>
              <a:rPr lang="ru-RU" sz="2000" dirty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2BC85C6-69F2-4CA7-A406-55AE5C131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867" y="404664"/>
            <a:ext cx="8229600" cy="792163"/>
          </a:xfrm>
        </p:spPr>
        <p:txBody>
          <a:bodyPr/>
          <a:lstStyle/>
          <a:p>
            <a:pPr eaLnBrk="1" hangingPunct="1"/>
            <a:r>
              <a:rPr lang="ru-RU" altLang="ru-RU" sz="3600" dirty="0"/>
              <a:t>Программирование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E1C18EA-729D-40B9-AD35-142E64DFD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473008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altLang="ru-RU" sz="2400" u="sng" dirty="0"/>
              <a:t>Процесс</a:t>
            </a:r>
            <a:r>
              <a:rPr lang="ru-RU" altLang="ru-RU" sz="2400" dirty="0"/>
              <a:t> – последовательность сменяющих друг друга состояний некоторой информационной среды </a:t>
            </a:r>
          </a:p>
          <a:p>
            <a:pPr>
              <a:spcBef>
                <a:spcPts val="1200"/>
              </a:spcBef>
            </a:pPr>
            <a:r>
              <a:rPr lang="ru-RU" altLang="ru-RU" sz="2400" u="sng" dirty="0"/>
              <a:t>Описать процесс</a:t>
            </a:r>
            <a:r>
              <a:rPr lang="ru-RU" altLang="ru-RU" sz="2400" dirty="0"/>
              <a:t>, значит, определить последовательность состояний заданной информационной среды</a:t>
            </a:r>
          </a:p>
          <a:p>
            <a:pPr>
              <a:spcBef>
                <a:spcPts val="1200"/>
              </a:spcBef>
            </a:pPr>
            <a:r>
              <a:rPr lang="ru-RU" altLang="ru-RU" sz="2400" dirty="0"/>
              <a:t>Чтобы </a:t>
            </a:r>
            <a:r>
              <a:rPr lang="ru-RU" altLang="ru-RU" sz="2400" u="sng" dirty="0"/>
              <a:t>по заданному описанию </a:t>
            </a:r>
            <a:r>
              <a:rPr lang="ru-RU" altLang="ru-RU" sz="2400" dirty="0"/>
              <a:t>требуемый процесс </a:t>
            </a:r>
            <a:r>
              <a:rPr lang="ru-RU" altLang="ru-RU" sz="2400" u="sng" dirty="0"/>
              <a:t>порождался автоматически </a:t>
            </a:r>
            <a:r>
              <a:rPr lang="ru-RU" altLang="ru-RU" sz="2400" dirty="0"/>
              <a:t>на каком-либо компьютере, необходимо, чтобы это </a:t>
            </a:r>
            <a:r>
              <a:rPr lang="ru-RU" altLang="ru-RU" sz="2400" u="sng" dirty="0"/>
              <a:t>описание было формализованным</a:t>
            </a:r>
            <a:r>
              <a:rPr lang="ru-RU" altLang="ru-RU" sz="2400" dirty="0"/>
              <a:t> – такое описание называется </a:t>
            </a:r>
            <a:r>
              <a:rPr lang="ru-RU" altLang="ru-RU" sz="2400" b="1" u="sng" dirty="0"/>
              <a:t>программой</a:t>
            </a:r>
          </a:p>
        </p:txBody>
      </p:sp>
    </p:spTree>
    <p:extLst>
      <p:ext uri="{BB962C8B-B14F-4D97-AF65-F5344CB8AC3E}">
        <p14:creationId xmlns:p14="http://schemas.microsoft.com/office/powerpoint/2010/main" val="3759828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2BC85C6-69F2-4CA7-A406-55AE5C131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867" y="404664"/>
            <a:ext cx="8229600" cy="792163"/>
          </a:xfrm>
        </p:spPr>
        <p:txBody>
          <a:bodyPr/>
          <a:lstStyle/>
          <a:p>
            <a:pPr eaLnBrk="1" hangingPunct="1"/>
            <a:r>
              <a:rPr lang="ru-RU" altLang="ru-RU" sz="3600" dirty="0"/>
              <a:t>Программирование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E1C18EA-729D-40B9-AD35-142E64DFD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507288" cy="50181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altLang="ru-RU" sz="2400" dirty="0"/>
              <a:t>Процесс обработки данных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2B1140C-1B6B-4E8F-87B8-9091C77271C1}"/>
              </a:ext>
            </a:extLst>
          </p:cNvPr>
          <p:cNvGrpSpPr/>
          <p:nvPr/>
        </p:nvGrpSpPr>
        <p:grpSpPr>
          <a:xfrm>
            <a:off x="167932" y="2112477"/>
            <a:ext cx="8796556" cy="4375827"/>
            <a:chOff x="167932" y="2112477"/>
            <a:chExt cx="8796556" cy="4375827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0A0B5287-7B00-4E3A-9489-B9E702C53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2112477"/>
              <a:ext cx="8784976" cy="437582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E647E32-3107-4E0E-A23E-9BE38D48C85F}"/>
                </a:ext>
              </a:extLst>
            </p:cNvPr>
            <p:cNvSpPr txBox="1"/>
            <p:nvPr/>
          </p:nvSpPr>
          <p:spPr>
            <a:xfrm>
              <a:off x="167932" y="3884891"/>
              <a:ext cx="21490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400" b="1" dirty="0"/>
                <a:t>Исходная</a:t>
              </a:r>
              <a:r>
                <a:rPr lang="ru-RU" sz="2400" dirty="0"/>
                <a:t> </a:t>
              </a:r>
            </a:p>
            <a:p>
              <a:pPr algn="ctr"/>
              <a:r>
                <a:rPr lang="ru-RU" sz="2400" b="1" dirty="0"/>
                <a:t>информация</a:t>
              </a:r>
            </a:p>
          </p:txBody>
        </p:sp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DDA51940-4DEF-40C7-869C-130C3E7C513F}"/>
                </a:ext>
              </a:extLst>
            </p:cNvPr>
            <p:cNvCxnSpPr/>
            <p:nvPr/>
          </p:nvCxnSpPr>
          <p:spPr>
            <a:xfrm>
              <a:off x="899592" y="4715888"/>
              <a:ext cx="0" cy="801344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C51A36A9-0785-4612-903A-9E0CA2EB4E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600" y="2636912"/>
              <a:ext cx="3168352" cy="1247979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2622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2BC85C6-69F2-4CA7-A406-55AE5C131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792163"/>
          </a:xfrm>
        </p:spPr>
        <p:txBody>
          <a:bodyPr/>
          <a:lstStyle/>
          <a:p>
            <a:pPr eaLnBrk="1" hangingPunct="1"/>
            <a:r>
              <a:rPr lang="ru-RU" altLang="ru-RU" sz="3600" dirty="0"/>
              <a:t>Программирование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E1C18EA-729D-40B9-AD35-142E64DFD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0728" y="2204864"/>
            <a:ext cx="7906072" cy="3154289"/>
          </a:xfrm>
        </p:spPr>
        <p:txBody>
          <a:bodyPr/>
          <a:lstStyle/>
          <a:p>
            <a:r>
              <a:rPr lang="ru-RU" altLang="ru-RU" sz="2800" u="sng" dirty="0"/>
              <a:t>Программное средство </a:t>
            </a:r>
            <a:r>
              <a:rPr lang="ru-RU" altLang="ru-RU" sz="2800" dirty="0"/>
              <a:t>– программа или логически связанная совокупность программ на носителях данных, снабженная программной документацией </a:t>
            </a:r>
          </a:p>
        </p:txBody>
      </p:sp>
    </p:spTree>
    <p:extLst>
      <p:ext uri="{BB962C8B-B14F-4D97-AF65-F5344CB8AC3E}">
        <p14:creationId xmlns:p14="http://schemas.microsoft.com/office/powerpoint/2010/main" val="3425459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53265-1684-4455-94F7-51DFDBB7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9552"/>
          </a:xfrm>
        </p:spPr>
        <p:txBody>
          <a:bodyPr/>
          <a:lstStyle/>
          <a:p>
            <a:r>
              <a:rPr lang="ru-RU" sz="3600" dirty="0"/>
              <a:t>Программный продукт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5F5E1-0D34-4E5B-81E6-2EDF2DD4D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454624"/>
          </a:xfrm>
        </p:spPr>
        <p:txBody>
          <a:bodyPr/>
          <a:lstStyle/>
          <a:p>
            <a:r>
              <a:rPr lang="ru-RU" sz="2400" dirty="0"/>
              <a:t>Общие программные продукты – автономные программные системы, которые созданы для продажи на открытом рынке программных продуктов любому потребителю</a:t>
            </a:r>
          </a:p>
          <a:p>
            <a:pPr lvl="1"/>
            <a:r>
              <a:rPr lang="ru-RU" sz="2000" dirty="0"/>
              <a:t>Примеры: системы управления базами данных, текстовые процессоры, графические пакеты, средства управления проектами, планировщики задач и т.п.</a:t>
            </a:r>
          </a:p>
          <a:p>
            <a:pPr lvl="1"/>
            <a:r>
              <a:rPr lang="ru-RU" sz="2000" dirty="0"/>
              <a:t>Распространяются как обычный товар «в коробке» или по Интернету</a:t>
            </a:r>
          </a:p>
          <a:p>
            <a:pPr lvl="1"/>
            <a:r>
              <a:rPr lang="ru-RU" sz="2000" dirty="0"/>
              <a:t>Клиент – массовый потребитель</a:t>
            </a:r>
          </a:p>
          <a:p>
            <a:pPr lvl="1"/>
            <a:r>
              <a:rPr lang="ru-RU" sz="2000" dirty="0"/>
              <a:t>Стандартные операции установки на машину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993566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53265-1684-4455-94F7-51DFDBB7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9552"/>
          </a:xfrm>
        </p:spPr>
        <p:txBody>
          <a:bodyPr/>
          <a:lstStyle/>
          <a:p>
            <a:r>
              <a:rPr lang="ru-RU" sz="3600" dirty="0"/>
              <a:t>Программный продукт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5F5E1-0D34-4E5B-81E6-2EDF2DD4D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454624"/>
          </a:xfrm>
        </p:spPr>
        <p:txBody>
          <a:bodyPr/>
          <a:lstStyle/>
          <a:p>
            <a:r>
              <a:rPr lang="ru-RU" sz="2400" dirty="0"/>
              <a:t>Программные продукты, созданные на заказ - программные системы, которые создаются по заказу определенного потребителя</a:t>
            </a:r>
          </a:p>
          <a:p>
            <a:pPr lvl="1"/>
            <a:r>
              <a:rPr lang="ru-RU" sz="2000" dirty="0"/>
              <a:t>Примеры: системы поддержки определенных производственных или бизнес-процессов и т.п.</a:t>
            </a:r>
          </a:p>
          <a:p>
            <a:pPr lvl="1"/>
            <a:r>
              <a:rPr lang="ru-RU" sz="2000" dirty="0"/>
              <a:t>Разрабатываются специально для данного потребителя согласно заключенному контракту</a:t>
            </a:r>
          </a:p>
          <a:p>
            <a:pPr lvl="1"/>
            <a:r>
              <a:rPr lang="ru-RU" sz="2000" dirty="0"/>
              <a:t>Распространяются как внедрение в аппаратно-программной системе клиента – «решение»</a:t>
            </a:r>
          </a:p>
          <a:p>
            <a:pPr lvl="1"/>
            <a:r>
              <a:rPr lang="ru-RU" sz="2000" dirty="0"/>
              <a:t>Клиент – «заказчик» - организация (в широком смысле) со своими особыми требованиями</a:t>
            </a:r>
          </a:p>
          <a:p>
            <a:pPr lvl="1"/>
            <a:r>
              <a:rPr lang="ru-RU" sz="2000" dirty="0"/>
              <a:t>Развертывание и установка с учетом особенностей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903316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42925"/>
          </a:xfrm>
        </p:spPr>
        <p:txBody>
          <a:bodyPr/>
          <a:lstStyle/>
          <a:p>
            <a:r>
              <a:rPr lang="ru-RU" sz="3600" dirty="0"/>
              <a:t>Системный программный продукт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0" t="27620" r="27414" b="16908"/>
          <a:stretch>
            <a:fillRect/>
          </a:stretch>
        </p:blipFill>
        <p:spPr bwMode="auto">
          <a:xfrm>
            <a:off x="1643063" y="1428750"/>
            <a:ext cx="5357812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792163"/>
          </a:xfrm>
        </p:spPr>
        <p:txBody>
          <a:bodyPr/>
          <a:lstStyle/>
          <a:p>
            <a:r>
              <a:rPr lang="ru-RU" sz="3200" dirty="0"/>
              <a:t>Разработка программного обеспечения </a:t>
            </a:r>
          </a:p>
        </p:txBody>
      </p:sp>
      <p:sp>
        <p:nvSpPr>
          <p:cNvPr id="8195" name="Объект 2"/>
          <p:cNvSpPr>
            <a:spLocks noGrp="1"/>
          </p:cNvSpPr>
          <p:nvPr>
            <p:ph idx="1"/>
          </p:nvPr>
        </p:nvSpPr>
        <p:spPr>
          <a:xfrm>
            <a:off x="447675" y="1125538"/>
            <a:ext cx="8229600" cy="2015430"/>
          </a:xfrm>
        </p:spPr>
        <p:txBody>
          <a:bodyPr/>
          <a:lstStyle/>
          <a:p>
            <a:r>
              <a:rPr lang="ru-RU" sz="2400" dirty="0"/>
              <a:t>Хаотическая деятельность –"</a:t>
            </a:r>
            <a:r>
              <a:rPr lang="ru-RU" sz="2400" dirty="0" err="1"/>
              <a:t>code</a:t>
            </a:r>
            <a:r>
              <a:rPr lang="ru-RU" sz="2400" dirty="0"/>
              <a:t> </a:t>
            </a:r>
            <a:r>
              <a:rPr lang="ru-RU" sz="2400" dirty="0" err="1"/>
              <a:t>and</a:t>
            </a:r>
            <a:r>
              <a:rPr lang="ru-RU" sz="2400" dirty="0"/>
              <a:t> </a:t>
            </a:r>
            <a:r>
              <a:rPr lang="ru-RU" sz="2400" dirty="0" err="1"/>
              <a:t>fix</a:t>
            </a:r>
            <a:r>
              <a:rPr lang="ru-RU" sz="2400" dirty="0"/>
              <a:t>" ("пишем и правим")</a:t>
            </a:r>
          </a:p>
          <a:p>
            <a:pPr lvl="1"/>
            <a:r>
              <a:rPr lang="ru-RU" sz="2000" dirty="0"/>
              <a:t>единого плана не существует </a:t>
            </a:r>
          </a:p>
          <a:p>
            <a:pPr lvl="1"/>
            <a:r>
              <a:rPr lang="ru-RU" sz="2000" dirty="0"/>
              <a:t>общий проект представляет собой просто смесь краткосрочных решений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F6B0D77-A081-4C20-84F5-EDDFB762A780}"/>
              </a:ext>
            </a:extLst>
          </p:cNvPr>
          <p:cNvSpPr/>
          <p:nvPr/>
        </p:nvSpPr>
        <p:spPr>
          <a:xfrm>
            <a:off x="457200" y="3152637"/>
            <a:ext cx="836327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/>
              <a:t>Для сложных систем нужна некая организация работы по созданию программного обеспечения</a:t>
            </a:r>
            <a:endParaRPr lang="ru-RU" sz="2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A714DBE-5B33-4344-BA34-E47C2FD0BD84}"/>
              </a:ext>
            </a:extLst>
          </p:cNvPr>
          <p:cNvSpPr/>
          <p:nvPr/>
        </p:nvSpPr>
        <p:spPr>
          <a:xfrm>
            <a:off x="447675" y="4144766"/>
            <a:ext cx="8363272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FF0000"/>
                </a:solidFill>
              </a:rPr>
              <a:t>Технология разработки программного обеспечения </a:t>
            </a:r>
            <a:r>
              <a:rPr lang="ru-RU" sz="2400" dirty="0"/>
              <a:t>– комплекс организационных мер, операций и приемов, направленных на разработку программных продуктов высокого качества в рамках отведенного бюджета и в срок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9AA70C6-C09B-46C3-A929-8A314916AF2E}"/>
              </a:ext>
            </a:extLst>
          </p:cNvPr>
          <p:cNvSpPr/>
          <p:nvPr/>
        </p:nvSpPr>
        <p:spPr>
          <a:xfrm>
            <a:off x="443682" y="6139558"/>
            <a:ext cx="83632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Методики разработки ПО различаются используемой моделью жизненного цикла ПО и уровнем формализма при его создании</a:t>
            </a:r>
          </a:p>
        </p:txBody>
      </p:sp>
    </p:spTree>
    <p:extLst>
      <p:ext uri="{BB962C8B-B14F-4D97-AF65-F5344CB8AC3E}">
        <p14:creationId xmlns:p14="http://schemas.microsoft.com/office/powerpoint/2010/main" val="1505796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792163"/>
          </a:xfrm>
        </p:spPr>
        <p:txBody>
          <a:bodyPr/>
          <a:lstStyle/>
          <a:p>
            <a:r>
              <a:rPr lang="ru-RU" sz="3200" dirty="0"/>
              <a:t>Разработка программного обеспечения </a:t>
            </a:r>
          </a:p>
        </p:txBody>
      </p:sp>
      <p:sp>
        <p:nvSpPr>
          <p:cNvPr id="8195" name="Объект 2"/>
          <p:cNvSpPr>
            <a:spLocks noGrp="1"/>
          </p:cNvSpPr>
          <p:nvPr>
            <p:ph idx="1"/>
          </p:nvPr>
        </p:nvSpPr>
        <p:spPr>
          <a:xfrm>
            <a:off x="447675" y="1125538"/>
            <a:ext cx="8229600" cy="5327650"/>
          </a:xfrm>
        </p:spPr>
        <p:txBody>
          <a:bodyPr/>
          <a:lstStyle/>
          <a:p>
            <a:r>
              <a:rPr lang="ru-RU" sz="2400" dirty="0"/>
              <a:t>Хаотическая деятельность –"</a:t>
            </a:r>
            <a:r>
              <a:rPr lang="ru-RU" sz="2400" dirty="0" err="1"/>
              <a:t>code</a:t>
            </a:r>
            <a:r>
              <a:rPr lang="ru-RU" sz="2400" dirty="0"/>
              <a:t> </a:t>
            </a:r>
            <a:r>
              <a:rPr lang="ru-RU" sz="2400" dirty="0" err="1"/>
              <a:t>and</a:t>
            </a:r>
            <a:r>
              <a:rPr lang="ru-RU" sz="2400" dirty="0"/>
              <a:t> </a:t>
            </a:r>
            <a:r>
              <a:rPr lang="ru-RU" sz="2400" dirty="0" err="1"/>
              <a:t>fix</a:t>
            </a:r>
            <a:r>
              <a:rPr lang="ru-RU" sz="2400" dirty="0"/>
              <a:t>" ("пишем и правим")</a:t>
            </a:r>
          </a:p>
          <a:p>
            <a:pPr lvl="1"/>
            <a:r>
              <a:rPr lang="ru-RU" sz="2000" dirty="0"/>
              <a:t>единого плана не существует </a:t>
            </a:r>
          </a:p>
          <a:p>
            <a:pPr lvl="1"/>
            <a:r>
              <a:rPr lang="ru-RU" sz="2000" dirty="0"/>
              <a:t>общий проект представляет собой просто смесь краткосрочных решений</a:t>
            </a:r>
          </a:p>
          <a:p>
            <a:r>
              <a:rPr lang="ru-RU" sz="2400" dirty="0"/>
              <a:t>Технология превращает создание программного продукта в упорядоченный процесс</a:t>
            </a:r>
          </a:p>
          <a:p>
            <a:pPr lvl="1"/>
            <a:r>
              <a:rPr lang="ru-RU" sz="2000" dirty="0"/>
              <a:t>работа программиста более прогнозируемая и эффективна</a:t>
            </a:r>
          </a:p>
          <a:p>
            <a:pPr lvl="1"/>
            <a:r>
              <a:rPr lang="ru-RU" sz="2000" dirty="0"/>
              <a:t>создается детальное описание процесса создания системы, особое место в котором занимает планирование (аналогично другим инженерным дисциплинам)</a:t>
            </a:r>
          </a:p>
          <a:p>
            <a:r>
              <a:rPr lang="ru-RU" sz="2400" dirty="0"/>
              <a:t>Облегчённые (</a:t>
            </a:r>
            <a:r>
              <a:rPr lang="ru-RU" sz="2400" dirty="0" err="1"/>
              <a:t>lightweight</a:t>
            </a:r>
            <a:r>
              <a:rPr lang="ru-RU" sz="2400" dirty="0"/>
              <a:t>) или гибкие (</a:t>
            </a:r>
            <a:r>
              <a:rPr lang="ru-RU" sz="2400" dirty="0" err="1"/>
              <a:t>agile</a:t>
            </a:r>
            <a:r>
              <a:rPr lang="ru-RU" sz="2400" dirty="0"/>
              <a:t>) технологии</a:t>
            </a:r>
          </a:p>
          <a:p>
            <a:pPr lvl="1"/>
            <a:r>
              <a:rPr lang="ru-RU" sz="2000" dirty="0"/>
              <a:t>меньшая ориентация на документацию</a:t>
            </a:r>
          </a:p>
          <a:p>
            <a:pPr lvl="1"/>
            <a:r>
              <a:rPr lang="ru-RU" sz="2000" dirty="0"/>
              <a:t>ориентированность на код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666750"/>
          </a:xfrm>
        </p:spPr>
        <p:txBody>
          <a:bodyPr/>
          <a:lstStyle/>
          <a:p>
            <a:r>
              <a:rPr lang="ru-RU" sz="3200" dirty="0"/>
              <a:t>Командная разработка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897437"/>
          </a:xfrm>
        </p:spPr>
        <p:txBody>
          <a:bodyPr/>
          <a:lstStyle/>
          <a:p>
            <a:pPr>
              <a:defRPr/>
            </a:pPr>
            <a:r>
              <a:rPr lang="ru-RU" sz="2600" dirty="0"/>
              <a:t>Работа в команде является необходимым условием успешности проекта</a:t>
            </a:r>
          </a:p>
          <a:p>
            <a:pPr>
              <a:defRPr/>
            </a:pPr>
            <a:r>
              <a:rPr lang="ru-RU" sz="2600" dirty="0"/>
              <a:t>Умение работать в команде – важное качество высококвалифицированного разработчика программного обеспечения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600" u="sng" dirty="0"/>
              <a:t>Уровни команд</a:t>
            </a:r>
          </a:p>
          <a:p>
            <a:pPr>
              <a:defRPr/>
            </a:pPr>
            <a:r>
              <a:rPr lang="ru-RU" sz="2600" dirty="0"/>
              <a:t>Отдельный программный компонент, входящий в более крупный проект</a:t>
            </a:r>
          </a:p>
          <a:p>
            <a:pPr>
              <a:defRPr/>
            </a:pPr>
            <a:r>
              <a:rPr lang="ru-RU" sz="2600" dirty="0"/>
              <a:t>Компонент должен войти в более общий продукт </a:t>
            </a:r>
          </a:p>
          <a:p>
            <a:pPr>
              <a:defRPr/>
            </a:pPr>
            <a:r>
              <a:rPr lang="ru-RU" sz="2600" dirty="0"/>
              <a:t>Разработка нескольких проектов одновременно</a:t>
            </a:r>
          </a:p>
          <a:p>
            <a:pPr>
              <a:defRPr/>
            </a:pPr>
            <a:endParaRPr lang="ru-RU" sz="2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477838"/>
            <a:ext cx="8497887" cy="6215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728B2E5-A9C0-4E33-B989-9B5C6D220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016" y="908720"/>
            <a:ext cx="4176464" cy="5400600"/>
          </a:xfrm>
        </p:spPr>
        <p:txBody>
          <a:bodyPr/>
          <a:lstStyle/>
          <a:p>
            <a:r>
              <a:rPr lang="ru-RU" sz="2000" dirty="0"/>
              <a:t>Руководство по разработке качественных требований к программному обеспечению. </a:t>
            </a:r>
          </a:p>
          <a:p>
            <a:r>
              <a:rPr lang="ru-RU" sz="2000" dirty="0"/>
              <a:t>Описаны приемы выявления, формулирования, разработки, проверки, утверждения и тестирования требований, которые помогут создать эффективное ПО.</a:t>
            </a:r>
          </a:p>
          <a:p>
            <a:r>
              <a:rPr lang="ru-RU" sz="2000" dirty="0"/>
              <a:t>Издание дополнено новыми приемами, посвященными разработке требований в проектах гибкой разработки (</a:t>
            </a:r>
            <a:r>
              <a:rPr lang="ru-RU" sz="2000" dirty="0" err="1"/>
              <a:t>agile</a:t>
            </a:r>
            <a:r>
              <a:rPr lang="ru-RU" sz="2000" dirty="0"/>
              <a:t>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8A4ADB-A0F4-40F0-B2E4-62A730F6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1" y="520849"/>
            <a:ext cx="4320239" cy="617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357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BBAFC-F016-4ACB-B74D-BB6A00BB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9552"/>
          </a:xfrm>
        </p:spPr>
        <p:txBody>
          <a:bodyPr/>
          <a:lstStyle/>
          <a:p>
            <a:r>
              <a:rPr lang="ru-RU" sz="3600" dirty="0"/>
              <a:t>Навыки и умения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D2F65F-2A7D-4B16-B686-D2FDDF50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44008"/>
          </a:xfrm>
        </p:spPr>
        <p:txBody>
          <a:bodyPr/>
          <a:lstStyle/>
          <a:p>
            <a:r>
              <a:rPr lang="ru-RU" sz="2800" dirty="0"/>
              <a:t>Документирование</a:t>
            </a:r>
          </a:p>
          <a:p>
            <a:r>
              <a:rPr lang="ru-RU" sz="2800" dirty="0"/>
              <a:t>Тестирование</a:t>
            </a:r>
          </a:p>
          <a:p>
            <a:r>
              <a:rPr lang="ru-RU" sz="2800" dirty="0"/>
              <a:t>Управлениями версиями</a:t>
            </a:r>
          </a:p>
          <a:p>
            <a:r>
              <a:rPr lang="ru-RU" sz="2800" dirty="0"/>
              <a:t>Непрерывная интеграция и непрерывная доставка (CI/CD)</a:t>
            </a:r>
          </a:p>
        </p:txBody>
      </p:sp>
    </p:spTree>
    <p:extLst>
      <p:ext uri="{BB962C8B-B14F-4D97-AF65-F5344CB8AC3E}">
        <p14:creationId xmlns:p14="http://schemas.microsoft.com/office/powerpoint/2010/main" val="782472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3FDF5-E401-470B-9C01-4F7354DB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507288" cy="1099592"/>
          </a:xfrm>
        </p:spPr>
        <p:txBody>
          <a:bodyPr/>
          <a:lstStyle/>
          <a:p>
            <a:r>
              <a:rPr lang="ru-RU" sz="3200" dirty="0"/>
              <a:t>Непрерывный жизненный цикл доставки приложений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7B1E08-CDAC-4224-A982-9BDFCCDA9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5038"/>
            <a:ext cx="8229600" cy="1728192"/>
          </a:xfrm>
        </p:spPr>
        <p:txBody>
          <a:bodyPr/>
          <a:lstStyle/>
          <a:p>
            <a:r>
              <a:rPr lang="en-US" sz="2400" dirty="0"/>
              <a:t>Continuous Integration (</a:t>
            </a:r>
            <a:r>
              <a:rPr lang="ru-RU" sz="2400" dirty="0"/>
              <a:t>Непрерывная интеграция)</a:t>
            </a:r>
          </a:p>
          <a:p>
            <a:r>
              <a:rPr lang="en-US" sz="2400" dirty="0"/>
              <a:t>Continuous Delivery (</a:t>
            </a:r>
            <a:r>
              <a:rPr lang="ru-RU" sz="2400" dirty="0"/>
              <a:t>Непрерывная доставка)</a:t>
            </a:r>
          </a:p>
          <a:p>
            <a:r>
              <a:rPr lang="en-US" sz="2400" dirty="0"/>
              <a:t>Continuous Deployment (</a:t>
            </a:r>
            <a:r>
              <a:rPr lang="ru-RU" sz="2400" dirty="0"/>
              <a:t>Непрерывное развертывание)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8EAE21-854F-45F3-8B97-EB4FD75B9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3375232"/>
            <a:ext cx="9144000" cy="34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05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8F021-163E-461E-892A-CB99CAE9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33400"/>
          </a:xfrm>
        </p:spPr>
        <p:txBody>
          <a:bodyPr/>
          <a:lstStyle/>
          <a:p>
            <a:r>
              <a:rPr lang="en-US" sz="3200" dirty="0"/>
              <a:t>Continuous Integration (CI)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2E2761-4E4B-4B1D-AAEC-EBE9AE690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65" y="1052736"/>
            <a:ext cx="8229600" cy="54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400" dirty="0"/>
              <a:t>Процесс непрерывной интеграции (</a:t>
            </a:r>
            <a:r>
              <a:rPr lang="ru-RU" sz="2400" dirty="0" err="1"/>
              <a:t>Continuous</a:t>
            </a:r>
            <a:r>
              <a:rPr lang="ru-RU" sz="2400" dirty="0"/>
              <a:t> </a:t>
            </a:r>
            <a:r>
              <a:rPr lang="ru-RU" sz="2400" dirty="0" err="1"/>
              <a:t>Integration</a:t>
            </a:r>
            <a:r>
              <a:rPr lang="ru-RU" sz="2400" dirty="0"/>
              <a:t>) нацелен на автоматизированную проверку интеграции между изменениями разработчика и остальным кодом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ru-RU" sz="2000" dirty="0"/>
              <a:t>заключается в постоянном слиянии рабочих копий софта в одну основную общую ветвь разработки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45391D-F473-435D-BF05-E783440D40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6381" t="30287" r="5614" b="2174"/>
          <a:stretch/>
        </p:blipFill>
        <p:spPr>
          <a:xfrm>
            <a:off x="928148" y="3284984"/>
            <a:ext cx="7316260" cy="34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17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B1704-A6ED-4A5F-94CC-E1C047E2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ru-RU" sz="3200" dirty="0"/>
              <a:t>Непрерывная доставка + Непрерывное развертывание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CEC4A0-724D-49F3-A381-59943F8D1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5184576"/>
          </a:xfrm>
        </p:spPr>
        <p:txBody>
          <a:bodyPr/>
          <a:lstStyle/>
          <a:p>
            <a:r>
              <a:rPr lang="ru-RU" sz="2800" dirty="0" err="1"/>
              <a:t>Continuous</a:t>
            </a:r>
            <a:r>
              <a:rPr lang="ru-RU" sz="2800" dirty="0"/>
              <a:t> Delivery (CD)</a:t>
            </a:r>
          </a:p>
          <a:p>
            <a:pPr lvl="1"/>
            <a:r>
              <a:rPr lang="ru-RU" sz="2400" dirty="0"/>
              <a:t>Целью этого этапа является доставка измененной версии приложения в эксплуатацию</a:t>
            </a:r>
            <a:endParaRPr lang="en-US" sz="2400" dirty="0"/>
          </a:p>
          <a:p>
            <a:pPr lvl="1"/>
            <a:r>
              <a:rPr lang="ru-RU" sz="2400" dirty="0"/>
              <a:t>Автоматизация процессов CD позволяет ускорить процесс доставки, исключить влияние человеческого фактора, а также сделать доставку более доступной для остальных членов команды</a:t>
            </a:r>
            <a:endParaRPr lang="en-US" sz="2400" dirty="0"/>
          </a:p>
          <a:p>
            <a:r>
              <a:rPr lang="ru-RU" sz="2800" dirty="0" err="1"/>
              <a:t>Continuous</a:t>
            </a:r>
            <a:r>
              <a:rPr lang="ru-RU" sz="2800" dirty="0"/>
              <a:t> </a:t>
            </a:r>
            <a:r>
              <a:rPr lang="ru-RU" sz="2800" dirty="0" err="1"/>
              <a:t>Deployment</a:t>
            </a:r>
            <a:r>
              <a:rPr lang="ru-RU" sz="2800" dirty="0"/>
              <a:t> (CD)</a:t>
            </a:r>
          </a:p>
          <a:p>
            <a:pPr lvl="1"/>
            <a:r>
              <a:rPr lang="ru-RU" sz="2400" dirty="0"/>
              <a:t>Процесс нацелен на развертывание новой версии приложения в окружение эксплуатации или тестирования</a:t>
            </a:r>
            <a:endParaRPr lang="en-US" sz="2400" dirty="0"/>
          </a:p>
          <a:p>
            <a:pPr lvl="1"/>
            <a:r>
              <a:rPr lang="ru-RU" sz="2400" dirty="0"/>
              <a:t>Обычно этот этап не выделяют как отдельный, развертывание включают в процесс доставки</a:t>
            </a:r>
          </a:p>
        </p:txBody>
      </p:sp>
    </p:spTree>
    <p:extLst>
      <p:ext uri="{BB962C8B-B14F-4D97-AF65-F5344CB8AC3E}">
        <p14:creationId xmlns:p14="http://schemas.microsoft.com/office/powerpoint/2010/main" val="941719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42925"/>
          </a:xfrm>
        </p:spPr>
        <p:txBody>
          <a:bodyPr/>
          <a:lstStyle/>
          <a:p>
            <a:pPr>
              <a:defRPr/>
            </a:pPr>
            <a:r>
              <a:rPr lang="ru-RU" sz="3600" dirty="0">
                <a:latin typeface="+mn-lt"/>
                <a:ea typeface="+mn-ea"/>
                <a:cs typeface="+mn-cs"/>
              </a:rPr>
              <a:t>Система разработки ПО </a:t>
            </a:r>
            <a:endParaRPr lang="ru-RU" dirty="0"/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1214437"/>
          </a:xfrm>
        </p:spPr>
        <p:txBody>
          <a:bodyPr/>
          <a:lstStyle/>
          <a:p>
            <a:r>
              <a:rPr lang="ru-RU" sz="2400"/>
              <a:t>Система разработки программного обеспечения включает в себя </a:t>
            </a:r>
            <a:r>
              <a:rPr lang="ru-RU" sz="2400" i="1"/>
              <a:t>персонал, процесс, проект </a:t>
            </a:r>
            <a:r>
              <a:rPr lang="ru-RU" sz="2400"/>
              <a:t>и </a:t>
            </a:r>
            <a:r>
              <a:rPr lang="ru-RU" sz="2400" i="1"/>
              <a:t>продукт</a:t>
            </a:r>
            <a:endParaRPr lang="ru-RU" sz="240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7" t="34146" r="22430" b="18359"/>
          <a:stretch>
            <a:fillRect/>
          </a:stretch>
        </p:blipFill>
        <p:spPr bwMode="auto">
          <a:xfrm>
            <a:off x="785813" y="2286000"/>
            <a:ext cx="72961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74A4F-1EEF-4CC2-8D03-3D1BC793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67544"/>
          </a:xfrm>
        </p:spPr>
        <p:txBody>
          <a:bodyPr/>
          <a:lstStyle/>
          <a:p>
            <a:r>
              <a:rPr lang="ru-RU" sz="3600" dirty="0"/>
              <a:t>Процесс и стадии создания ПО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6AD5B-B800-4FFF-9551-C5F7D88F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81128"/>
          </a:xfrm>
        </p:spPr>
        <p:txBody>
          <a:bodyPr/>
          <a:lstStyle/>
          <a:p>
            <a:r>
              <a:rPr lang="ru-RU" sz="2400" dirty="0"/>
              <a:t>Анализ предметной области (постановка задачи)</a:t>
            </a:r>
          </a:p>
          <a:p>
            <a:r>
              <a:rPr lang="ru-RU" sz="2400" dirty="0"/>
              <a:t>Разработка проекта системы </a:t>
            </a:r>
          </a:p>
          <a:p>
            <a:pPr lvl="1"/>
            <a:r>
              <a:rPr lang="ru-RU" sz="2000" dirty="0"/>
              <a:t>Создание модели, отражающей основные функциональные требования, предъявляемые к программе</a:t>
            </a:r>
          </a:p>
          <a:p>
            <a:pPr lvl="1"/>
            <a:r>
              <a:rPr lang="ru-RU" sz="2000" dirty="0"/>
              <a:t>Выбор метода решения (построение математической модели)</a:t>
            </a:r>
          </a:p>
          <a:p>
            <a:pPr lvl="1"/>
            <a:r>
              <a:rPr lang="ru-RU" sz="2000" dirty="0"/>
              <a:t>Разработка алгоритма – последовательности действий по решению задачи</a:t>
            </a:r>
          </a:p>
          <a:p>
            <a:r>
              <a:rPr lang="ru-RU" sz="2400" dirty="0"/>
              <a:t>Реализация программы на языке программирования (кодирование)</a:t>
            </a:r>
          </a:p>
          <a:p>
            <a:r>
              <a:rPr lang="ru-RU" sz="2400" dirty="0"/>
              <a:t>Анализ полученных результатов (тестирование)</a:t>
            </a:r>
          </a:p>
          <a:p>
            <a:r>
              <a:rPr lang="ru-RU" sz="2400" dirty="0"/>
              <a:t>Внедрение и сопровождение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196752"/>
            <a:ext cx="836327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/>
              <a:t>Процесс создания ПО</a:t>
            </a:r>
            <a:r>
              <a:rPr lang="ru-RU" sz="2400" dirty="0"/>
              <a:t> – совокупность мероприятий, целью которых является создание или модернизация ПО</a:t>
            </a:r>
          </a:p>
        </p:txBody>
      </p:sp>
    </p:spTree>
    <p:extLst>
      <p:ext uri="{BB962C8B-B14F-4D97-AF65-F5344CB8AC3E}">
        <p14:creationId xmlns:p14="http://schemas.microsoft.com/office/powerpoint/2010/main" val="179065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38358-0FA5-46E3-8790-8B2181CB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Проблема желаний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35BC0D-4177-4C18-AC54-2F8CBF16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55651"/>
            <a:ext cx="8579296" cy="15577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sz="2400" dirty="0"/>
              <a:t>Пользователям очень трудно выразить свои потребности в форме, понятной разработчикам</a:t>
            </a:r>
          </a:p>
          <a:p>
            <a:pPr lvl="1"/>
            <a:r>
              <a:rPr lang="ru-RU" sz="2000" dirty="0"/>
              <a:t>каждая из этих групп испытывает недостаток знаний в предметной области другой группы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738B7-9597-4495-B09A-6C305D11F5E9}"/>
              </a:ext>
            </a:extLst>
          </p:cNvPr>
          <p:cNvSpPr txBox="1"/>
          <p:nvPr/>
        </p:nvSpPr>
        <p:spPr>
          <a:xfrm>
            <a:off x="179512" y="1196752"/>
            <a:ext cx="309634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При разработке ПО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29FA5-02F9-4F42-8AA9-219B2E571205}"/>
              </a:ext>
            </a:extLst>
          </p:cNvPr>
          <p:cNvSpPr txBox="1"/>
          <p:nvPr/>
        </p:nvSpPr>
        <p:spPr>
          <a:xfrm>
            <a:off x="3995936" y="1124744"/>
            <a:ext cx="504056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Необходимость удовлетворить множество различных, иногда взаимоисключающих желаний (требований)</a:t>
            </a:r>
          </a:p>
        </p:txBody>
      </p:sp>
      <p:sp>
        <p:nvSpPr>
          <p:cNvPr id="8" name="Стрелка: изогнутая вверх 7">
            <a:extLst>
              <a:ext uri="{FF2B5EF4-FFF2-40B4-BE49-F238E27FC236}">
                <a16:creationId xmlns:a16="http://schemas.microsoft.com/office/drawing/2014/main" id="{384E0836-EC58-4F66-BE4B-AA2E29BF8942}"/>
              </a:ext>
            </a:extLst>
          </p:cNvPr>
          <p:cNvSpPr/>
          <p:nvPr/>
        </p:nvSpPr>
        <p:spPr>
          <a:xfrm rot="5400000">
            <a:off x="2431446" y="1072422"/>
            <a:ext cx="740144" cy="1956788"/>
          </a:xfrm>
          <a:prstGeom prst="bentUpArrow">
            <a:avLst>
              <a:gd name="adj1" fmla="val 25000"/>
              <a:gd name="adj2" fmla="val 2607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0E431E94-0FF3-451B-AB52-EE4F9C4D16B0}"/>
              </a:ext>
            </a:extLst>
          </p:cNvPr>
          <p:cNvSpPr txBox="1">
            <a:spLocks/>
          </p:cNvSpPr>
          <p:nvPr/>
        </p:nvSpPr>
        <p:spPr bwMode="auto">
          <a:xfrm>
            <a:off x="457200" y="2780928"/>
            <a:ext cx="8579296" cy="22952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ru-RU" sz="2400" kern="0" dirty="0"/>
              <a:t>Механизмы функционирования современных систем сами по себе довольно сложны для понимания</a:t>
            </a:r>
          </a:p>
          <a:p>
            <a:r>
              <a:rPr lang="ru-RU" sz="2400" kern="0" dirty="0"/>
              <a:t>Дополнительные требования (часто неявные и трудно формализуемые) </a:t>
            </a:r>
          </a:p>
          <a:p>
            <a:pPr lvl="1"/>
            <a:r>
              <a:rPr lang="ru-RU" sz="2000" kern="0" dirty="0"/>
              <a:t>например, удобство, производительность, стоимость, устойчивость и надежность</a:t>
            </a:r>
          </a:p>
        </p:txBody>
      </p:sp>
    </p:spTree>
    <p:extLst>
      <p:ext uri="{BB962C8B-B14F-4D97-AF65-F5344CB8AC3E}">
        <p14:creationId xmlns:p14="http://schemas.microsoft.com/office/powerpoint/2010/main" val="32538747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>
            <a:extLst>
              <a:ext uri="{FF2B5EF4-FFF2-40B4-BE49-F238E27FC236}">
                <a16:creationId xmlns:a16="http://schemas.microsoft.com/office/drawing/2014/main" id="{8578ECB8-A57D-48EF-B961-73856830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865188"/>
          </a:xfrm>
        </p:spPr>
        <p:txBody>
          <a:bodyPr/>
          <a:lstStyle/>
          <a:p>
            <a:r>
              <a:rPr lang="ru-RU" altLang="ru-RU" sz="3200" dirty="0"/>
              <a:t>Требования к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CAC9C-B489-43B0-99C0-AD61C25C8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95977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dirty="0"/>
              <a:t>IEEE </a:t>
            </a:r>
            <a:r>
              <a:rPr lang="ru-RU" sz="2400" dirty="0" err="1"/>
              <a:t>Standard</a:t>
            </a:r>
            <a:r>
              <a:rPr lang="ru-RU" sz="2400" dirty="0"/>
              <a:t> </a:t>
            </a:r>
            <a:r>
              <a:rPr lang="ru-RU" sz="2400" dirty="0" err="1"/>
              <a:t>Glossary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Software</a:t>
            </a:r>
            <a:r>
              <a:rPr lang="ru-RU" sz="2400" dirty="0"/>
              <a:t> </a:t>
            </a:r>
            <a:r>
              <a:rPr lang="ru-RU" sz="2400" dirty="0" err="1"/>
              <a:t>Engineering</a:t>
            </a:r>
            <a:r>
              <a:rPr lang="ru-RU" sz="2400" dirty="0"/>
              <a:t> </a:t>
            </a:r>
            <a:r>
              <a:rPr lang="ru-RU" sz="2400" dirty="0" err="1"/>
              <a:t>Terminology</a:t>
            </a:r>
            <a:r>
              <a:rPr lang="ru-RU" sz="2400" dirty="0"/>
              <a:t> (1990):</a:t>
            </a:r>
          </a:p>
          <a:p>
            <a:pPr>
              <a:defRPr/>
            </a:pPr>
            <a:r>
              <a:rPr lang="ru-RU" sz="2400" dirty="0"/>
              <a:t>Условия или возможности, необходимые пользователю для решения проблем или достижения целей</a:t>
            </a:r>
          </a:p>
          <a:p>
            <a:pPr>
              <a:defRPr/>
            </a:pPr>
            <a:r>
              <a:rPr lang="ru-RU" sz="2400" dirty="0"/>
              <a:t>Условия или возможности, которыми должна обладать система или системные компоненты, чтобы выполнить контракт или удовлетворять стандартам, спецификациям или другим формальным документам</a:t>
            </a:r>
          </a:p>
          <a:p>
            <a:pPr>
              <a:defRPr/>
            </a:pP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E058D24-CB7A-4EA1-ACE9-3D3A98E274E1}"/>
              </a:ext>
            </a:extLst>
          </p:cNvPr>
          <p:cNvSpPr/>
          <p:nvPr/>
        </p:nvSpPr>
        <p:spPr>
          <a:xfrm>
            <a:off x="457200" y="5301208"/>
            <a:ext cx="8569200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ru-RU" sz="2400" u="sng" kern="0" dirty="0">
                <a:solidFill>
                  <a:srgbClr val="000000"/>
                </a:solidFill>
                <a:latin typeface="Arial"/>
                <a:cs typeface="Arial"/>
              </a:rPr>
              <a:t>Основная задача </a:t>
            </a:r>
            <a:r>
              <a:rPr lang="ru-RU" sz="2400" kern="0" dirty="0">
                <a:solidFill>
                  <a:srgbClr val="000000"/>
                </a:solidFill>
                <a:latin typeface="Arial"/>
                <a:cs typeface="Arial"/>
              </a:rPr>
              <a:t>этапа определения требований </a:t>
            </a:r>
          </a:p>
          <a:p>
            <a:pPr marL="742950" lvl="1" indent="-285750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¨"/>
            </a:pPr>
            <a:r>
              <a:rPr lang="ru-RU" sz="2000" kern="0" dirty="0">
                <a:solidFill>
                  <a:srgbClr val="000000"/>
                </a:solidFill>
                <a:latin typeface="Arial"/>
                <a:cs typeface="Arial"/>
              </a:rPr>
              <a:t>выяснить, обсудить и зафиксировать, что действительно требуется от системы в форме, понятной и клиентам и членам команды разработчиков.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ru-RU" sz="3200" dirty="0"/>
              <a:t>Анализ и проектирование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/>
          <a:p>
            <a:r>
              <a:rPr lang="ru-RU" sz="2400" dirty="0"/>
              <a:t>Этап анализа (</a:t>
            </a:r>
            <a:r>
              <a:rPr lang="ru-RU" sz="2400" dirty="0" err="1"/>
              <a:t>analysis</a:t>
            </a:r>
            <a:r>
              <a:rPr lang="ru-RU" sz="2400" dirty="0"/>
              <a:t>) состоит в исследовании системных требований и проблемы</a:t>
            </a:r>
          </a:p>
          <a:p>
            <a:pPr marL="0" indent="0">
              <a:buNone/>
            </a:pPr>
            <a:r>
              <a:rPr lang="ru-RU" sz="2400" dirty="0"/>
              <a:t>Различают:</a:t>
            </a:r>
          </a:p>
          <a:p>
            <a:r>
              <a:rPr lang="ru-RU" sz="2400" u="sng" dirty="0"/>
              <a:t>анализ требований </a:t>
            </a:r>
            <a:r>
              <a:rPr lang="ru-RU" sz="2400" dirty="0"/>
              <a:t>(</a:t>
            </a:r>
            <a:r>
              <a:rPr lang="ru-RU" sz="2400" dirty="0" err="1"/>
              <a:t>requirements</a:t>
            </a:r>
            <a:r>
              <a:rPr lang="ru-RU" sz="2400" dirty="0"/>
              <a:t> </a:t>
            </a:r>
            <a:r>
              <a:rPr lang="ru-RU" sz="2400" dirty="0" err="1"/>
              <a:t>analysis</a:t>
            </a:r>
            <a:r>
              <a:rPr lang="ru-RU" sz="2400" dirty="0"/>
              <a:t>) – исследование требований к системе </a:t>
            </a:r>
          </a:p>
          <a:p>
            <a:r>
              <a:rPr lang="ru-RU" sz="2400" u="sng" dirty="0"/>
              <a:t>объектный анализ </a:t>
            </a:r>
            <a:r>
              <a:rPr lang="ru-RU" sz="2400" dirty="0"/>
              <a:t>(</a:t>
            </a:r>
            <a:r>
              <a:rPr lang="ru-RU" sz="2400" dirty="0" err="1"/>
              <a:t>object</a:t>
            </a:r>
            <a:r>
              <a:rPr lang="ru-RU" sz="2400" dirty="0"/>
              <a:t> </a:t>
            </a:r>
            <a:r>
              <a:rPr lang="ru-RU" sz="2400" dirty="0" err="1"/>
              <a:t>analysis</a:t>
            </a:r>
            <a:r>
              <a:rPr lang="ru-RU" sz="2400" dirty="0"/>
              <a:t>) – исследование объектов предметной области</a:t>
            </a:r>
          </a:p>
          <a:p>
            <a:endParaRPr lang="ru-RU" sz="2400" dirty="0"/>
          </a:p>
          <a:p>
            <a:r>
              <a:rPr lang="ru-RU" sz="2400" dirty="0"/>
              <a:t>В процессе проектирования (</a:t>
            </a:r>
            <a:r>
              <a:rPr lang="ru-RU" sz="2400" dirty="0" err="1"/>
              <a:t>design</a:t>
            </a:r>
            <a:r>
              <a:rPr lang="ru-RU" sz="2400" dirty="0"/>
              <a:t>) основное внимание уделяется концептуальному решению, обеспечивающему выполнение основных требований</a:t>
            </a:r>
          </a:p>
          <a:p>
            <a:pPr lvl="1"/>
            <a:r>
              <a:rPr lang="ru-RU" sz="2000" dirty="0"/>
              <a:t>Например, на этапе проектирования описываются программные объекты или схема базы данных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79256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41E3E-7E2C-4474-ADA8-4CE5A60B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71600"/>
          </a:xfrm>
        </p:spPr>
        <p:txBody>
          <a:bodyPr/>
          <a:lstStyle/>
          <a:p>
            <a:r>
              <a:rPr lang="ru-RU" sz="3200" dirty="0"/>
              <a:t>Итеративный процесс формулирования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8547-8818-4343-B5FE-8C36948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864096"/>
          </a:xfrm>
        </p:spPr>
        <p:txBody>
          <a:bodyPr/>
          <a:lstStyle/>
          <a:p>
            <a:r>
              <a:rPr lang="ru-RU" sz="2000" dirty="0"/>
              <a:t>Разработка требований состоит из выявления, анализа, документирования и проверки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5C036B-BF83-4F59-AFE9-9C241FD6E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488" y="2309435"/>
            <a:ext cx="8238312" cy="191165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94D8842-03B4-42D4-970D-FB8A668D2FB1}"/>
              </a:ext>
            </a:extLst>
          </p:cNvPr>
          <p:cNvSpPr/>
          <p:nvPr/>
        </p:nvSpPr>
        <p:spPr>
          <a:xfrm>
            <a:off x="448488" y="4224107"/>
            <a:ext cx="84824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Выявление</a:t>
            </a:r>
            <a:r>
              <a:rPr lang="ru-RU" dirty="0"/>
              <a:t>: задавать клиентам вопросы, слушать их ответы и наблюдать, что они делают</a:t>
            </a:r>
          </a:p>
          <a:p>
            <a:r>
              <a:rPr lang="ru-RU" b="1" dirty="0"/>
              <a:t>Анализ</a:t>
            </a:r>
            <a:r>
              <a:rPr lang="ru-RU" dirty="0"/>
              <a:t>: классифицировать информацию по категориям, связать потребности клиентов с возможными программными требованиями</a:t>
            </a:r>
          </a:p>
          <a:p>
            <a:r>
              <a:rPr lang="ru-RU" b="1" dirty="0"/>
              <a:t>Спецификация</a:t>
            </a:r>
            <a:r>
              <a:rPr lang="ru-RU" dirty="0"/>
              <a:t>: структурировать информацию</a:t>
            </a:r>
          </a:p>
          <a:p>
            <a:r>
              <a:rPr lang="ru-RU" dirty="0"/>
              <a:t>от пользователей и выведенные требования в виде письменных требований-утверждений и диаграмм</a:t>
            </a:r>
          </a:p>
          <a:p>
            <a:r>
              <a:rPr lang="ru-RU" b="1" dirty="0"/>
              <a:t>Проверка</a:t>
            </a:r>
            <a:r>
              <a:rPr lang="ru-RU" dirty="0"/>
              <a:t>: подтверждение, что «представленное» точно и полно отражает потребности, исправление ошибок</a:t>
            </a:r>
          </a:p>
        </p:txBody>
      </p:sp>
    </p:spTree>
    <p:extLst>
      <p:ext uri="{BB962C8B-B14F-4D97-AF65-F5344CB8AC3E}">
        <p14:creationId xmlns:p14="http://schemas.microsoft.com/office/powerpoint/2010/main" val="409875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728B2E5-A9C0-4E33-B989-9B5C6D220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016" y="908720"/>
            <a:ext cx="4176464" cy="5400600"/>
          </a:xfrm>
        </p:spPr>
        <p:txBody>
          <a:bodyPr/>
          <a:lstStyle/>
          <a:p>
            <a:r>
              <a:rPr lang="ru-RU" sz="2000" dirty="0"/>
              <a:t>Руководство по написанию вариантов использования. </a:t>
            </a:r>
          </a:p>
          <a:p>
            <a:r>
              <a:rPr lang="ru-RU" sz="2000" dirty="0"/>
              <a:t>В книге представлены начальная, промежуточная и развитая концепции</a:t>
            </a:r>
          </a:p>
          <a:p>
            <a:r>
              <a:rPr lang="ru-RU" sz="2000" dirty="0"/>
              <a:t>Подходит читателям с разным уровнем подготовки. </a:t>
            </a:r>
          </a:p>
          <a:p>
            <a:r>
              <a:rPr lang="ru-RU" sz="2000" dirty="0"/>
              <a:t>Инструкции подкреплены наглядными примерами и упражнениями.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94BDA3-2D96-42FB-81C6-1799C4F02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641806"/>
            <a:ext cx="4320481" cy="60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06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428625" y="404664"/>
            <a:ext cx="8229600" cy="1066800"/>
          </a:xfrm>
        </p:spPr>
        <p:txBody>
          <a:bodyPr/>
          <a:lstStyle/>
          <a:p>
            <a:r>
              <a:rPr lang="ru-RU" sz="2800" dirty="0"/>
              <a:t>Функциональные и нефункциональные требования к программному средству</a:t>
            </a:r>
          </a:p>
        </p:txBody>
      </p:sp>
      <p:pic>
        <p:nvPicPr>
          <p:cNvPr id="66562" name="Рисунок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525860"/>
            <a:ext cx="7943850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ъект 2">
            <a:extLst>
              <a:ext uri="{FF2B5EF4-FFF2-40B4-BE49-F238E27FC236}">
                <a16:creationId xmlns:a16="http://schemas.microsoft.com/office/drawing/2014/main" id="{7CDCA724-F1DD-4919-B1D2-34C63DF4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150"/>
            <a:ext cx="8229600" cy="5905500"/>
          </a:xfrm>
        </p:spPr>
        <p:txBody>
          <a:bodyPr/>
          <a:lstStyle/>
          <a:p>
            <a:r>
              <a:rPr lang="ru-RU" altLang="ru-RU" sz="2000" i="1" dirty="0"/>
              <a:t>Бизнес-требования</a:t>
            </a:r>
            <a:r>
              <a:rPr lang="ru-RU" altLang="ru-RU" sz="2000" dirty="0"/>
              <a:t> (</a:t>
            </a:r>
            <a:r>
              <a:rPr lang="ru-RU" altLang="ru-RU" sz="2000" dirty="0" err="1"/>
              <a:t>business</a:t>
            </a:r>
            <a:r>
              <a:rPr lang="ru-RU" altLang="ru-RU" sz="2000" dirty="0"/>
              <a:t> </a:t>
            </a:r>
            <a:r>
              <a:rPr lang="ru-RU" altLang="ru-RU" sz="2000" dirty="0" err="1"/>
              <a:t>requirements</a:t>
            </a:r>
            <a:r>
              <a:rPr lang="ru-RU" altLang="ru-RU" sz="2000" dirty="0"/>
              <a:t>) содержат высокоуровневые цели организации или заказчиков системы</a:t>
            </a:r>
          </a:p>
          <a:p>
            <a:r>
              <a:rPr lang="ru-RU" altLang="ru-RU" sz="2000" i="1" dirty="0"/>
              <a:t>Требования пользователей </a:t>
            </a:r>
            <a:r>
              <a:rPr lang="ru-RU" altLang="ru-RU" sz="2000" dirty="0"/>
              <a:t>(</a:t>
            </a:r>
            <a:r>
              <a:rPr lang="ru-RU" altLang="ru-RU" sz="2000" dirty="0" err="1"/>
              <a:t>user</a:t>
            </a:r>
            <a:r>
              <a:rPr lang="ru-RU" altLang="ru-RU" sz="2000" dirty="0"/>
              <a:t> </a:t>
            </a:r>
            <a:r>
              <a:rPr lang="ru-RU" altLang="ru-RU" sz="2000" dirty="0" err="1"/>
              <a:t>requirements</a:t>
            </a:r>
            <a:r>
              <a:rPr lang="ru-RU" altLang="ru-RU" sz="2000" dirty="0"/>
              <a:t>) описывают цели и задачи, которые пользователям позволит решить система</a:t>
            </a:r>
          </a:p>
          <a:p>
            <a:r>
              <a:rPr lang="ru-RU" altLang="ru-RU" sz="2000" i="1" dirty="0"/>
              <a:t>Функциональные требования </a:t>
            </a:r>
            <a:r>
              <a:rPr lang="ru-RU" altLang="ru-RU" sz="2000" dirty="0"/>
              <a:t>(</a:t>
            </a:r>
            <a:r>
              <a:rPr lang="ru-RU" altLang="ru-RU" sz="2000" dirty="0" err="1"/>
              <a:t>functional</a:t>
            </a:r>
            <a:r>
              <a:rPr lang="ru-RU" altLang="ru-RU" sz="2000" dirty="0"/>
              <a:t> </a:t>
            </a:r>
            <a:r>
              <a:rPr lang="ru-RU" altLang="ru-RU" sz="2000" dirty="0" err="1"/>
              <a:t>requirements</a:t>
            </a:r>
            <a:r>
              <a:rPr lang="ru-RU" altLang="ru-RU" sz="2000" dirty="0"/>
              <a:t>) определяют функциональность ПО, которую разработчики должны построить, чтобы пользователи смогли выполнить свои задачи в рамках бизнес-требований</a:t>
            </a:r>
            <a:endParaRPr lang="en-US" altLang="ru-RU" sz="2000" dirty="0"/>
          </a:p>
          <a:p>
            <a:r>
              <a:rPr lang="ru-RU" altLang="ru-RU" sz="2000" i="1" dirty="0"/>
              <a:t>Системные требования </a:t>
            </a:r>
            <a:r>
              <a:rPr lang="ru-RU" altLang="ru-RU" sz="2000" dirty="0"/>
              <a:t>(</a:t>
            </a:r>
            <a:r>
              <a:rPr lang="ru-RU" altLang="ru-RU" sz="2000" dirty="0" err="1"/>
              <a:t>system</a:t>
            </a:r>
            <a:r>
              <a:rPr lang="ru-RU" altLang="ru-RU" sz="2000" dirty="0"/>
              <a:t> </a:t>
            </a:r>
            <a:r>
              <a:rPr lang="ru-RU" altLang="ru-RU" sz="2000" dirty="0" err="1"/>
              <a:t>requirements</a:t>
            </a:r>
            <a:r>
              <a:rPr lang="ru-RU" altLang="ru-RU" sz="2000" dirty="0"/>
              <a:t>) определяют высокоуровневые требования к продукту, которые содержат многие подсистемы</a:t>
            </a:r>
          </a:p>
          <a:p>
            <a:r>
              <a:rPr lang="ru-RU" altLang="ru-RU" sz="2000" i="1" dirty="0"/>
              <a:t>Бизнес-правила </a:t>
            </a:r>
            <a:r>
              <a:rPr lang="ru-RU" altLang="ru-RU" sz="2000" dirty="0"/>
              <a:t>(</a:t>
            </a:r>
            <a:r>
              <a:rPr lang="ru-RU" altLang="ru-RU" sz="2000" dirty="0" err="1"/>
              <a:t>business</a:t>
            </a:r>
            <a:r>
              <a:rPr lang="ru-RU" altLang="ru-RU" sz="2000" dirty="0"/>
              <a:t> </a:t>
            </a:r>
            <a:r>
              <a:rPr lang="ru-RU" altLang="ru-RU" sz="2000" dirty="0" err="1"/>
              <a:t>rules</a:t>
            </a:r>
            <a:r>
              <a:rPr lang="ru-RU" altLang="ru-RU" sz="2000" dirty="0"/>
              <a:t>) включают корпоративные политики, правительственные постановления, промышленные стандарты и вычислительные алгоритмы</a:t>
            </a:r>
            <a:endParaRPr lang="en-US" altLang="ru-RU" sz="2000" dirty="0"/>
          </a:p>
          <a:p>
            <a:r>
              <a:rPr lang="ru-RU" altLang="ru-RU" sz="2000" i="1" dirty="0"/>
              <a:t>Атрибуты качества </a:t>
            </a:r>
            <a:r>
              <a:rPr lang="ru-RU" altLang="ru-RU" sz="2000" dirty="0"/>
              <a:t>(</a:t>
            </a:r>
            <a:r>
              <a:rPr lang="ru-RU" altLang="ru-RU" sz="2000" dirty="0" err="1"/>
              <a:t>quality</a:t>
            </a:r>
            <a:r>
              <a:rPr lang="ru-RU" altLang="ru-RU" sz="2000" dirty="0"/>
              <a:t> </a:t>
            </a:r>
            <a:r>
              <a:rPr lang="ru-RU" altLang="ru-RU" sz="2000" dirty="0" err="1"/>
              <a:t>attributes</a:t>
            </a:r>
            <a:r>
              <a:rPr lang="ru-RU" altLang="ru-RU" sz="2000" dirty="0"/>
              <a:t>) представляют собой дополнительное описание функций продукта, выраженное через описание его характеристик, важных для пользователей или разработчиков</a:t>
            </a:r>
          </a:p>
        </p:txBody>
      </p:sp>
    </p:spTree>
    <p:extLst>
      <p:ext uri="{BB962C8B-B14F-4D97-AF65-F5344CB8AC3E}">
        <p14:creationId xmlns:p14="http://schemas.microsoft.com/office/powerpoint/2010/main" val="8032785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07288" cy="523528"/>
          </a:xfrm>
        </p:spPr>
        <p:txBody>
          <a:bodyPr/>
          <a:lstStyle/>
          <a:p>
            <a:r>
              <a:rPr lang="ru-RU" sz="3600" dirty="0"/>
              <a:t>Пользовательские истории (</a:t>
            </a:r>
            <a:r>
              <a:rPr lang="en-US" sz="3600" dirty="0"/>
              <a:t>User story)</a:t>
            </a:r>
            <a:r>
              <a:rPr lang="ru-RU" sz="3600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03244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400" dirty="0"/>
              <a:t>Пользовательские истории составляются в свободной форме, в виде историй или некоторых сценариев использования системы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Каждая история имеет условного рассказчика (автора) истории, повествующего о наиболее значимых для исполнения требований к проектируемой программной системе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Эти истории являются основой для формулирования функциональных требований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Могут быть использованы в дальнейшем для создания приемочных тестов (критериев) при оценивании качества ПО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B052389-783B-4B92-A597-F0BB5667BEAE}"/>
              </a:ext>
            </a:extLst>
          </p:cNvPr>
          <p:cNvSpPr/>
          <p:nvPr/>
        </p:nvSpPr>
        <p:spPr>
          <a:xfrm>
            <a:off x="740619" y="4983559"/>
            <a:ext cx="3970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hlinkClick r:id="rId3"/>
              </a:rPr>
              <a:t>Как писать </a:t>
            </a:r>
            <a:r>
              <a:rPr lang="en-US" sz="2000" dirty="0">
                <a:hlinkClick r:id="rId3"/>
              </a:rPr>
              <a:t>User Story</a:t>
            </a:r>
            <a:r>
              <a:rPr lang="ru-RU" sz="2000" dirty="0">
                <a:hlinkClick r:id="rId3"/>
              </a:rPr>
              <a:t> 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87CC54-29BC-4E8C-916F-E25D70AC8B5D}"/>
              </a:ext>
            </a:extLst>
          </p:cNvPr>
          <p:cNvSpPr txBox="1"/>
          <p:nvPr/>
        </p:nvSpPr>
        <p:spPr>
          <a:xfrm>
            <a:off x="725883" y="5430760"/>
            <a:ext cx="7914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hlinkClick r:id="rId4"/>
              </a:rPr>
              <a:t>Как писать качественные пользовательские истории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AEF53-2D8A-4E19-88DE-2D78BEB2CFE5}"/>
              </a:ext>
            </a:extLst>
          </p:cNvPr>
          <p:cNvSpPr txBox="1"/>
          <p:nvPr/>
        </p:nvSpPr>
        <p:spPr>
          <a:xfrm>
            <a:off x="740619" y="5853879"/>
            <a:ext cx="80798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5"/>
              </a:rPr>
              <a:t>techtarget.com/ user-story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2EADD-3C2E-4752-BB49-44568247AF49}"/>
              </a:ext>
            </a:extLst>
          </p:cNvPr>
          <p:cNvSpPr txBox="1"/>
          <p:nvPr/>
        </p:nvSpPr>
        <p:spPr>
          <a:xfrm>
            <a:off x="725883" y="6276998"/>
            <a:ext cx="78927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hlinkClick r:id="rId6"/>
              </a:rPr>
              <a:t>Пользовательские истории - примеры и шаблоны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875320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07288" cy="523528"/>
          </a:xfrm>
        </p:spPr>
        <p:txBody>
          <a:bodyPr/>
          <a:lstStyle/>
          <a:p>
            <a:r>
              <a:rPr lang="ru-RU" sz="3600" dirty="0"/>
              <a:t>Пользовательские истории (</a:t>
            </a:r>
            <a:r>
              <a:rPr lang="en-US" sz="3600" dirty="0"/>
              <a:t>User story)</a:t>
            </a:r>
            <a:r>
              <a:rPr lang="ru-RU" sz="3600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992"/>
            <a:ext cx="8229600" cy="3960336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sz="2400" dirty="0"/>
              <a:t>Пользовательские истории включают:</a:t>
            </a:r>
          </a:p>
          <a:p>
            <a:pPr>
              <a:spcBef>
                <a:spcPts val="1200"/>
              </a:spcBef>
            </a:pPr>
            <a:r>
              <a:rPr lang="ru-RU" sz="2400" dirty="0"/>
              <a:t>Контекст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“</a:t>
            </a:r>
            <a:r>
              <a:rPr lang="ru-RU" sz="2000" dirty="0"/>
              <a:t>находясь в окне … приложения…</a:t>
            </a:r>
            <a:r>
              <a:rPr lang="en-US" sz="2000" dirty="0"/>
              <a:t>”</a:t>
            </a:r>
            <a:endParaRPr lang="ru-RU" sz="2000" dirty="0"/>
          </a:p>
          <a:p>
            <a:pPr>
              <a:spcBef>
                <a:spcPts val="1200"/>
              </a:spcBef>
            </a:pPr>
            <a:r>
              <a:rPr lang="ru-RU" sz="2400" dirty="0"/>
              <a:t>Событие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“</a:t>
            </a:r>
            <a:r>
              <a:rPr lang="ru-RU" sz="2000" dirty="0"/>
              <a:t>при выполнении ….. когда делаю…..</a:t>
            </a:r>
            <a:r>
              <a:rPr lang="en-US" sz="2000" dirty="0"/>
              <a:t>”</a:t>
            </a:r>
            <a:endParaRPr lang="ru-RU" sz="2000" dirty="0"/>
          </a:p>
          <a:p>
            <a:pPr>
              <a:spcBef>
                <a:spcPts val="1200"/>
              </a:spcBef>
            </a:pPr>
            <a:r>
              <a:rPr lang="ru-RU" sz="2400" dirty="0"/>
              <a:t>Результат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“</a:t>
            </a:r>
            <a:r>
              <a:rPr lang="ru-RU" sz="2000" dirty="0"/>
              <a:t>получаю ответ (уведомление) системы …..</a:t>
            </a:r>
            <a:r>
              <a:rPr lang="en-US" sz="2000" dirty="0"/>
              <a:t>”</a:t>
            </a:r>
            <a:endParaRPr lang="ru-RU" sz="2000" dirty="0"/>
          </a:p>
          <a:p>
            <a:pPr>
              <a:spcBef>
                <a:spcPts val="1200"/>
              </a:spcBef>
            </a:pP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8966" y="1439250"/>
            <a:ext cx="130035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GIVEN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748165" y="1439250"/>
            <a:ext cx="128112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WHEN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588224" y="1439250"/>
            <a:ext cx="116249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THEN</a:t>
            </a:r>
            <a:endParaRPr lang="ru-RU" sz="2800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2205832" y="1556792"/>
            <a:ext cx="155242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5051571" y="1556844"/>
            <a:ext cx="155242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7436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9552"/>
          </a:xfrm>
        </p:spPr>
        <p:txBody>
          <a:bodyPr>
            <a:noAutofit/>
          </a:bodyPr>
          <a:lstStyle/>
          <a:p>
            <a:r>
              <a:rPr lang="ru-RU" sz="3200" dirty="0"/>
              <a:t>Пример. Книжный интернет-магазин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3745"/>
              </p:ext>
            </p:extLst>
          </p:nvPr>
        </p:nvGraphicFramePr>
        <p:xfrm>
          <a:off x="323528" y="1484784"/>
          <a:ext cx="8640960" cy="410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366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Пользовательская</a:t>
                      </a:r>
                      <a:r>
                        <a:rPr lang="ru-RU" sz="2200" baseline="0" dirty="0">
                          <a:solidFill>
                            <a:schemeClr val="tx1"/>
                          </a:solidFill>
                        </a:rPr>
                        <a:t> история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</a:rPr>
                        <a:t>Функция (как часть функциональности) системы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923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000" dirty="0"/>
                        <a:t>Как клиент</a:t>
                      </a:r>
                      <a:r>
                        <a:rPr lang="ru-RU" sz="2000" baseline="0" dirty="0"/>
                        <a:t> я хочу обновить свой профиль, чтобы оплачивать покупки новой кредитной картой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6000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000" dirty="0"/>
                        <a:t>Обновление профиля</a:t>
                      </a:r>
                      <a:r>
                        <a:rPr lang="ru-RU" sz="2000" baseline="0" dirty="0"/>
                        <a:t> клиента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000" dirty="0"/>
                        <a:t>Как клиент я хочу просматривать</a:t>
                      </a:r>
                      <a:r>
                        <a:rPr lang="ru-RU" sz="2000" baseline="0" dirty="0"/>
                        <a:t> и выбирать товары из каталога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6000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000" dirty="0"/>
                        <a:t>Поиск товара</a:t>
                      </a:r>
                    </a:p>
                    <a:p>
                      <a:pPr indent="36000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97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Как клиент я хочу оплачивать товар кредитной картой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6000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000" dirty="0"/>
                        <a:t>Покупка товара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97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Как клиент я хочу отменять заказ в любой момент времени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6000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000" dirty="0"/>
                        <a:t>Отмена заказа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963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C5FF1-24D2-4B33-B546-19118C65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507288" cy="811560"/>
          </a:xfrm>
        </p:spPr>
        <p:txBody>
          <a:bodyPr/>
          <a:lstStyle/>
          <a:p>
            <a:r>
              <a:rPr lang="ru-RU" sz="3200" dirty="0"/>
              <a:t>Зачем нужно думать об обосновании требований?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142243-B29A-440D-BA0E-35266B20D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52528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Принципы проектирования </a:t>
            </a:r>
            <a:endParaRPr lang="en-US" sz="2800" dirty="0"/>
          </a:p>
          <a:p>
            <a:r>
              <a:rPr lang="en-US" sz="2400" dirty="0"/>
              <a:t>YAGNI</a:t>
            </a:r>
          </a:p>
          <a:p>
            <a:pPr lvl="1"/>
            <a:r>
              <a:rPr lang="en-US" sz="2000" dirty="0"/>
              <a:t>you aren’t </a:t>
            </a:r>
            <a:r>
              <a:rPr lang="en-US" sz="2000" dirty="0" err="1"/>
              <a:t>gonna</a:t>
            </a:r>
            <a:r>
              <a:rPr lang="en-US" sz="2000" dirty="0"/>
              <a:t> need it – “</a:t>
            </a:r>
            <a:r>
              <a:rPr lang="ru-RU" sz="2000" dirty="0"/>
              <a:t>Вам это не понадобится</a:t>
            </a:r>
            <a:r>
              <a:rPr lang="en-US" sz="2000" dirty="0"/>
              <a:t>”</a:t>
            </a:r>
          </a:p>
          <a:p>
            <a:pPr lvl="1"/>
            <a:r>
              <a:rPr lang="ru-RU" sz="2000" dirty="0"/>
              <a:t>Направлен на отказ от избыточной функциональности</a:t>
            </a:r>
          </a:p>
          <a:p>
            <a:r>
              <a:rPr lang="en-US" sz="2400" dirty="0"/>
              <a:t>KISS</a:t>
            </a:r>
          </a:p>
          <a:p>
            <a:pPr lvl="1"/>
            <a:r>
              <a:rPr lang="en-US" sz="2000" dirty="0"/>
              <a:t>Keep it simple, stupid – “</a:t>
            </a:r>
            <a:r>
              <a:rPr lang="ru-RU" sz="2000" dirty="0"/>
              <a:t>Делай проще, глупец</a:t>
            </a:r>
            <a:r>
              <a:rPr lang="en-US" sz="2000" dirty="0"/>
              <a:t>”</a:t>
            </a:r>
            <a:endParaRPr lang="ru-RU" sz="2000" dirty="0"/>
          </a:p>
          <a:p>
            <a:pPr lvl="1"/>
            <a:r>
              <a:rPr lang="ru-RU" sz="2000" dirty="0"/>
              <a:t>Предлагает реализовать решение самым простым способом – большинство систем работают лучше, если они остаются простыми, а не усложняются</a:t>
            </a:r>
          </a:p>
        </p:txBody>
      </p:sp>
    </p:spTree>
    <p:extLst>
      <p:ext uri="{BB962C8B-B14F-4D97-AF65-F5344CB8AC3E}">
        <p14:creationId xmlns:p14="http://schemas.microsoft.com/office/powerpoint/2010/main" val="2928649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C5FF1-24D2-4B33-B546-19118C65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600" dirty="0"/>
              <a:t>Представление требований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142243-B29A-440D-BA0E-35266B20D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0"/>
          </a:xfrm>
        </p:spPr>
        <p:txBody>
          <a:bodyPr/>
          <a:lstStyle/>
          <a:p>
            <a:r>
              <a:rPr lang="ru-RU" sz="2400" b="1" dirty="0"/>
              <a:t>Документация</a:t>
            </a:r>
            <a:r>
              <a:rPr lang="ru-RU" sz="2400" dirty="0"/>
              <a:t>, в которой используется четко структурированный и аккуратно используемый естественный язык</a:t>
            </a:r>
          </a:p>
          <a:p>
            <a:r>
              <a:rPr lang="ru-RU" sz="2400" b="1" dirty="0"/>
              <a:t>Графические модели</a:t>
            </a:r>
            <a:r>
              <a:rPr lang="ru-RU" sz="2400" dirty="0"/>
              <a:t>, иллюстрирующие процессы преобразования, состояния системы и их изменения, отношения данных, логические потоки и т. п.</a:t>
            </a:r>
          </a:p>
          <a:p>
            <a:r>
              <a:rPr lang="ru-RU" sz="2400" b="1" dirty="0"/>
              <a:t>Формальные спецификации</a:t>
            </a:r>
            <a:r>
              <a:rPr lang="ru-RU" sz="2400" dirty="0"/>
              <a:t>, где требования определены с помощью математически точных, формальных логических языков</a:t>
            </a:r>
          </a:p>
        </p:txBody>
      </p:sp>
    </p:spTree>
    <p:extLst>
      <p:ext uri="{BB962C8B-B14F-4D97-AF65-F5344CB8AC3E}">
        <p14:creationId xmlns:p14="http://schemas.microsoft.com/office/powerpoint/2010/main" val="12332228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9552"/>
          </a:xfrm>
        </p:spPr>
        <p:txBody>
          <a:bodyPr/>
          <a:lstStyle/>
          <a:p>
            <a:r>
              <a:rPr lang="ru-RU" sz="3600" dirty="0"/>
              <a:t>Рамки решения и рамки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296144"/>
          </a:xfrm>
        </p:spPr>
        <p:txBody>
          <a:bodyPr/>
          <a:lstStyle/>
          <a:p>
            <a:r>
              <a:rPr lang="ru-RU" sz="2400" dirty="0"/>
              <a:t>Требования к системе («рамки решения») и соответствующие им задачи разработчика («рамки проекта») требования удобно свести в таблицу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408116"/>
              </p:ext>
            </p:extLst>
          </p:nvPr>
        </p:nvGraphicFramePr>
        <p:xfrm>
          <a:off x="244644" y="3101534"/>
          <a:ext cx="8654712" cy="310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5910051" imgH="2120338" progId="Word.Document.12">
                  <p:embed/>
                </p:oleObj>
              </mc:Choice>
              <mc:Fallback>
                <p:oleObj name="Документ" r:id="rId2" imgW="5910051" imgH="21203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644" y="3101534"/>
                        <a:ext cx="8654712" cy="310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A633D2F-0969-4AC0-9EA2-ED9B7F8BE7E4}"/>
              </a:ext>
            </a:extLst>
          </p:cNvPr>
          <p:cNvSpPr/>
          <p:nvPr/>
        </p:nvSpPr>
        <p:spPr>
          <a:xfrm>
            <a:off x="244644" y="5200765"/>
            <a:ext cx="8654711" cy="132343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/>
              <a:t>Подробные функциональные и нефункциональные требования к продукту записываются в </a:t>
            </a:r>
            <a:r>
              <a:rPr lang="ru-RU" sz="2000" b="1" dirty="0"/>
              <a:t>спецификации к требованиям </a:t>
            </a:r>
            <a:r>
              <a:rPr lang="ru-RU" sz="2000" dirty="0"/>
              <a:t>к ПО, которая предоставляется тем, кто должен проектировать, разрабатывать и проверять решение.</a:t>
            </a:r>
          </a:p>
        </p:txBody>
      </p:sp>
    </p:spTree>
    <p:extLst>
      <p:ext uri="{BB962C8B-B14F-4D97-AF65-F5344CB8AC3E}">
        <p14:creationId xmlns:p14="http://schemas.microsoft.com/office/powerpoint/2010/main" val="31935626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79360-50F7-4F81-8C41-6A7ACD22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5576"/>
          </a:xfrm>
        </p:spPr>
        <p:txBody>
          <a:bodyPr/>
          <a:lstStyle/>
          <a:p>
            <a:r>
              <a:rPr lang="ru-RU" sz="3200" dirty="0"/>
              <a:t>Пользовательские интерфейсы и спецификация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07B811-397A-4191-9A0D-64E6FD7C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/>
          <a:lstStyle/>
          <a:p>
            <a:r>
              <a:rPr lang="ru-RU" sz="2800" b="1" dirty="0"/>
              <a:t>Вопрос</a:t>
            </a:r>
            <a:r>
              <a:rPr lang="ru-RU" sz="2800" dirty="0"/>
              <a:t>: включать описание элементов пользовательского интерфейса в спецификацию?</a:t>
            </a:r>
          </a:p>
          <a:p>
            <a:r>
              <a:rPr lang="ru-RU" sz="2800" dirty="0"/>
              <a:t>Однозначного ответа нет!</a:t>
            </a:r>
          </a:p>
          <a:p>
            <a:pPr lvl="1"/>
            <a:r>
              <a:rPr lang="ru-RU" sz="2400" dirty="0"/>
              <a:t>Изображения и архитектура пользовательского интерфейса отображают дизайн, а не требования.</a:t>
            </a:r>
          </a:p>
          <a:p>
            <a:pPr lvl="1"/>
            <a:r>
              <a:rPr lang="ru-RU" sz="2400" dirty="0"/>
              <a:t>Если у пользователей продукта есть ожидания насчет того, как должны выглядеть и вести себя те или иные части продукта, то можно включить описание </a:t>
            </a:r>
            <a:r>
              <a:rPr lang="en-US" sz="2400" dirty="0"/>
              <a:t>UI </a:t>
            </a:r>
            <a:r>
              <a:rPr lang="ru-RU" sz="2400" dirty="0"/>
              <a:t>в спецификацию</a:t>
            </a:r>
          </a:p>
          <a:p>
            <a:pPr lvl="1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554153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79360-50F7-4F81-8C41-6A7ACD22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67544"/>
          </a:xfrm>
        </p:spPr>
        <p:txBody>
          <a:bodyPr/>
          <a:lstStyle/>
          <a:p>
            <a:r>
              <a:rPr lang="ru-RU" sz="3200" dirty="0"/>
              <a:t>Как оценить качество требований?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07B811-397A-4191-9A0D-64E6FD7C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/>
          <a:lstStyle/>
          <a:p>
            <a:r>
              <a:rPr lang="ru-RU" sz="2200" b="1" dirty="0"/>
              <a:t>Полнота. </a:t>
            </a:r>
            <a:r>
              <a:rPr lang="ru-RU" sz="2200" dirty="0"/>
              <a:t>Каждое требование должно содержать всю информацию, необходимую разработчику, чтобы реализовать его</a:t>
            </a:r>
          </a:p>
          <a:p>
            <a:r>
              <a:rPr lang="ru-RU" sz="2200" b="1" dirty="0"/>
              <a:t>Корректность</a:t>
            </a:r>
            <a:r>
              <a:rPr lang="ru-RU" sz="2200" dirty="0"/>
              <a:t>. Каждое требование должно точно описывать возможность, которая будет удовлетворять какую-то потребность заинтересованного лица и четко определять функциональность, которую надо построить</a:t>
            </a:r>
          </a:p>
          <a:p>
            <a:r>
              <a:rPr lang="ru-RU" sz="2200" b="1" dirty="0"/>
              <a:t>Осуществимость</a:t>
            </a:r>
            <a:r>
              <a:rPr lang="ru-RU" sz="2200" dirty="0"/>
              <a:t>. Необходима возможность реализовать каждое требование при известных возможностях и ограничениях системы и рабочей среды, а также в рамках временных, бюджетных и ресурсных ограничений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186011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sz="3600" dirty="0"/>
              <a:t>Введение в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2562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800" dirty="0"/>
              <a:t>Что будем делать?</a:t>
            </a:r>
          </a:p>
          <a:p>
            <a:pPr>
              <a:defRPr/>
            </a:pPr>
            <a:r>
              <a:rPr lang="ru-RU" sz="2800" dirty="0"/>
              <a:t>Простые «учебные» программы</a:t>
            </a:r>
          </a:p>
          <a:p>
            <a:pPr>
              <a:defRPr/>
            </a:pPr>
            <a:r>
              <a:rPr lang="ru-RU" sz="2800" dirty="0"/>
              <a:t>Новые системы, создаваемые с чистого листа</a:t>
            </a:r>
          </a:p>
          <a:p>
            <a:pPr>
              <a:defRPr/>
            </a:pPr>
            <a:r>
              <a:rPr lang="ru-RU" sz="2800" dirty="0"/>
              <a:t>Расширения существующих программ</a:t>
            </a:r>
          </a:p>
          <a:p>
            <a:pPr>
              <a:defRPr/>
            </a:pPr>
            <a:r>
              <a:rPr lang="ru-RU" sz="2800" dirty="0"/>
              <a:t>Сопровождение старой базы кода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800" dirty="0"/>
              <a:t>Программирование – это искусство? </a:t>
            </a:r>
          </a:p>
          <a:p>
            <a:pPr>
              <a:defRPr/>
            </a:pPr>
            <a:r>
              <a:rPr lang="ru-RU" sz="2800" dirty="0"/>
              <a:t>Чем руководствуетесь  – инстинктом или планом?</a:t>
            </a:r>
          </a:p>
          <a:p>
            <a:pPr>
              <a:defRPr/>
            </a:pPr>
            <a:r>
              <a:rPr lang="ru-RU" sz="2800" dirty="0"/>
              <a:t>Как понять, что хочет заказчик?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endParaRPr lang="ru-RU" sz="2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79360-50F7-4F81-8C41-6A7ACD22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/>
          <a:lstStyle/>
          <a:p>
            <a:r>
              <a:rPr lang="ru-RU" sz="3200" dirty="0"/>
              <a:t>Как оценить качество требований?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07B811-397A-4191-9A0D-64E6FD7C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/>
          <a:lstStyle/>
          <a:p>
            <a:r>
              <a:rPr lang="ru-RU" sz="2200" b="1" dirty="0"/>
              <a:t>Необходимость</a:t>
            </a:r>
            <a:r>
              <a:rPr lang="ru-RU" sz="2200" dirty="0"/>
              <a:t>. Каждое требование должно отражать возможность, которая действительно предоставит заинтересованным лицам ожидаемую бизнес-пользу, выделит продукт на рынке или необходима для соблюдения внешних стандартов, политик или правил.</a:t>
            </a:r>
          </a:p>
          <a:p>
            <a:r>
              <a:rPr lang="ru-RU" sz="2200" b="1" dirty="0"/>
              <a:t>Назначение приоритетов. </a:t>
            </a:r>
            <a:r>
              <a:rPr lang="ru-RU" sz="2200" dirty="0"/>
              <a:t>Определяйте приоритеты требований на основании важности для получения требуемой пользы.</a:t>
            </a:r>
          </a:p>
          <a:p>
            <a:r>
              <a:rPr lang="ru-RU" sz="2200" b="1" dirty="0"/>
              <a:t>Недвусмысленность</a:t>
            </a:r>
            <a:r>
              <a:rPr lang="ru-RU" sz="2200" dirty="0"/>
              <a:t>. Читатели должны понимать, о чем идет речь в требовании.</a:t>
            </a:r>
          </a:p>
          <a:p>
            <a:r>
              <a:rPr lang="ru-RU" sz="2200" b="1" dirty="0" err="1"/>
              <a:t>Проверяемость</a:t>
            </a:r>
            <a:r>
              <a:rPr lang="ru-RU" sz="2200" dirty="0"/>
              <a:t>. Требование должно быть проверено объективными методами. Тестировщик должен разработать тесты или применить другие приемы чтобы установить, действительно ли в продукте реализовано каждое требование.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002735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79360-50F7-4F81-8C41-6A7ACD22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435280" cy="955576"/>
          </a:xfrm>
        </p:spPr>
        <p:txBody>
          <a:bodyPr/>
          <a:lstStyle/>
          <a:p>
            <a:r>
              <a:rPr lang="ru-RU" sz="3200" dirty="0"/>
              <a:t>Общий шаблон формулировки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07B811-397A-4191-9A0D-64E6FD7C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248472"/>
          </a:xfrm>
        </p:spPr>
        <p:txBody>
          <a:bodyPr/>
          <a:lstStyle/>
          <a:p>
            <a:r>
              <a:rPr lang="ru-RU" sz="2400" dirty="0"/>
              <a:t>С точки зрения системы:</a:t>
            </a:r>
          </a:p>
          <a:p>
            <a:pPr marL="0" indent="0">
              <a:buNone/>
            </a:pPr>
            <a:r>
              <a:rPr lang="ru-RU" sz="2200" dirty="0"/>
              <a:t>[</a:t>
            </a:r>
            <a:r>
              <a:rPr lang="ru-RU" sz="2200" i="1" dirty="0"/>
              <a:t>необязательное предварительное условие</a:t>
            </a:r>
            <a:r>
              <a:rPr lang="ru-RU" sz="2200" dirty="0"/>
              <a:t>] [</a:t>
            </a:r>
            <a:r>
              <a:rPr lang="ru-RU" sz="2200" i="1" dirty="0"/>
              <a:t>необязательный триггер события</a:t>
            </a:r>
            <a:r>
              <a:rPr lang="ru-RU" sz="2200" dirty="0"/>
              <a:t>] </a:t>
            </a:r>
            <a:r>
              <a:rPr lang="ru-RU" sz="2200" b="1" dirty="0"/>
              <a:t>система должна </a:t>
            </a:r>
            <a:r>
              <a:rPr lang="ru-RU" sz="2200" dirty="0"/>
              <a:t>[</a:t>
            </a:r>
            <a:r>
              <a:rPr lang="ru-RU" sz="2200" i="1" dirty="0"/>
              <a:t>ожидаемая реакция системы</a:t>
            </a:r>
            <a:r>
              <a:rPr lang="ru-RU" sz="2200" dirty="0"/>
              <a:t>]</a:t>
            </a:r>
          </a:p>
          <a:p>
            <a:r>
              <a:rPr lang="ru-RU" sz="2200" dirty="0"/>
              <a:t>Пример (без триггера). </a:t>
            </a:r>
          </a:p>
          <a:p>
            <a:pPr marL="0" indent="0">
              <a:buNone/>
            </a:pPr>
            <a:r>
              <a:rPr lang="ru-RU" sz="2200" dirty="0"/>
              <a:t>«Если запрошенный материал есть на складе, система должна отобразить список всех хранимых на складе контейнеров с указанным материалом»</a:t>
            </a:r>
          </a:p>
          <a:p>
            <a:r>
              <a:rPr lang="ru-RU" sz="2200" dirty="0"/>
              <a:t>Можно фразу «система должна» не указывать, если удаление фразы не изменит смысла требования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5862965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79360-50F7-4F81-8C41-6A7ACD22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435280" cy="955576"/>
          </a:xfrm>
        </p:spPr>
        <p:txBody>
          <a:bodyPr/>
          <a:lstStyle/>
          <a:p>
            <a:r>
              <a:rPr lang="ru-RU" sz="3200" dirty="0"/>
              <a:t>Общий шаблон формулировки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07B811-397A-4191-9A0D-64E6FD7C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5184576"/>
          </a:xfrm>
        </p:spPr>
        <p:txBody>
          <a:bodyPr/>
          <a:lstStyle/>
          <a:p>
            <a:r>
              <a:rPr lang="ru-RU" sz="2400" dirty="0"/>
              <a:t>С точки зрения пользователя:</a:t>
            </a:r>
          </a:p>
          <a:p>
            <a:pPr marL="0" indent="0">
              <a:buNone/>
            </a:pPr>
            <a:r>
              <a:rPr lang="ru-RU" sz="2200" dirty="0"/>
              <a:t>[</a:t>
            </a:r>
            <a:r>
              <a:rPr lang="ru-RU" sz="2200" i="1" dirty="0"/>
              <a:t>класс пользователя или имя действующего лица] </a:t>
            </a:r>
            <a:r>
              <a:rPr lang="ru-RU" sz="2200" b="1" dirty="0"/>
              <a:t>должен иметь возможность </a:t>
            </a:r>
            <a:r>
              <a:rPr lang="ru-RU" sz="2200" i="1" dirty="0"/>
              <a:t>[выполнить что-то] [с каким-то объектом] [условия выполнения, время отклика или декларация качества</a:t>
            </a:r>
            <a:r>
              <a:rPr lang="ru-RU" sz="2200" dirty="0"/>
              <a:t>]</a:t>
            </a:r>
          </a:p>
          <a:p>
            <a:r>
              <a:rPr lang="ru-RU" sz="2200" dirty="0"/>
              <a:t>Пример. </a:t>
            </a:r>
          </a:p>
          <a:p>
            <a:pPr marL="0" indent="0">
              <a:buNone/>
            </a:pPr>
            <a:r>
              <a:rPr lang="ru-RU" sz="2200" dirty="0"/>
              <a:t>«Менеджер должен иметь возможность повторно заказать любой материал, который он ранее заказывал, путем извлечения и редактирования параметров ранее введенного заказа»</a:t>
            </a:r>
          </a:p>
          <a:p>
            <a:r>
              <a:rPr lang="ru-RU" sz="2200" dirty="0"/>
              <a:t>В требовании рекомендуется использовать название класса пользователя – Менеджер, а не общий термин «пользователь» (явная формулировка максимально снижает вероятность неверного истолкования)</a:t>
            </a:r>
          </a:p>
        </p:txBody>
      </p:sp>
    </p:spTree>
    <p:extLst>
      <p:ext uri="{BB962C8B-B14F-4D97-AF65-F5344CB8AC3E}">
        <p14:creationId xmlns:p14="http://schemas.microsoft.com/office/powerpoint/2010/main" val="2136058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5576"/>
          </a:xfrm>
        </p:spPr>
        <p:txBody>
          <a:bodyPr/>
          <a:lstStyle/>
          <a:p>
            <a:r>
              <a:rPr lang="ru-RU" sz="3200" dirty="0"/>
              <a:t>Прецеденты и функциональные требования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72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400" dirty="0"/>
              <a:t>В контексте типов требований основное внимание уделяется </a:t>
            </a:r>
            <a:r>
              <a:rPr lang="ru-RU" sz="2400" u="sng" dirty="0"/>
              <a:t>функциональным</a:t>
            </a:r>
            <a:r>
              <a:rPr lang="ru-RU" sz="2400" dirty="0"/>
              <a:t> требованиям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Прецеденты — это в основном функциональные требования, указывающие на то, что должна делать система</a:t>
            </a:r>
          </a:p>
          <a:p>
            <a:pPr>
              <a:spcBef>
                <a:spcPts val="600"/>
              </a:spcBef>
            </a:pPr>
            <a:endParaRPr lang="ru-RU" sz="2400" dirty="0"/>
          </a:p>
          <a:p>
            <a:pPr>
              <a:spcBef>
                <a:spcPts val="600"/>
              </a:spcBef>
            </a:pPr>
            <a:endParaRPr lang="ru-RU" sz="2400" dirty="0"/>
          </a:p>
          <a:p>
            <a:pPr>
              <a:spcBef>
                <a:spcPts val="600"/>
              </a:spcBef>
            </a:pPr>
            <a:endParaRPr lang="ru-RU" sz="2400" dirty="0"/>
          </a:p>
          <a:p>
            <a:pPr>
              <a:spcBef>
                <a:spcPts val="600"/>
              </a:spcBef>
            </a:pPr>
            <a:endParaRPr lang="ru-RU" sz="2400" dirty="0"/>
          </a:p>
          <a:p>
            <a:pPr lvl="1">
              <a:spcBef>
                <a:spcPts val="600"/>
              </a:spcBef>
            </a:pPr>
            <a:r>
              <a:rPr lang="ru-RU" sz="2000" dirty="0"/>
              <a:t>Однако для иллюстрации имен прецедентов и исполнителей, а также их взаимоотношений в UML определены обозначения для диаграммы прецедентов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3717032"/>
            <a:ext cx="7632848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/>
              <a:t>Описания прецедентов — это текстовые документы, а не диаграммы. </a:t>
            </a:r>
          </a:p>
          <a:p>
            <a:pPr algn="ctr"/>
            <a:r>
              <a:rPr lang="ru-RU" sz="2400" dirty="0"/>
              <a:t>Моделирование прецедентов — это процесс написания текста, а не рисования</a:t>
            </a:r>
          </a:p>
        </p:txBody>
      </p:sp>
    </p:spTree>
    <p:extLst>
      <p:ext uri="{BB962C8B-B14F-4D97-AF65-F5344CB8AC3E}">
        <p14:creationId xmlns:p14="http://schemas.microsoft.com/office/powerpoint/2010/main" val="31719475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79360-50F7-4F81-8C41-6A7ACD22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435280" cy="955576"/>
          </a:xfrm>
        </p:spPr>
        <p:txBody>
          <a:bodyPr/>
          <a:lstStyle/>
          <a:p>
            <a:r>
              <a:rPr lang="ru-RU" sz="3200" dirty="0"/>
              <a:t>Общие рекомендации по формулировке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07B811-397A-4191-9A0D-64E6FD7C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5184576"/>
          </a:xfrm>
        </p:spPr>
        <p:txBody>
          <a:bodyPr/>
          <a:lstStyle/>
          <a:p>
            <a:r>
              <a:rPr lang="ru-RU" sz="2200" dirty="0"/>
              <a:t>Избегайте смешения активного и пассивного залогов в попытке сделать материал более интересным для чтения. </a:t>
            </a:r>
          </a:p>
          <a:p>
            <a:r>
              <a:rPr lang="ru-RU" sz="2200" dirty="0"/>
              <a:t>Не обозначайте одно понятие разными терминами, чтобы разнообразить свой текст</a:t>
            </a:r>
          </a:p>
          <a:p>
            <a:r>
              <a:rPr lang="ru-RU" sz="2200" dirty="0"/>
              <a:t>Пишите требования полными предложениями, с правильной грамматикой, правописанием и пунктуацией, предложения и абзацы должны быть краткими и ясными. </a:t>
            </a:r>
          </a:p>
          <a:p>
            <a:r>
              <a:rPr lang="ru-RU" sz="2200" dirty="0"/>
              <a:t>Язык должен быть простым и прямолинейным, характерным для соответствующей предметной области, но не используйте профессиональный жаргон. Определения используемых терминов размещайте в словаре терминов</a:t>
            </a:r>
          </a:p>
          <a:p>
            <a:r>
              <a:rPr lang="ru-RU" sz="2200" dirty="0"/>
              <a:t>Избегайте длинных повествовательных абзацев, которые содержат несколько требований</a:t>
            </a:r>
          </a:p>
        </p:txBody>
      </p:sp>
    </p:spTree>
    <p:extLst>
      <p:ext uri="{BB962C8B-B14F-4D97-AF65-F5344CB8AC3E}">
        <p14:creationId xmlns:p14="http://schemas.microsoft.com/office/powerpoint/2010/main" val="32913133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404664"/>
            <a:ext cx="8572500" cy="757238"/>
          </a:xfrm>
        </p:spPr>
        <p:txBody>
          <a:bodyPr/>
          <a:lstStyle/>
          <a:p>
            <a:pPr eaLnBrk="1" hangingPunct="1"/>
            <a:r>
              <a:rPr lang="ru-RU" sz="3200" dirty="0"/>
              <a:t>Стандартизация проектирования ПО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</p:spPr>
        <p:txBody>
          <a:bodyPr/>
          <a:lstStyle/>
          <a:p>
            <a:r>
              <a:rPr lang="ru-RU" sz="2400" dirty="0"/>
              <a:t>ГОСТ 34.601-90 - распространяется на автоматизированные системы и устанавливает стадии и этапы их создания</a:t>
            </a:r>
          </a:p>
          <a:p>
            <a:r>
              <a:rPr lang="ru-RU" sz="2400" dirty="0"/>
              <a:t>ISO/IEC 12207 - стандарт на процессы и организацию </a:t>
            </a:r>
            <a:r>
              <a:rPr lang="ru-RU" sz="2400" i="1" dirty="0"/>
              <a:t>жизненного цикла</a:t>
            </a:r>
            <a:r>
              <a:rPr lang="ru-RU" sz="2400" dirty="0"/>
              <a:t>. Распространяется на все виды заказного ПО</a:t>
            </a:r>
          </a:p>
          <a:p>
            <a:r>
              <a:rPr lang="ru-RU" sz="2400" dirty="0"/>
              <a:t>ГОСТ Р ИСО/МЭК 15288 — 2005 Информационная технология. Системная инженерия. Процессы жизненного цикла систем</a:t>
            </a:r>
          </a:p>
          <a:p>
            <a:r>
              <a:rPr lang="ru-RU" sz="2400" dirty="0" err="1"/>
              <a:t>Custom</a:t>
            </a:r>
            <a:r>
              <a:rPr lang="ru-RU" sz="2400" dirty="0"/>
              <a:t> </a:t>
            </a:r>
            <a:r>
              <a:rPr lang="ru-RU" sz="2400" dirty="0" err="1"/>
              <a:t>Development</a:t>
            </a:r>
            <a:r>
              <a:rPr lang="ru-RU" sz="2400" dirty="0"/>
              <a:t> </a:t>
            </a:r>
            <a:r>
              <a:rPr lang="ru-RU" sz="2400" dirty="0" err="1"/>
              <a:t>Method</a:t>
            </a:r>
            <a:r>
              <a:rPr lang="ru-RU" sz="2400" dirty="0"/>
              <a:t> (методика </a:t>
            </a:r>
            <a:r>
              <a:rPr lang="ru-RU" sz="2400" dirty="0" err="1"/>
              <a:t>Oracle</a:t>
            </a:r>
            <a:r>
              <a:rPr lang="ru-RU" sz="2400" dirty="0"/>
              <a:t>)</a:t>
            </a:r>
          </a:p>
          <a:p>
            <a:r>
              <a:rPr lang="ru-RU" sz="2400" dirty="0" err="1"/>
              <a:t>Rational</a:t>
            </a:r>
            <a:r>
              <a:rPr lang="ru-RU" sz="2400" dirty="0"/>
              <a:t> </a:t>
            </a:r>
            <a:r>
              <a:rPr lang="ru-RU" sz="2400" dirty="0" err="1"/>
              <a:t>Unified</a:t>
            </a:r>
            <a:r>
              <a:rPr lang="ru-RU" sz="2400" dirty="0"/>
              <a:t> </a:t>
            </a:r>
            <a:r>
              <a:rPr lang="ru-RU" sz="2400" dirty="0" err="1"/>
              <a:t>Process</a:t>
            </a:r>
            <a:r>
              <a:rPr lang="ru-RU" sz="2400" dirty="0"/>
              <a:t> (RUP) </a:t>
            </a:r>
          </a:p>
          <a:p>
            <a:r>
              <a:rPr lang="ru-RU" sz="2400" dirty="0"/>
              <a:t>Microsoft Solution Framework (MSF)</a:t>
            </a:r>
          </a:p>
          <a:p>
            <a:r>
              <a:rPr lang="ru-RU" sz="2400" dirty="0"/>
              <a:t>Программная инженерия </a:t>
            </a:r>
            <a:r>
              <a:rPr lang="en-US" sz="2400" dirty="0"/>
              <a:t>Google</a:t>
            </a:r>
            <a:endParaRPr lang="ru-RU" sz="2400" dirty="0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8675"/>
          </a:xfrm>
        </p:spPr>
        <p:txBody>
          <a:bodyPr/>
          <a:lstStyle/>
          <a:p>
            <a:pPr eaLnBrk="1" hangingPunct="1"/>
            <a:r>
              <a:rPr lang="ru-RU" sz="3600" dirty="0"/>
              <a:t>ISO/IEC 12207</a:t>
            </a:r>
            <a:endParaRPr lang="ru-RU" sz="4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229600" cy="5286375"/>
          </a:xfrm>
        </p:spPr>
        <p:txBody>
          <a:bodyPr/>
          <a:lstStyle/>
          <a:p>
            <a:pPr eaLnBrk="1" hangingPunct="1"/>
            <a:r>
              <a:rPr lang="ru-RU" sz="2800"/>
              <a:t>Международный стандарт ISO/IEC 12207 </a:t>
            </a:r>
          </a:p>
          <a:p>
            <a:pPr lvl="1" eaLnBrk="1" hangingPunct="1"/>
            <a:r>
              <a:rPr lang="ru-RU" sz="2400"/>
              <a:t>(ISO - International Organization of Standardization - Международная организация по стандартизации, </a:t>
            </a:r>
          </a:p>
          <a:p>
            <a:pPr lvl="1" eaLnBrk="1" hangingPunct="1"/>
            <a:r>
              <a:rPr lang="ru-RU" sz="2400"/>
              <a:t>IEC - International Electrotechnical Commission - Международная комиссия по электротехнике).</a:t>
            </a:r>
          </a:p>
          <a:p>
            <a:pPr eaLnBrk="1" hangingPunct="1"/>
            <a:r>
              <a:rPr lang="ru-RU" sz="2800"/>
              <a:t>ГОСТ Р ИСО/МЭК 2207-99 содержит полный аутентичный текст международного стандарта ISO/IEC12207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2000"/>
              <a:t>Процессы, определенные в стандарте, образуют множество общего назначения.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2000"/>
              <a:t>Конкретная организация, в зависимости от своих целей, может выбрать соответствующее подмножество процессов для выполнения своих конкретных задач (адаптировать для конкретной организации, проекта или приложения). 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Жизненный цикл программного обеспечения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3581400"/>
          </a:xfrm>
        </p:spPr>
        <p:txBody>
          <a:bodyPr/>
          <a:lstStyle/>
          <a:p>
            <a:pPr eaLnBrk="1" hangingPunct="1"/>
            <a:r>
              <a:rPr lang="ru-RU" sz="2800" i="1"/>
              <a:t>Жизненный цикл</a:t>
            </a:r>
            <a:r>
              <a:rPr lang="ru-RU" sz="2800"/>
              <a:t> - это непрерывный процесс, который начинается </a:t>
            </a:r>
          </a:p>
          <a:p>
            <a:pPr lvl="1" eaLnBrk="1" hangingPunct="1"/>
            <a:r>
              <a:rPr lang="ru-RU" sz="2400"/>
              <a:t>с момента принятия решения о необходимости его создания </a:t>
            </a:r>
          </a:p>
          <a:p>
            <a:pPr lvl="1" eaLnBrk="1" hangingPunct="1"/>
            <a:r>
              <a:rPr lang="ru-RU" sz="2400"/>
              <a:t>и заканчивается в момент его полного изъятия из эксплуатации.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57238"/>
          </a:xfrm>
        </p:spPr>
        <p:txBody>
          <a:bodyPr/>
          <a:lstStyle/>
          <a:p>
            <a:pPr eaLnBrk="1" hangingPunct="1"/>
            <a:r>
              <a:rPr lang="ru-RU" sz="3600"/>
              <a:t>Структура ЖЦ ПО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229600" cy="53578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800" dirty="0"/>
              <a:t>Жизненный цикл ПО базируется на трех группах процессов: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 b="1" dirty="0"/>
              <a:t>основные</a:t>
            </a:r>
            <a:r>
              <a:rPr lang="ru-RU" sz="2800" dirty="0"/>
              <a:t> процессы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sz="2400" dirty="0">
                <a:ea typeface="+mn-ea"/>
              </a:rPr>
              <a:t>реализуются под управлением основных сторон (</a:t>
            </a:r>
            <a:r>
              <a:rPr lang="ru-RU" sz="2000" dirty="0"/>
              <a:t>заказчик, поставщик, разработчик, оператор и персонал сопровождения</a:t>
            </a:r>
            <a:r>
              <a:rPr lang="ru-RU" sz="2400" dirty="0">
                <a:ea typeface="+mn-ea"/>
              </a:rPr>
              <a:t>), вовлеченных в жизненный цикл программных средств</a:t>
            </a:r>
            <a:endParaRPr lang="ru-RU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 b="1" dirty="0"/>
              <a:t>вспомогательные</a:t>
            </a:r>
            <a:r>
              <a:rPr lang="ru-RU" sz="2800" dirty="0"/>
              <a:t> процессы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sz="2400" dirty="0"/>
              <a:t>обеспечивают выполнение основных процессов;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 b="1" dirty="0"/>
              <a:t>организационные</a:t>
            </a:r>
            <a:r>
              <a:rPr lang="ru-RU" sz="2800" dirty="0"/>
              <a:t> процессы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sz="2400" dirty="0"/>
              <a:t>п</a:t>
            </a:r>
            <a:r>
              <a:rPr lang="ru-RU" sz="2400" dirty="0">
                <a:ea typeface="+mn-ea"/>
              </a:rPr>
              <a:t>рименяются для создания, реализации и постоянного совершенствования основной структуры, охватывающей взаимосвязанные процессы жизненного цикла и персонал. </a:t>
            </a:r>
            <a:endParaRPr lang="ru-RU" sz="2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14363"/>
          </a:xfrm>
        </p:spPr>
        <p:txBody>
          <a:bodyPr/>
          <a:lstStyle/>
          <a:p>
            <a:r>
              <a:rPr lang="ru-RU" sz="3600"/>
              <a:t>Процессы жизненного цикла</a:t>
            </a:r>
          </a:p>
        </p:txBody>
      </p:sp>
      <p:pic>
        <p:nvPicPr>
          <p:cNvPr id="21507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0" t="30769" r="35243" b="16386"/>
          <a:stretch>
            <a:fillRect/>
          </a:stretch>
        </p:blipFill>
        <p:spPr bwMode="auto">
          <a:xfrm>
            <a:off x="1285875" y="1020763"/>
            <a:ext cx="6357938" cy="562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3200" dirty="0"/>
              <a:t>Язык программирования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088232"/>
          </a:xfrm>
        </p:spPr>
        <p:txBody>
          <a:bodyPr/>
          <a:lstStyle/>
          <a:p>
            <a:r>
              <a:rPr lang="ru-RU" sz="2400" dirty="0"/>
              <a:t>Какой язык программирования изучать?</a:t>
            </a:r>
          </a:p>
          <a:p>
            <a:r>
              <a:rPr lang="ru-RU" sz="2400" dirty="0"/>
              <a:t>Что значит легкий или трудный язык программирования?</a:t>
            </a:r>
          </a:p>
          <a:p>
            <a:r>
              <a:rPr lang="ru-RU" sz="2400" dirty="0"/>
              <a:t>В каком случае запись кода выглядит проще?</a:t>
            </a:r>
          </a:p>
          <a:p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3140968"/>
            <a:ext cx="3826768" cy="2215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a = 5</a:t>
            </a:r>
            <a:b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$a = 5;</a:t>
            </a:r>
            <a:b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var a = 5;</a:t>
            </a:r>
            <a:b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int a = 5;</a:t>
            </a:r>
            <a:b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var a:Integer = 5;</a:t>
            </a:r>
            <a:endParaRPr lang="ru-RU" sz="24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 bwMode="auto">
          <a:xfrm>
            <a:off x="4376664" y="3140967"/>
            <a:ext cx="4536504" cy="22159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ru-RU" sz="2000" kern="0" dirty="0"/>
              <a:t>В чем смысл операции? </a:t>
            </a:r>
          </a:p>
          <a:p>
            <a:pPr lvl="1"/>
            <a:r>
              <a:rPr lang="ru-RU" sz="1600" kern="0" dirty="0"/>
              <a:t>что значит "переменная"? </a:t>
            </a:r>
          </a:p>
          <a:p>
            <a:pPr lvl="1"/>
            <a:r>
              <a:rPr lang="ru-RU" sz="1600" kern="0" dirty="0"/>
              <a:t>что значит "присваивается"? </a:t>
            </a:r>
          </a:p>
          <a:p>
            <a:pPr lvl="1"/>
            <a:r>
              <a:rPr lang="ru-RU" sz="1600" kern="0" dirty="0"/>
              <a:t>что такое "значение", "тип"? </a:t>
            </a:r>
          </a:p>
          <a:p>
            <a:pPr lvl="1"/>
            <a:r>
              <a:rPr lang="ru-RU" sz="1600" kern="0" dirty="0"/>
              <a:t>почему оно 5? </a:t>
            </a:r>
          </a:p>
          <a:p>
            <a:r>
              <a:rPr lang="ru-RU" sz="2000" kern="0" dirty="0"/>
              <a:t>Эти вопросы от выбора языка не зависят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5877272"/>
            <a:ext cx="885698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>
                <a:latin typeface="+mn-lt"/>
                <a:cs typeface="+mn-cs"/>
              </a:rPr>
              <a:t>Наша цель – долгосрочное погружение в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6204214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357188"/>
            <a:ext cx="8229600" cy="757237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>
                <a:latin typeface="+mn-lt"/>
                <a:ea typeface="+mn-ea"/>
                <a:cs typeface="+mn-cs"/>
              </a:rPr>
              <a:t>Основные процессы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625" y="1214438"/>
            <a:ext cx="8501063" cy="5500687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/>
              <a:t>Процесс заказа.</a:t>
            </a:r>
          </a:p>
          <a:p>
            <a:pPr lvl="1" eaLnBrk="1" hangingPunct="1">
              <a:defRPr/>
            </a:pPr>
            <a:r>
              <a:rPr lang="ru-RU" sz="2400" dirty="0">
                <a:ea typeface="+mn-ea"/>
              </a:rPr>
              <a:t>Определяет работы заказчика.</a:t>
            </a:r>
          </a:p>
          <a:p>
            <a:pPr eaLnBrk="1" hangingPunct="1">
              <a:defRPr/>
            </a:pPr>
            <a:r>
              <a:rPr lang="ru-RU" sz="2800" dirty="0"/>
              <a:t>Процесс поставки.</a:t>
            </a:r>
          </a:p>
          <a:p>
            <a:pPr lvl="1" eaLnBrk="1" hangingPunct="1">
              <a:defRPr/>
            </a:pPr>
            <a:r>
              <a:rPr lang="ru-RU" sz="2400" dirty="0">
                <a:ea typeface="+mn-ea"/>
              </a:rPr>
              <a:t>Определяет работы поставщика.</a:t>
            </a:r>
          </a:p>
          <a:p>
            <a:pPr eaLnBrk="1" hangingPunct="1">
              <a:defRPr/>
            </a:pPr>
            <a:r>
              <a:rPr lang="ru-RU" sz="2800" dirty="0"/>
              <a:t>Процесс разработки.</a:t>
            </a:r>
          </a:p>
          <a:p>
            <a:pPr lvl="1" eaLnBrk="1" hangingPunct="1">
              <a:defRPr/>
            </a:pPr>
            <a:r>
              <a:rPr lang="ru-RU" sz="2400" dirty="0">
                <a:ea typeface="+mn-ea"/>
              </a:rPr>
              <a:t>Определяет работы разработчика.</a:t>
            </a:r>
          </a:p>
          <a:p>
            <a:pPr eaLnBrk="1" hangingPunct="1">
              <a:defRPr/>
            </a:pPr>
            <a:r>
              <a:rPr lang="ru-RU" sz="2800" dirty="0"/>
              <a:t>Процесс эксплуатации.</a:t>
            </a:r>
          </a:p>
          <a:p>
            <a:pPr lvl="1" eaLnBrk="1" hangingPunct="1">
              <a:defRPr/>
            </a:pPr>
            <a:r>
              <a:rPr lang="ru-RU" sz="2400" dirty="0">
                <a:ea typeface="+mn-ea"/>
              </a:rPr>
              <a:t>Определяет работы оператора.</a:t>
            </a:r>
          </a:p>
          <a:p>
            <a:pPr eaLnBrk="1" hangingPunct="1">
              <a:defRPr/>
            </a:pPr>
            <a:r>
              <a:rPr lang="ru-RU" sz="2800" dirty="0"/>
              <a:t>Процесс сопровождения.</a:t>
            </a:r>
          </a:p>
          <a:p>
            <a:pPr lvl="1" eaLnBrk="1" hangingPunct="1">
              <a:defRPr/>
            </a:pPr>
            <a:r>
              <a:rPr lang="ru-RU" sz="2400" dirty="0">
                <a:ea typeface="+mn-ea"/>
              </a:rPr>
              <a:t>Определяет работы персонала сопровождения.</a:t>
            </a:r>
          </a:p>
          <a:p>
            <a:pPr lvl="1" eaLnBrk="1" hangingPunct="1">
              <a:defRPr/>
            </a:pPr>
            <a:r>
              <a:rPr lang="ru-RU" sz="2400" dirty="0">
                <a:ea typeface="+mn-ea"/>
              </a:rPr>
              <a:t>Охватывает снятие с эксплуатации программного продукта</a:t>
            </a:r>
            <a:endParaRPr lang="ru-RU" sz="24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500063" y="285750"/>
            <a:ext cx="8229600" cy="928688"/>
          </a:xfrm>
        </p:spPr>
        <p:txBody>
          <a:bodyPr/>
          <a:lstStyle/>
          <a:p>
            <a:pPr eaLnBrk="1" hangingPunct="1"/>
            <a:r>
              <a:rPr lang="ru-RU" sz="3600"/>
              <a:t>Вспомогательные процессы </a:t>
            </a:r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5143500"/>
          </a:xfrm>
        </p:spPr>
        <p:txBody>
          <a:bodyPr/>
          <a:lstStyle/>
          <a:p>
            <a:pPr eaLnBrk="1" hangingPunct="1"/>
            <a:r>
              <a:rPr lang="ru-RU"/>
              <a:t>Процесс документирования</a:t>
            </a:r>
            <a:r>
              <a:rPr lang="ru-RU" sz="2800"/>
              <a:t>.</a:t>
            </a:r>
          </a:p>
          <a:p>
            <a:pPr eaLnBrk="1" hangingPunct="1"/>
            <a:r>
              <a:rPr lang="ru-RU"/>
              <a:t>Процесс управления конфигурацией.</a:t>
            </a:r>
          </a:p>
          <a:p>
            <a:pPr eaLnBrk="1" hangingPunct="1"/>
            <a:r>
              <a:rPr lang="ru-RU"/>
              <a:t>Процесс обеспечения качества</a:t>
            </a:r>
          </a:p>
          <a:p>
            <a:pPr eaLnBrk="1" hangingPunct="1"/>
            <a:r>
              <a:rPr lang="ru-RU"/>
              <a:t>Процесс верификации.</a:t>
            </a:r>
          </a:p>
          <a:p>
            <a:pPr eaLnBrk="1" hangingPunct="1"/>
            <a:r>
              <a:rPr lang="ru-RU"/>
              <a:t>Процесс аттестации.</a:t>
            </a:r>
          </a:p>
          <a:p>
            <a:pPr eaLnBrk="1" hangingPunct="1"/>
            <a:r>
              <a:rPr lang="ru-RU"/>
              <a:t>Процесс совместного анализа.</a:t>
            </a:r>
          </a:p>
          <a:p>
            <a:pPr eaLnBrk="1" hangingPunct="1"/>
            <a:r>
              <a:rPr lang="ru-RU"/>
              <a:t>Процесс аудита.</a:t>
            </a:r>
          </a:p>
          <a:p>
            <a:pPr eaLnBrk="1" hangingPunct="1"/>
            <a:r>
              <a:rPr lang="ru-RU"/>
              <a:t>Процесс решения проблемы.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42925"/>
          </a:xfrm>
        </p:spPr>
        <p:txBody>
          <a:bodyPr/>
          <a:lstStyle/>
          <a:p>
            <a:pPr eaLnBrk="1" hangingPunct="1"/>
            <a:r>
              <a:rPr lang="ru-RU" sz="3600"/>
              <a:t>Организационные</a:t>
            </a:r>
            <a:r>
              <a:rPr lang="ru-RU"/>
              <a:t> </a:t>
            </a:r>
            <a:r>
              <a:rPr lang="ru-RU" sz="3600"/>
              <a:t>процессы</a:t>
            </a:r>
            <a:r>
              <a:rPr lang="ru-RU"/>
              <a:t> </a:t>
            </a:r>
          </a:p>
        </p:txBody>
      </p:sp>
      <p:sp>
        <p:nvSpPr>
          <p:cNvPr id="24579" name="Содержимое 2"/>
          <p:cNvSpPr>
            <a:spLocks noGrp="1"/>
          </p:cNvSpPr>
          <p:nvPr>
            <p:ph idx="1"/>
          </p:nvPr>
        </p:nvSpPr>
        <p:spPr>
          <a:xfrm>
            <a:off x="457200" y="2214563"/>
            <a:ext cx="8229600" cy="4357687"/>
          </a:xfrm>
        </p:spPr>
        <p:txBody>
          <a:bodyPr/>
          <a:lstStyle/>
          <a:p>
            <a:pPr eaLnBrk="1" hangingPunct="1"/>
            <a:r>
              <a:rPr lang="ru-RU"/>
              <a:t>Процесс управления.</a:t>
            </a:r>
          </a:p>
          <a:p>
            <a:pPr eaLnBrk="1" hangingPunct="1"/>
            <a:r>
              <a:rPr lang="ru-RU"/>
              <a:t>Процесс создания инфраструктуры.</a:t>
            </a:r>
          </a:p>
          <a:p>
            <a:pPr eaLnBrk="1" hangingPunct="1"/>
            <a:r>
              <a:rPr lang="ru-RU"/>
              <a:t>Процесс усовершенствования.</a:t>
            </a:r>
          </a:p>
          <a:p>
            <a:pPr eaLnBrk="1" hangingPunct="1"/>
            <a:r>
              <a:rPr lang="ru-RU"/>
              <a:t>Процесс обучения.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ru-RU" sz="3600" dirty="0"/>
              <a:t>Модель жизненного цикла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/>
          <a:lstStyle/>
          <a:p>
            <a:r>
              <a:rPr lang="ru-RU" sz="2400" dirty="0"/>
              <a:t>ГОСТ Р ИСО/МЭК 15288 — 2005 Информационная технология. Системная инженерия. Процессы жизненного цикла систем</a:t>
            </a:r>
          </a:p>
          <a:p>
            <a:r>
              <a:rPr lang="ru-RU" sz="2400" b="1" dirty="0"/>
              <a:t>Модель жизненного цикла </a:t>
            </a:r>
            <a:r>
              <a:rPr lang="ru-RU" sz="2400" dirty="0"/>
              <a:t>(</a:t>
            </a:r>
            <a:r>
              <a:rPr lang="ru-RU" sz="2400" dirty="0" err="1"/>
              <a:t>life</a:t>
            </a:r>
            <a:r>
              <a:rPr lang="ru-RU" sz="2400" dirty="0"/>
              <a:t> </a:t>
            </a:r>
            <a:r>
              <a:rPr lang="ru-RU" sz="2400" dirty="0" err="1"/>
              <a:t>cycle</a:t>
            </a:r>
            <a:r>
              <a:rPr lang="ru-RU" sz="2400" dirty="0"/>
              <a:t> </a:t>
            </a:r>
            <a:r>
              <a:rPr lang="ru-RU" sz="2400" dirty="0" err="1"/>
              <a:t>model</a:t>
            </a:r>
            <a:r>
              <a:rPr lang="ru-RU" sz="2400" dirty="0"/>
              <a:t>): Структурная основа процессов и действий, относящихся к жизненному циклу, которая также служит в качестве общей ссылки для установления связей и взаимопонимания сторон.</a:t>
            </a:r>
          </a:p>
          <a:p>
            <a:r>
              <a:rPr lang="ru-RU" sz="2400" b="1" dirty="0"/>
              <a:t>Процесс</a:t>
            </a:r>
            <a:r>
              <a:rPr lang="ru-RU" sz="2400" dirty="0"/>
              <a:t> (</a:t>
            </a:r>
            <a:r>
              <a:rPr lang="ru-RU" sz="2400" dirty="0" err="1"/>
              <a:t>process</a:t>
            </a:r>
            <a:r>
              <a:rPr lang="ru-RU" sz="2400" dirty="0"/>
              <a:t>) – совокупность взаимосвязанных и взаимодействующих видов деятельности, преобразующих входы в выходы</a:t>
            </a:r>
          </a:p>
        </p:txBody>
      </p:sp>
    </p:spTree>
    <p:extLst>
      <p:ext uri="{BB962C8B-B14F-4D97-AF65-F5344CB8AC3E}">
        <p14:creationId xmlns:p14="http://schemas.microsoft.com/office/powerpoint/2010/main" val="11297977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ru-RU" sz="3600" dirty="0"/>
              <a:t>Стадии жизненного цикла </a:t>
            </a:r>
            <a:br>
              <a:rPr lang="ru-RU" sz="3600" dirty="0"/>
            </a:br>
            <a:r>
              <a:rPr lang="ru-RU" sz="2000" dirty="0"/>
              <a:t>ГОСТ Р ИСО/МЭК 15288 — 2005  (Приложение В)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4496"/>
          </a:xfrm>
        </p:spPr>
        <p:txBody>
          <a:bodyPr/>
          <a:lstStyle/>
          <a:p>
            <a:r>
              <a:rPr lang="ru-RU" sz="2400" dirty="0"/>
              <a:t>Стадия замысла</a:t>
            </a:r>
          </a:p>
          <a:p>
            <a:r>
              <a:rPr lang="ru-RU" sz="2400" dirty="0"/>
              <a:t>Стадия разработки</a:t>
            </a:r>
          </a:p>
          <a:p>
            <a:r>
              <a:rPr lang="ru-RU" sz="2400" dirty="0"/>
              <a:t>Стадия производства</a:t>
            </a:r>
          </a:p>
          <a:p>
            <a:r>
              <a:rPr lang="ru-RU" sz="2400" dirty="0"/>
              <a:t>Стадия применения</a:t>
            </a:r>
          </a:p>
          <a:p>
            <a:r>
              <a:rPr lang="ru-RU" sz="2400" dirty="0"/>
              <a:t>Стадия поддержки применения</a:t>
            </a:r>
          </a:p>
          <a:p>
            <a:r>
              <a:rPr lang="ru-RU" sz="2400" dirty="0"/>
              <a:t>Стадия прекращения применения и списания</a:t>
            </a:r>
          </a:p>
        </p:txBody>
      </p:sp>
    </p:spTree>
    <p:extLst>
      <p:ext uri="{BB962C8B-B14F-4D97-AF65-F5344CB8AC3E}">
        <p14:creationId xmlns:p14="http://schemas.microsoft.com/office/powerpoint/2010/main" val="22655756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739552"/>
          </a:xfrm>
          <a:noFill/>
        </p:spPr>
        <p:txBody>
          <a:bodyPr/>
          <a:lstStyle/>
          <a:p>
            <a:pPr eaLnBrk="1" hangingPunct="1"/>
            <a:r>
              <a:rPr lang="ru-RU" sz="3600" dirty="0"/>
              <a:t>Модели процесса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416659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Классические </a:t>
            </a:r>
            <a:r>
              <a:rPr lang="ru-RU" b="1" dirty="0"/>
              <a:t>модели процесса </a:t>
            </a:r>
            <a:r>
              <a:rPr lang="ru-RU" dirty="0"/>
              <a:t>разработки ПО</a:t>
            </a:r>
            <a:r>
              <a:rPr lang="en-US" dirty="0"/>
              <a:t>: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b="1" dirty="0"/>
              <a:t>Каскадная модель</a:t>
            </a:r>
            <a:r>
              <a:rPr lang="ru-RU" dirty="0"/>
              <a:t> (</a:t>
            </a:r>
            <a:r>
              <a:rPr lang="en-US" dirty="0"/>
              <a:t>Waterfall model)</a:t>
            </a:r>
            <a:endParaRPr lang="ru-RU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dirty="0"/>
              <a:t>	</a:t>
            </a:r>
            <a:r>
              <a:rPr lang="ru-RU" b="1" i="1" dirty="0"/>
              <a:t>фазы выполняются по порядку</a:t>
            </a:r>
            <a:endParaRPr lang="en-US" b="1" i="1" dirty="0"/>
          </a:p>
          <a:p>
            <a:pPr lvl="1" eaLnBrk="1" hangingPunct="1">
              <a:lnSpc>
                <a:spcPct val="90000"/>
              </a:lnSpc>
            </a:pPr>
            <a:r>
              <a:rPr lang="ru-RU" b="1" dirty="0"/>
              <a:t>Эволюционная модель</a:t>
            </a:r>
            <a:r>
              <a:rPr lang="ru-RU" dirty="0"/>
              <a:t> (</a:t>
            </a:r>
            <a:r>
              <a:rPr lang="en-US" dirty="0"/>
              <a:t>Evolutionary development</a:t>
            </a:r>
            <a:r>
              <a:rPr lang="ru-RU" dirty="0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dirty="0"/>
              <a:t>	</a:t>
            </a:r>
            <a:r>
              <a:rPr lang="ru-RU" b="1" i="1" dirty="0"/>
              <a:t>фазы выполняются по порядку, процесс повторяется</a:t>
            </a:r>
            <a:endParaRPr lang="en-US" b="1" i="1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81050"/>
          </a:xfrm>
          <a:noFill/>
        </p:spPr>
        <p:txBody>
          <a:bodyPr/>
          <a:lstStyle/>
          <a:p>
            <a:pPr eaLnBrk="1" hangingPunct="1"/>
            <a:r>
              <a:rPr lang="ru-RU" sz="3600" dirty="0"/>
              <a:t>Каскадная модель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1524000" y="3028950"/>
            <a:ext cx="2438400" cy="781050"/>
          </a:xfrm>
          <a:prstGeom prst="rect">
            <a:avLst/>
          </a:prstGeom>
          <a:noFill/>
          <a:ln w="28575">
            <a:solidFill>
              <a:srgbClr val="99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2400" b="1">
                <a:latin typeface="Times New Roman" panose="02020603050405020304" pitchFamily="18" charset="0"/>
              </a:rPr>
              <a:t>Проектирование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3124200" y="3943350"/>
            <a:ext cx="3352800" cy="704850"/>
          </a:xfrm>
          <a:prstGeom prst="rect">
            <a:avLst/>
          </a:prstGeom>
          <a:noFill/>
          <a:ln w="28575">
            <a:solidFill>
              <a:srgbClr val="99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2400" b="1">
                <a:latin typeface="Times New Roman" panose="02020603050405020304" pitchFamily="18" charset="0"/>
              </a:rPr>
              <a:t>Кодирование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2400" b="1">
                <a:latin typeface="Times New Roman" panose="02020603050405020304" pitchFamily="18" charset="0"/>
              </a:rPr>
              <a:t>Тестирование модулей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257800" y="4800600"/>
            <a:ext cx="2209800" cy="762000"/>
          </a:xfrm>
          <a:prstGeom prst="rect">
            <a:avLst/>
          </a:prstGeom>
          <a:noFill/>
          <a:ln w="28575">
            <a:solidFill>
              <a:srgbClr val="99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2400" b="1">
                <a:latin typeface="Times New Roman" panose="02020603050405020304" pitchFamily="18" charset="0"/>
              </a:rPr>
              <a:t>Интеграция </a:t>
            </a:r>
            <a:br>
              <a:rPr lang="ru-RU" sz="2400" b="1">
                <a:latin typeface="Times New Roman" panose="02020603050405020304" pitchFamily="18" charset="0"/>
              </a:rPr>
            </a:br>
            <a:r>
              <a:rPr lang="ru-RU" sz="2400" b="1">
                <a:latin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6629400" y="5715000"/>
            <a:ext cx="2362200" cy="685800"/>
          </a:xfrm>
          <a:prstGeom prst="rect">
            <a:avLst/>
          </a:prstGeom>
          <a:noFill/>
          <a:ln w="28575">
            <a:solidFill>
              <a:srgbClr val="99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2400" b="1">
                <a:latin typeface="Times New Roman" panose="02020603050405020304" pitchFamily="18" charset="0"/>
              </a:rPr>
              <a:t>Эксплуатация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2400" b="1">
                <a:latin typeface="Times New Roman" panose="02020603050405020304" pitchFamily="18" charset="0"/>
              </a:rPr>
              <a:t>Сопровождение</a:t>
            </a:r>
          </a:p>
        </p:txBody>
      </p:sp>
      <p:cxnSp>
        <p:nvCxnSpPr>
          <p:cNvPr id="26631" name="AutoShape 9"/>
          <p:cNvCxnSpPr>
            <a:cxnSpLocks noChangeShapeType="1"/>
            <a:stCxn id="26627" idx="2"/>
            <a:endCxn id="26628" idx="1"/>
          </p:cNvCxnSpPr>
          <p:nvPr/>
        </p:nvCxnSpPr>
        <p:spPr bwMode="auto">
          <a:xfrm rot="16200000" flipH="1">
            <a:off x="2690813" y="3876675"/>
            <a:ext cx="471487" cy="3667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10"/>
          <p:cNvCxnSpPr>
            <a:cxnSpLocks noChangeShapeType="1"/>
            <a:stCxn id="26628" idx="2"/>
            <a:endCxn id="26629" idx="1"/>
          </p:cNvCxnSpPr>
          <p:nvPr/>
        </p:nvCxnSpPr>
        <p:spPr bwMode="auto">
          <a:xfrm rot="16200000" flipH="1">
            <a:off x="4762501" y="4700587"/>
            <a:ext cx="519112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AutoShape 11"/>
          <p:cNvCxnSpPr>
            <a:cxnSpLocks noChangeShapeType="1"/>
            <a:stCxn id="26629" idx="2"/>
            <a:endCxn id="26630" idx="1"/>
          </p:cNvCxnSpPr>
          <p:nvPr/>
        </p:nvCxnSpPr>
        <p:spPr bwMode="auto">
          <a:xfrm rot="16200000" flipH="1">
            <a:off x="6248401" y="5691187"/>
            <a:ext cx="481012" cy="2524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228600" y="2133600"/>
            <a:ext cx="2057400" cy="762000"/>
          </a:xfrm>
          <a:prstGeom prst="rect">
            <a:avLst/>
          </a:prstGeom>
          <a:noFill/>
          <a:ln w="28575">
            <a:solidFill>
              <a:srgbClr val="99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2400" b="1">
                <a:latin typeface="Times New Roman" panose="02020603050405020304" pitchFamily="18" charset="0"/>
              </a:rPr>
              <a:t>Определение </a:t>
            </a:r>
            <a:br>
              <a:rPr lang="ru-RU" sz="2400" b="1">
                <a:latin typeface="Times New Roman" panose="02020603050405020304" pitchFamily="18" charset="0"/>
              </a:rPr>
            </a:br>
            <a:r>
              <a:rPr lang="ru-RU" sz="2400" b="1">
                <a:latin typeface="Times New Roman" panose="02020603050405020304" pitchFamily="18" charset="0"/>
              </a:rPr>
              <a:t>требований</a:t>
            </a:r>
          </a:p>
        </p:txBody>
      </p:sp>
      <p:cxnSp>
        <p:nvCxnSpPr>
          <p:cNvPr id="26635" name="AutoShape 13"/>
          <p:cNvCxnSpPr>
            <a:cxnSpLocks noChangeShapeType="1"/>
            <a:stCxn id="26634" idx="2"/>
            <a:endCxn id="26627" idx="1"/>
          </p:cNvCxnSpPr>
          <p:nvPr/>
        </p:nvCxnSpPr>
        <p:spPr bwMode="auto">
          <a:xfrm rot="16200000" flipH="1">
            <a:off x="1128713" y="3038475"/>
            <a:ext cx="509587" cy="2524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836712"/>
            <a:ext cx="8229600" cy="5904656"/>
          </a:xfrm>
          <a:noFill/>
        </p:spPr>
        <p:txBody>
          <a:bodyPr/>
          <a:lstStyle/>
          <a:p>
            <a:pPr eaLnBrk="1" hangingPunct="1"/>
            <a:r>
              <a:rPr lang="ru-RU" sz="2800" b="1" dirty="0"/>
              <a:t>Каскадная модель</a:t>
            </a:r>
            <a:r>
              <a:rPr lang="en-US" sz="2800" dirty="0"/>
              <a:t>:</a:t>
            </a:r>
            <a:endParaRPr lang="ru-RU" sz="2800" dirty="0"/>
          </a:p>
          <a:p>
            <a:pPr lvl="1" eaLnBrk="1" hangingPunct="1"/>
            <a:r>
              <a:rPr lang="ru-RU" sz="2400" dirty="0"/>
              <a:t>Фиксированный набор стадий</a:t>
            </a:r>
          </a:p>
          <a:p>
            <a:pPr lvl="1" eaLnBrk="1" hangingPunct="1"/>
            <a:r>
              <a:rPr lang="ru-RU" sz="2400" dirty="0"/>
              <a:t>Каждая стадия -</a:t>
            </a:r>
            <a:r>
              <a:rPr lang="en-US" sz="2400" dirty="0"/>
              <a:t>&gt;</a:t>
            </a:r>
            <a:r>
              <a:rPr lang="ru-RU" sz="2400" dirty="0"/>
              <a:t> законченный результат</a:t>
            </a:r>
          </a:p>
          <a:p>
            <a:pPr lvl="1" eaLnBrk="1" hangingPunct="1"/>
            <a:r>
              <a:rPr lang="ru-RU" sz="2400" dirty="0"/>
              <a:t>Стадия начинается, когда закончилась предыдущая.</a:t>
            </a:r>
          </a:p>
          <a:p>
            <a:pPr eaLnBrk="1" hangingPunct="1"/>
            <a:r>
              <a:rPr lang="ru-RU" sz="2800" b="1" dirty="0"/>
              <a:t>Недостатки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ru-RU" sz="2800" b="1" dirty="0"/>
              <a:t>негибкость</a:t>
            </a:r>
          </a:p>
          <a:p>
            <a:pPr lvl="1" eaLnBrk="1" hangingPunct="1"/>
            <a:r>
              <a:rPr lang="ru-RU" sz="2400" dirty="0"/>
              <a:t>фаза </a:t>
            </a:r>
            <a:r>
              <a:rPr lang="ru-RU" sz="2400" dirty="0" err="1"/>
              <a:t>д.б</a:t>
            </a:r>
            <a:r>
              <a:rPr lang="ru-RU" sz="2400" dirty="0"/>
              <a:t>. закончена, прежде чем приступить к следующей</a:t>
            </a:r>
          </a:p>
          <a:p>
            <a:pPr lvl="1" eaLnBrk="1" hangingPunct="1"/>
            <a:r>
              <a:rPr lang="ru-RU" sz="2400" dirty="0"/>
              <a:t>Набор фаз фиксирован</a:t>
            </a:r>
          </a:p>
          <a:p>
            <a:pPr lvl="1" eaLnBrk="1" hangingPunct="1"/>
            <a:r>
              <a:rPr lang="ru-RU" sz="2400" dirty="0"/>
              <a:t>Тяжело реагировать на изменения требований</a:t>
            </a:r>
          </a:p>
          <a:p>
            <a:pPr eaLnBrk="1" hangingPunct="1"/>
            <a:r>
              <a:rPr lang="ru-RU" sz="2800" b="1" dirty="0"/>
              <a:t>Использование</a:t>
            </a:r>
            <a:r>
              <a:rPr lang="en-US" sz="2800" dirty="0"/>
              <a:t>:</a:t>
            </a:r>
            <a:r>
              <a:rPr lang="ru-RU" sz="2800" dirty="0"/>
              <a:t> там, где требования хорошо понятны и стабильны.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  <a:noFill/>
        </p:spPr>
        <p:txBody>
          <a:bodyPr/>
          <a:lstStyle/>
          <a:p>
            <a:pPr eaLnBrk="1" hangingPunct="1"/>
            <a:r>
              <a:rPr lang="ru-RU" sz="3200"/>
              <a:t>Эволюционная модель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64005"/>
            <a:ext cx="8229600" cy="504031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Стадии повторяются неоднократно.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400" dirty="0"/>
              <a:t>для плохо сформулированных требований выполняется весь цикл работ по созданию работающего прототипа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400" dirty="0"/>
              <a:t>уточняются требования 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400" dirty="0"/>
              <a:t>и все повторяется...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На выходе – продукт, отвечающий потребностям пользователей.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Недостатки</a:t>
            </a:r>
            <a:r>
              <a:rPr lang="en-US" sz="2800" dirty="0"/>
              <a:t>: </a:t>
            </a:r>
            <a:endParaRPr lang="ru-RU" sz="2800" dirty="0"/>
          </a:p>
          <a:p>
            <a:pPr lvl="1" eaLnBrk="1" hangingPunct="1">
              <a:lnSpc>
                <a:spcPct val="80000"/>
              </a:lnSpc>
            </a:pPr>
            <a:r>
              <a:rPr lang="ru-RU" sz="2400" dirty="0"/>
              <a:t>Система часто плохо структурирована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400" dirty="0"/>
              <a:t>Проект «не прозрачен»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400" dirty="0"/>
              <a:t>Требуются средства для быстрой разработки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400" dirty="0"/>
              <a:t>Подходит для малых и средних проектов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01625" y="327960"/>
            <a:ext cx="8540750" cy="679450"/>
          </a:xfrm>
          <a:noFill/>
        </p:spPr>
        <p:txBody>
          <a:bodyPr/>
          <a:lstStyle/>
          <a:p>
            <a:r>
              <a:rPr lang="ru-RU" sz="3200" dirty="0"/>
              <a:t>Эволюционная модель</a:t>
            </a:r>
          </a:p>
        </p:txBody>
      </p:sp>
      <p:grpSp>
        <p:nvGrpSpPr>
          <p:cNvPr id="29699" name="Группа 1"/>
          <p:cNvGrpSpPr>
            <a:grpSpLocks/>
          </p:cNvGrpSpPr>
          <p:nvPr/>
        </p:nvGrpSpPr>
        <p:grpSpPr bwMode="auto">
          <a:xfrm>
            <a:off x="323850" y="1052513"/>
            <a:ext cx="8353425" cy="4478337"/>
            <a:chOff x="323850" y="1052513"/>
            <a:chExt cx="8353425" cy="4478337"/>
          </a:xfrm>
        </p:grpSpPr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323850" y="2781300"/>
              <a:ext cx="2436813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sz="2000"/>
                <a:t>Эскизное описание</a:t>
              </a:r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3781425" y="1412875"/>
              <a:ext cx="1747838" cy="650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sz="1800"/>
                <a:t>Определение спецификаций</a:t>
              </a:r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3779838" y="2852738"/>
              <a:ext cx="1727200" cy="436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sz="1800"/>
                <a:t>Разработка</a:t>
              </a:r>
              <a:endParaRPr lang="en-US" sz="1800"/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400"/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3781425" y="4076700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sz="1800"/>
                <a:t>Аттестация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6443663" y="1427163"/>
              <a:ext cx="2162175" cy="650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sz="1800"/>
                <a:t>Начальная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sz="1800"/>
                <a:t> версия</a:t>
              </a:r>
            </a:p>
          </p:txBody>
        </p:sp>
        <p:sp>
          <p:nvSpPr>
            <p:cNvPr id="29706" name="Text Box 10"/>
            <p:cNvSpPr txBox="1">
              <a:spLocks noChangeArrowheads="1"/>
            </p:cNvSpPr>
            <p:nvPr/>
          </p:nvSpPr>
          <p:spPr bwMode="auto">
            <a:xfrm>
              <a:off x="6445250" y="2708275"/>
              <a:ext cx="2181225" cy="650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sz="1800"/>
                <a:t>Промежуточная версия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6445250" y="4005263"/>
              <a:ext cx="2232025" cy="650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sz="1800"/>
                <a:t>Конечная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sz="1800"/>
                <a:t>версия</a:t>
              </a:r>
            </a:p>
          </p:txBody>
        </p:sp>
        <p:sp>
          <p:nvSpPr>
            <p:cNvPr id="29708" name="Rectangle 13"/>
            <p:cNvSpPr>
              <a:spLocks noChangeArrowheads="1"/>
            </p:cNvSpPr>
            <p:nvPr/>
          </p:nvSpPr>
          <p:spPr bwMode="auto">
            <a:xfrm>
              <a:off x="3492500" y="1052513"/>
              <a:ext cx="2305050" cy="3889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sz="1800"/>
            </a:p>
          </p:txBody>
        </p:sp>
        <p:sp>
          <p:nvSpPr>
            <p:cNvPr id="29709" name="Line 14"/>
            <p:cNvSpPr>
              <a:spLocks noChangeShapeType="1"/>
            </p:cNvSpPr>
            <p:nvPr/>
          </p:nvSpPr>
          <p:spPr bwMode="auto">
            <a:xfrm>
              <a:off x="5797550" y="4365625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10" name="Line 15"/>
            <p:cNvSpPr>
              <a:spLocks noChangeShapeType="1"/>
            </p:cNvSpPr>
            <p:nvPr/>
          </p:nvSpPr>
          <p:spPr bwMode="auto">
            <a:xfrm>
              <a:off x="5797550" y="2925763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11" name="Line 16"/>
            <p:cNvSpPr>
              <a:spLocks noChangeShapeType="1"/>
            </p:cNvSpPr>
            <p:nvPr/>
          </p:nvSpPr>
          <p:spPr bwMode="auto">
            <a:xfrm>
              <a:off x="5797550" y="3141663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12" name="Line 17"/>
            <p:cNvSpPr>
              <a:spLocks noChangeShapeType="1"/>
            </p:cNvSpPr>
            <p:nvPr/>
          </p:nvSpPr>
          <p:spPr bwMode="auto">
            <a:xfrm>
              <a:off x="5797550" y="1628775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13" name="Line 18"/>
            <p:cNvSpPr>
              <a:spLocks noChangeShapeType="1"/>
            </p:cNvSpPr>
            <p:nvPr/>
          </p:nvSpPr>
          <p:spPr bwMode="auto">
            <a:xfrm>
              <a:off x="5797550" y="1844675"/>
              <a:ext cx="6461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14" name="Line 19"/>
            <p:cNvSpPr>
              <a:spLocks noChangeShapeType="1"/>
            </p:cNvSpPr>
            <p:nvPr/>
          </p:nvSpPr>
          <p:spPr bwMode="auto">
            <a:xfrm>
              <a:off x="4429125" y="2060575"/>
              <a:ext cx="0" cy="792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15" name="Line 20"/>
            <p:cNvSpPr>
              <a:spLocks noChangeShapeType="1"/>
            </p:cNvSpPr>
            <p:nvPr/>
          </p:nvSpPr>
          <p:spPr bwMode="auto">
            <a:xfrm>
              <a:off x="4789488" y="2060575"/>
              <a:ext cx="0" cy="792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16" name="Line 21"/>
            <p:cNvSpPr>
              <a:spLocks noChangeShapeType="1"/>
            </p:cNvSpPr>
            <p:nvPr/>
          </p:nvSpPr>
          <p:spPr bwMode="auto">
            <a:xfrm>
              <a:off x="4427538" y="3284538"/>
              <a:ext cx="1587" cy="7921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17" name="Line 22"/>
            <p:cNvSpPr>
              <a:spLocks noChangeShapeType="1"/>
            </p:cNvSpPr>
            <p:nvPr/>
          </p:nvSpPr>
          <p:spPr bwMode="auto">
            <a:xfrm>
              <a:off x="4787900" y="3284538"/>
              <a:ext cx="1588" cy="7921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18" name="Line 23"/>
            <p:cNvSpPr>
              <a:spLocks noChangeShapeType="1"/>
            </p:cNvSpPr>
            <p:nvPr/>
          </p:nvSpPr>
          <p:spPr bwMode="auto">
            <a:xfrm>
              <a:off x="2771775" y="2997200"/>
              <a:ext cx="72072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19" name="Text Box 24"/>
            <p:cNvSpPr txBox="1">
              <a:spLocks noChangeArrowheads="1"/>
            </p:cNvSpPr>
            <p:nvPr/>
          </p:nvSpPr>
          <p:spPr bwMode="auto">
            <a:xfrm>
              <a:off x="3925888" y="5013325"/>
              <a:ext cx="1439862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sz="1400"/>
                <a:t>Выполняются параллельно</a:t>
              </a:r>
            </a:p>
          </p:txBody>
        </p:sp>
      </p:grpSp>
      <p:sp>
        <p:nvSpPr>
          <p:cNvPr id="29700" name="Text Box 25"/>
          <p:cNvSpPr txBox="1">
            <a:spLocks noChangeArrowheads="1"/>
          </p:cNvSpPr>
          <p:nvPr/>
        </p:nvSpPr>
        <p:spPr bwMode="auto">
          <a:xfrm>
            <a:off x="468313" y="5812490"/>
            <a:ext cx="8208962" cy="83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2400"/>
              <a:t>Прототип – действующий программный модуль, реализующий отдельные функции создаваемого ПО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24479"/>
          </a:xfrm>
        </p:spPr>
        <p:txBody>
          <a:bodyPr/>
          <a:lstStyle/>
          <a:p>
            <a:r>
              <a:rPr lang="ru-RU" sz="3200" dirty="0"/>
              <a:t>Иерархия мастерства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7664" y="1081679"/>
            <a:ext cx="5976663" cy="556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684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ru-RU" sz="3200" dirty="0"/>
              <a:t>Модель эволюционного </a:t>
            </a:r>
            <a:r>
              <a:rPr lang="ru-RU" sz="3200" dirty="0" err="1"/>
              <a:t>прототипирования</a:t>
            </a:r>
            <a:endParaRPr lang="ru-RU" sz="3200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557338"/>
            <a:ext cx="8101012" cy="5106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en-US" sz="3200" dirty="0"/>
              <a:t>V-</a:t>
            </a:r>
            <a:r>
              <a:rPr lang="ru-RU" sz="3200" dirty="0"/>
              <a:t>образная модель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1340768"/>
            <a:ext cx="8280920" cy="5309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99909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en-US" sz="3200" dirty="0"/>
              <a:t>V-</a:t>
            </a:r>
            <a:r>
              <a:rPr lang="ru-RU" sz="3200" dirty="0"/>
              <a:t>образная 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32859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400" dirty="0"/>
              <a:t>Основное назначение V-образной модели – обеспечение </a:t>
            </a:r>
            <a:r>
              <a:rPr lang="ru-RU" sz="2400" u="sng" dirty="0"/>
              <a:t>планирования тестирования  </a:t>
            </a:r>
            <a:r>
              <a:rPr lang="ru-RU" sz="2400" dirty="0"/>
              <a:t>программного средства на ранних стадиях проекта.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Данная модель поддерживает каскадную стратегию однократного выполнения этапов процесса разработки ПС и базируется на предварительном полном формировании требований.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В классической V-образной модели каждый шаг начинается после завершения предыдущего шага. 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Отличием V-образной модели от каскадной является то, что в ней выделены связи между шагами, предшествующими программированию, и соответствующими видами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76154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en-US" sz="3200" dirty="0"/>
              <a:t>V-</a:t>
            </a:r>
            <a:r>
              <a:rPr lang="ru-RU" sz="3200" dirty="0"/>
              <a:t>образная 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589240"/>
          </a:xfrm>
        </p:spPr>
        <p:txBody>
          <a:bodyPr/>
          <a:lstStyle/>
          <a:p>
            <a:pPr marL="0" indent="0">
              <a:buNone/>
            </a:pPr>
            <a:r>
              <a:rPr lang="ru-RU" sz="2400" u="sng" dirty="0"/>
              <a:t>Достоинства</a:t>
            </a:r>
          </a:p>
          <a:p>
            <a:r>
              <a:rPr lang="ru-RU" sz="2400" dirty="0"/>
              <a:t>планированием тестирования на ранних стадиях разработки программного средства;</a:t>
            </a:r>
          </a:p>
          <a:p>
            <a:r>
              <a:rPr lang="ru-RU" sz="2400" dirty="0"/>
              <a:t>упрощение аттестации и верификации промежуточных результатов разработки;</a:t>
            </a:r>
          </a:p>
          <a:p>
            <a:r>
              <a:rPr lang="ru-RU" sz="2400" dirty="0"/>
              <a:t> упрощение управления и контроля хода процесса разработки.</a:t>
            </a:r>
          </a:p>
          <a:p>
            <a:pPr marL="0" indent="0">
              <a:buNone/>
            </a:pPr>
            <a:r>
              <a:rPr lang="ru-RU" sz="2400" u="sng" dirty="0"/>
              <a:t>Недостатки</a:t>
            </a:r>
            <a:r>
              <a:rPr lang="ru-RU" sz="2400" dirty="0"/>
              <a:t> </a:t>
            </a:r>
          </a:p>
          <a:p>
            <a:r>
              <a:rPr lang="ru-RU" sz="2400" dirty="0"/>
              <a:t>поздние сроки тестирования требований в жизненном цикле, что оказывает существенное влияние на график выполнения проекта при необходимости изменения требований;</a:t>
            </a:r>
          </a:p>
          <a:p>
            <a:r>
              <a:rPr lang="ru-RU" sz="2400" dirty="0"/>
              <a:t>отсутствие, как и в остальных каскадных моделях, действий, направленных на анализ рисков</a:t>
            </a:r>
          </a:p>
        </p:txBody>
      </p:sp>
    </p:spTree>
    <p:extLst>
      <p:ext uri="{BB962C8B-B14F-4D97-AF65-F5344CB8AC3E}">
        <p14:creationId xmlns:p14="http://schemas.microsoft.com/office/powerpoint/2010/main" val="1960845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xfrm>
            <a:off x="683568" y="357187"/>
            <a:ext cx="8229600" cy="828675"/>
          </a:xfrm>
          <a:noFill/>
        </p:spPr>
        <p:txBody>
          <a:bodyPr/>
          <a:lstStyle/>
          <a:p>
            <a:pPr eaLnBrk="1" hangingPunct="1"/>
            <a:r>
              <a:rPr lang="ru-RU" sz="3600" dirty="0"/>
              <a:t>Итерационный подход (</a:t>
            </a:r>
            <a:r>
              <a:rPr lang="en-US" sz="3600" dirty="0">
                <a:hlinkClick r:id="rId3"/>
              </a:rPr>
              <a:t>Iterative</a:t>
            </a:r>
            <a:r>
              <a:rPr lang="ru-RU" sz="3600" dirty="0"/>
              <a:t>)</a:t>
            </a:r>
            <a:r>
              <a:rPr lang="en-US" sz="3600" dirty="0"/>
              <a:t> </a:t>
            </a:r>
            <a:endParaRPr lang="ru-RU" sz="3600" dirty="0"/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5"/>
            <a:ext cx="8229600" cy="5016028"/>
          </a:xfrm>
          <a:noFill/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ru-RU" sz="2400" dirty="0"/>
              <a:t>Часто подходы, перечисленные ранее, используется </a:t>
            </a:r>
            <a:r>
              <a:rPr lang="ru-RU" sz="2400" b="1" dirty="0"/>
              <a:t>в совокупности</a:t>
            </a:r>
            <a:r>
              <a:rPr lang="ru-RU" sz="2400" dirty="0"/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ru-RU" sz="2400" b="1" dirty="0"/>
              <a:t>Требования</a:t>
            </a:r>
            <a:r>
              <a:rPr lang="ru-RU" sz="2400" dirty="0"/>
              <a:t> всегда меняются в ходе разработки.</a:t>
            </a:r>
          </a:p>
          <a:p>
            <a:pPr eaLnBrk="1" hangingPunct="1">
              <a:spcBef>
                <a:spcPts val="1200"/>
              </a:spcBef>
            </a:pPr>
            <a:r>
              <a:rPr lang="ru-RU" sz="2400" dirty="0"/>
              <a:t>К каждой из предыдущих моделей можно применить </a:t>
            </a:r>
            <a:r>
              <a:rPr lang="ru-RU" sz="2400" b="1" dirty="0"/>
              <a:t>итерации</a:t>
            </a:r>
            <a:r>
              <a:rPr lang="ru-RU" sz="2400" dirty="0"/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ru-RU" sz="2400" dirty="0"/>
              <a:t>Следовательно, важна возможность выполнения итераций, результатом которых является прототип продукта с частичной функциональностью.</a:t>
            </a:r>
          </a:p>
          <a:p>
            <a:pPr eaLnBrk="1" hangingPunct="1">
              <a:spcBef>
                <a:spcPts val="1200"/>
              </a:spcBef>
            </a:pPr>
            <a:r>
              <a:rPr lang="ru-RU" sz="2400" dirty="0"/>
              <a:t>Это достигается в итерационных моделях.</a:t>
            </a:r>
            <a:endParaRPr lang="en-US" sz="2400" dirty="0"/>
          </a:p>
          <a:p>
            <a:pPr lvl="1" eaLnBrk="1" hangingPunct="1">
              <a:spcBef>
                <a:spcPts val="1200"/>
              </a:spcBef>
            </a:pPr>
            <a:r>
              <a:rPr lang="ru-RU" sz="2000" b="1" dirty="0"/>
              <a:t>Модель пошаговой разработки</a:t>
            </a:r>
          </a:p>
          <a:p>
            <a:pPr lvl="1" eaLnBrk="1" hangingPunct="1">
              <a:spcBef>
                <a:spcPts val="1200"/>
              </a:spcBef>
            </a:pPr>
            <a:r>
              <a:rPr lang="ru-RU" sz="2000" b="1" dirty="0"/>
              <a:t>Спиральная модель разработки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081088"/>
          </a:xfrm>
          <a:noFill/>
        </p:spPr>
        <p:txBody>
          <a:bodyPr/>
          <a:lstStyle/>
          <a:p>
            <a:pPr eaLnBrk="1" hangingPunct="1"/>
            <a:r>
              <a:rPr lang="ru-RU" sz="3600"/>
              <a:t>Модель пошаговой разработки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509713"/>
            <a:ext cx="8382000" cy="1676400"/>
          </a:xfrm>
          <a:noFill/>
        </p:spPr>
        <p:txBody>
          <a:bodyPr/>
          <a:lstStyle/>
          <a:p>
            <a:pPr eaLnBrk="1" hangingPunct="1"/>
            <a:r>
              <a:rPr lang="ru-RU" sz="2000"/>
              <a:t>Шаги. Каждый шаг – работающий прототип.</a:t>
            </a:r>
          </a:p>
          <a:p>
            <a:pPr eaLnBrk="1" hangingPunct="1"/>
            <a:r>
              <a:rPr lang="ru-RU" sz="2000"/>
              <a:t>Наиболее важные для заказчика компоненты – в начале.</a:t>
            </a:r>
          </a:p>
          <a:p>
            <a:pPr eaLnBrk="1" hangingPunct="1"/>
            <a:r>
              <a:rPr lang="ru-RU" sz="2000"/>
              <a:t>Требования фиксированы во время шага.</a:t>
            </a:r>
          </a:p>
          <a:p>
            <a:pPr eaLnBrk="1" hangingPunct="1"/>
            <a:r>
              <a:rPr lang="ru-RU" sz="2000"/>
              <a:t>Для шага можно применять каскадную или эволюционную модель.</a:t>
            </a:r>
          </a:p>
        </p:txBody>
      </p:sp>
      <p:grpSp>
        <p:nvGrpSpPr>
          <p:cNvPr id="32772" name="Группа 1"/>
          <p:cNvGrpSpPr>
            <a:grpSpLocks/>
          </p:cNvGrpSpPr>
          <p:nvPr/>
        </p:nvGrpSpPr>
        <p:grpSpPr bwMode="auto">
          <a:xfrm>
            <a:off x="304800" y="3449638"/>
            <a:ext cx="8534400" cy="3013075"/>
            <a:chOff x="304800" y="3449638"/>
            <a:chExt cx="8534400" cy="3013075"/>
          </a:xfrm>
        </p:grpSpPr>
        <p:sp>
          <p:nvSpPr>
            <p:cNvPr id="32773" name="Rectangle 8"/>
            <p:cNvSpPr>
              <a:spLocks noChangeArrowheads="1"/>
            </p:cNvSpPr>
            <p:nvPr/>
          </p:nvSpPr>
          <p:spPr bwMode="auto">
            <a:xfrm>
              <a:off x="304800" y="3449638"/>
              <a:ext cx="19812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sz="1800" b="1">
                  <a:latin typeface="Times New Roman" panose="02020603050405020304" pitchFamily="18" charset="0"/>
                </a:rPr>
                <a:t>План требований</a:t>
              </a:r>
            </a:p>
          </p:txBody>
        </p:sp>
        <p:sp>
          <p:nvSpPr>
            <p:cNvPr id="32774" name="Rectangle 9"/>
            <p:cNvSpPr>
              <a:spLocks noChangeArrowheads="1"/>
            </p:cNvSpPr>
            <p:nvPr/>
          </p:nvSpPr>
          <p:spPr bwMode="auto">
            <a:xfrm>
              <a:off x="2740025" y="3449638"/>
              <a:ext cx="19812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sz="1800" b="1">
                  <a:latin typeface="Times New Roman" panose="02020603050405020304" pitchFamily="18" charset="0"/>
                </a:rPr>
                <a:t>Детализация </a:t>
              </a:r>
              <a:br>
                <a:rPr lang="ru-RU" sz="1800" b="1">
                  <a:latin typeface="Times New Roman" panose="02020603050405020304" pitchFamily="18" charset="0"/>
                </a:rPr>
              </a:br>
              <a:r>
                <a:rPr lang="ru-RU" sz="1800" b="1">
                  <a:latin typeface="Times New Roman" panose="02020603050405020304" pitchFamily="18" charset="0"/>
                </a:rPr>
                <a:t>требований</a:t>
              </a:r>
            </a:p>
          </p:txBody>
        </p:sp>
        <p:sp>
          <p:nvSpPr>
            <p:cNvPr id="32775" name="Rectangle 10"/>
            <p:cNvSpPr>
              <a:spLocks noChangeArrowheads="1"/>
            </p:cNvSpPr>
            <p:nvPr/>
          </p:nvSpPr>
          <p:spPr bwMode="auto">
            <a:xfrm>
              <a:off x="5181600" y="3449638"/>
              <a:ext cx="19812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sz="1800" b="1">
                  <a:latin typeface="Times New Roman" panose="02020603050405020304" pitchFamily="18" charset="0"/>
                </a:rPr>
                <a:t>Архитектура </a:t>
              </a:r>
              <a:br>
                <a:rPr lang="ru-RU" sz="1800" b="1">
                  <a:latin typeface="Times New Roman" panose="02020603050405020304" pitchFamily="18" charset="0"/>
                </a:rPr>
              </a:br>
              <a:r>
                <a:rPr lang="ru-RU" sz="1800" b="1">
                  <a:latin typeface="Times New Roman" panose="02020603050405020304" pitchFamily="18" charset="0"/>
                </a:rPr>
                <a:t>системы</a:t>
              </a:r>
            </a:p>
          </p:txBody>
        </p:sp>
        <p:sp>
          <p:nvSpPr>
            <p:cNvPr id="32776" name="Rectangle 11"/>
            <p:cNvSpPr>
              <a:spLocks noChangeArrowheads="1"/>
            </p:cNvSpPr>
            <p:nvPr/>
          </p:nvSpPr>
          <p:spPr bwMode="auto">
            <a:xfrm>
              <a:off x="838200" y="4592638"/>
              <a:ext cx="19812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sz="1800" b="1">
                  <a:latin typeface="Times New Roman" panose="02020603050405020304" pitchFamily="18" charset="0"/>
                </a:rPr>
                <a:t>Шаг разработки</a:t>
              </a:r>
            </a:p>
          </p:txBody>
        </p:sp>
        <p:sp>
          <p:nvSpPr>
            <p:cNvPr id="32777" name="Rectangle 12"/>
            <p:cNvSpPr>
              <a:spLocks noChangeArrowheads="1"/>
            </p:cNvSpPr>
            <p:nvPr/>
          </p:nvSpPr>
          <p:spPr bwMode="auto">
            <a:xfrm>
              <a:off x="3276600" y="4592638"/>
              <a:ext cx="19812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sz="1800" b="1">
                  <a:latin typeface="Times New Roman" panose="02020603050405020304" pitchFamily="18" charset="0"/>
                </a:rPr>
                <a:t>Шаг аттестации</a:t>
              </a:r>
            </a:p>
          </p:txBody>
        </p:sp>
        <p:sp>
          <p:nvSpPr>
            <p:cNvPr id="32778" name="Rectangle 13"/>
            <p:cNvSpPr>
              <a:spLocks noChangeArrowheads="1"/>
            </p:cNvSpPr>
            <p:nvPr/>
          </p:nvSpPr>
          <p:spPr bwMode="auto">
            <a:xfrm>
              <a:off x="5715000" y="4592638"/>
              <a:ext cx="19812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sz="1800" b="1">
                  <a:latin typeface="Times New Roman" panose="02020603050405020304" pitchFamily="18" charset="0"/>
                </a:rPr>
                <a:t>Шаг сборки</a:t>
              </a:r>
            </a:p>
          </p:txBody>
        </p:sp>
        <p:sp>
          <p:nvSpPr>
            <p:cNvPr id="32779" name="Rectangle 14"/>
            <p:cNvSpPr>
              <a:spLocks noChangeArrowheads="1"/>
            </p:cNvSpPr>
            <p:nvPr/>
          </p:nvSpPr>
          <p:spPr bwMode="auto">
            <a:xfrm>
              <a:off x="4267200" y="5551488"/>
              <a:ext cx="1981200" cy="685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sz="1800" b="1">
                  <a:latin typeface="Times New Roman" panose="02020603050405020304" pitchFamily="18" charset="0"/>
                </a:rPr>
                <a:t>Аттестация </a:t>
              </a:r>
              <a:br>
                <a:rPr lang="ru-RU" sz="1800" b="1">
                  <a:latin typeface="Times New Roman" panose="02020603050405020304" pitchFamily="18" charset="0"/>
                </a:rPr>
              </a:br>
              <a:r>
                <a:rPr lang="ru-RU" sz="1800" b="1">
                  <a:latin typeface="Times New Roman" panose="02020603050405020304" pitchFamily="18" charset="0"/>
                </a:rPr>
                <a:t>системы</a:t>
              </a:r>
            </a:p>
          </p:txBody>
        </p:sp>
        <p:cxnSp>
          <p:nvCxnSpPr>
            <p:cNvPr id="32780" name="AutoShape 15"/>
            <p:cNvCxnSpPr>
              <a:cxnSpLocks noChangeShapeType="1"/>
              <a:stCxn id="32773" idx="3"/>
              <a:endCxn id="32774" idx="1"/>
            </p:cNvCxnSpPr>
            <p:nvPr/>
          </p:nvCxnSpPr>
          <p:spPr bwMode="auto">
            <a:xfrm>
              <a:off x="2300288" y="3792538"/>
              <a:ext cx="42545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1" name="AutoShape 16"/>
            <p:cNvCxnSpPr>
              <a:cxnSpLocks noChangeShapeType="1"/>
              <a:stCxn id="32774" idx="3"/>
              <a:endCxn id="32775" idx="1"/>
            </p:cNvCxnSpPr>
            <p:nvPr/>
          </p:nvCxnSpPr>
          <p:spPr bwMode="auto">
            <a:xfrm>
              <a:off x="4735513" y="3792538"/>
              <a:ext cx="431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2" name="AutoShape 17"/>
            <p:cNvCxnSpPr>
              <a:cxnSpLocks noChangeShapeType="1"/>
              <a:stCxn id="32775" idx="3"/>
              <a:endCxn id="32776" idx="1"/>
            </p:cNvCxnSpPr>
            <p:nvPr/>
          </p:nvCxnSpPr>
          <p:spPr bwMode="auto">
            <a:xfrm flipH="1">
              <a:off x="823913" y="3792538"/>
              <a:ext cx="6353175" cy="1143000"/>
            </a:xfrm>
            <a:prstGeom prst="bentConnector5">
              <a:avLst>
                <a:gd name="adj1" fmla="val -3375"/>
                <a:gd name="adj2" fmla="val 50000"/>
                <a:gd name="adj3" fmla="val 10337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3" name="AutoShape 18"/>
            <p:cNvCxnSpPr>
              <a:cxnSpLocks noChangeShapeType="1"/>
              <a:stCxn id="32776" idx="3"/>
              <a:endCxn id="32777" idx="1"/>
            </p:cNvCxnSpPr>
            <p:nvPr/>
          </p:nvCxnSpPr>
          <p:spPr bwMode="auto">
            <a:xfrm>
              <a:off x="2833688" y="4935538"/>
              <a:ext cx="428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4" name="AutoShape 19"/>
            <p:cNvCxnSpPr>
              <a:cxnSpLocks noChangeShapeType="1"/>
              <a:stCxn id="32777" idx="3"/>
              <a:endCxn id="32778" idx="1"/>
            </p:cNvCxnSpPr>
            <p:nvPr/>
          </p:nvCxnSpPr>
          <p:spPr bwMode="auto">
            <a:xfrm>
              <a:off x="5272088" y="4935538"/>
              <a:ext cx="428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5" name="AutoShape 20"/>
            <p:cNvCxnSpPr>
              <a:cxnSpLocks noChangeShapeType="1"/>
              <a:stCxn id="32778" idx="3"/>
              <a:endCxn id="32779" idx="1"/>
            </p:cNvCxnSpPr>
            <p:nvPr/>
          </p:nvCxnSpPr>
          <p:spPr bwMode="auto">
            <a:xfrm flipH="1">
              <a:off x="4252913" y="4935538"/>
              <a:ext cx="3457575" cy="958850"/>
            </a:xfrm>
            <a:prstGeom prst="bentConnector5">
              <a:avLst>
                <a:gd name="adj1" fmla="val -6199"/>
                <a:gd name="adj2" fmla="val 50000"/>
                <a:gd name="adj3" fmla="val 1061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6" name="AutoShape 21"/>
            <p:cNvCxnSpPr>
              <a:cxnSpLocks noChangeShapeType="1"/>
              <a:stCxn id="32779" idx="2"/>
              <a:endCxn id="32776" idx="2"/>
            </p:cNvCxnSpPr>
            <p:nvPr/>
          </p:nvCxnSpPr>
          <p:spPr bwMode="auto">
            <a:xfrm rot="16200000" flipV="1">
              <a:off x="3063875" y="4057650"/>
              <a:ext cx="958850" cy="3429000"/>
            </a:xfrm>
            <a:prstGeom prst="bentConnector3">
              <a:avLst>
                <a:gd name="adj1" fmla="val -2235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7" name="Line 22"/>
            <p:cNvSpPr>
              <a:spLocks noChangeShapeType="1"/>
            </p:cNvSpPr>
            <p:nvPr/>
          </p:nvSpPr>
          <p:spPr bwMode="auto">
            <a:xfrm>
              <a:off x="6248400" y="5888038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788" name="AutoShape 23"/>
            <p:cNvSpPr>
              <a:spLocks noChangeArrowheads="1"/>
            </p:cNvSpPr>
            <p:nvPr/>
          </p:nvSpPr>
          <p:spPr bwMode="auto">
            <a:xfrm>
              <a:off x="7162800" y="5583238"/>
              <a:ext cx="1676400" cy="762000"/>
            </a:xfrm>
            <a:prstGeom prst="can">
              <a:avLst>
                <a:gd name="adj" fmla="val 25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sz="1800" b="1">
                  <a:latin typeface="Times New Roman" panose="02020603050405020304" pitchFamily="18" charset="0"/>
                </a:rPr>
                <a:t>СИСТЕМА</a:t>
              </a:r>
            </a:p>
          </p:txBody>
        </p:sp>
        <p:sp>
          <p:nvSpPr>
            <p:cNvPr id="32789" name="Text Box 24"/>
            <p:cNvSpPr txBox="1">
              <a:spLocks noChangeArrowheads="1"/>
            </p:cNvSpPr>
            <p:nvPr/>
          </p:nvSpPr>
          <p:spPr bwMode="auto">
            <a:xfrm>
              <a:off x="1905000" y="6096000"/>
              <a:ext cx="228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sz="1800" b="1" i="1">
                  <a:latin typeface="Times New Roman" panose="02020603050405020304" pitchFamily="18" charset="0"/>
                </a:rPr>
                <a:t>Система не готова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935385"/>
          </a:xfrm>
          <a:noFill/>
        </p:spPr>
        <p:txBody>
          <a:bodyPr/>
          <a:lstStyle/>
          <a:p>
            <a:pPr eaLnBrk="1" hangingPunct="1"/>
            <a:r>
              <a:rPr lang="ru-RU" sz="3600" dirty="0"/>
              <a:t>Спиральная модель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435280" cy="5185047"/>
          </a:xfrm>
          <a:noFill/>
        </p:spPr>
        <p:txBody>
          <a:bodyPr/>
          <a:lstStyle/>
          <a:p>
            <a:pPr eaLnBrk="1" hangingPunct="1"/>
            <a:r>
              <a:rPr lang="ru-RU" sz="2400" dirty="0"/>
              <a:t>Вместо действий с обратной связью – спираль.</a:t>
            </a:r>
          </a:p>
          <a:p>
            <a:pPr eaLnBrk="1" hangingPunct="1"/>
            <a:r>
              <a:rPr lang="ru-RU" sz="2400" dirty="0"/>
              <a:t>Каждый виток спирали соответствует одной итерации.</a:t>
            </a:r>
          </a:p>
          <a:p>
            <a:pPr eaLnBrk="1" hangingPunct="1"/>
            <a:r>
              <a:rPr lang="ru-RU" sz="2400" dirty="0"/>
              <a:t>Нет заранее фиксированных фаз – в зависимости от потребностей.</a:t>
            </a:r>
          </a:p>
          <a:p>
            <a:pPr eaLnBrk="1" hangingPunct="1"/>
            <a:r>
              <a:rPr lang="ru-RU" sz="2400" dirty="0"/>
              <a:t>Каждый виток разбит на 4 сектора</a:t>
            </a:r>
            <a:r>
              <a:rPr lang="en-US" sz="2400" dirty="0"/>
              <a:t>:</a:t>
            </a:r>
          </a:p>
          <a:p>
            <a:pPr lvl="1" eaLnBrk="1" hangingPunct="1"/>
            <a:r>
              <a:rPr lang="ru-RU" sz="2000" dirty="0"/>
              <a:t>Определение целей</a:t>
            </a:r>
          </a:p>
          <a:p>
            <a:pPr lvl="1" eaLnBrk="1" hangingPunct="1"/>
            <a:r>
              <a:rPr lang="ru-RU" sz="2000" dirty="0"/>
              <a:t>Оценка и разрешение рисков</a:t>
            </a:r>
          </a:p>
          <a:p>
            <a:pPr lvl="1" eaLnBrk="1" hangingPunct="1"/>
            <a:r>
              <a:rPr lang="ru-RU" sz="2000" dirty="0"/>
              <a:t>Разработка и тестирование</a:t>
            </a:r>
          </a:p>
          <a:p>
            <a:pPr lvl="1" eaLnBrk="1" hangingPunct="1"/>
            <a:r>
              <a:rPr lang="ru-RU" sz="2000" dirty="0"/>
              <a:t>Планирование</a:t>
            </a:r>
          </a:p>
          <a:p>
            <a:pPr eaLnBrk="1" hangingPunct="1"/>
            <a:r>
              <a:rPr lang="ru-RU" sz="2400" b="1" dirty="0"/>
              <a:t>Главное отличие</a:t>
            </a:r>
            <a:r>
              <a:rPr lang="en-US" sz="2400" b="1" dirty="0"/>
              <a:t>: </a:t>
            </a:r>
            <a:r>
              <a:rPr lang="ru-RU" sz="2400" b="1" dirty="0"/>
              <a:t>акцент на анализ и преодоление рисков.</a:t>
            </a:r>
          </a:p>
          <a:p>
            <a:pPr eaLnBrk="1" hangingPunct="1"/>
            <a:r>
              <a:rPr lang="ru-RU" sz="2400" dirty="0"/>
              <a:t>На каждом витке могут применяться разные модели процесса разработки ПО.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/>
          <p:cNvPicPr>
            <a:picLocks noChangeAspect="1" noChangeArrowheads="1"/>
          </p:cNvPicPr>
          <p:nvPr/>
        </p:nvPicPr>
        <p:blipFill>
          <a:blip r:embed="rId2">
            <a:lum bright="48000" contras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57375"/>
            <a:ext cx="8497887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560"/>
          </a:xfrm>
          <a:noFill/>
        </p:spPr>
        <p:txBody>
          <a:bodyPr/>
          <a:lstStyle/>
          <a:p>
            <a:pPr eaLnBrk="1" hangingPunct="1"/>
            <a:r>
              <a:rPr lang="ru-RU" sz="3600" dirty="0"/>
              <a:t>Спиральная модель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EEFFBD-294B-4CF8-AE89-C95484AA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7"/>
            <a:ext cx="8229600" cy="2542661"/>
          </a:xfrm>
        </p:spPr>
        <p:txBody>
          <a:bodyPr/>
          <a:lstStyle/>
          <a:p>
            <a:r>
              <a:rPr lang="ru-RU" sz="2400" dirty="0"/>
              <a:t>В итерационной  модели мы шаг за шагом строим и улучшаем продукт</a:t>
            </a:r>
          </a:p>
          <a:p>
            <a:pPr lvl="1"/>
            <a:r>
              <a:rPr lang="ru-RU" sz="2000" dirty="0"/>
              <a:t>можем отслеживать дефекты на ранних стадиях</a:t>
            </a:r>
          </a:p>
          <a:p>
            <a:r>
              <a:rPr lang="ru-RU" sz="2400" dirty="0"/>
              <a:t>Понимая конечную цель, мы стремимся к ней так, чтобы каждый шаг был результативен, а каждая версия — работоспособна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D149BC-B04F-4392-8F6C-C2A8C229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670" y="3446143"/>
            <a:ext cx="8986660" cy="31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007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5D20C-8946-49DC-B422-AC2E18A9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9552"/>
          </a:xfrm>
        </p:spPr>
        <p:txBody>
          <a:bodyPr/>
          <a:lstStyle/>
          <a:p>
            <a:r>
              <a:rPr lang="ru-RU" sz="3600" dirty="0"/>
              <a:t>Инкрементная модель (</a:t>
            </a:r>
            <a:r>
              <a:rPr lang="en-US" sz="3600" dirty="0">
                <a:hlinkClick r:id="rId2"/>
              </a:rPr>
              <a:t>Incremental</a:t>
            </a:r>
            <a:r>
              <a:rPr lang="ru-RU" sz="360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724389-43F1-41FE-B06A-194FEFD59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24036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400" dirty="0"/>
              <a:t>Выпуск на первом большом этапе продукта в </a:t>
            </a:r>
            <a:r>
              <a:rPr lang="ru-RU" sz="2400" u="sng" dirty="0"/>
              <a:t>базовой функциональности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работающее программное обеспечение на ранней стадии жизненного цикла программного обеспечения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ru-RU" sz="2400" dirty="0"/>
              <a:t>Последовательное добавление новых функций – «</a:t>
            </a:r>
            <a:r>
              <a:rPr lang="ru-RU" sz="2400" i="1" dirty="0"/>
              <a:t>инкрементов</a:t>
            </a:r>
            <a:r>
              <a:rPr lang="ru-RU" sz="2400" dirty="0"/>
              <a:t>». 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Процесс продолжается до тех пор, пока не будет создана полная система.</a:t>
            </a:r>
          </a:p>
        </p:txBody>
      </p:sp>
    </p:spTree>
    <p:extLst>
      <p:ext uri="{BB962C8B-B14F-4D97-AF65-F5344CB8AC3E}">
        <p14:creationId xmlns:p14="http://schemas.microsoft.com/office/powerpoint/2010/main" val="158541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1099D-1C7D-4B2A-9D8A-9CB7098E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435280" cy="648072"/>
          </a:xfrm>
        </p:spPr>
        <p:txBody>
          <a:bodyPr/>
          <a:lstStyle/>
          <a:p>
            <a:r>
              <a:rPr lang="ru-RU" sz="3200" dirty="0"/>
              <a:t>Программа и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A55AD-F438-4E7D-8621-81179787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592288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ru-RU" sz="2400" b="1" dirty="0"/>
              <a:t>Цель программирования</a:t>
            </a:r>
            <a:r>
              <a:rPr lang="ru-RU" sz="2400" dirty="0"/>
              <a:t> — разработка </a:t>
            </a:r>
            <a:r>
              <a:rPr lang="ru-RU" sz="2400" b="1" dirty="0"/>
              <a:t>программ</a:t>
            </a:r>
            <a:r>
              <a:rPr lang="ru-RU" sz="2400" dirty="0"/>
              <a:t> (программного обеспечения) для управления компьютером с целью решения различных информационных задач</a:t>
            </a:r>
          </a:p>
          <a:p>
            <a:pPr lvl="1">
              <a:lnSpc>
                <a:spcPct val="114000"/>
              </a:lnSpc>
            </a:pPr>
            <a:r>
              <a:rPr lang="ru-RU" sz="2000" dirty="0"/>
              <a:t>решение задач управления и планирования</a:t>
            </a:r>
          </a:p>
          <a:p>
            <a:pPr>
              <a:lnSpc>
                <a:spcPct val="114000"/>
              </a:lnSpc>
            </a:pPr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23EAC07-F28C-4573-AFED-752B189A1FBD}"/>
              </a:ext>
            </a:extLst>
          </p:cNvPr>
          <p:cNvSpPr/>
          <p:nvPr/>
        </p:nvSpPr>
        <p:spPr>
          <a:xfrm>
            <a:off x="551511" y="3717032"/>
            <a:ext cx="8040978" cy="156966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Как воспринимать понятие «программное обеспечение»?</a:t>
            </a:r>
          </a:p>
          <a:p>
            <a:pPr algn="ctr"/>
            <a:r>
              <a:rPr lang="ru-RU" sz="2400" dirty="0"/>
              <a:t>Можно ли его увидеть, пощупать или почувствовать другими органами?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3EAC07-F28C-4573-AFED-752B189A1FBD}"/>
              </a:ext>
            </a:extLst>
          </p:cNvPr>
          <p:cNvSpPr/>
          <p:nvPr/>
        </p:nvSpPr>
        <p:spPr>
          <a:xfrm>
            <a:off x="559199" y="5703639"/>
            <a:ext cx="8040978" cy="461665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Как воспринимать понятие «программирование»?</a:t>
            </a:r>
          </a:p>
        </p:txBody>
      </p:sp>
    </p:spTree>
    <p:extLst>
      <p:ext uri="{BB962C8B-B14F-4D97-AF65-F5344CB8AC3E}">
        <p14:creationId xmlns:p14="http://schemas.microsoft.com/office/powerpoint/2010/main" val="219626624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5D20C-8946-49DC-B422-AC2E18A9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9552"/>
          </a:xfrm>
        </p:spPr>
        <p:txBody>
          <a:bodyPr/>
          <a:lstStyle/>
          <a:p>
            <a:r>
              <a:rPr lang="ru-RU" sz="3600" dirty="0"/>
              <a:t>Инкрементная модель (</a:t>
            </a:r>
            <a:r>
              <a:rPr lang="en-US" sz="3600" dirty="0"/>
              <a:t>Incremental</a:t>
            </a:r>
            <a:r>
              <a:rPr lang="ru-RU" sz="3600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BEFF43-456D-4B2C-A326-7A6D39CE1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08" y="1556792"/>
            <a:ext cx="9036496" cy="505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41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sz="3600"/>
              <a:t>Характеристики успешного проекта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2879725"/>
          </a:xfrm>
        </p:spPr>
        <p:txBody>
          <a:bodyPr/>
          <a:lstStyle/>
          <a:p>
            <a:r>
              <a:rPr lang="ru-RU" sz="2400" dirty="0"/>
              <a:t>Проект ориентирован на потребности пользователей,</a:t>
            </a:r>
          </a:p>
          <a:p>
            <a:r>
              <a:rPr lang="ru-RU" sz="2400" dirty="0"/>
              <a:t>Команда создает высокоуровневый план для реализации проекта,</a:t>
            </a:r>
          </a:p>
          <a:p>
            <a:r>
              <a:rPr lang="ru-RU" sz="2400" dirty="0"/>
              <a:t>Разработка ведется последовательно с регулярным уточнением плана,</a:t>
            </a:r>
          </a:p>
          <a:p>
            <a:r>
              <a:rPr lang="ru-RU" sz="2400" dirty="0"/>
              <a:t>Команда обладает эффективными средствами для адаптации к неизбежным изменениям.</a:t>
            </a:r>
          </a:p>
        </p:txBody>
      </p:sp>
      <p:pic>
        <p:nvPicPr>
          <p:cNvPr id="3584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005263"/>
            <a:ext cx="5032375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10770-16AC-40F6-96F0-25139339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584"/>
          </a:xfrm>
        </p:spPr>
        <p:txBody>
          <a:bodyPr/>
          <a:lstStyle/>
          <a:p>
            <a:r>
              <a:rPr lang="ru-RU" sz="2400" dirty="0"/>
              <a:t>Распределение работ с требованиями на протяжении жизненного цикла проекта в разных моделях разработки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D179C7-0423-4281-8F4D-A421380CE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528" y="1844824"/>
            <a:ext cx="8433424" cy="448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078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576"/>
          </a:xfrm>
        </p:spPr>
        <p:txBody>
          <a:bodyPr/>
          <a:lstStyle/>
          <a:p>
            <a:pPr eaLnBrk="1" hangingPunct="1"/>
            <a:r>
              <a:rPr lang="ru-RU" sz="2800" dirty="0"/>
              <a:t>Программная документация. Стандарты на разработку прикладных программных средств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6792"/>
            <a:ext cx="8229600" cy="4966246"/>
          </a:xfrm>
        </p:spPr>
        <p:txBody>
          <a:bodyPr/>
          <a:lstStyle/>
          <a:p>
            <a:pPr eaLnBrk="1" hangingPunct="1"/>
            <a:r>
              <a:rPr lang="ru-RU" sz="2400" b="1" dirty="0"/>
              <a:t>Стандарт </a:t>
            </a:r>
            <a:r>
              <a:rPr lang="en-US" sz="2400" b="1" dirty="0"/>
              <a:t>IEEE 830-1998</a:t>
            </a:r>
            <a:r>
              <a:rPr lang="ru-RU" sz="2400" dirty="0"/>
              <a:t>. Методика составления </a:t>
            </a:r>
            <a:r>
              <a:rPr lang="ru-RU" sz="2400" b="1" dirty="0"/>
              <a:t>спецификаций требований </a:t>
            </a:r>
            <a:r>
              <a:rPr lang="ru-RU" sz="2400" dirty="0"/>
              <a:t>к программному обеспечению </a:t>
            </a:r>
            <a:r>
              <a:rPr lang="en-US" sz="2400" dirty="0"/>
              <a:t>(</a:t>
            </a:r>
            <a:r>
              <a:rPr lang="en-US" sz="2400" b="1" dirty="0"/>
              <a:t>SRS</a:t>
            </a:r>
            <a:r>
              <a:rPr lang="en-US" sz="2400" dirty="0"/>
              <a:t>) </a:t>
            </a:r>
            <a:r>
              <a:rPr lang="ru-RU" sz="2400" dirty="0"/>
              <a:t>, рекомендуемая Институтом Инженеров по Электротехнике и Радиоэлектронике (IEEE)</a:t>
            </a:r>
          </a:p>
          <a:p>
            <a:pPr eaLnBrk="1" hangingPunct="1"/>
            <a:r>
              <a:rPr lang="ru-RU" sz="2400" dirty="0"/>
              <a:t>Методика описывает рекомендуемые принципы составления спецификации требований к программному обеспечению. </a:t>
            </a:r>
          </a:p>
          <a:p>
            <a:pPr eaLnBrk="1" hangingPunct="1"/>
            <a:r>
              <a:rPr lang="ru-RU" sz="2400" dirty="0"/>
              <a:t>Результат процесса спецификации программного обеспечения является </a:t>
            </a:r>
            <a:r>
              <a:rPr lang="ru-RU" sz="2400" u="sng" dirty="0"/>
              <a:t>однозначным и полным </a:t>
            </a:r>
            <a:r>
              <a:rPr lang="ru-RU" sz="2400" u="sng" dirty="0" err="1"/>
              <a:t>спецификационным</a:t>
            </a:r>
            <a:r>
              <a:rPr lang="ru-RU" sz="2400" u="sng" dirty="0"/>
              <a:t> документом</a:t>
            </a:r>
            <a:r>
              <a:rPr lang="ru-RU" sz="2400" dirty="0"/>
              <a:t>.</a:t>
            </a:r>
          </a:p>
          <a:p>
            <a:pPr eaLnBrk="1" hangingPunct="1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031638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pPr eaLnBrk="1" hangingPunct="1"/>
            <a:r>
              <a:rPr lang="ru-RU" sz="2800" dirty="0"/>
              <a:t>Стандарт </a:t>
            </a:r>
            <a:r>
              <a:rPr lang="en-US" sz="2800" dirty="0"/>
              <a:t>IEEE 830-1998</a:t>
            </a:r>
            <a:endParaRPr lang="ru-RU" sz="28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736"/>
            <a:ext cx="8229600" cy="561662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sz="2000" dirty="0"/>
              <a:t>Основными вопросами, которые должен рассматривать составитель </a:t>
            </a:r>
            <a:r>
              <a:rPr lang="ru-RU" sz="2000" b="1" dirty="0"/>
              <a:t>SRS</a:t>
            </a:r>
            <a:r>
              <a:rPr lang="ru-RU" sz="2000" dirty="0"/>
              <a:t>, являются следующие:</a:t>
            </a:r>
          </a:p>
          <a:p>
            <a:pPr eaLnBrk="1" hangingPunct="1"/>
            <a:r>
              <a:rPr lang="ru-RU" sz="2000" b="1" dirty="0"/>
              <a:t>Функциональные возможности</a:t>
            </a:r>
            <a:r>
              <a:rPr lang="ru-RU" sz="2000" dirty="0"/>
              <a:t>. Каковы предполагаемые функции программного обеспечения?</a:t>
            </a:r>
          </a:p>
          <a:p>
            <a:pPr eaLnBrk="1" hangingPunct="1"/>
            <a:r>
              <a:rPr lang="ru-RU" sz="2000" b="1" dirty="0"/>
              <a:t>Внешние интерфейсы</a:t>
            </a:r>
            <a:r>
              <a:rPr lang="ru-RU" sz="2000" dirty="0"/>
              <a:t>. Как программное обеспечение взаимодействуют с пользователями, аппаратными средствами системы, другими аппаратными средствами и другим программным обеспечением?</a:t>
            </a:r>
          </a:p>
          <a:p>
            <a:pPr eaLnBrk="1" hangingPunct="1"/>
            <a:r>
              <a:rPr lang="ru-RU" sz="2000" b="1" dirty="0"/>
              <a:t>Рабочие  характеристики</a:t>
            </a:r>
            <a:r>
              <a:rPr lang="ru-RU" sz="2000" dirty="0"/>
              <a:t>.   Каково   быстродействие,   доступность,   время   отклика,   время восстановления различных функций программного обеспечения и т.д.?</a:t>
            </a:r>
          </a:p>
          <a:p>
            <a:pPr eaLnBrk="1" hangingPunct="1"/>
            <a:r>
              <a:rPr lang="ru-RU" sz="2000" b="1" dirty="0"/>
              <a:t>Атрибуты</a:t>
            </a:r>
            <a:r>
              <a:rPr lang="ru-RU" sz="2000" dirty="0"/>
              <a:t>.  Каковы  мобильность,  правильность,  удобство  сопровождения,  защищенность программного обеспечения? </a:t>
            </a:r>
          </a:p>
          <a:p>
            <a:pPr eaLnBrk="1" hangingPunct="1"/>
            <a:r>
              <a:rPr lang="ru-RU" sz="2000" b="1" dirty="0"/>
              <a:t>Проектные ограничения</a:t>
            </a:r>
            <a:r>
              <a:rPr lang="ru-RU" sz="2000" dirty="0"/>
              <a:t>,  налагаемые на реализацию изделия. Существуют ли стандарты на эффективном языке реализации, политика по сохранению целостности баз данных, ограничения ресурсов, операционная среда(-ы) и т.д.?</a:t>
            </a:r>
          </a:p>
        </p:txBody>
      </p:sp>
    </p:spTree>
    <p:extLst>
      <p:ext uri="{BB962C8B-B14F-4D97-AF65-F5344CB8AC3E}">
        <p14:creationId xmlns:p14="http://schemas.microsoft.com/office/powerpoint/2010/main" val="93518882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BA4BA-E60A-49AE-8C2F-39AA9431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Содержание спецификации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58ED4-A01D-41C3-BC3A-CEFDAE25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104456"/>
          </a:xfrm>
        </p:spPr>
        <p:txBody>
          <a:bodyPr/>
          <a:lstStyle/>
          <a:p>
            <a:r>
              <a:rPr lang="ru-RU" sz="2400" dirty="0"/>
              <a:t>Указываются </a:t>
            </a:r>
          </a:p>
          <a:p>
            <a:pPr lvl="1"/>
            <a:r>
              <a:rPr lang="ru-RU" sz="2000" dirty="0"/>
              <a:t>функции и возможности, которыми должно обладать ПО</a:t>
            </a:r>
          </a:p>
          <a:p>
            <a:pPr lvl="1"/>
            <a:r>
              <a:rPr lang="ru-RU" sz="2000" dirty="0"/>
              <a:t>необходимые ограничения</a:t>
            </a:r>
          </a:p>
          <a:p>
            <a:pPr lvl="1"/>
            <a:r>
              <a:rPr lang="ru-RU" sz="2000" dirty="0"/>
              <a:t>достаточно подробное описание поведения системы при различных условиях</a:t>
            </a:r>
          </a:p>
          <a:p>
            <a:pPr lvl="1"/>
            <a:r>
              <a:rPr lang="ru-RU" sz="2000" dirty="0"/>
              <a:t>необходимые показатели качества системы, такие как производительность, безопасность и удобство использования. </a:t>
            </a:r>
          </a:p>
          <a:p>
            <a:r>
              <a:rPr lang="ru-RU" sz="2400" dirty="0"/>
              <a:t>Не должна содержать </a:t>
            </a:r>
          </a:p>
          <a:p>
            <a:pPr lvl="1"/>
            <a:r>
              <a:rPr lang="ru-RU" sz="2000" dirty="0"/>
              <a:t>подробности дизайна, проектирования, тестирования и управления проектом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7871B24-BA2B-47AB-B47A-22CAF1BA441B}"/>
              </a:ext>
            </a:extLst>
          </p:cNvPr>
          <p:cNvSpPr/>
          <p:nvPr/>
        </p:nvSpPr>
        <p:spPr>
          <a:xfrm>
            <a:off x="457201" y="5171708"/>
            <a:ext cx="8229599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49263" indent="-449263" algn="just"/>
            <a:r>
              <a:rPr lang="ru-RU" sz="2400" dirty="0"/>
              <a:t>Спецификация требований служит основой для дальнейшего планирования, дизайна и кодирования, а также базой для тестирования пользовательской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95404155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576"/>
          </a:xfrm>
        </p:spPr>
        <p:txBody>
          <a:bodyPr/>
          <a:lstStyle/>
          <a:p>
            <a:pPr eaLnBrk="1" hangingPunct="1"/>
            <a:r>
              <a:rPr lang="ru-RU" sz="2800" dirty="0"/>
              <a:t>Программная документация. Стандарты на разработку прикладных программных средств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6792"/>
            <a:ext cx="8229600" cy="4966246"/>
          </a:xfrm>
        </p:spPr>
        <p:txBody>
          <a:bodyPr/>
          <a:lstStyle/>
          <a:p>
            <a:pPr eaLnBrk="1" hangingPunct="1"/>
            <a:r>
              <a:rPr lang="ru-RU" sz="2400" dirty="0"/>
              <a:t>ГОСТ 34.601-90. Информационная технология. Комплекс стандартов на автоматизированные системы. Автоматизированные системы. Стадии создания.</a:t>
            </a:r>
          </a:p>
          <a:p>
            <a:pPr eaLnBrk="1" hangingPunct="1"/>
            <a:r>
              <a:rPr lang="ru-RU" sz="2400" dirty="0"/>
              <a:t>ГОСТ 34.602-89 Информационная технология. Комплекс стандартов на автоматизированные системы. Техническое задание на создание автоматизированной системы.</a:t>
            </a:r>
          </a:p>
          <a:p>
            <a:pPr eaLnBrk="1" hangingPunct="1"/>
            <a:r>
              <a:rPr lang="ru-RU" sz="2400" dirty="0"/>
              <a:t>ГОСТ 34.603-92. Информационная технология. Виды испытаний автоматизированных систем.</a:t>
            </a:r>
          </a:p>
          <a:p>
            <a:pPr eaLnBrk="1" hangingPunct="1"/>
            <a:r>
              <a:rPr lang="ru-RU" sz="2400" dirty="0"/>
              <a:t>ГОСТ 19. Единая система программной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24063577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pPr eaLnBrk="1" hangingPunct="1"/>
            <a:r>
              <a:rPr lang="ru-RU" sz="3200" dirty="0"/>
              <a:t>Единая система программной документации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832"/>
            <a:ext cx="8229600" cy="4606206"/>
          </a:xfrm>
        </p:spPr>
        <p:txBody>
          <a:bodyPr/>
          <a:lstStyle/>
          <a:p>
            <a:pPr eaLnBrk="1" hangingPunct="1"/>
            <a:r>
              <a:rPr lang="ru-RU" sz="2400" b="1" dirty="0"/>
              <a:t>Единая система программной документации </a:t>
            </a:r>
            <a:r>
              <a:rPr lang="ru-RU" sz="2400" dirty="0"/>
              <a:t>- комплекс государственных стандартов, устанавливающих взаимоувязанные правила разработки, оформление и обращения программ и программной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9374977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739552"/>
          </a:xfrm>
        </p:spPr>
        <p:txBody>
          <a:bodyPr/>
          <a:lstStyle/>
          <a:p>
            <a:pPr eaLnBrk="1" hangingPunct="1"/>
            <a:r>
              <a:rPr lang="ru-RU" sz="3200" dirty="0"/>
              <a:t>Назначение ЕСПД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784"/>
            <a:ext cx="8229600" cy="5184576"/>
          </a:xfrm>
        </p:spPr>
        <p:txBody>
          <a:bodyPr/>
          <a:lstStyle/>
          <a:p>
            <a:pPr eaLnBrk="1" hangingPunct="1"/>
            <a:r>
              <a:rPr lang="ru-RU" sz="2400" dirty="0"/>
              <a:t>В стандартах ЕСПД устанавливают требования, регламентирующие разработку, сопровождение, изготовление и эксплуатацию программ, что обеспечивает возможность:</a:t>
            </a:r>
          </a:p>
          <a:p>
            <a:pPr lvl="1" eaLnBrk="1" hangingPunct="1"/>
            <a:r>
              <a:rPr lang="ru-RU" sz="2200" dirty="0"/>
              <a:t>унификации программных изделий для взаимного обмена программами и применение ранее разработанных программ в новых разработках;</a:t>
            </a:r>
          </a:p>
          <a:p>
            <a:pPr lvl="1" eaLnBrk="1" hangingPunct="1"/>
            <a:r>
              <a:rPr lang="ru-RU" sz="2200" dirty="0"/>
              <a:t>снижение трудоёмкости и повышение эффективности разработки, сопровождения, изготовления и эксплуатации программных изделий;</a:t>
            </a:r>
          </a:p>
          <a:p>
            <a:pPr lvl="1" eaLnBrk="1" hangingPunct="1"/>
            <a:r>
              <a:rPr lang="ru-RU" sz="2200" dirty="0"/>
              <a:t>автоматизации изготовления и хранения программной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23666738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739552"/>
          </a:xfrm>
        </p:spPr>
        <p:txBody>
          <a:bodyPr/>
          <a:lstStyle/>
          <a:p>
            <a:pPr eaLnBrk="1" hangingPunct="1"/>
            <a:r>
              <a:rPr lang="ru-RU" sz="3200" dirty="0"/>
              <a:t>Состав ЕСПД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784"/>
            <a:ext cx="8229600" cy="518457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В состав ЕСПД входят:</a:t>
            </a:r>
          </a:p>
          <a:p>
            <a:r>
              <a:rPr lang="ru-RU" sz="2400" dirty="0"/>
              <a:t>основополагающие и организационно-методические стандарты</a:t>
            </a:r>
          </a:p>
          <a:p>
            <a:r>
              <a:rPr lang="ru-RU" sz="2400" dirty="0"/>
              <a:t>стандарты, определяющие формы и содержание программных документов, применяемых при обработке данных</a:t>
            </a:r>
          </a:p>
          <a:p>
            <a:r>
              <a:rPr lang="ru-RU" sz="2400" dirty="0"/>
              <a:t>стандарты, обеспечивающие автоматизацию разработки программных документов.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10458473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8105</TotalTime>
  <Words>6567</Words>
  <Application>Microsoft Office PowerPoint</Application>
  <PresentationFormat>Экран (4:3)</PresentationFormat>
  <Paragraphs>816</Paragraphs>
  <Slides>109</Slides>
  <Notes>39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109</vt:i4>
      </vt:variant>
    </vt:vector>
  </HeadingPairs>
  <TitlesOfParts>
    <vt:vector size="120" baseType="lpstr">
      <vt:lpstr>Arial</vt:lpstr>
      <vt:lpstr>Arial Black</vt:lpstr>
      <vt:lpstr>Arial Unicode MS</vt:lpstr>
      <vt:lpstr>Calibri</vt:lpstr>
      <vt:lpstr>Courier New</vt:lpstr>
      <vt:lpstr>ETH Light</vt:lpstr>
      <vt:lpstr>Times New Roman</vt:lpstr>
      <vt:lpstr>Verdana</vt:lpstr>
      <vt:lpstr>Wingdings</vt:lpstr>
      <vt:lpstr>Пиксел</vt:lpstr>
      <vt:lpstr>Документ</vt:lpstr>
      <vt:lpstr>Технологии программирования </vt:lpstr>
      <vt:lpstr>Литература</vt:lpstr>
      <vt:lpstr>Литература</vt:lpstr>
      <vt:lpstr>Презентация PowerPoint</vt:lpstr>
      <vt:lpstr>Презентация PowerPoint</vt:lpstr>
      <vt:lpstr>Введение в программирование</vt:lpstr>
      <vt:lpstr>Язык программирования</vt:lpstr>
      <vt:lpstr>Иерархия мастерства</vt:lpstr>
      <vt:lpstr>Программа и программирование</vt:lpstr>
      <vt:lpstr>Создание и запуск программ</vt:lpstr>
      <vt:lpstr>Создание и запуск программ</vt:lpstr>
      <vt:lpstr>Презентация PowerPoint</vt:lpstr>
      <vt:lpstr>Создание и запуск программ</vt:lpstr>
      <vt:lpstr>Программа и программирование</vt:lpstr>
      <vt:lpstr>Презентация PowerPoint</vt:lpstr>
      <vt:lpstr>Программирование и инженерия</vt:lpstr>
      <vt:lpstr>Презентация PowerPoint</vt:lpstr>
      <vt:lpstr>Какие должны быть программы?</vt:lpstr>
      <vt:lpstr>Проблема понимания </vt:lpstr>
      <vt:lpstr>Проблема понимания </vt:lpstr>
      <vt:lpstr>Проблема  восприятия</vt:lpstr>
      <vt:lpstr>Примеры программных систем</vt:lpstr>
      <vt:lpstr>Программное обеспечение </vt:lpstr>
      <vt:lpstr>Информация и данные</vt:lpstr>
      <vt:lpstr>Информация и обработка данных</vt:lpstr>
      <vt:lpstr>Пример </vt:lpstr>
      <vt:lpstr>Високосный год</vt:lpstr>
      <vt:lpstr>Программирование</vt:lpstr>
      <vt:lpstr>Программирование</vt:lpstr>
      <vt:lpstr>Программирование</vt:lpstr>
      <vt:lpstr>Программирование</vt:lpstr>
      <vt:lpstr>Программирование</vt:lpstr>
      <vt:lpstr>Программный продукт</vt:lpstr>
      <vt:lpstr>Программный продукт</vt:lpstr>
      <vt:lpstr>Системный программный продукт</vt:lpstr>
      <vt:lpstr>Разработка программного обеспечения </vt:lpstr>
      <vt:lpstr>Разработка программного обеспечения </vt:lpstr>
      <vt:lpstr>Командная разработка</vt:lpstr>
      <vt:lpstr>Презентация PowerPoint</vt:lpstr>
      <vt:lpstr>Навыки и умения</vt:lpstr>
      <vt:lpstr>Непрерывный жизненный цикл доставки приложений</vt:lpstr>
      <vt:lpstr>Continuous Integration (CI)</vt:lpstr>
      <vt:lpstr>Непрерывная доставка + Непрерывное развертывание</vt:lpstr>
      <vt:lpstr>Система разработки ПО </vt:lpstr>
      <vt:lpstr>Процесс и стадии создания ПО</vt:lpstr>
      <vt:lpstr>Проблема желаний</vt:lpstr>
      <vt:lpstr>Требования к ПО</vt:lpstr>
      <vt:lpstr>Анализ и проектирование</vt:lpstr>
      <vt:lpstr>Итеративный процесс формулирования требований</vt:lpstr>
      <vt:lpstr>Функциональные и нефункциональные требования к программному средству</vt:lpstr>
      <vt:lpstr>Презентация PowerPoint</vt:lpstr>
      <vt:lpstr>Пользовательские истории (User story) </vt:lpstr>
      <vt:lpstr>Пользовательские истории (User story) </vt:lpstr>
      <vt:lpstr>Пример. Книжный интернет-магазин</vt:lpstr>
      <vt:lpstr>Зачем нужно думать об обосновании требований? </vt:lpstr>
      <vt:lpstr>Представление требований </vt:lpstr>
      <vt:lpstr>Рамки решения и рамки проекта</vt:lpstr>
      <vt:lpstr>Пользовательские интерфейсы и спецификация требований</vt:lpstr>
      <vt:lpstr>Как оценить качество требований?</vt:lpstr>
      <vt:lpstr>Как оценить качество требований?</vt:lpstr>
      <vt:lpstr>Общий шаблон формулировки требований</vt:lpstr>
      <vt:lpstr>Общий шаблон формулировки требований</vt:lpstr>
      <vt:lpstr>Прецеденты и функциональные требования</vt:lpstr>
      <vt:lpstr>Общие рекомендации по формулировке требований</vt:lpstr>
      <vt:lpstr>Стандартизация проектирования ПО</vt:lpstr>
      <vt:lpstr>ISO/IEC 12207</vt:lpstr>
      <vt:lpstr>Жизненный цикл программного обеспечения </vt:lpstr>
      <vt:lpstr>Структура ЖЦ ПО</vt:lpstr>
      <vt:lpstr>Процессы жизненного цикла</vt:lpstr>
      <vt:lpstr>Основные процессы </vt:lpstr>
      <vt:lpstr>Вспомогательные процессы </vt:lpstr>
      <vt:lpstr>Организационные процессы </vt:lpstr>
      <vt:lpstr>Модель жизненного цикла </vt:lpstr>
      <vt:lpstr>Стадии жизненного цикла  ГОСТ Р ИСО/МЭК 15288 — 2005  (Приложение В)</vt:lpstr>
      <vt:lpstr>Модели процесса</vt:lpstr>
      <vt:lpstr>Каскадная модель</vt:lpstr>
      <vt:lpstr>Презентация PowerPoint</vt:lpstr>
      <vt:lpstr>Эволюционная модель</vt:lpstr>
      <vt:lpstr>Эволюционная модель</vt:lpstr>
      <vt:lpstr>Модель эволюционного прототипирования</vt:lpstr>
      <vt:lpstr>V-образная модель</vt:lpstr>
      <vt:lpstr>V-образная модель</vt:lpstr>
      <vt:lpstr>V-образная модель</vt:lpstr>
      <vt:lpstr>Итерационный подход (Iterative) </vt:lpstr>
      <vt:lpstr>Модель пошаговой разработки</vt:lpstr>
      <vt:lpstr>Спиральная модель</vt:lpstr>
      <vt:lpstr>Спиральная модель</vt:lpstr>
      <vt:lpstr>Презентация PowerPoint</vt:lpstr>
      <vt:lpstr>Инкрементная модель (Incremental)</vt:lpstr>
      <vt:lpstr>Инкрементная модель (Incremental)</vt:lpstr>
      <vt:lpstr>Характеристики успешного проекта</vt:lpstr>
      <vt:lpstr>Распределение работ с требованиями на протяжении жизненного цикла проекта в разных моделях разработки</vt:lpstr>
      <vt:lpstr>Программная документация. Стандарты на разработку прикладных программных средств </vt:lpstr>
      <vt:lpstr>Стандарт IEEE 830-1998</vt:lpstr>
      <vt:lpstr>Содержание спецификации требований</vt:lpstr>
      <vt:lpstr>Программная документация. Стандарты на разработку прикладных программных средств </vt:lpstr>
      <vt:lpstr>Единая система программной документации</vt:lpstr>
      <vt:lpstr>Назначение ЕСПД</vt:lpstr>
      <vt:lpstr>Состав ЕСПД</vt:lpstr>
      <vt:lpstr>Группы стандартов ЕСПД</vt:lpstr>
      <vt:lpstr>Обозначение стандарта ЕСПД</vt:lpstr>
      <vt:lpstr>Единая система программной документации</vt:lpstr>
      <vt:lpstr>ГОСТ 19.101-77 “Виды программ и программных документов”</vt:lpstr>
      <vt:lpstr>Эксплуатационные документы</vt:lpstr>
      <vt:lpstr>ГОСТ 19.102-77 “Стадии разработки” </vt:lpstr>
      <vt:lpstr>Техническое задание       ГОСТ 19.201-78</vt:lpstr>
      <vt:lpstr>Техническое задание       ГОСТ 34.602-89</vt:lpstr>
      <vt:lpstr>Практическое занятие 1 </vt:lpstr>
      <vt:lpstr>Практическое занятие 1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программирования Программа как формализованное описание процесса обработки данных.</dc:title>
  <dc:creator>1</dc:creator>
  <cp:lastModifiedBy>niko</cp:lastModifiedBy>
  <cp:revision>184</cp:revision>
  <dcterms:created xsi:type="dcterms:W3CDTF">2006-03-06T08:09:24Z</dcterms:created>
  <dcterms:modified xsi:type="dcterms:W3CDTF">2022-10-16T13:23:26Z</dcterms:modified>
</cp:coreProperties>
</file>