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3"/>
  </p:notesMasterIdLst>
  <p:sldIdLst>
    <p:sldId id="256" r:id="rId2"/>
    <p:sldId id="289" r:id="rId3"/>
    <p:sldId id="292" r:id="rId4"/>
    <p:sldId id="293" r:id="rId5"/>
    <p:sldId id="294" r:id="rId6"/>
    <p:sldId id="306" r:id="rId7"/>
    <p:sldId id="307" r:id="rId8"/>
    <p:sldId id="308" r:id="rId9"/>
    <p:sldId id="290" r:id="rId10"/>
    <p:sldId id="258" r:id="rId11"/>
    <p:sldId id="259" r:id="rId12"/>
    <p:sldId id="260" r:id="rId13"/>
    <p:sldId id="261" r:id="rId14"/>
    <p:sldId id="262" r:id="rId15"/>
    <p:sldId id="291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309" r:id="rId28"/>
    <p:sldId id="274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95" r:id="rId43"/>
    <p:sldId id="297" r:id="rId44"/>
    <p:sldId id="298" r:id="rId45"/>
    <p:sldId id="299" r:id="rId46"/>
    <p:sldId id="310" r:id="rId47"/>
    <p:sldId id="300" r:id="rId48"/>
    <p:sldId id="301" r:id="rId49"/>
    <p:sldId id="312" r:id="rId50"/>
    <p:sldId id="318" r:id="rId51"/>
    <p:sldId id="302" r:id="rId52"/>
    <p:sldId id="303" r:id="rId53"/>
    <p:sldId id="304" r:id="rId54"/>
    <p:sldId id="305" r:id="rId55"/>
    <p:sldId id="316" r:id="rId56"/>
    <p:sldId id="313" r:id="rId57"/>
    <p:sldId id="314" r:id="rId58"/>
    <p:sldId id="315" r:id="rId59"/>
    <p:sldId id="317" r:id="rId60"/>
    <p:sldId id="311" r:id="rId61"/>
    <p:sldId id="296" r:id="rId62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87" autoAdjust="0"/>
  </p:normalViewPr>
  <p:slideViewPr>
    <p:cSldViewPr>
      <p:cViewPr varScale="1">
        <p:scale>
          <a:sx n="77" d="100"/>
          <a:sy n="77" d="100"/>
        </p:scale>
        <p:origin x="5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6647C00-9BB9-4A2F-B018-33C31319A457}" type="datetimeFigureOut">
              <a:rPr lang="ru-RU"/>
              <a:pPr>
                <a:defRPr/>
              </a:pPr>
              <a:t>28.09.2021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346DBCC-519F-493A-B7C6-080ABB54048F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90000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MVP – </a:t>
            </a:r>
            <a:r>
              <a:rPr lang="ru-RU" dirty="0"/>
              <a:t>минимальный полезный продукт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46DBCC-519F-493A-B7C6-080ABB54048F}" type="slidenum">
              <a:rPr lang="ru-RU" altLang="en-US" smtClean="0"/>
              <a:pPr>
                <a:defRPr/>
              </a:pPr>
              <a:t>11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008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715CC7-94A3-4052-A967-C8DB7F73E0AA}" type="slidenum">
              <a:rPr lang="ru-RU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7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Результатом первых недель работы должен стать продукт, готовый к выходу на рынок. Такой продукт называют минимально работоспособным (</a:t>
            </a:r>
            <a:r>
              <a:rPr lang="ru-RU" dirty="0" err="1"/>
              <a:t>Minimum</a:t>
            </a:r>
            <a:r>
              <a:rPr lang="ru-RU" dirty="0"/>
              <a:t> </a:t>
            </a:r>
            <a:r>
              <a:rPr lang="ru-RU" dirty="0" err="1"/>
              <a:t>Viable</a:t>
            </a:r>
            <a:r>
              <a:rPr lang="ru-RU" dirty="0"/>
              <a:t> </a:t>
            </a:r>
            <a:r>
              <a:rPr lang="ru-RU" dirty="0" err="1"/>
              <a:t>Product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46DBCC-519F-493A-B7C6-080ABB54048F}" type="slidenum">
              <a:rPr lang="ru-RU" altLang="en-US" smtClean="0"/>
              <a:pPr>
                <a:defRPr/>
              </a:pPr>
              <a:t>50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1038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Скрам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выделяет отдельную роль, которая управляет ценностью —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или 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владелец продукта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Именно он определяет, какую ценность мы создадим в текущем спринте, а какую отложим на следующий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образом владелец продукта отвечает за максимизацию ценности для заказчика. “Что мы можем сделать в следующем спринте, чтобы это было максимально ценно/полезно?” Над этим вопросом владелец продукта должен думать каждый день, готовясь к следующему спринту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6DBCC-519F-493A-B7C6-080ABB54048F}" type="slidenum">
              <a:rPr lang="ru-RU" altLang="en-US" smtClean="0"/>
              <a:pPr>
                <a:defRPr/>
              </a:pPr>
              <a:t>53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7789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Руководство устанавливает правила – разъяснение ролей̆ команд, ритма, терминология и допустимое количество ошибок и недочетов. Команда автономна в вопросах планирования и выполнения своей̆ работы и может применять разный̆ подход в общих рамках, она сама выбирает конкретные практики разработки, например, самостоятельно решает, применять ли парное программирование</a:t>
            </a:r>
          </a:p>
          <a:p>
            <a:pPr marL="228600" indent="-228600">
              <a:buAutoNum type="arabicPeriod"/>
            </a:pPr>
            <a:r>
              <a:rPr lang="ru-RU" dirty="0"/>
              <a:t>Если ежедневно возникают проблемы – не прячьте голову в песок — сделайте что-нибудь! Именно здесь возникает автономность. «Ты контролируешь ситуацию! Ты отвечаешь за все!».</a:t>
            </a:r>
          </a:p>
          <a:p>
            <a:pPr marL="228600" indent="-228600">
              <a:buAutoNum type="arabicPeriod"/>
            </a:pPr>
            <a:r>
              <a:rPr lang="ru-RU" dirty="0"/>
              <a:t>Команды в одной̆ упряжке и вместе трудятся над качеством продукта в целом. Если работа одной̆ команды зависит от другой̆, она не будет ждать следующего совещания, чтобы заявить об этом, — программные менеджеры и менеджеры по разработке сами договариваются между собой̆.</a:t>
            </a:r>
          </a:p>
          <a:p>
            <a:pPr marL="228600" indent="-228600">
              <a:buAutoNum type="arabicPeriod"/>
            </a:pPr>
            <a:r>
              <a:rPr lang="ru-RU" dirty="0"/>
              <a:t>Допустив нарушения в текущем варианте программы, команда должна моментально его исправлять. Чем дольше команде приходится ждать объединения кода, тем выше риск технической̆ и интеграционной̆ задолженности — и катастрофы. Команды используют так называемые функциональные флажки. При новой̆ разработке они первым делом изолируют код, который̆ необходимо менять, и делают переключатель к нему.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46DBCC-519F-493A-B7C6-080ABB54048F}" type="slidenum">
              <a:rPr lang="ru-RU" altLang="en-US" smtClean="0"/>
              <a:pPr>
                <a:defRPr/>
              </a:pPr>
              <a:t>56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2631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Предельное количество багов установлено официально. Это ограничение рассчитывается как количество разработчиков в команде, умноженное на четыре. То есть у 10 разработчиков ограничение составляет 40. Достигнув лимита, команда прекращает работать над новыми функциями и следующим спринтом занимается устранением багов.</a:t>
            </a:r>
          </a:p>
          <a:p>
            <a:pPr marL="228600" indent="-228600">
              <a:buAutoNum type="arabicPeriod"/>
            </a:pPr>
            <a:r>
              <a:rPr lang="ru-RU" dirty="0"/>
              <a:t>Если сервис перестает работать, команда должна сделать остановку и решить проблему, этим не занимается отдельная служба поддержки. Сквозная ответственность за качество улучшает результат. Команды управляют жизненным циклом каждой̆ функции. Если сервис часто выходит из строя, значит, возникла проблема с качеством кода.</a:t>
            </a:r>
          </a:p>
          <a:p>
            <a:pPr marL="228600" indent="-228600">
              <a:buAutoNum type="arabicPeriod"/>
            </a:pPr>
            <a:r>
              <a:rPr lang="ru-RU" dirty="0"/>
              <a:t>Каждый̆ месяц программный̆ менеджер готовит отчет, оценивая различные метрики и аспекты сервиса. Группа использует данные отчета, они являются пред метом обсуждения. Само определение «готовности» подразумевает корректные данные измерений. Команды отслеживают их как при тестировании, так и после релиза. Это один из критериев приемки при поставке кода.</a:t>
            </a:r>
          </a:p>
          <a:p>
            <a:pPr marL="228600" indent="-228600">
              <a:buAutoNum type="arabicPeriod"/>
            </a:pPr>
            <a:r>
              <a:rPr lang="ru-RU" dirty="0"/>
              <a:t>Задача — создавать то, в чем люди действительно нуждаются, и то, что компания может гарантированно продать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46DBCC-519F-493A-B7C6-080ABB54048F}" type="slidenum">
              <a:rPr lang="ru-RU" altLang="en-US" smtClean="0"/>
              <a:pPr>
                <a:defRPr/>
              </a:pPr>
              <a:t>57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69500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3. Главная цель — избежать нежелательной̆ последовательности: писать код в течение первого спринта, тестировать — в течение второго, исправлять баги — в течение третьего.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46DBCC-519F-493A-B7C6-080ABB54048F}" type="slidenum">
              <a:rPr lang="ru-RU" altLang="en-US" smtClean="0"/>
              <a:pPr>
                <a:defRPr/>
              </a:pPr>
              <a:t>58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8478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35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635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96FDBF-0CD5-4DF8-9701-875E1CF5600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9901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A6263-28D8-47B8-8009-59663A163E9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73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BDC09-B48C-4DB4-9026-8FBECF43888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37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483B5-2D6C-4B05-AA8C-ECF9D402C7A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59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DDF1F-64CC-4136-88B5-BC001CAB5A3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1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EB38A-2579-48C5-8711-3F8ADC0F0C9B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5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1AD8E-EF8C-4432-8645-469F50874BE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74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4A9CD-A9F1-4523-94F3-C09C70C0FF6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11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D6CAA-CB81-49C6-A7F4-E1CA51D50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88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AE24-D9F4-4B8E-A3D6-659E8552864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6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80446-1B8B-48BB-9B59-A67F19A9255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22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78591-4E0D-4200-B6B9-DC15F26869E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95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34B4E03-E2A9-4AF8-A208-5DABD09A641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24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library/dd380647(v=vs.110).aspx" TargetMode="External"/><Relationship Id="rId2" Type="http://schemas.openxmlformats.org/officeDocument/2006/relationships/hyperlink" Target="http://msdn.microsoft.com/ru-ru/library/dd380647(v=vs.100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rumguides.org/scrum-guide.html#team-po" TargetMode="External"/><Relationship Id="rId4" Type="http://schemas.openxmlformats.org/officeDocument/2006/relationships/hyperlink" Target="https://agilemanifesto.org/iso/ru/manifesto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library/ee191590.aspx" TargetMode="External"/><Relationship Id="rId2" Type="http://schemas.openxmlformats.org/officeDocument/2006/relationships/hyperlink" Target="http://msdn.microsoft.com/ru-ru/library/ee191595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ru-ru/library/ee191586.aspx" TargetMode="External"/><Relationship Id="rId4" Type="http://schemas.openxmlformats.org/officeDocument/2006/relationships/hyperlink" Target="http://msdn.microsoft.com/ru-ru/library/ee191592.aspx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Microsoft Solutions Framework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Модель процессов MSF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46050"/>
            <a:ext cx="1728788" cy="136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85750"/>
            <a:ext cx="8229600" cy="614363"/>
          </a:xfrm>
        </p:spPr>
        <p:txBody>
          <a:bodyPr/>
          <a:lstStyle/>
          <a:p>
            <a:pPr eaLnBrk="1" hangingPunct="1"/>
            <a:r>
              <a:rPr lang="ru-RU" altLang="en-US" sz="3600" b="1"/>
              <a:t>Базовые принципы MSF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85813"/>
            <a:ext cx="8472488" cy="6072187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/>
              <a:t>Единое видение проекта</a:t>
            </a:r>
          </a:p>
          <a:p>
            <a:pPr lvl="1" eaLnBrk="1" hangingPunct="1">
              <a:defRPr/>
            </a:pPr>
            <a:r>
              <a:rPr lang="ru-RU" sz="2400" dirty="0">
                <a:ea typeface="+mn-ea"/>
              </a:rPr>
              <a:t>для этой цели специальная фаза (“Выработка концепции”), которая заканчивается вехой</a:t>
            </a:r>
            <a:endParaRPr lang="en-US" sz="2400" dirty="0"/>
          </a:p>
          <a:p>
            <a:pPr eaLnBrk="1" hangingPunct="1">
              <a:defRPr/>
            </a:pPr>
            <a:r>
              <a:rPr lang="ru-RU" sz="2800" dirty="0"/>
              <a:t>Проявляйте гибкость – будьте готовы к переменам</a:t>
            </a:r>
          </a:p>
          <a:p>
            <a:pPr lvl="1" eaLnBrk="1" hangingPunct="1">
              <a:defRPr/>
            </a:pPr>
            <a:r>
              <a:rPr lang="ru-RU" sz="2400" dirty="0">
                <a:ea typeface="+mn-ea"/>
              </a:rPr>
              <a:t>принцип непрерывной изменяемости условий проекта при неизменной эффективности управленческой деятельности</a:t>
            </a:r>
            <a:endParaRPr lang="en-US" sz="2400" dirty="0"/>
          </a:p>
          <a:p>
            <a:pPr eaLnBrk="1" hangingPunct="1">
              <a:defRPr/>
            </a:pPr>
            <a:r>
              <a:rPr lang="ru-RU" sz="2800" dirty="0"/>
              <a:t>Концентрируйтесь на </a:t>
            </a:r>
            <a:r>
              <a:rPr lang="ru-RU" sz="2800" dirty="0" err="1"/>
              <a:t>бизнес-приоритетах</a:t>
            </a:r>
            <a:endParaRPr lang="ru-RU" sz="2800" dirty="0"/>
          </a:p>
          <a:p>
            <a:pPr lvl="1" eaLnBrk="1" hangingPunct="1">
              <a:defRPr/>
            </a:pPr>
            <a:r>
              <a:rPr lang="ru-RU" sz="2400" dirty="0">
                <a:ea typeface="+mn-ea"/>
              </a:rPr>
              <a:t>модель процессов включает в свой жизненный цикл не только разработку продукта, но и его внедрение</a:t>
            </a:r>
            <a:endParaRPr lang="en-US" dirty="0"/>
          </a:p>
          <a:p>
            <a:pPr eaLnBrk="1" hangingPunct="1">
              <a:defRPr/>
            </a:pPr>
            <a:r>
              <a:rPr lang="ru-RU" sz="2800" dirty="0"/>
              <a:t>Поощряйте свободное общение</a:t>
            </a:r>
            <a:endParaRPr lang="en-US" sz="2800" dirty="0"/>
          </a:p>
          <a:p>
            <a:pPr lvl="1" eaLnBrk="1" hangingPunct="1">
              <a:defRPr/>
            </a:pPr>
            <a:r>
              <a:rPr lang="ru-RU" sz="2400" dirty="0">
                <a:ea typeface="+mn-ea"/>
              </a:rPr>
              <a:t>модель процессов предлагает проведение анализа хода работы над проектом в определенных точках </a:t>
            </a:r>
            <a:endParaRPr lang="ru-R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Ключевые термины</a:t>
            </a:r>
            <a:r>
              <a:rPr lang="ru-RU" altLang="en-US" sz="4000"/>
              <a:t> </a:t>
            </a:r>
            <a:r>
              <a:rPr lang="ru-RU" altLang="en-US" sz="3600" b="1"/>
              <a:t>модели процессов MSF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en-US" sz="2800"/>
              <a:t>“заказчик" (customer) и “потребитель” (пользователь, user) продукта </a:t>
            </a:r>
          </a:p>
          <a:p>
            <a:pPr eaLnBrk="1" hangingPunct="1"/>
            <a:r>
              <a:rPr lang="ru-RU" altLang="en-US" sz="2800"/>
              <a:t>заинтересованные стороны (stakeholders) </a:t>
            </a:r>
          </a:p>
          <a:p>
            <a:pPr eaLnBrk="1" hangingPunct="1"/>
            <a:r>
              <a:rPr lang="ru-RU" altLang="en-US" sz="2800"/>
              <a:t>“решение” (</a:t>
            </a:r>
            <a:r>
              <a:rPr lang="en-US" altLang="en-US" sz="2800"/>
              <a:t>solution</a:t>
            </a:r>
            <a:r>
              <a:rPr lang="ru-RU" altLang="en-US" sz="2800"/>
              <a:t>) </a:t>
            </a:r>
          </a:p>
          <a:p>
            <a:pPr eaLnBrk="1" hangingPunct="1"/>
            <a:r>
              <a:rPr lang="ru-RU" altLang="en-US" sz="2800"/>
              <a:t>базовая версия (baseline) </a:t>
            </a:r>
          </a:p>
          <a:p>
            <a:pPr eaLnBrk="1" hangingPunct="1"/>
            <a:r>
              <a:rPr lang="ru-RU" altLang="en-US" sz="2800"/>
              <a:t>рамки (scope) </a:t>
            </a:r>
          </a:p>
          <a:p>
            <a:pPr lvl="1" eaLnBrk="1" hangingPunct="1"/>
            <a:r>
              <a:rPr lang="ru-RU" altLang="en-US" sz="2400"/>
              <a:t>рамки решения</a:t>
            </a:r>
          </a:p>
          <a:p>
            <a:pPr lvl="1" eaLnBrk="1" hangingPunct="1"/>
            <a:r>
              <a:rPr lang="ru-RU" altLang="en-US" sz="2400"/>
              <a:t>рамки проекта </a:t>
            </a:r>
          </a:p>
          <a:p>
            <a:pPr eaLnBrk="1" hangingPunct="1"/>
            <a:endParaRPr lang="ru-RU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Что есть решение?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8813"/>
            <a:ext cx="8229600" cy="4500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800" dirty="0"/>
              <a:t>“</a:t>
            </a:r>
            <a:r>
              <a:rPr lang="ru-RU" sz="2800" b="1" dirty="0"/>
              <a:t>Решение</a:t>
            </a:r>
            <a:r>
              <a:rPr lang="ru-RU" sz="2800" dirty="0"/>
              <a:t>”</a:t>
            </a:r>
            <a:r>
              <a:rPr lang="en-US" sz="2800" dirty="0"/>
              <a:t> (solution</a:t>
            </a:r>
            <a:r>
              <a:rPr lang="ru-RU" sz="2800" dirty="0"/>
              <a:t>)  </a:t>
            </a:r>
            <a:r>
              <a:rPr lang="en-US" sz="2800" dirty="0"/>
              <a:t>-</a:t>
            </a:r>
            <a:r>
              <a:rPr lang="ru-RU" sz="2800" dirty="0"/>
              <a:t> </a:t>
            </a:r>
            <a:r>
              <a:rPr lang="ru-RU" sz="2800" i="1" dirty="0"/>
              <a:t>скоординированная поставка</a:t>
            </a:r>
            <a:r>
              <a:rPr lang="ru-RU" sz="2800" dirty="0"/>
              <a:t> набора элементов (таких как программно-технические средства, документация, обучение и сопровождение), необходимых для удовлетворения некоторой </a:t>
            </a:r>
            <a:r>
              <a:rPr lang="ru-RU" sz="2800" dirty="0" err="1"/>
              <a:t>бизнес‑потребности</a:t>
            </a:r>
            <a:r>
              <a:rPr lang="ru-RU" sz="2800" dirty="0"/>
              <a:t> </a:t>
            </a:r>
            <a:r>
              <a:rPr lang="ru-RU" sz="2800" i="1" dirty="0"/>
              <a:t>конкретного заказчика</a:t>
            </a:r>
          </a:p>
          <a:p>
            <a:pPr eaLnBrk="1" hangingPunct="1">
              <a:lnSpc>
                <a:spcPct val="90000"/>
              </a:lnSpc>
              <a:defRPr/>
            </a:pPr>
            <a:endParaRPr lang="ru-RU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2400" dirty="0">
                <a:ea typeface="+mn-ea"/>
              </a:rPr>
              <a:t>Решение может включать в себя один или несколько программных продуктов, тем не менее, нужно четко разграничивать продукты и решения</a:t>
            </a:r>
            <a:r>
              <a:rPr lang="ru-RU" sz="2400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Продукты и решения</a:t>
            </a:r>
            <a:r>
              <a:rPr lang="ru-RU" altLang="en-US" sz="360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en-US" sz="2800" b="1"/>
              <a:t>Продукты</a:t>
            </a:r>
            <a:r>
              <a:rPr lang="ru-RU" altLang="en-US" sz="2800"/>
              <a:t> </a:t>
            </a:r>
            <a:endParaRPr lang="en-US" altLang="en-US" sz="2800"/>
          </a:p>
          <a:p>
            <a:pPr lvl="1" eaLnBrk="1" hangingPunct="1"/>
            <a:r>
              <a:rPr lang="ru-RU" altLang="en-US" sz="2400"/>
              <a:t>Разрабатываются для нужд массового рынка.</a:t>
            </a:r>
            <a:endParaRPr lang="en-US" altLang="en-US" sz="2400"/>
          </a:p>
          <a:p>
            <a:pPr lvl="1" eaLnBrk="1" hangingPunct="1"/>
            <a:r>
              <a:rPr lang="ru-RU" altLang="en-US" sz="2400"/>
              <a:t>Поставляются в качестве дистрибутивных пакетов или загружаемых файлов.</a:t>
            </a:r>
            <a:endParaRPr lang="en-US" altLang="en-US" sz="2400"/>
          </a:p>
          <a:p>
            <a:pPr eaLnBrk="1" hangingPunct="1"/>
            <a:r>
              <a:rPr lang="ru-RU" altLang="en-US" sz="2800" b="1"/>
              <a:t>Решения MSF</a:t>
            </a:r>
            <a:endParaRPr lang="en-US" altLang="en-US" sz="2800" b="1"/>
          </a:p>
          <a:p>
            <a:pPr lvl="1" eaLnBrk="1" hangingPunct="1"/>
            <a:r>
              <a:rPr lang="ru-RU" altLang="en-US" sz="2400"/>
              <a:t>Разрабатываются или привязываются к нуждам определенного заказчика.</a:t>
            </a:r>
            <a:endParaRPr lang="en-US" altLang="en-US" sz="2400"/>
          </a:p>
          <a:p>
            <a:pPr lvl="1" eaLnBrk="1" hangingPunct="1"/>
            <a:r>
              <a:rPr lang="ru-RU" altLang="en-US" sz="2400"/>
              <a:t>Поставляются путем внедрения проекта.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Элементы успешного решения </a:t>
            </a:r>
          </a:p>
        </p:txBody>
      </p:sp>
      <p:pic>
        <p:nvPicPr>
          <p:cNvPr id="17411" name="Picture 4" descr="model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341438"/>
            <a:ext cx="5545138" cy="5297487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ru-RU" altLang="en-US" sz="3600" b="1"/>
              <a:t>Рамки проекта и рамки решения</a:t>
            </a: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214937"/>
          </a:xfrm>
        </p:spPr>
        <p:txBody>
          <a:bodyPr/>
          <a:lstStyle/>
          <a:p>
            <a:r>
              <a:rPr lang="ru-RU" altLang="en-US" sz="2800" i="1"/>
              <a:t>Рамки решения (solution scope)</a:t>
            </a:r>
            <a:r>
              <a:rPr lang="ru-RU" altLang="en-US" sz="2800"/>
              <a:t> определяют функциональность решения и его возможности (включая те, что не относятся к программному обеспечению).</a:t>
            </a:r>
          </a:p>
          <a:p>
            <a:endParaRPr lang="ru-RU" altLang="en-US" sz="2800"/>
          </a:p>
          <a:p>
            <a:r>
              <a:rPr lang="ru-RU" altLang="en-US" sz="2800" i="1"/>
              <a:t>Рамки проекта (project scope)</a:t>
            </a:r>
            <a:r>
              <a:rPr lang="ru-RU" altLang="en-US" sz="2800"/>
              <a:t> определяют объем работ, который должен быть выполнен проектной группой для поставки заказчику каждого из элементов, определенного рамками решения.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Ключевые концепции модели процессов MSF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85938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/>
              <a:t>Создание базовых версий</a:t>
            </a:r>
          </a:p>
          <a:p>
            <a:pPr lvl="1" eaLnBrk="1" hangingPunct="1">
              <a:defRPr/>
            </a:pPr>
            <a:r>
              <a:rPr lang="ru-RU" dirty="0">
                <a:ea typeface="+mn-ea"/>
              </a:rPr>
              <a:t>версия (</a:t>
            </a:r>
            <a:r>
              <a:rPr lang="ru-RU" dirty="0" err="1">
                <a:ea typeface="+mn-ea"/>
              </a:rPr>
              <a:t>baseline</a:t>
            </a:r>
            <a:r>
              <a:rPr lang="ru-RU" dirty="0">
                <a:ea typeface="+mn-ea"/>
              </a:rPr>
              <a:t>) – это известное и зафиксированное состояние чего-либо, используемое для последующего сравнения</a:t>
            </a:r>
            <a:endParaRPr lang="en-US" dirty="0"/>
          </a:p>
          <a:p>
            <a:pPr eaLnBrk="1" hangingPunct="1">
              <a:defRPr/>
            </a:pPr>
            <a:r>
              <a:rPr lang="ru-RU" dirty="0"/>
              <a:t>Управление компромиссами</a:t>
            </a:r>
            <a:endParaRPr lang="en-US" dirty="0"/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41275"/>
            <a:ext cx="8229600" cy="1371600"/>
          </a:xfrm>
        </p:spPr>
        <p:txBody>
          <a:bodyPr/>
          <a:lstStyle/>
          <a:p>
            <a:pPr eaLnBrk="1" hangingPunct="1"/>
            <a:r>
              <a:rPr lang="ru-RU" altLang="en-US" sz="3600" b="1"/>
              <a:t>Треугольник</a:t>
            </a:r>
            <a:r>
              <a:rPr lang="ru-RU" altLang="en-US" sz="3600" b="1" i="1"/>
              <a:t> </a:t>
            </a:r>
            <a:r>
              <a:rPr lang="ru-RU" altLang="en-US" sz="3600" b="1"/>
              <a:t>компромиссов</a:t>
            </a:r>
          </a:p>
        </p:txBody>
      </p:sp>
      <p:pic>
        <p:nvPicPr>
          <p:cNvPr id="2048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4363" y="1125538"/>
            <a:ext cx="4979987" cy="3240087"/>
          </a:xfrm>
          <a:noFill/>
        </p:spPr>
      </p:pic>
      <p:sp>
        <p:nvSpPr>
          <p:cNvPr id="20484" name="Прямоугольник 3"/>
          <p:cNvSpPr>
            <a:spLocks noChangeArrowheads="1"/>
          </p:cNvSpPr>
          <p:nvPr/>
        </p:nvSpPr>
        <p:spPr bwMode="auto">
          <a:xfrm>
            <a:off x="314325" y="4375150"/>
            <a:ext cx="85486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/>
              <a:t>После достижения равновесия в этом треугольнике изменение на любой из его сторон для поддержания баланса требует модификаций на другой (двух других) сторонах и/или на изначально измененной стороне.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/>
              <a:t>Пример. Если фиксирован бюджет – варьируйте функции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867400" y="1422400"/>
            <a:ext cx="2462213" cy="163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800" dirty="0"/>
              <a:t>Ограничения</a:t>
            </a:r>
            <a:endParaRPr lang="ru-RU" sz="24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ru-RU" sz="2400" dirty="0"/>
              <a:t>Стоимость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ru-RU" sz="2400" dirty="0"/>
              <a:t>Время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ru-RU" sz="2400" dirty="0"/>
              <a:t>Функции</a:t>
            </a:r>
            <a:endParaRPr lang="en-GB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ru-RU" altLang="en-US" sz="3600" b="1"/>
              <a:t>Матрица компромиссов проекта</a:t>
            </a:r>
          </a:p>
        </p:txBody>
      </p:sp>
      <p:pic>
        <p:nvPicPr>
          <p:cNvPr id="2150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196975"/>
            <a:ext cx="6840537" cy="5402263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Характеристики модели процессов MSF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05038"/>
            <a:ext cx="8229600" cy="3197225"/>
          </a:xfrm>
        </p:spPr>
        <p:txBody>
          <a:bodyPr/>
          <a:lstStyle/>
          <a:p>
            <a:pPr eaLnBrk="1" hangingPunct="1"/>
            <a:r>
              <a:rPr lang="ru-RU" altLang="en-US"/>
              <a:t>Подход, основанный на фазах и вехах.</a:t>
            </a:r>
          </a:p>
          <a:p>
            <a:pPr eaLnBrk="1" hangingPunct="1"/>
            <a:r>
              <a:rPr lang="ru-RU" altLang="en-US"/>
              <a:t>Итеративный подход.</a:t>
            </a:r>
          </a:p>
          <a:p>
            <a:pPr eaLnBrk="1" hangingPunct="1"/>
            <a:r>
              <a:rPr lang="ru-RU" altLang="en-US"/>
              <a:t>Интегрированный подход к созданию и внедрению решений.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ru-RU" altLang="en-US" sz="3600"/>
              <a:t>Литература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5040014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dirty="0" err="1"/>
              <a:t>Майкл</a:t>
            </a:r>
            <a:r>
              <a:rPr lang="en-US" altLang="en-US" sz="2400" dirty="0"/>
              <a:t> С. В. </a:t>
            </a:r>
            <a:r>
              <a:rPr lang="en-US" altLang="en-US" sz="2400" dirty="0" err="1"/>
              <a:t>Тернер</a:t>
            </a:r>
            <a:r>
              <a:rPr lang="en-US" altLang="en-US" sz="2400" dirty="0"/>
              <a:t>. </a:t>
            </a:r>
            <a:r>
              <a:rPr lang="ru-RU" altLang="en-US" sz="2400" dirty="0"/>
              <a:t>Основы</a:t>
            </a:r>
            <a:r>
              <a:rPr lang="en-US" altLang="en-US" sz="2400" dirty="0"/>
              <a:t> Microsoft Solution Framework, </a:t>
            </a:r>
            <a:r>
              <a:rPr lang="ru-RU" altLang="en-US" sz="2400" dirty="0"/>
              <a:t>СПб</a:t>
            </a:r>
            <a:r>
              <a:rPr lang="en-US" altLang="en-US" sz="2400" dirty="0"/>
              <a:t>.:</a:t>
            </a:r>
            <a:r>
              <a:rPr lang="ru-RU" altLang="en-US" sz="2400" dirty="0"/>
              <a:t>Питер</a:t>
            </a:r>
            <a:r>
              <a:rPr lang="en-US" altLang="en-US" sz="2400" dirty="0"/>
              <a:t>, 2008 – 336</a:t>
            </a:r>
            <a:r>
              <a:rPr lang="ru-RU" altLang="en-US" sz="2400" dirty="0"/>
              <a:t>с</a:t>
            </a:r>
            <a:r>
              <a:rPr lang="en-US" altLang="en-US" sz="2400" dirty="0"/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ru-RU" altLang="en-US" sz="2400" dirty="0"/>
              <a:t>Резник С., </a:t>
            </a:r>
            <a:r>
              <a:rPr lang="ru-RU" altLang="en-US" sz="2400" dirty="0" err="1"/>
              <a:t>Бьерк</a:t>
            </a:r>
            <a:r>
              <a:rPr lang="ru-RU" altLang="en-US" sz="2400" dirty="0"/>
              <a:t> А</a:t>
            </a:r>
            <a:r>
              <a:rPr lang="en-US" altLang="en-US" sz="2400" dirty="0"/>
              <a:t>.</a:t>
            </a:r>
            <a:r>
              <a:rPr lang="ru-RU" altLang="en-US" sz="2400" dirty="0"/>
              <a:t> </a:t>
            </a:r>
            <a:r>
              <a:rPr lang="en-US" altLang="en-US" sz="2400" dirty="0"/>
              <a:t>Scrum c Team Foundation Server 2010. </a:t>
            </a:r>
            <a:r>
              <a:rPr lang="ru-RU" altLang="en-US" sz="2400" dirty="0"/>
              <a:t>Профессиональный подход. М.: ЭКОМ, 2012. – 416 с.</a:t>
            </a:r>
            <a:r>
              <a:rPr lang="en-US" altLang="en-US" sz="2400" dirty="0"/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ru-RU" altLang="en-US" sz="2400" dirty="0">
                <a:hlinkClick r:id="rId2"/>
              </a:rPr>
              <a:t>MSF для гибкой разработки программного обеспечения версии 5.0</a:t>
            </a:r>
            <a:endParaRPr lang="ru-RU" alt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hlinkClick r:id="rId3"/>
              </a:rPr>
              <a:t>MSF for Agile Software Development 6.0</a:t>
            </a:r>
            <a:endParaRPr lang="en-US" alt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hlinkClick r:id="rId4"/>
              </a:rPr>
              <a:t>Agile-</a:t>
            </a:r>
            <a:r>
              <a:rPr lang="ru-RU" altLang="en-US" sz="2400" dirty="0">
                <a:hlinkClick r:id="rId4"/>
              </a:rPr>
              <a:t>манифест разработки программного обеспечения</a:t>
            </a:r>
            <a:endParaRPr lang="en-US" alt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hlinkClick r:id="rId5"/>
              </a:rPr>
              <a:t>Agile Guide</a:t>
            </a:r>
            <a:endParaRPr lang="ru-RU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Подход, основанный на вехах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2800"/>
              <a:t>Вехи - опорные точки для планирования и мониторинга хода проекта: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400"/>
              <a:t>главные (major) - точки перехода от одной фазы к другой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400"/>
              <a:t>промежуточные (interim) - показывают достижение в ходе проекта определенного прогресса и</a:t>
            </a:r>
            <a:r>
              <a:rPr lang="en-US" altLang="en-US" sz="2400"/>
              <a:t> </a:t>
            </a:r>
            <a:r>
              <a:rPr lang="ru-RU" altLang="en-US" sz="2400"/>
              <a:t>расчленяют большие сегменты работы на меньшие, обозримые участки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800"/>
              <a:t>Вехи - точки синхронизации</a:t>
            </a: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ru-RU" altLang="en-US" sz="2800"/>
              <a:t>Вехи - ориентиры производственной ответственности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altLang="en-US" sz="3600" b="1"/>
              <a:t>Ведущие роли различных фаз</a:t>
            </a:r>
          </a:p>
        </p:txBody>
      </p:sp>
      <p:graphicFrame>
        <p:nvGraphicFramePr>
          <p:cNvPr id="31872" name="Group 128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854576"/>
        </p:xfrm>
        <a:graphic>
          <a:graphicData uri="http://schemas.openxmlformats.org/drawingml/2006/table">
            <a:tbl>
              <a:tblPr/>
              <a:tblGrid>
                <a:gridCol w="389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Веха</a:t>
                      </a:r>
                      <a:endParaRPr kumimoji="0" lang="ru-RU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Ведущие ролевые кластеры</a:t>
                      </a:r>
                      <a:endParaRPr kumimoji="0" lang="ru-RU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Концепция утверждена</a:t>
                      </a:r>
                      <a:endParaRPr kumimoji="0" lang="ru-RU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Управление продуктом</a:t>
                      </a:r>
                      <a:endParaRPr kumimoji="0" lang="ru-RU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Планы проекта утверждены</a:t>
                      </a:r>
                      <a:endParaRPr kumimoji="0" lang="ru-RU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Управление программой</a:t>
                      </a:r>
                      <a:endParaRPr kumimoji="0" lang="ru-RU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Разработка завершена</a:t>
                      </a:r>
                      <a:endParaRPr kumimoji="0" lang="ru-RU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Разработка, Удовлетворение потребителя</a:t>
                      </a:r>
                      <a:endParaRPr kumimoji="0" lang="ru-RU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Готовность решения утверждена</a:t>
                      </a:r>
                      <a:endParaRPr kumimoji="0" lang="ru-RU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Тестирование, Управление выпуском</a:t>
                      </a:r>
                      <a:endParaRPr kumimoji="0" lang="ru-RU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Внедрение завершено</a:t>
                      </a:r>
                      <a:endParaRPr kumimoji="0" lang="ru-RU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Управление выпуском</a:t>
                      </a:r>
                      <a:endParaRPr kumimoji="0" lang="ru-RU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ru-RU" altLang="en-US" sz="3600" b="1"/>
              <a:t>Итеративный подход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ru-RU" alt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57338"/>
            <a:ext cx="6624637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Характеристики итеративного подхода</a:t>
            </a:r>
            <a:endParaRPr lang="ru-RU" altLang="en-US" sz="3600" b="1" i="1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Выпуск версий</a:t>
            </a:r>
            <a:endParaRPr lang="en-US" altLang="en-US"/>
          </a:p>
          <a:p>
            <a:pPr eaLnBrk="1" hangingPunct="1"/>
            <a:r>
              <a:rPr lang="ru-RU" altLang="en-US"/>
              <a:t>Создание “живой” документации</a:t>
            </a:r>
            <a:endParaRPr lang="en-US" altLang="en-US"/>
          </a:p>
          <a:p>
            <a:pPr eaLnBrk="1" hangingPunct="1"/>
            <a:r>
              <a:rPr lang="ru-RU" altLang="en-US"/>
              <a:t>Ранние базовые версии, отложенные итоговые версии</a:t>
            </a:r>
            <a:endParaRPr lang="en-US" altLang="en-US"/>
          </a:p>
          <a:p>
            <a:pPr eaLnBrk="1" hangingPunct="1"/>
            <a:r>
              <a:rPr lang="ru-RU" altLang="en-US"/>
              <a:t>Ежедневные билды</a:t>
            </a:r>
            <a:endParaRPr lang="en-US" altLang="en-US"/>
          </a:p>
          <a:p>
            <a:pPr eaLnBrk="1" hangingPunct="1"/>
            <a:r>
              <a:rPr lang="ru-RU" altLang="en-US"/>
              <a:t>Управление конфигурациями проекта</a:t>
            </a:r>
            <a:endParaRPr lang="en-US" altLang="en-US"/>
          </a:p>
          <a:p>
            <a:pPr eaLnBrk="1" hangingPunct="1"/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Рекомендации для выпуска версий решения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/>
              <a:t>Создавая планы, предусматривайте версионирование.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Прежде всего, поставляйте базовую функциональность.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Выбирайте приоритеты, учитывая риски.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Осуществляйте частые итерации разработки.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Формализуйте процедуры контроля изменений в проекте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Не создавайте новых версий, если они не увеличивают ценность решения.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/>
              <a:t>Интегрированный подход к созданию и внедрению решений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094162"/>
          </a:xfrm>
        </p:spPr>
        <p:txBody>
          <a:bodyPr/>
          <a:lstStyle/>
          <a:p>
            <a:pPr eaLnBrk="1" hangingPunct="1"/>
            <a:r>
              <a:rPr lang="ru-RU" altLang="en-US" b="1"/>
              <a:t>Фазы и вехи модели процессов MSF</a:t>
            </a:r>
            <a:endParaRPr lang="en-US" altLang="en-US" b="1"/>
          </a:p>
          <a:p>
            <a:pPr eaLnBrk="1" hangingPunct="1"/>
            <a:endParaRPr lang="ru-RU" altLang="en-US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7775575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Фаза выработки концепции (envisioning</a:t>
            </a:r>
            <a:r>
              <a:rPr lang="ru-RU" altLang="en-US" sz="3600"/>
              <a:t> </a:t>
            </a:r>
            <a:r>
              <a:rPr lang="ru-RU" altLang="en-US" sz="3600" b="1"/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00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800"/>
              <a:t>Концепция должна включать содержательное описание целей продукта и предполагаемый результат.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800"/>
              <a:t>Концепция должна описывать решаемую проблему и перспективу ее решения.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400"/>
              <a:t>включает описание задачи,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400"/>
              <a:t>ее возможности,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400"/>
              <a:t>решения и преимущества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800"/>
              <a:t>Концепция должна пробуждать интерес клиентов и членов команды</a:t>
            </a:r>
          </a:p>
          <a:p>
            <a:pPr eaLnBrk="1" hangingPunct="1">
              <a:lnSpc>
                <a:spcPct val="90000"/>
              </a:lnSpc>
            </a:pPr>
            <a:endParaRPr lang="ru-RU" alt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Фаза выработки концепции (envisioning</a:t>
            </a:r>
            <a:r>
              <a:rPr lang="ru-RU" altLang="en-US" sz="3600"/>
              <a:t> </a:t>
            </a:r>
            <a:r>
              <a:rPr lang="ru-RU" altLang="en-US" sz="3600" b="1"/>
              <a:t>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/>
              <a:t>Создание и сплочение проектной группы на основе выработки единого видения.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Основными задачами фазы являются: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/>
              <a:t>Создание ядра проектной группы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/>
              <a:t>Подготовка документа общего описания и рамок проекта (vision/scope document).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Проектная группа готовит документ оценки рисков и представляет главные риски проекта вместе с общим описанием и рамками проекта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Производится выявление и анализ бизнес‑требований.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/>
              <a:t>Вехи фазы выработки концепции и результаты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/>
              <a:t>главная веха: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b="1"/>
              <a:t>Веха “Концепция утверждена”</a:t>
            </a:r>
            <a:endParaRPr lang="en-US" altLang="en-US" sz="2000" b="1"/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рекомендуемые промежуточные вехи: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/>
              <a:t>Ядро проектной группы сформировано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/>
              <a:t>Черновой вариант концепции проекта составлен</a:t>
            </a: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Результаты: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/>
              <a:t>Общее описание и рамки проекта (vision/scope document).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/>
              <a:t>Документ оценки рисков (risk assessment document). </a:t>
            </a:r>
            <a:br>
              <a:rPr lang="ru-RU" altLang="en-US" sz="2000"/>
            </a:br>
            <a:endParaRPr lang="ru-RU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Фаза планирования</a:t>
            </a:r>
            <a:br>
              <a:rPr lang="en-US" altLang="en-US" sz="3600" b="1"/>
            </a:br>
            <a:r>
              <a:rPr lang="ru-RU" altLang="en-US" sz="3600"/>
              <a:t>(</a:t>
            </a:r>
            <a:r>
              <a:rPr lang="en-US" altLang="en-US" sz="3600"/>
              <a:t>planning</a:t>
            </a:r>
            <a:r>
              <a:rPr lang="ru-RU" altLang="en-US" sz="3600"/>
              <a:t>)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en-US" sz="2800"/>
              <a:t>Основная работа по составлению планов проекта:</a:t>
            </a:r>
          </a:p>
          <a:p>
            <a:pPr eaLnBrk="1" hangingPunct="1"/>
            <a:r>
              <a:rPr lang="ru-RU" altLang="en-US" sz="2800"/>
              <a:t>подготовка проектной группой функциональной спецификации,</a:t>
            </a:r>
          </a:p>
          <a:p>
            <a:pPr eaLnBrk="1" hangingPunct="1"/>
            <a:r>
              <a:rPr lang="ru-RU" altLang="en-US" sz="2800"/>
              <a:t>разработка дизайнов, </a:t>
            </a:r>
          </a:p>
          <a:p>
            <a:pPr eaLnBrk="1" hangingPunct="1"/>
            <a:r>
              <a:rPr lang="ru-RU" altLang="en-US" sz="2800"/>
              <a:t>подготовка рабочих планов,</a:t>
            </a:r>
          </a:p>
          <a:p>
            <a:pPr eaLnBrk="1" hangingPunct="1"/>
            <a:r>
              <a:rPr lang="ru-RU" altLang="en-US" sz="2800"/>
              <a:t>оценка проектных затрат и сроков разработки различных составляющих проекта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72488" cy="685800"/>
          </a:xfrm>
        </p:spPr>
        <p:txBody>
          <a:bodyPr/>
          <a:lstStyle/>
          <a:p>
            <a:pPr>
              <a:defRPr/>
            </a:pPr>
            <a:r>
              <a:rPr lang="ru-RU" sz="3600" b="1" dirty="0" err="1">
                <a:latin typeface="+mn-lt"/>
                <a:ea typeface="+mn-ea"/>
                <a:cs typeface="+mn-cs"/>
              </a:rPr>
              <a:t>Microsoft</a:t>
            </a:r>
            <a:r>
              <a:rPr lang="ru-RU" sz="3600" b="1" dirty="0">
                <a:latin typeface="+mn-lt"/>
                <a:ea typeface="+mn-ea"/>
                <a:cs typeface="+mn-cs"/>
              </a:rPr>
              <a:t> </a:t>
            </a:r>
            <a:r>
              <a:rPr lang="ru-RU" sz="3600" b="1" dirty="0" err="1">
                <a:latin typeface="+mn-lt"/>
                <a:ea typeface="+mn-ea"/>
                <a:cs typeface="+mn-cs"/>
              </a:rPr>
              <a:t>Solutions</a:t>
            </a:r>
            <a:r>
              <a:rPr lang="ru-RU" sz="3600" b="1" dirty="0">
                <a:latin typeface="+mn-lt"/>
                <a:ea typeface="+mn-ea"/>
                <a:cs typeface="+mn-cs"/>
              </a:rPr>
              <a:t> </a:t>
            </a:r>
            <a:r>
              <a:rPr lang="ru-RU" sz="3600" b="1" dirty="0" err="1">
                <a:latin typeface="+mn-lt"/>
                <a:ea typeface="+mn-ea"/>
                <a:cs typeface="+mn-cs"/>
              </a:rPr>
              <a:t>Framework</a:t>
            </a:r>
            <a:r>
              <a:rPr lang="ru-RU" sz="3600" b="1" dirty="0">
                <a:latin typeface="+mn-lt"/>
                <a:ea typeface="+mn-ea"/>
                <a:cs typeface="+mn-cs"/>
              </a:rPr>
              <a:t> </a:t>
            </a:r>
            <a:r>
              <a:rPr lang="ru-RU" sz="3600" dirty="0">
                <a:latin typeface="+mn-lt"/>
                <a:ea typeface="+mn-ea"/>
                <a:cs typeface="+mn-cs"/>
              </a:rPr>
              <a:t>(MSF)</a:t>
            </a:r>
            <a:endParaRPr lang="ru-RU" sz="3600" dirty="0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457200" y="1214438"/>
            <a:ext cx="8472488" cy="53578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en-US" sz="2400"/>
              <a:t>Методология разработки программного обеспечения от Microsoft. </a:t>
            </a:r>
          </a:p>
          <a:p>
            <a:r>
              <a:rPr lang="ru-RU" altLang="en-US" sz="2400"/>
              <a:t>MSF описывает управление людьми и рабочими процессами в процессе разработки решения.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sz="2400"/>
              <a:t>MSF состоит из двух моделей и трех дисциплин. </a:t>
            </a:r>
          </a:p>
          <a:p>
            <a:r>
              <a:rPr lang="ru-RU" altLang="en-US" sz="2400"/>
              <a:t>модели: </a:t>
            </a:r>
          </a:p>
          <a:p>
            <a:pPr lvl="1"/>
            <a:r>
              <a:rPr lang="ru-RU" altLang="en-US" sz="2400"/>
              <a:t>модель проектной группы</a:t>
            </a:r>
          </a:p>
          <a:p>
            <a:pPr lvl="1"/>
            <a:r>
              <a:rPr lang="ru-RU" altLang="en-US" sz="2400"/>
              <a:t>модель процессов</a:t>
            </a:r>
          </a:p>
          <a:p>
            <a:r>
              <a:rPr lang="ru-RU" altLang="en-US" sz="2400"/>
              <a:t>дисциплины: </a:t>
            </a:r>
          </a:p>
          <a:p>
            <a:pPr lvl="1"/>
            <a:r>
              <a:rPr lang="ru-RU" altLang="en-US" sz="2400"/>
              <a:t>дисциплина управление проектами</a:t>
            </a:r>
          </a:p>
          <a:p>
            <a:pPr lvl="1"/>
            <a:r>
              <a:rPr lang="ru-RU" altLang="en-US" sz="2400"/>
              <a:t>дисциплина управление рисками</a:t>
            </a:r>
          </a:p>
          <a:p>
            <a:pPr lvl="1"/>
            <a:r>
              <a:rPr lang="ru-RU" altLang="en-US" sz="2400"/>
              <a:t>дисциплина управление подготовкой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Вехи фазы планирования и результаты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17688"/>
            <a:ext cx="8229600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200"/>
              <a:t>главная веха: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200" b="1" i="1"/>
              <a:t>Веха “Планы проекта утверждены”</a:t>
            </a:r>
            <a:endParaRPr lang="en-US" altLang="en-US" sz="2200" b="1"/>
          </a:p>
          <a:p>
            <a:pPr eaLnBrk="1" hangingPunct="1">
              <a:lnSpc>
                <a:spcPct val="90000"/>
              </a:lnSpc>
            </a:pPr>
            <a:r>
              <a:rPr lang="ru-RU" altLang="en-US" sz="2200"/>
              <a:t>рекомендуемые промежуточные вехи: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ru-RU" altLang="en-US" sz="2200"/>
              <a:t>Верификация технологий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ru-RU" altLang="en-US" sz="2200"/>
              <a:t>Базовая версия функциональной спецификации создана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ru-RU" altLang="en-US" sz="2200"/>
              <a:t>Базовая версия сводного плана проекта создана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ru-RU" altLang="en-US" sz="2200"/>
              <a:t>Базовая версия сводного календарного графика проекта создана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ru-RU" altLang="en-US" sz="2200"/>
              <a:t>Среды разработки и тестирования развернуты</a:t>
            </a:r>
            <a:endParaRPr lang="en-US" altLang="en-US" sz="2200"/>
          </a:p>
          <a:p>
            <a:pPr eaLnBrk="1" hangingPunct="1">
              <a:lnSpc>
                <a:spcPct val="90000"/>
              </a:lnSpc>
            </a:pPr>
            <a:r>
              <a:rPr lang="ru-RU" altLang="en-US" sz="2200"/>
              <a:t>Результаты: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200"/>
              <a:t>Функциональная спецификация.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200"/>
              <a:t>План управления рисками.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200"/>
              <a:t>Сводный план и сводный календарный график проекта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Фаза разработки</a:t>
            </a:r>
            <a:br>
              <a:rPr lang="ru-RU" altLang="en-US" sz="3600" b="1"/>
            </a:br>
            <a:r>
              <a:rPr lang="ru-RU" altLang="en-US" sz="3600" b="1"/>
              <a:t>(</a:t>
            </a:r>
            <a:r>
              <a:rPr lang="en-US" altLang="en-US" sz="3600" b="1"/>
              <a:t>developing)</a:t>
            </a:r>
            <a:endParaRPr lang="ru-RU" altLang="en-US" sz="3600" b="1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en-US"/>
              <a:t>Задачи:</a:t>
            </a:r>
          </a:p>
          <a:p>
            <a:pPr eaLnBrk="1" hangingPunct="1"/>
            <a:r>
              <a:rPr lang="ru-RU" altLang="en-US"/>
              <a:t>создание компонент решения (включая как документацию, так и программный код). </a:t>
            </a:r>
          </a:p>
          <a:p>
            <a:pPr eaLnBrk="1" hangingPunct="1"/>
            <a:r>
              <a:rPr lang="ru-RU" altLang="en-US"/>
              <a:t>разработка инфраструктуры.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Вехи фазы разработки и результаты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2600"/>
              <a:t>главная веха: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600" b="1" i="1"/>
              <a:t>Веха “Разработка завершена”</a:t>
            </a:r>
            <a:endParaRPr lang="en-US" altLang="en-US" sz="2600" b="1" i="1"/>
          </a:p>
          <a:p>
            <a:pPr eaLnBrk="1" hangingPunct="1">
              <a:lnSpc>
                <a:spcPct val="80000"/>
              </a:lnSpc>
            </a:pPr>
            <a:r>
              <a:rPr lang="ru-RU" altLang="en-US" sz="2600"/>
              <a:t>рекомендуемые промежуточные вехи:</a:t>
            </a:r>
            <a:endParaRPr lang="en-US" altLang="en-US" sz="2600"/>
          </a:p>
          <a:p>
            <a:pPr lvl="1" eaLnBrk="1" hangingPunct="1">
              <a:lnSpc>
                <a:spcPct val="80000"/>
              </a:lnSpc>
            </a:pPr>
            <a:r>
              <a:rPr lang="ru-RU" altLang="en-US" sz="2600"/>
              <a:t>Концепция подтверждена</a:t>
            </a:r>
            <a:endParaRPr lang="en-US" altLang="en-US" sz="2600"/>
          </a:p>
          <a:p>
            <a:pPr lvl="1" eaLnBrk="1" hangingPunct="1">
              <a:lnSpc>
                <a:spcPct val="80000"/>
              </a:lnSpc>
            </a:pPr>
            <a:r>
              <a:rPr lang="ru-RU" altLang="en-US" sz="2600"/>
              <a:t>Билд n завершен, билд n+1 завершен...</a:t>
            </a:r>
            <a:endParaRPr lang="en-US" altLang="en-US" sz="2600"/>
          </a:p>
          <a:p>
            <a:pPr eaLnBrk="1" hangingPunct="1">
              <a:lnSpc>
                <a:spcPct val="80000"/>
              </a:lnSpc>
            </a:pPr>
            <a:r>
              <a:rPr lang="ru-RU" altLang="en-US" sz="2600"/>
              <a:t>Результаты: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600"/>
              <a:t>Исходный и исполнимый код приложений.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600"/>
              <a:t>Скрипты установки и конфигурирования.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600"/>
              <a:t>Окончательная функциональная спецификация.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600"/>
              <a:t>Материалы поддержки решения.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600"/>
              <a:t>Спецификации и сценарии тестов.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Фаза стабилизации</a:t>
            </a:r>
            <a:br>
              <a:rPr lang="ru-RU" altLang="en-US" sz="3600" b="1"/>
            </a:br>
            <a:r>
              <a:rPr lang="ru-RU" altLang="en-US" sz="3600" b="1"/>
              <a:t>(</a:t>
            </a:r>
            <a:r>
              <a:rPr lang="en-US" altLang="en-US" sz="3600" b="1"/>
              <a:t>stabilizing)</a:t>
            </a:r>
            <a:endParaRPr lang="ru-RU" altLang="en-US" sz="3600" b="1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76475"/>
            <a:ext cx="8229600" cy="29083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en-US"/>
              <a:t>Производятся работы:</a:t>
            </a:r>
          </a:p>
          <a:p>
            <a:pPr eaLnBrk="1" hangingPunct="1"/>
            <a:r>
              <a:rPr lang="ru-RU" altLang="en-US"/>
              <a:t>тестирование разработанного решения </a:t>
            </a:r>
            <a:endParaRPr lang="en-US" altLang="en-US"/>
          </a:p>
          <a:p>
            <a:pPr eaLnBrk="1" hangingPunct="1"/>
            <a:r>
              <a:rPr lang="ru-RU" altLang="en-US"/>
              <a:t>устранение ошибок</a:t>
            </a:r>
          </a:p>
          <a:p>
            <a:pPr eaLnBrk="1" hangingPunct="1"/>
            <a:r>
              <a:rPr lang="ru-RU" altLang="en-US"/>
              <a:t>подготовка решения к выпуску</a:t>
            </a:r>
            <a:endParaRPr lang="ru-RU" altLang="en-US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/>
              <a:t>Вехи фазы стабилизации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2600"/>
              <a:t>главная веха: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400" b="1" i="1"/>
              <a:t>Веха “Готовность решения утверждена”</a:t>
            </a:r>
            <a:endParaRPr lang="en-US" altLang="en-US" sz="2400" b="1" i="1"/>
          </a:p>
          <a:p>
            <a:pPr eaLnBrk="1" hangingPunct="1">
              <a:lnSpc>
                <a:spcPct val="80000"/>
              </a:lnSpc>
            </a:pPr>
            <a:r>
              <a:rPr lang="ru-RU" altLang="en-US" sz="2600"/>
              <a:t>рекомендуемые промежуточные вехи:</a:t>
            </a:r>
            <a:endParaRPr lang="en-US" altLang="en-US" sz="2600"/>
          </a:p>
          <a:p>
            <a:pPr lvl="1" eaLnBrk="1" hangingPunct="1">
              <a:lnSpc>
                <a:spcPct val="80000"/>
              </a:lnSpc>
            </a:pPr>
            <a:r>
              <a:rPr lang="ru-RU" altLang="en-US" sz="2400"/>
              <a:t>Точка конвергенции</a:t>
            </a: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ru-RU" altLang="en-US" sz="2400"/>
              <a:t>Точка достижения нуля</a:t>
            </a: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ru-RU" altLang="en-US" sz="2400"/>
              <a:t>Версии-кандидаты</a:t>
            </a: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ru-RU" altLang="en-US" sz="2400"/>
              <a:t>Контрольное тестирование завершено</a:t>
            </a: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ru-RU" altLang="en-US" sz="2400"/>
              <a:t>Тестирование приемлемости для потребителей завершено</a:t>
            </a: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ru-RU" altLang="en-US" sz="2400"/>
              <a:t>Пилотное внедрение завершено</a:t>
            </a:r>
            <a:endParaRPr lang="en-US" altLang="en-US" sz="2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/>
              <a:t>Результаты фазы стабилизации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ru-RU" altLang="en-US" sz="2600"/>
          </a:p>
          <a:p>
            <a:pPr eaLnBrk="1" hangingPunct="1"/>
            <a:r>
              <a:rPr lang="ru-RU" altLang="en-US" sz="2800"/>
              <a:t>Окончательный продукт (golden release).</a:t>
            </a:r>
          </a:p>
          <a:p>
            <a:pPr eaLnBrk="1" hangingPunct="1"/>
            <a:r>
              <a:rPr lang="ru-RU" altLang="en-US" sz="2800"/>
              <a:t>Документация выпуска (release notes).</a:t>
            </a:r>
          </a:p>
          <a:p>
            <a:pPr eaLnBrk="1" hangingPunct="1"/>
            <a:r>
              <a:rPr lang="ru-RU" altLang="en-US" sz="2800"/>
              <a:t>Материалы поддержки решения.</a:t>
            </a:r>
          </a:p>
          <a:p>
            <a:pPr eaLnBrk="1" hangingPunct="1"/>
            <a:r>
              <a:rPr lang="ru-RU" altLang="en-US" sz="2800"/>
              <a:t>Результаты и инструментарий тестирования.</a:t>
            </a:r>
          </a:p>
          <a:p>
            <a:pPr eaLnBrk="1" hangingPunct="1"/>
            <a:r>
              <a:rPr lang="ru-RU" altLang="en-US" sz="2800"/>
              <a:t>Исходный и исполнимый код приложений.</a:t>
            </a:r>
          </a:p>
          <a:p>
            <a:pPr eaLnBrk="1" hangingPunct="1"/>
            <a:r>
              <a:rPr lang="ru-RU" altLang="en-US" sz="2800"/>
              <a:t>Проектная документация.</a:t>
            </a:r>
          </a:p>
          <a:p>
            <a:pPr eaLnBrk="1" hangingPunct="1"/>
            <a:r>
              <a:rPr lang="ru-RU" altLang="en-US" sz="2800"/>
              <a:t>Анализ пройденной фазы (milestone review). </a:t>
            </a:r>
          </a:p>
          <a:p>
            <a:pPr eaLnBrk="1" hangingPunct="1"/>
            <a:endParaRPr lang="ru-RU" altLang="en-US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Точка конвергенции</a:t>
            </a:r>
          </a:p>
        </p:txBody>
      </p:sp>
      <p:pic>
        <p:nvPicPr>
          <p:cNvPr id="3993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700213"/>
            <a:ext cx="6553200" cy="4845050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Точка достижения нуля</a:t>
            </a:r>
          </a:p>
        </p:txBody>
      </p:sp>
      <p:pic>
        <p:nvPicPr>
          <p:cNvPr id="4096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005013"/>
            <a:ext cx="7920037" cy="3665537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Фаза внедрения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en-US" sz="2600"/>
              <a:t>Работы: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600"/>
              <a:t>внедрение технологии и компонент решения,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600"/>
              <a:t>стабилизация внедренного решения,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600"/>
              <a:t>передача работы персоналу поддержки и сопровождения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600"/>
              <a:t>получение со стороны заказчика окончательного одобрения результатов проекта.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600"/>
              <a:t>могут продолжаться меры по стабилизации решения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en-US" sz="2600"/>
              <a:t>По завершению внедрения: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en-US" sz="2600"/>
              <a:t>анализ выполненной работы и удовлетворенности заказчика.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/>
              <a:t>Вехи фазы внедрения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en-US" sz="3000"/>
              <a:t>главная веха:</a:t>
            </a:r>
          </a:p>
          <a:p>
            <a:pPr lvl="1" eaLnBrk="1" hangingPunct="1"/>
            <a:r>
              <a:rPr lang="ru-RU" altLang="en-US" b="1" i="1"/>
              <a:t>Веха “Внедрение завершено”</a:t>
            </a:r>
            <a:endParaRPr lang="en-US" altLang="en-US" b="1" i="1"/>
          </a:p>
          <a:p>
            <a:pPr eaLnBrk="1" hangingPunct="1"/>
            <a:r>
              <a:rPr lang="ru-RU" altLang="en-US" sz="3000"/>
              <a:t>рекомендуемые промежуточные вехи:</a:t>
            </a:r>
            <a:endParaRPr lang="en-US" altLang="en-US" sz="3000"/>
          </a:p>
          <a:p>
            <a:pPr lvl="1" eaLnBrk="1" hangingPunct="1"/>
            <a:r>
              <a:rPr lang="ru-RU" altLang="en-US"/>
              <a:t>Ключевые компоненты развернуты</a:t>
            </a:r>
            <a:endParaRPr lang="en-US" altLang="en-US"/>
          </a:p>
          <a:p>
            <a:pPr lvl="1" eaLnBrk="1" hangingPunct="1"/>
            <a:r>
              <a:rPr lang="ru-RU" altLang="en-US"/>
              <a:t>Внедрение на местах завершено</a:t>
            </a:r>
            <a:endParaRPr lang="en-US" altLang="en-US"/>
          </a:p>
          <a:p>
            <a:pPr lvl="1" eaLnBrk="1" hangingPunct="1"/>
            <a:r>
              <a:rPr lang="ru-RU" altLang="en-US"/>
              <a:t>Внедренное решение стабилизировано</a:t>
            </a:r>
            <a:endParaRPr lang="en-US" altLang="en-US"/>
          </a:p>
          <a:p>
            <a:pPr lvl="1" eaLnBrk="1" hangingPunct="1"/>
            <a:endParaRPr lang="en-US" altLang="en-US" sz="3000"/>
          </a:p>
          <a:p>
            <a:pPr eaLnBrk="1" hangingPunct="1"/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2925"/>
          </a:xfrm>
        </p:spPr>
        <p:txBody>
          <a:bodyPr/>
          <a:lstStyle/>
          <a:p>
            <a:r>
              <a:rPr lang="ru-RU" altLang="en-US" sz="3600" b="1"/>
              <a:t>Модель проектной группы MSF</a:t>
            </a:r>
            <a:r>
              <a:rPr lang="ru-RU" altLang="en-US" sz="360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ru-RU" sz="2400" b="1" dirty="0"/>
              <a:t>Описывает</a:t>
            </a:r>
            <a:r>
              <a:rPr lang="ru-RU" sz="2400" dirty="0"/>
              <a:t> подход Майкрософт к организации работающего над проектом персонала и его деятельности в целях максимизации успешности проекта. </a:t>
            </a:r>
          </a:p>
          <a:p>
            <a:pPr>
              <a:defRPr/>
            </a:pPr>
            <a:r>
              <a:rPr lang="ru-RU" sz="2400" b="1" dirty="0"/>
              <a:t>Определяет</a:t>
            </a:r>
            <a:r>
              <a:rPr lang="ru-RU" sz="2400" dirty="0"/>
              <a:t> ролевые кластеры, их области компетенции и зоны ответственности, а также рекомендации членам проектной группы, позволяющие им успешно осуществить свою миссию по воплощению проекта в жизнь.</a:t>
            </a:r>
          </a:p>
          <a:p>
            <a:pPr>
              <a:defRPr/>
            </a:pPr>
            <a:r>
              <a:rPr lang="ru-RU" sz="2400" b="1" dirty="0"/>
              <a:t>Включает</a:t>
            </a:r>
            <a:r>
              <a:rPr lang="ru-RU" sz="2400" dirty="0"/>
              <a:t> в себя ряд основных принципов, которые имеют отношение к успешной работе команды:</a:t>
            </a:r>
          </a:p>
          <a:p>
            <a:pPr lvl="1">
              <a:defRPr/>
            </a:pPr>
            <a:r>
              <a:rPr lang="ru-RU" sz="2000" dirty="0">
                <a:ea typeface="+mn-ea"/>
              </a:rPr>
              <a:t>Распределение ответственности при фиксации отчетности</a:t>
            </a:r>
          </a:p>
          <a:p>
            <a:pPr lvl="1">
              <a:defRPr/>
            </a:pPr>
            <a:r>
              <a:rPr lang="ru-RU" sz="2000" dirty="0">
                <a:ea typeface="+mn-ea"/>
              </a:rPr>
              <a:t>Наделение членов команды полномочиями</a:t>
            </a:r>
            <a:endParaRPr lang="ru-RU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eaLnBrk="1" hangingPunct="1"/>
            <a:r>
              <a:rPr lang="ru-RU" altLang="en-US" sz="3600"/>
              <a:t>Результаты фазы внедрения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/>
              <a:t>Информационные системы эксплуатации и поддержки.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Процедуры и процессы.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Базы знаний, отчеты, журналы протоколов (logbooks).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Версии проектных документов, массивы данных (load sets) и программный код, разработанные во время проекта.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Отчет о завершении проекта (project close-out report).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Окончательные версии всех проектных документов.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Показатели удовлетворенности заказчика и потребителей.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Описание последующих шагов.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3600" b="1"/>
              <a:t>Рекомендуемые методики модели процессов MSF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229600" cy="47990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2200"/>
              <a:t>Стимулируйте изобретательность расширяя функциональность и ограничивая ресурсы</a:t>
            </a: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ru-RU" altLang="en-US" sz="2200"/>
              <a:t>Фиксируйте календарный график</a:t>
            </a: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ru-RU" altLang="en-US" sz="2200"/>
              <a:t>Календарное планирование на неопределенное будущее</a:t>
            </a: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ru-RU" altLang="en-US" sz="2200"/>
              <a:t>Используйте параллельно работающие компактные команды</a:t>
            </a: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ru-RU" altLang="en-US" sz="2200"/>
              <a:t>Разбивайте большие проекты на осуществимые части</a:t>
            </a: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ru-RU" altLang="en-US" sz="2200"/>
              <a:t>Извлекайте уроки из пройденных вех</a:t>
            </a: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ru-RU" altLang="en-US" sz="2200"/>
              <a:t>Используйте прототипирование</a:t>
            </a: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ru-RU" altLang="en-US" sz="2200"/>
              <a:t>Используйте частые билды и быстрые тесты</a:t>
            </a: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ru-RU" altLang="en-US" sz="2200"/>
              <a:t>Частые итерации разработки и внедрения</a:t>
            </a: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ru-RU" altLang="en-US" sz="2200"/>
              <a:t>Избегайте расползания рамок проекта</a:t>
            </a: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ru-RU" altLang="en-US" sz="2200"/>
              <a:t>Оценка снизу вверх</a:t>
            </a: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ru-RU" altLang="en-US" sz="2200"/>
              <a:t>Интегрирование представленных проектной группой оценок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14363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+mn-lt"/>
                <a:ea typeface="+mn-ea"/>
                <a:cs typeface="+mn-cs"/>
              </a:rPr>
              <a:t>MSF</a:t>
            </a:r>
            <a:r>
              <a:rPr lang="ru-RU" sz="4000" dirty="0">
                <a:latin typeface="+mn-lt"/>
                <a:ea typeface="+mn-ea"/>
                <a:cs typeface="+mn-cs"/>
              </a:rPr>
              <a:t> 4.0 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Версия </a:t>
            </a:r>
            <a:r>
              <a:rPr lang="en-US" sz="2400" dirty="0"/>
              <a:t>MSF</a:t>
            </a:r>
            <a:r>
              <a:rPr lang="ru-RU" sz="2400" dirty="0"/>
              <a:t> 4.0 была представлена в 2005 году.</a:t>
            </a:r>
          </a:p>
          <a:p>
            <a:pPr>
              <a:defRPr/>
            </a:pPr>
            <a:r>
              <a:rPr lang="ru-RU" sz="2400" dirty="0"/>
              <a:t>Произошло разделение методологии на два направления: </a:t>
            </a:r>
          </a:p>
          <a:p>
            <a:pPr lvl="1">
              <a:defRPr/>
            </a:pPr>
            <a:r>
              <a:rPr lang="en-US" sz="2000" dirty="0">
                <a:ea typeface="+mn-ea"/>
              </a:rPr>
              <a:t>MSF for Agile Software Development</a:t>
            </a:r>
            <a:r>
              <a:rPr lang="ru-RU" sz="2000" dirty="0">
                <a:ea typeface="+mn-ea"/>
              </a:rPr>
              <a:t> - </a:t>
            </a:r>
            <a:r>
              <a:rPr lang="ru-RU" sz="2000" b="1" dirty="0"/>
              <a:t>ориентируется на небольшие</a:t>
            </a:r>
            <a:r>
              <a:rPr lang="ru-RU" sz="2000" dirty="0"/>
              <a:t> команды (5-6 человек), предполагает, что информация о разрабатываемом продукте не просто выясняется в процессе разработки, а может и будет изменяться по ходу. </a:t>
            </a:r>
            <a:endParaRPr lang="ru-RU" sz="2000" dirty="0">
              <a:ea typeface="+mn-ea"/>
            </a:endParaRPr>
          </a:p>
          <a:p>
            <a:pPr lvl="1">
              <a:defRPr/>
            </a:pPr>
            <a:r>
              <a:rPr lang="en-US" sz="2000" dirty="0">
                <a:ea typeface="+mn-ea"/>
              </a:rPr>
              <a:t>MSF for CMMI Process Improvement</a:t>
            </a:r>
            <a:r>
              <a:rPr lang="ru-RU" sz="2000" dirty="0"/>
              <a:t> - строгий, документированный процесс, рассчитанный на </a:t>
            </a:r>
            <a:r>
              <a:rPr lang="ru-RU" sz="2000" b="1" dirty="0"/>
              <a:t>большие</a:t>
            </a:r>
            <a:r>
              <a:rPr lang="ru-RU" sz="2000" dirty="0"/>
              <a:t> команды и </a:t>
            </a:r>
            <a:r>
              <a:rPr lang="ru-RU" sz="2000" b="1" dirty="0"/>
              <a:t>длительный</a:t>
            </a:r>
            <a:r>
              <a:rPr lang="ru-RU" sz="2000" dirty="0"/>
              <a:t> процесс разработки, что предполагает больше верификации, больше планирования, процедуры утверждения, отслеживание потраченных ресурсов и т.д.</a:t>
            </a:r>
          </a:p>
          <a:p>
            <a:pPr lvl="1">
              <a:defRPr/>
            </a:pPr>
            <a:endParaRPr lang="ru-RU" sz="2000" dirty="0">
              <a:ea typeface="+mn-ea"/>
            </a:endParaRPr>
          </a:p>
          <a:p>
            <a:pPr>
              <a:defRPr/>
            </a:pPr>
            <a:endParaRPr lang="ru-RU" sz="2400" dirty="0"/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ru-RU" altLang="en-US" sz="3600"/>
              <a:t>Основные положения </a:t>
            </a:r>
            <a:r>
              <a:rPr lang="en-US" altLang="en-US" sz="3600"/>
              <a:t>MSF for Agile Software Development</a:t>
            </a:r>
            <a:endParaRPr lang="ru-RU" altLang="en-US" sz="3600"/>
          </a:p>
        </p:txBody>
      </p:sp>
      <p:sp>
        <p:nvSpPr>
          <p:cNvPr id="47107" name="Объект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184775"/>
          </a:xfrm>
        </p:spPr>
        <p:txBody>
          <a:bodyPr/>
          <a:lstStyle/>
          <a:p>
            <a:r>
              <a:rPr lang="ru-RU" altLang="en-US" sz="2200"/>
              <a:t>Первая рабочая версия системы должна быть создана как можно раньше, а сам продукт фактически проявляется из прототипов путем повторения итераций в цикле разработки.</a:t>
            </a:r>
          </a:p>
          <a:p>
            <a:r>
              <a:rPr lang="ru-RU" altLang="en-US" sz="2200"/>
              <a:t>Методология MSF содержит ряд элементов, в частности:</a:t>
            </a:r>
          </a:p>
          <a:p>
            <a:pPr lvl="1"/>
            <a:r>
              <a:rPr lang="ru-RU" altLang="en-US" sz="1800"/>
              <a:t>рекомендованные процессы создания IT-проектов; </a:t>
            </a:r>
          </a:p>
          <a:p>
            <a:pPr lvl="1"/>
            <a:r>
              <a:rPr lang="ru-RU" altLang="en-US" sz="1800"/>
              <a:t>структуру итераций; </a:t>
            </a:r>
          </a:p>
          <a:p>
            <a:pPr lvl="1"/>
            <a:r>
              <a:rPr lang="ru-RU" altLang="en-US" sz="1800"/>
              <a:t>роли членов команды; </a:t>
            </a:r>
          </a:p>
          <a:p>
            <a:pPr lvl="1"/>
            <a:r>
              <a:rPr lang="ru-RU" altLang="en-US" sz="1800"/>
              <a:t>шаблоны документов (Excel, Word); </a:t>
            </a:r>
          </a:p>
          <a:p>
            <a:pPr lvl="1"/>
            <a:r>
              <a:rPr lang="ru-RU" altLang="en-US" sz="1800"/>
              <a:t>шаблоны Microsoft Project; </a:t>
            </a:r>
          </a:p>
          <a:p>
            <a:pPr lvl="1"/>
            <a:r>
              <a:rPr lang="ru-RU" altLang="en-US" sz="1800"/>
              <a:t>отчеты; </a:t>
            </a:r>
          </a:p>
          <a:p>
            <a:pPr lvl="1"/>
            <a:r>
              <a:rPr lang="ru-RU" altLang="en-US" sz="1800"/>
              <a:t>портал проекта (шаблон сайта SharePoint). </a:t>
            </a:r>
          </a:p>
          <a:p>
            <a:r>
              <a:rPr lang="ru-RU" altLang="en-US" sz="2200"/>
              <a:t>MSF for Agile Software Development ориентирован на использование итеративной и эволюционной модели процесса разработки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ru-RU" altLang="en-US" sz="3600"/>
              <a:t>Модель проектной группы </a:t>
            </a:r>
            <a:r>
              <a:rPr lang="en-US" altLang="en-US" sz="3600"/>
              <a:t>MSF for Agile Software Development</a:t>
            </a:r>
            <a:endParaRPr lang="ru-RU" altLang="en-US" sz="3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79950"/>
          </a:xfrm>
        </p:spPr>
        <p:txBody>
          <a:bodyPr/>
          <a:lstStyle/>
          <a:p>
            <a:pPr marL="0" inden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/>
              <a:t>Основные принципы построения команды</a:t>
            </a:r>
          </a:p>
          <a:p>
            <a:pPr>
              <a:spcAft>
                <a:spcPts val="600"/>
              </a:spcAft>
              <a:defRPr/>
            </a:pPr>
            <a:r>
              <a:rPr lang="ru-RU" sz="2400" dirty="0"/>
              <a:t>Концентрация на нуждах заказчика </a:t>
            </a:r>
          </a:p>
          <a:p>
            <a:pPr>
              <a:spcAft>
                <a:spcPts val="600"/>
              </a:spcAft>
              <a:defRPr/>
            </a:pPr>
            <a:r>
              <a:rPr lang="ru-RU" sz="2400" dirty="0"/>
              <a:t>Нацеленность на конечный результат </a:t>
            </a:r>
          </a:p>
          <a:p>
            <a:pPr>
              <a:spcAft>
                <a:spcPts val="600"/>
              </a:spcAft>
              <a:defRPr/>
            </a:pPr>
            <a:r>
              <a:rPr lang="ru-RU" sz="2400" dirty="0"/>
              <a:t>Установка на отсутствие дефектов </a:t>
            </a:r>
          </a:p>
          <a:p>
            <a:pPr>
              <a:spcAft>
                <a:spcPts val="600"/>
              </a:spcAft>
              <a:defRPr/>
            </a:pPr>
            <a:r>
              <a:rPr lang="ru-RU" sz="2400" dirty="0"/>
              <a:t>Проектная группа - команда равных</a:t>
            </a:r>
          </a:p>
          <a:p>
            <a:pPr>
              <a:spcAft>
                <a:spcPts val="600"/>
              </a:spcAft>
              <a:defRPr/>
            </a:pPr>
            <a:r>
              <a:rPr lang="ru-RU" sz="2400" dirty="0"/>
              <a:t>Стремление к самосовершенствованию </a:t>
            </a:r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ru-RU" altLang="en-US" sz="3600"/>
              <a:t>MSF 5.0 для гибкой разработки ПО</a:t>
            </a:r>
          </a:p>
        </p:txBody>
      </p:sp>
      <p:sp>
        <p:nvSpPr>
          <p:cNvPr id="50179" name="Объект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400675"/>
          </a:xfrm>
        </p:spPr>
        <p:txBody>
          <a:bodyPr/>
          <a:lstStyle/>
          <a:p>
            <a:r>
              <a:rPr lang="ru-RU" altLang="en-US" sz="2000" b="1"/>
              <a:t>Scrum.</a:t>
            </a:r>
            <a:r>
              <a:rPr lang="ru-RU" altLang="en-US" sz="2000"/>
              <a:t> Scrum — платформа для управления разработкой сложных продуктов и систем, характеризующаяся гибкими принципами и характеристиками. </a:t>
            </a:r>
          </a:p>
          <a:p>
            <a:r>
              <a:rPr lang="ru-RU" altLang="en-US" sz="2000" b="1"/>
              <a:t>Рекомендации по проектированию.</a:t>
            </a:r>
            <a:r>
              <a:rPr lang="ru-RU" altLang="en-US" sz="2000"/>
              <a:t> Эти рекомендации помогают увеличить скорость, с которой команда предоставляет желаемые результаты клиентам.</a:t>
            </a:r>
          </a:p>
          <a:p>
            <a:r>
              <a:rPr lang="ru-RU" altLang="en-US" sz="2000" b="1"/>
              <a:t>Артефакты.</a:t>
            </a:r>
            <a:r>
              <a:rPr lang="ru-RU" altLang="en-US" sz="2000"/>
              <a:t> Каждый артефакт служит для реализации определенной функции и предоставляет возможности для уточнения процессов с течением временем.</a:t>
            </a:r>
          </a:p>
          <a:p>
            <a:r>
              <a:rPr lang="ru-RU" altLang="en-US" sz="2000" b="1"/>
              <a:t>Роли.</a:t>
            </a:r>
            <a:r>
              <a:rPr lang="ru-RU" altLang="en-US" sz="2000"/>
              <a:t> В процессе Scrum определены три роли.</a:t>
            </a:r>
          </a:p>
          <a:p>
            <a:pPr lvl="1"/>
            <a:r>
              <a:rPr lang="en-US" altLang="en-US" sz="1600"/>
              <a:t>Scrum Master </a:t>
            </a:r>
            <a:r>
              <a:rPr lang="ru-RU" altLang="en-US" sz="1600"/>
              <a:t>– мастер, координатор,</a:t>
            </a:r>
            <a:endParaRPr lang="en-US" altLang="en-US" sz="1600"/>
          </a:p>
          <a:p>
            <a:pPr lvl="1"/>
            <a:r>
              <a:rPr lang="en-US" altLang="en-US" sz="1600"/>
              <a:t>Product Owner </a:t>
            </a:r>
            <a:r>
              <a:rPr lang="ru-RU" altLang="en-US" sz="1600"/>
              <a:t>– владелец продукта</a:t>
            </a:r>
            <a:endParaRPr lang="en-US" altLang="en-US" sz="1600"/>
          </a:p>
          <a:p>
            <a:pPr lvl="1"/>
            <a:r>
              <a:rPr lang="en-US" altLang="en-US" sz="1600"/>
              <a:t>Team </a:t>
            </a:r>
            <a:r>
              <a:rPr lang="ru-RU" altLang="en-US" sz="1600"/>
              <a:t>– команда </a:t>
            </a:r>
            <a:endParaRPr lang="en-US" altLang="en-US" sz="1600"/>
          </a:p>
          <a:p>
            <a:r>
              <a:rPr lang="ru-RU" altLang="en-US" sz="2000" b="1"/>
              <a:t>Собрания.</a:t>
            </a:r>
            <a:r>
              <a:rPr lang="ru-RU" altLang="en-US" sz="2000"/>
              <a:t> Проводится ряд собраний. Каждое собрание имеет конкретную цель, проводится с определенной периодичностью и ограничено по времени.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r>
              <a:rPr lang="ru-RU" sz="3200" dirty="0"/>
              <a:t>Проблемы, которые решаются запуском </a:t>
            </a:r>
            <a:r>
              <a:rPr lang="ru-RU" sz="3200" dirty="0" err="1"/>
              <a:t>Scrum</a:t>
            </a:r>
            <a:r>
              <a:rPr lang="ru-RU" sz="3200" dirty="0"/>
              <a:t>–команд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0480"/>
          </a:xfrm>
        </p:spPr>
        <p:txBody>
          <a:bodyPr/>
          <a:lstStyle/>
          <a:p>
            <a:r>
              <a:rPr lang="ru-RU" sz="2400" dirty="0"/>
              <a:t>Проекты делаются долго, некоторые проекты даже не начинаются. </a:t>
            </a:r>
          </a:p>
          <a:p>
            <a:r>
              <a:rPr lang="ru-RU" sz="2400" dirty="0"/>
              <a:t>Медленная работа подразделения и низкая вовлеченность сотрудников в процесс. </a:t>
            </a:r>
          </a:p>
          <a:p>
            <a:r>
              <a:rPr lang="ru-RU" sz="2400" dirty="0"/>
              <a:t>Долгое и неэффективное взаимодействие между подразделениями. </a:t>
            </a:r>
          </a:p>
          <a:p>
            <a:r>
              <a:rPr lang="ru-RU" sz="2400" dirty="0"/>
              <a:t>Процессы идут активно, только если участвуют руководители.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32993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954213" cy="811213"/>
          </a:xfrm>
        </p:spPr>
        <p:txBody>
          <a:bodyPr/>
          <a:lstStyle/>
          <a:p>
            <a:r>
              <a:rPr lang="en-US" altLang="en-US" sz="3600"/>
              <a:t>Scrum</a:t>
            </a:r>
            <a:endParaRPr lang="ru-RU" altLang="en-US" sz="3600"/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476250"/>
            <a:ext cx="6221413" cy="615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666750"/>
          </a:xfrm>
        </p:spPr>
        <p:txBody>
          <a:bodyPr/>
          <a:lstStyle/>
          <a:p>
            <a:r>
              <a:rPr lang="ru-RU" altLang="en-US" sz="3600" dirty="0"/>
              <a:t>Спринт (</a:t>
            </a:r>
            <a:r>
              <a:rPr lang="en-US" altLang="en-US" sz="3600" dirty="0"/>
              <a:t>Sprint)</a:t>
            </a:r>
            <a:endParaRPr lang="ru-RU" altLang="en-US" sz="3600" dirty="0"/>
          </a:p>
        </p:txBody>
      </p:sp>
      <p:sp>
        <p:nvSpPr>
          <p:cNvPr id="52227" name="Объект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r>
              <a:rPr lang="ru-RU" altLang="en-US" sz="2400"/>
              <a:t>Sprint – итерация (цикл выпуска продукта):</a:t>
            </a:r>
          </a:p>
          <a:p>
            <a:pPr lvl="1"/>
            <a:r>
              <a:rPr lang="ru-RU" altLang="en-US" sz="2000"/>
              <a:t>имеет фиксированную длительность, обычно от двух до восьми недель, в течение которых выполняются все действия по разработке</a:t>
            </a:r>
          </a:p>
          <a:p>
            <a:pPr lvl="1"/>
            <a:r>
              <a:rPr lang="ru-RU" altLang="en-US" sz="2000"/>
              <a:t>результат – готовый продукт (build), который можно потенциально передавать заказчику </a:t>
            </a:r>
          </a:p>
          <a:p>
            <a:r>
              <a:rPr lang="ru-RU" altLang="en-US" sz="2400"/>
              <a:t>Каждый спринт – маленький "водопад":</a:t>
            </a:r>
          </a:p>
          <a:p>
            <a:pPr lvl="1"/>
            <a:r>
              <a:rPr lang="ru-RU" altLang="en-US" sz="2000"/>
              <a:t>в течение спринта делаются все работы по сбору требований, дизайну, кодированию и тестированию продукта. </a:t>
            </a:r>
          </a:p>
          <a:p>
            <a:r>
              <a:rPr lang="ru-RU" altLang="en-US" sz="2400"/>
              <a:t>Рамки спринта должен быть фиксированными. </a:t>
            </a:r>
          </a:p>
          <a:p>
            <a:r>
              <a:rPr lang="ru-RU" altLang="en-US" sz="2400"/>
              <a:t>Каждый спринт начинается с собрания по его планированию и заканчивается собранием, где поводятся итоги спринта.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666750"/>
          </a:xfrm>
        </p:spPr>
        <p:txBody>
          <a:bodyPr/>
          <a:lstStyle/>
          <a:p>
            <a:r>
              <a:rPr lang="ru-RU" altLang="en-US" sz="3600" dirty="0"/>
              <a:t>Спринт (</a:t>
            </a:r>
            <a:r>
              <a:rPr lang="en-US" altLang="en-US" sz="3600" dirty="0"/>
              <a:t>Sprint)</a:t>
            </a:r>
            <a:endParaRPr lang="ru-RU" altLang="en-US" sz="3600" dirty="0"/>
          </a:p>
        </p:txBody>
      </p:sp>
      <p:sp>
        <p:nvSpPr>
          <p:cNvPr id="52227" name="Объект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3262"/>
          </a:xfrm>
        </p:spPr>
        <p:txBody>
          <a:bodyPr/>
          <a:lstStyle/>
          <a:p>
            <a:r>
              <a:rPr lang="ru-RU" altLang="en-US" sz="2400" dirty="0"/>
              <a:t>Структура спринта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616" y="1628800"/>
            <a:ext cx="7105963" cy="5015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86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8229600" cy="769938"/>
          </a:xfrm>
          <a:noFill/>
        </p:spPr>
        <p:txBody>
          <a:bodyPr>
            <a:spAutoFit/>
          </a:bodyPr>
          <a:lstStyle/>
          <a:p>
            <a:r>
              <a:rPr lang="ru-RU" altLang="en-US"/>
              <a:t>Модель проектной группы</a:t>
            </a:r>
            <a:endParaRPr lang="en-US" alt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" y="1752600"/>
            <a:ext cx="2073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300"/>
              <a:t>Бизнес-приоритеты</a:t>
            </a:r>
            <a:br>
              <a:rPr lang="en-US" altLang="en-US" sz="1300"/>
            </a:br>
            <a:r>
              <a:rPr lang="ru-RU" altLang="en-US" sz="1300"/>
              <a:t>Маркетинг</a:t>
            </a:r>
            <a:br>
              <a:rPr lang="en-US" altLang="en-US" sz="1300"/>
            </a:br>
            <a:r>
              <a:rPr lang="ru-RU" altLang="en-US" sz="1300"/>
              <a:t>Представление   интересов заказчика</a:t>
            </a:r>
            <a:br>
              <a:rPr lang="ru-RU" altLang="en-US" sz="1300"/>
            </a:br>
            <a:r>
              <a:rPr lang="ru-RU" altLang="en-US" sz="1300"/>
              <a:t>Планирование продукта</a:t>
            </a:r>
            <a:endParaRPr lang="en-US" altLang="en-US" sz="13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197100" y="976313"/>
            <a:ext cx="33655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300"/>
              <a:t>Управление проектом</a:t>
            </a:r>
            <a:br>
              <a:rPr lang="en-US" altLang="en-US" sz="1300"/>
            </a:br>
            <a:r>
              <a:rPr lang="ru-RU" altLang="en-US" sz="1300"/>
              <a:t>Выработка архитектуры решения</a:t>
            </a:r>
            <a:br>
              <a:rPr lang="en-US" altLang="en-US" sz="1300"/>
            </a:br>
            <a:r>
              <a:rPr lang="ru-RU" altLang="en-US" sz="1300"/>
              <a:t>Контроль производственного процесса</a:t>
            </a:r>
            <a:br>
              <a:rPr lang="en-US" altLang="en-US" sz="1300"/>
            </a:br>
            <a:r>
              <a:rPr lang="ru-RU" altLang="en-US" sz="1300"/>
              <a:t>Административные службы</a:t>
            </a:r>
            <a:endParaRPr lang="en-US" altLang="en-US" sz="130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080000" y="1901825"/>
            <a:ext cx="3911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174625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17462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1746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1746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746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746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746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746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746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300"/>
              <a:t>Технологическое консультирование Проектирование и осуществление реализации</a:t>
            </a:r>
            <a:br>
              <a:rPr lang="ru-RU" altLang="en-US" sz="1300"/>
            </a:br>
            <a:r>
              <a:rPr lang="ru-RU" altLang="en-US" sz="1300"/>
              <a:t>Разработка приложений</a:t>
            </a:r>
            <a:br>
              <a:rPr lang="ru-RU" altLang="en-US" sz="1300"/>
            </a:br>
            <a:r>
              <a:rPr lang="ru-RU" altLang="en-US" sz="1300"/>
              <a:t>Разработка инфраструктуры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080000" y="4619625"/>
            <a:ext cx="2159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300"/>
              <a:t>Планирование тестов</a:t>
            </a:r>
            <a:br>
              <a:rPr lang="ru-RU" altLang="en-US" sz="1300"/>
            </a:br>
            <a:r>
              <a:rPr lang="ru-RU" altLang="en-US" sz="1300"/>
              <a:t>Разработка тестов</a:t>
            </a:r>
            <a:br>
              <a:rPr lang="ru-RU" altLang="en-US" sz="1300"/>
            </a:br>
            <a:r>
              <a:rPr lang="ru-RU" altLang="en-US" sz="1300"/>
              <a:t>Отчетность по тестам</a:t>
            </a:r>
            <a:endParaRPr lang="en-US" altLang="en-US" sz="130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048000" y="5527675"/>
            <a:ext cx="165893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300"/>
              <a:t>Инфраструктура</a:t>
            </a:r>
            <a:br>
              <a:rPr lang="ru-RU" altLang="en-US" sz="1300"/>
            </a:br>
            <a:r>
              <a:rPr lang="ru-RU" altLang="en-US" sz="1300"/>
              <a:t>Сопровождение</a:t>
            </a:r>
            <a:br>
              <a:rPr lang="ru-RU" altLang="en-US" sz="1300"/>
            </a:br>
            <a:r>
              <a:rPr lang="ru-RU" altLang="en-US" sz="1300"/>
              <a:t>Бизнес-процессы</a:t>
            </a:r>
            <a:br>
              <a:rPr lang="ru-RU" altLang="en-US" sz="1300"/>
            </a:br>
            <a:r>
              <a:rPr lang="ru-RU" altLang="en-US" sz="1300"/>
              <a:t>Управление выпуском готового продукта</a:t>
            </a:r>
            <a:endParaRPr lang="en-US" altLang="en-US" sz="1300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6200" y="4619625"/>
            <a:ext cx="274320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174625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17462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1746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1746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746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746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746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746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746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300"/>
              <a:t>Обучение</a:t>
            </a:r>
            <a:br>
              <a:rPr lang="ru-RU" altLang="en-US" sz="1300"/>
            </a:br>
            <a:r>
              <a:rPr lang="ru-RU" altLang="en-US" sz="1300"/>
              <a:t>Эргономика</a:t>
            </a:r>
            <a:br>
              <a:rPr lang="ru-RU" altLang="en-US" sz="1300"/>
            </a:br>
            <a:r>
              <a:rPr lang="ru-RU" altLang="en-US" sz="1300"/>
              <a:t>Графический дизайн</a:t>
            </a:r>
            <a:br>
              <a:rPr lang="ru-RU" altLang="en-US" sz="1300"/>
            </a:br>
            <a:r>
              <a:rPr lang="ru-RU" altLang="en-US" sz="1300"/>
              <a:t>Интернационализация</a:t>
            </a:r>
            <a:br>
              <a:rPr lang="ru-RU" altLang="en-US" sz="1300"/>
            </a:br>
            <a:r>
              <a:rPr lang="ru-RU" altLang="en-US" sz="1300"/>
              <a:t>Обеспечение технической поддержки</a:t>
            </a:r>
            <a:br>
              <a:rPr lang="ru-RU" altLang="en-US" sz="1300"/>
            </a:br>
            <a:r>
              <a:rPr lang="ru-RU" altLang="en-US" sz="1300"/>
              <a:t>Общедоступность (обеспечение возможности работы для пользователей с ограниченными физическими возможностями)</a:t>
            </a:r>
          </a:p>
        </p:txBody>
      </p:sp>
      <p:sp>
        <p:nvSpPr>
          <p:cNvPr id="8201" name="Oval 10"/>
          <p:cNvSpPr>
            <a:spLocks noChangeArrowheads="1"/>
          </p:cNvSpPr>
          <p:nvPr/>
        </p:nvSpPr>
        <p:spPr bwMode="auto">
          <a:xfrm>
            <a:off x="1436688" y="2225675"/>
            <a:ext cx="4289425" cy="2809875"/>
          </a:xfrm>
          <a:prstGeom prst="ellips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8202" name="Group 11"/>
          <p:cNvGrpSpPr>
            <a:grpSpLocks/>
          </p:cNvGrpSpPr>
          <p:nvPr/>
        </p:nvGrpSpPr>
        <p:grpSpPr bwMode="auto">
          <a:xfrm>
            <a:off x="4529138" y="2693988"/>
            <a:ext cx="2338387" cy="774700"/>
            <a:chOff x="3032" y="1362"/>
            <a:chExt cx="1473" cy="488"/>
          </a:xfrm>
        </p:grpSpPr>
        <p:sp>
          <p:nvSpPr>
            <p:cNvPr id="8234" name="Oval 12"/>
            <p:cNvSpPr>
              <a:spLocks noChangeArrowheads="1"/>
            </p:cNvSpPr>
            <p:nvPr/>
          </p:nvSpPr>
          <p:spPr bwMode="auto">
            <a:xfrm>
              <a:off x="3032" y="1362"/>
              <a:ext cx="1473" cy="488"/>
            </a:xfrm>
            <a:prstGeom prst="ellipse">
              <a:avLst/>
            </a:prstGeom>
            <a:solidFill>
              <a:srgbClr val="75BAFF"/>
            </a:solidFill>
            <a:ln>
              <a:noFill/>
            </a:ln>
            <a:effectLst>
              <a:outerShdw dist="35921" dir="2700000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35" name="Text Box 13"/>
            <p:cNvSpPr txBox="1">
              <a:spLocks noChangeArrowheads="1"/>
            </p:cNvSpPr>
            <p:nvPr/>
          </p:nvSpPr>
          <p:spPr bwMode="auto">
            <a:xfrm>
              <a:off x="3213" y="1471"/>
              <a:ext cx="1113" cy="2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en-US" sz="2200" b="1">
                  <a:solidFill>
                    <a:srgbClr val="000000"/>
                  </a:solidFill>
                </a:rPr>
                <a:t>Разработка</a:t>
              </a:r>
              <a:endParaRPr lang="en-US" altLang="en-US" sz="22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203" name="Group 14"/>
          <p:cNvGrpSpPr>
            <a:grpSpLocks/>
          </p:cNvGrpSpPr>
          <p:nvPr/>
        </p:nvGrpSpPr>
        <p:grpSpPr bwMode="auto">
          <a:xfrm>
            <a:off x="4502150" y="3813175"/>
            <a:ext cx="2338388" cy="774700"/>
            <a:chOff x="3015" y="2067"/>
            <a:chExt cx="1473" cy="488"/>
          </a:xfrm>
        </p:grpSpPr>
        <p:sp>
          <p:nvSpPr>
            <p:cNvPr id="8232" name="Oval 15"/>
            <p:cNvSpPr>
              <a:spLocks noChangeArrowheads="1"/>
            </p:cNvSpPr>
            <p:nvPr/>
          </p:nvSpPr>
          <p:spPr bwMode="auto">
            <a:xfrm>
              <a:off x="3015" y="2067"/>
              <a:ext cx="1473" cy="488"/>
            </a:xfrm>
            <a:prstGeom prst="ellipse">
              <a:avLst/>
            </a:prstGeom>
            <a:solidFill>
              <a:srgbClr val="5840BE"/>
            </a:solidFill>
            <a:ln>
              <a:noFill/>
            </a:ln>
            <a:effectLst>
              <a:outerShdw dist="35921" dir="2700000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33" name="Text Box 16"/>
            <p:cNvSpPr txBox="1">
              <a:spLocks noChangeArrowheads="1"/>
            </p:cNvSpPr>
            <p:nvPr/>
          </p:nvSpPr>
          <p:spPr bwMode="auto">
            <a:xfrm>
              <a:off x="3077" y="2176"/>
              <a:ext cx="1348" cy="2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en-US" sz="2200" b="1">
                  <a:solidFill>
                    <a:srgbClr val="000000"/>
                  </a:solidFill>
                </a:rPr>
                <a:t>Тестирование</a:t>
              </a:r>
              <a:endParaRPr lang="en-US" altLang="en-US" sz="22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204" name="Group 17"/>
          <p:cNvGrpSpPr>
            <a:grpSpLocks/>
          </p:cNvGrpSpPr>
          <p:nvPr/>
        </p:nvGrpSpPr>
        <p:grpSpPr bwMode="auto">
          <a:xfrm>
            <a:off x="2438400" y="4759325"/>
            <a:ext cx="2336800" cy="773113"/>
            <a:chOff x="1710" y="2663"/>
            <a:chExt cx="1472" cy="487"/>
          </a:xfrm>
        </p:grpSpPr>
        <p:sp>
          <p:nvSpPr>
            <p:cNvPr id="8230" name="Oval 18"/>
            <p:cNvSpPr>
              <a:spLocks noChangeArrowheads="1"/>
            </p:cNvSpPr>
            <p:nvPr/>
          </p:nvSpPr>
          <p:spPr bwMode="auto">
            <a:xfrm>
              <a:off x="1710" y="2663"/>
              <a:ext cx="1472" cy="487"/>
            </a:xfrm>
            <a:prstGeom prst="ellipse">
              <a:avLst/>
            </a:prstGeom>
            <a:solidFill>
              <a:srgbClr val="CA8E22"/>
            </a:solidFill>
            <a:ln>
              <a:noFill/>
            </a:ln>
            <a:effectLst>
              <a:outerShdw dist="35921" dir="2700000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31" name="Text Box 19"/>
            <p:cNvSpPr txBox="1">
              <a:spLocks noChangeArrowheads="1"/>
            </p:cNvSpPr>
            <p:nvPr/>
          </p:nvSpPr>
          <p:spPr bwMode="auto">
            <a:xfrm>
              <a:off x="1838" y="2698"/>
              <a:ext cx="1216" cy="41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en-US" sz="2200" b="1">
                  <a:solidFill>
                    <a:srgbClr val="000000"/>
                  </a:solidFill>
                </a:rPr>
                <a:t>Управление </a:t>
              </a:r>
              <a:br>
                <a:rPr lang="ru-RU" altLang="en-US" sz="2200" b="1">
                  <a:solidFill>
                    <a:srgbClr val="000000"/>
                  </a:solidFill>
                </a:rPr>
              </a:br>
              <a:r>
                <a:rPr lang="ru-RU" altLang="en-US" sz="2200" b="1">
                  <a:solidFill>
                    <a:srgbClr val="000000"/>
                  </a:solidFill>
                </a:rPr>
                <a:t>выпуском</a:t>
              </a:r>
              <a:endParaRPr lang="en-US" altLang="en-US" sz="22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205" name="Group 20"/>
          <p:cNvGrpSpPr>
            <a:grpSpLocks/>
          </p:cNvGrpSpPr>
          <p:nvPr/>
        </p:nvGrpSpPr>
        <p:grpSpPr bwMode="auto">
          <a:xfrm>
            <a:off x="271463" y="3816350"/>
            <a:ext cx="2513012" cy="771525"/>
            <a:chOff x="350" y="2069"/>
            <a:chExt cx="1583" cy="486"/>
          </a:xfrm>
        </p:grpSpPr>
        <p:sp>
          <p:nvSpPr>
            <p:cNvPr id="8228" name="Oval 21"/>
            <p:cNvSpPr>
              <a:spLocks noChangeArrowheads="1"/>
            </p:cNvSpPr>
            <p:nvPr/>
          </p:nvSpPr>
          <p:spPr bwMode="auto">
            <a:xfrm>
              <a:off x="406" y="2069"/>
              <a:ext cx="1471" cy="486"/>
            </a:xfrm>
            <a:prstGeom prst="ellipse">
              <a:avLst/>
            </a:prstGeom>
            <a:solidFill>
              <a:srgbClr val="993F8C"/>
            </a:solidFill>
            <a:ln>
              <a:noFill/>
            </a:ln>
            <a:effectLst>
              <a:outerShdw dist="35921" dir="2700000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29" name="Text Box 22"/>
            <p:cNvSpPr txBox="1">
              <a:spLocks noChangeArrowheads="1"/>
            </p:cNvSpPr>
            <p:nvPr/>
          </p:nvSpPr>
          <p:spPr bwMode="auto">
            <a:xfrm>
              <a:off x="350" y="2104"/>
              <a:ext cx="1583" cy="41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en-US" sz="2200" b="1">
                  <a:solidFill>
                    <a:srgbClr val="000000"/>
                  </a:solidFill>
                </a:rPr>
                <a:t>Удовлетворение</a:t>
              </a:r>
              <a:br>
                <a:rPr lang="ru-RU" altLang="en-US" sz="2200" b="1">
                  <a:solidFill>
                    <a:srgbClr val="000000"/>
                  </a:solidFill>
                </a:rPr>
              </a:br>
              <a:r>
                <a:rPr lang="ru-RU" altLang="en-US" sz="2200" b="1">
                  <a:solidFill>
                    <a:srgbClr val="000000"/>
                  </a:solidFill>
                </a:rPr>
                <a:t>потребителя </a:t>
              </a:r>
              <a:endParaRPr lang="en-US" altLang="en-US" sz="22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206" name="Group 23"/>
          <p:cNvGrpSpPr>
            <a:grpSpLocks/>
          </p:cNvGrpSpPr>
          <p:nvPr/>
        </p:nvGrpSpPr>
        <p:grpSpPr bwMode="auto">
          <a:xfrm>
            <a:off x="334963" y="2693988"/>
            <a:ext cx="2335212" cy="774700"/>
            <a:chOff x="390" y="1362"/>
            <a:chExt cx="1471" cy="488"/>
          </a:xfrm>
        </p:grpSpPr>
        <p:sp>
          <p:nvSpPr>
            <p:cNvPr id="8226" name="Oval 24"/>
            <p:cNvSpPr>
              <a:spLocks noChangeArrowheads="1"/>
            </p:cNvSpPr>
            <p:nvPr/>
          </p:nvSpPr>
          <p:spPr bwMode="auto">
            <a:xfrm>
              <a:off x="390" y="1362"/>
              <a:ext cx="1471" cy="488"/>
            </a:xfrm>
            <a:prstGeom prst="ellipse">
              <a:avLst/>
            </a:prstGeom>
            <a:solidFill>
              <a:srgbClr val="E03500"/>
            </a:solidFill>
            <a:ln>
              <a:noFill/>
            </a:ln>
            <a:effectLst>
              <a:outerShdw dist="35921" dir="2700000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27" name="Text Box 25"/>
            <p:cNvSpPr txBox="1">
              <a:spLocks noChangeArrowheads="1"/>
            </p:cNvSpPr>
            <p:nvPr/>
          </p:nvSpPr>
          <p:spPr bwMode="auto">
            <a:xfrm>
              <a:off x="518" y="1382"/>
              <a:ext cx="1216" cy="41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en-US" sz="2200" b="1">
                  <a:solidFill>
                    <a:srgbClr val="000000"/>
                  </a:solidFill>
                </a:rPr>
                <a:t>Управление </a:t>
              </a:r>
              <a:br>
                <a:rPr lang="ru-RU" altLang="en-US" sz="2200" b="1">
                  <a:solidFill>
                    <a:srgbClr val="000000"/>
                  </a:solidFill>
                </a:rPr>
              </a:br>
              <a:r>
                <a:rPr lang="ru-RU" altLang="en-US" sz="2200" b="1">
                  <a:solidFill>
                    <a:srgbClr val="000000"/>
                  </a:solidFill>
                </a:rPr>
                <a:t>продуктом</a:t>
              </a:r>
              <a:endParaRPr lang="en-US" altLang="en-US" sz="22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207" name="Group 26"/>
          <p:cNvGrpSpPr>
            <a:grpSpLocks/>
          </p:cNvGrpSpPr>
          <p:nvPr/>
        </p:nvGrpSpPr>
        <p:grpSpPr bwMode="auto">
          <a:xfrm>
            <a:off x="2438400" y="1754188"/>
            <a:ext cx="2339975" cy="773112"/>
            <a:chOff x="1719" y="770"/>
            <a:chExt cx="1474" cy="487"/>
          </a:xfrm>
        </p:grpSpPr>
        <p:sp>
          <p:nvSpPr>
            <p:cNvPr id="8224" name="Oval 27"/>
            <p:cNvSpPr>
              <a:spLocks noChangeArrowheads="1"/>
            </p:cNvSpPr>
            <p:nvPr/>
          </p:nvSpPr>
          <p:spPr bwMode="auto">
            <a:xfrm>
              <a:off x="1719" y="770"/>
              <a:ext cx="1474" cy="487"/>
            </a:xfrm>
            <a:prstGeom prst="ellipse">
              <a:avLst/>
            </a:prstGeom>
            <a:solidFill>
              <a:srgbClr val="309030"/>
            </a:solidFill>
            <a:ln>
              <a:noFill/>
            </a:ln>
            <a:effectLst>
              <a:outerShdw dist="35921" dir="2700000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25" name="Text Box 28"/>
            <p:cNvSpPr txBox="1">
              <a:spLocks noChangeArrowheads="1"/>
            </p:cNvSpPr>
            <p:nvPr/>
          </p:nvSpPr>
          <p:spPr bwMode="auto">
            <a:xfrm>
              <a:off x="1859" y="789"/>
              <a:ext cx="1193" cy="41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en-US" sz="2200" b="1">
                  <a:solidFill>
                    <a:srgbClr val="000000"/>
                  </a:solidFill>
                </a:rPr>
                <a:t>Управление</a:t>
              </a:r>
              <a:br>
                <a:rPr lang="ru-RU" altLang="en-US" sz="2200" b="1">
                  <a:solidFill>
                    <a:srgbClr val="000000"/>
                  </a:solidFill>
                </a:rPr>
              </a:br>
              <a:r>
                <a:rPr lang="ru-RU" altLang="en-US" sz="2200" b="1">
                  <a:solidFill>
                    <a:srgbClr val="000000"/>
                  </a:solidFill>
                </a:rPr>
                <a:t>программой</a:t>
              </a:r>
              <a:endParaRPr lang="en-US" altLang="en-US" sz="22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208" name="Group 45"/>
          <p:cNvGrpSpPr>
            <a:grpSpLocks/>
          </p:cNvGrpSpPr>
          <p:nvPr/>
        </p:nvGrpSpPr>
        <p:grpSpPr bwMode="auto">
          <a:xfrm>
            <a:off x="6237288" y="4953000"/>
            <a:ext cx="2601912" cy="1639888"/>
            <a:chOff x="3888" y="3216"/>
            <a:chExt cx="1639" cy="1033"/>
          </a:xfrm>
        </p:grpSpPr>
        <p:sp>
          <p:nvSpPr>
            <p:cNvPr id="8209" name="Line 30"/>
            <p:cNvSpPr>
              <a:spLocks noChangeAspect="1" noChangeShapeType="1"/>
            </p:cNvSpPr>
            <p:nvPr/>
          </p:nvSpPr>
          <p:spPr bwMode="auto">
            <a:xfrm>
              <a:off x="4761" y="3383"/>
              <a:ext cx="1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0" name="Line 31"/>
            <p:cNvSpPr>
              <a:spLocks noChangeAspect="1" noChangeShapeType="1"/>
            </p:cNvSpPr>
            <p:nvPr/>
          </p:nvSpPr>
          <p:spPr bwMode="auto">
            <a:xfrm>
              <a:off x="4078" y="3540"/>
              <a:ext cx="1" cy="1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1" name="Line 32"/>
            <p:cNvSpPr>
              <a:spLocks noChangeAspect="1" noChangeShapeType="1"/>
            </p:cNvSpPr>
            <p:nvPr/>
          </p:nvSpPr>
          <p:spPr bwMode="auto">
            <a:xfrm>
              <a:off x="4981" y="3541"/>
              <a:ext cx="1" cy="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2" name="Rectangle 33"/>
            <p:cNvSpPr>
              <a:spLocks noChangeAspect="1" noChangeArrowheads="1"/>
            </p:cNvSpPr>
            <p:nvPr/>
          </p:nvSpPr>
          <p:spPr bwMode="auto">
            <a:xfrm>
              <a:off x="4793" y="3893"/>
              <a:ext cx="332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outerShdw dist="53882" dir="2700000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13" name="Rectangle 34"/>
            <p:cNvSpPr>
              <a:spLocks noChangeAspect="1" noChangeArrowheads="1"/>
            </p:cNvSpPr>
            <p:nvPr/>
          </p:nvSpPr>
          <p:spPr bwMode="auto">
            <a:xfrm>
              <a:off x="4793" y="3634"/>
              <a:ext cx="332" cy="1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outerShdw dist="53882" dir="2700000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14" name="Rectangle 35"/>
            <p:cNvSpPr>
              <a:spLocks noChangeAspect="1" noChangeArrowheads="1"/>
            </p:cNvSpPr>
            <p:nvPr/>
          </p:nvSpPr>
          <p:spPr bwMode="auto">
            <a:xfrm>
              <a:off x="4570" y="3300"/>
              <a:ext cx="333" cy="1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outerShdw dist="53882" dir="2700000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15" name="Line 36"/>
            <p:cNvSpPr>
              <a:spLocks noChangeAspect="1" noChangeShapeType="1"/>
            </p:cNvSpPr>
            <p:nvPr/>
          </p:nvSpPr>
          <p:spPr bwMode="auto">
            <a:xfrm>
              <a:off x="4531" y="3544"/>
              <a:ext cx="0" cy="5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6" name="Line 37"/>
            <p:cNvSpPr>
              <a:spLocks noChangeAspect="1" noChangeShapeType="1"/>
            </p:cNvSpPr>
            <p:nvPr/>
          </p:nvSpPr>
          <p:spPr bwMode="auto">
            <a:xfrm>
              <a:off x="5385" y="3540"/>
              <a:ext cx="0" cy="1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7" name="Line 38"/>
            <p:cNvSpPr>
              <a:spLocks noChangeAspect="1" noChangeShapeType="1"/>
            </p:cNvSpPr>
            <p:nvPr/>
          </p:nvSpPr>
          <p:spPr bwMode="auto">
            <a:xfrm flipH="1">
              <a:off x="4078" y="3544"/>
              <a:ext cx="129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8" name="Rectangle 39"/>
            <p:cNvSpPr>
              <a:spLocks noChangeAspect="1" noChangeArrowheads="1"/>
            </p:cNvSpPr>
            <p:nvPr/>
          </p:nvSpPr>
          <p:spPr bwMode="auto">
            <a:xfrm>
              <a:off x="5196" y="3632"/>
              <a:ext cx="331" cy="1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outerShdw dist="53882" dir="2700000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19" name="Rectangle 40"/>
            <p:cNvSpPr>
              <a:spLocks noChangeAspect="1" noChangeArrowheads="1"/>
            </p:cNvSpPr>
            <p:nvPr/>
          </p:nvSpPr>
          <p:spPr bwMode="auto">
            <a:xfrm>
              <a:off x="4341" y="3893"/>
              <a:ext cx="332" cy="1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outerShdw dist="53882" dir="2700000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20" name="Rectangle 41"/>
            <p:cNvSpPr>
              <a:spLocks noChangeAspect="1" noChangeArrowheads="1"/>
            </p:cNvSpPr>
            <p:nvPr/>
          </p:nvSpPr>
          <p:spPr bwMode="auto">
            <a:xfrm>
              <a:off x="4341" y="3632"/>
              <a:ext cx="332" cy="1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outerShdw dist="53882" dir="2700000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21" name="Rectangle 42"/>
            <p:cNvSpPr>
              <a:spLocks noChangeAspect="1" noChangeArrowheads="1"/>
            </p:cNvSpPr>
            <p:nvPr/>
          </p:nvSpPr>
          <p:spPr bwMode="auto">
            <a:xfrm>
              <a:off x="3888" y="3632"/>
              <a:ext cx="331" cy="1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outerShdw dist="53882" dir="2700000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22" name="Oval 43"/>
            <p:cNvSpPr>
              <a:spLocks noChangeAspect="1" noChangeArrowheads="1"/>
            </p:cNvSpPr>
            <p:nvPr/>
          </p:nvSpPr>
          <p:spPr bwMode="auto">
            <a:xfrm>
              <a:off x="4235" y="3216"/>
              <a:ext cx="1034" cy="1033"/>
            </a:xfrm>
            <a:prstGeom prst="ellipse">
              <a:avLst/>
            </a:prstGeom>
            <a:noFill/>
            <a:ln w="76200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23" name="Line 44"/>
            <p:cNvSpPr>
              <a:spLocks noChangeAspect="1" noChangeShapeType="1"/>
            </p:cNvSpPr>
            <p:nvPr/>
          </p:nvSpPr>
          <p:spPr bwMode="auto">
            <a:xfrm>
              <a:off x="4353" y="3389"/>
              <a:ext cx="737" cy="737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0BB45-A78F-4DA4-A5D9-AFE40D78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11560"/>
          </a:xfrm>
        </p:spPr>
        <p:txBody>
          <a:bodyPr/>
          <a:lstStyle/>
          <a:p>
            <a:r>
              <a:rPr lang="en-US" sz="3200" dirty="0"/>
              <a:t>Agile-</a:t>
            </a:r>
            <a:r>
              <a:rPr lang="ru-RU" sz="3200" dirty="0"/>
              <a:t>подход к разработке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981D3D-6E2A-4DD8-9A0B-27B85F5C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42" y="1847056"/>
            <a:ext cx="3189954" cy="401025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После каждого спринта продукт должен быть:</a:t>
            </a:r>
          </a:p>
          <a:p>
            <a:r>
              <a:rPr lang="ru-RU" sz="2400" dirty="0"/>
              <a:t>работоспособным</a:t>
            </a:r>
          </a:p>
          <a:p>
            <a:r>
              <a:rPr lang="ru-RU" sz="2400" dirty="0"/>
              <a:t>полезным для пользователя</a:t>
            </a:r>
          </a:p>
          <a:p>
            <a:r>
              <a:rPr lang="ru-RU" sz="2400" dirty="0"/>
              <a:t>более совершенным, чем до спринта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F2AF51-C73D-4860-9A1C-95C15979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556792"/>
            <a:ext cx="5616624" cy="4300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9D13F-379E-48A8-833E-DD40B2960690}"/>
              </a:ext>
            </a:extLst>
          </p:cNvPr>
          <p:cNvSpPr txBox="1"/>
          <p:nvPr/>
        </p:nvSpPr>
        <p:spPr>
          <a:xfrm>
            <a:off x="4032448" y="6021288"/>
            <a:ext cx="45720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/>
              <a:t>С каждым спринтом продукт становится полезнее </a:t>
            </a:r>
          </a:p>
        </p:txBody>
      </p:sp>
      <p:sp>
        <p:nvSpPr>
          <p:cNvPr id="7" name="Облачко с текстом: прямоугольное со скругленными углами 6">
            <a:extLst>
              <a:ext uri="{FF2B5EF4-FFF2-40B4-BE49-F238E27FC236}">
                <a16:creationId xmlns:a16="http://schemas.microsoft.com/office/drawing/2014/main" id="{F17D9A34-CF51-475A-BCDD-5753B52E8025}"/>
              </a:ext>
            </a:extLst>
          </p:cNvPr>
          <p:cNvSpPr/>
          <p:nvPr/>
        </p:nvSpPr>
        <p:spPr>
          <a:xfrm>
            <a:off x="395536" y="5788642"/>
            <a:ext cx="2520280" cy="880718"/>
          </a:xfrm>
          <a:prstGeom prst="wedgeRoundRectCallout">
            <a:avLst>
              <a:gd name="adj1" fmla="val 78942"/>
              <a:gd name="adj2" fmla="val -9718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минимально работоспособный продукт</a:t>
            </a:r>
          </a:p>
        </p:txBody>
      </p:sp>
    </p:spTree>
    <p:extLst>
      <p:ext uri="{BB962C8B-B14F-4D97-AF65-F5344CB8AC3E}">
        <p14:creationId xmlns:p14="http://schemas.microsoft.com/office/powerpoint/2010/main" val="1595599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r>
              <a:rPr lang="ru-RU" altLang="en-US" sz="3600"/>
              <a:t>Рекомендации по проектированию</a:t>
            </a:r>
          </a:p>
        </p:txBody>
      </p:sp>
      <p:sp>
        <p:nvSpPr>
          <p:cNvPr id="53251" name="Объект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95850"/>
          </a:xfrm>
        </p:spPr>
        <p:txBody>
          <a:bodyPr/>
          <a:lstStyle/>
          <a:p>
            <a:r>
              <a:rPr lang="ru-RU" altLang="en-US" sz="2400" b="1"/>
              <a:t>Непрерывное построение и развертывание</a:t>
            </a:r>
            <a:endParaRPr lang="ru-RU" altLang="en-US" sz="2400"/>
          </a:p>
          <a:p>
            <a:pPr lvl="1"/>
            <a:r>
              <a:rPr lang="ru-RU" altLang="en-US" sz="2000"/>
              <a:t>Если команда чаще возвращает код в систему управления версиями и выполняет построения, обычно это приводит к увеличению скорости работы команды</a:t>
            </a:r>
            <a:r>
              <a:rPr lang="en-US" altLang="en-US" sz="2000"/>
              <a:t>. </a:t>
            </a:r>
            <a:endParaRPr lang="ru-RU" altLang="en-US" sz="2000"/>
          </a:p>
          <a:p>
            <a:r>
              <a:rPr lang="ru-RU" altLang="en-US" sz="2400" b="1"/>
              <a:t>Раннее и частое тестирование</a:t>
            </a:r>
            <a:endParaRPr lang="ru-RU" altLang="en-US" sz="2400"/>
          </a:p>
          <a:p>
            <a:pPr lvl="1"/>
            <a:r>
              <a:rPr lang="ru-RU" altLang="en-US" sz="2000"/>
              <a:t>Команда должна выполнять раннее тестирование, а также часто тестировать код по мере его построения.</a:t>
            </a:r>
          </a:p>
          <a:p>
            <a:r>
              <a:rPr lang="ru-RU" altLang="en-US" sz="2400"/>
              <a:t> </a:t>
            </a:r>
            <a:r>
              <a:rPr lang="ru-RU" altLang="en-US" sz="2400" b="1"/>
              <a:t>Моделирование</a:t>
            </a:r>
            <a:r>
              <a:rPr lang="en-US" altLang="en-US" sz="2400" b="1"/>
              <a:t> </a:t>
            </a:r>
            <a:r>
              <a:rPr lang="ru-RU" altLang="en-US" sz="2400" b="1"/>
              <a:t>приложения</a:t>
            </a:r>
            <a:endParaRPr lang="ru-RU" altLang="en-US" sz="2400"/>
          </a:p>
          <a:p>
            <a:pPr lvl="1"/>
            <a:r>
              <a:rPr lang="ru-RU" altLang="en-US" sz="2000"/>
              <a:t>Модели можно использовать для анализа и рефакторинга существующего кода, эффективного изучения требований клиентов, определения и описания структуры программного обеспечения и получения сведений, необходимых при разработке приемочных тестов и тестов компонентов.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ru-RU" altLang="en-US" sz="3600"/>
              <a:t>Артефакты</a:t>
            </a:r>
          </a:p>
        </p:txBody>
      </p:sp>
      <p:sp>
        <p:nvSpPr>
          <p:cNvPr id="54275" name="Объект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/>
          <a:lstStyle/>
          <a:p>
            <a:r>
              <a:rPr lang="ru-RU" altLang="en-US" sz="2400"/>
              <a:t>Для упрощения процессов, реализуемых координаторами Scrum, и повышения эффективности работы команды.</a:t>
            </a:r>
          </a:p>
          <a:p>
            <a:pPr lvl="1"/>
            <a:r>
              <a:rPr lang="ru-RU" altLang="en-US" sz="2000" b="1"/>
              <a:t>рабочие элементы </a:t>
            </a:r>
            <a:r>
              <a:rPr lang="ru-RU" altLang="en-US" sz="2000"/>
              <a:t>– для отслеживания данных, анализа хода выполнения и принятия решений</a:t>
            </a:r>
          </a:p>
          <a:p>
            <a:pPr lvl="1"/>
            <a:r>
              <a:rPr lang="ru-RU" altLang="en-US" sz="2000" b="1"/>
              <a:t>отчеты</a:t>
            </a:r>
            <a:r>
              <a:rPr lang="ru-RU" altLang="en-US" sz="2000"/>
              <a:t>, основанные на базе данных – для отслеживания рабочих элементов или данных служб аналитики SQL Server</a:t>
            </a:r>
          </a:p>
          <a:p>
            <a:pPr lvl="1"/>
            <a:r>
              <a:rPr lang="ru-RU" altLang="en-US" sz="2000" b="1"/>
              <a:t>книги</a:t>
            </a:r>
            <a:r>
              <a:rPr lang="ru-RU" altLang="en-US" sz="2000"/>
              <a:t> – для ведения учета невыполненной работы по продукту, планирования итераций или спринтов и назначения приоритетов ошибок</a:t>
            </a:r>
          </a:p>
          <a:p>
            <a:pPr lvl="1"/>
            <a:r>
              <a:rPr lang="ru-RU" altLang="en-US" sz="2000" b="1"/>
              <a:t>панели мониторинга </a:t>
            </a:r>
            <a:r>
              <a:rPr lang="ru-RU" altLang="en-US" sz="2000"/>
              <a:t>– для отображения важной информации и обеспечения прозрачности и актуальности показателей</a:t>
            </a:r>
          </a:p>
          <a:p>
            <a:endParaRPr lang="ru-RU" altLang="en-US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altLang="en-US" sz="3600" dirty="0"/>
              <a:t>Роли</a:t>
            </a:r>
          </a:p>
        </p:txBody>
      </p:sp>
      <p:sp>
        <p:nvSpPr>
          <p:cNvPr id="55299" name="Объект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329237"/>
          </a:xfrm>
        </p:spPr>
        <p:txBody>
          <a:bodyPr/>
          <a:lstStyle/>
          <a:p>
            <a:r>
              <a:rPr lang="en-US" altLang="en-US" sz="2400" dirty="0"/>
              <a:t>Scrum Master</a:t>
            </a:r>
            <a:r>
              <a:rPr lang="ru-RU" altLang="en-US" sz="2400" dirty="0"/>
              <a:t> - координатор команды</a:t>
            </a:r>
          </a:p>
          <a:p>
            <a:pPr lvl="1"/>
            <a:r>
              <a:rPr lang="ru-RU" altLang="en-US" sz="2000" dirty="0"/>
              <a:t>отвечает за создание эффективной команды и организацию ее работы в соответствии со спецификой </a:t>
            </a:r>
            <a:r>
              <a:rPr lang="ru-RU" altLang="en-US" sz="2000" dirty="0" err="1"/>
              <a:t>Scrum</a:t>
            </a:r>
            <a:r>
              <a:rPr lang="ru-RU" altLang="en-US" sz="2000" dirty="0"/>
              <a:t>-процессов</a:t>
            </a:r>
          </a:p>
          <a:p>
            <a:r>
              <a:rPr lang="en-US" altLang="en-US" sz="2400" dirty="0"/>
              <a:t>Product Owner</a:t>
            </a:r>
            <a:r>
              <a:rPr lang="ru-RU" altLang="en-US" sz="2400" dirty="0"/>
              <a:t> – владелец продукта (</a:t>
            </a:r>
            <a:r>
              <a:rPr lang="en-US" altLang="en-US" sz="2400" dirty="0"/>
              <a:t>“</a:t>
            </a:r>
            <a:r>
              <a:rPr lang="ru-RU" altLang="en-US" sz="2400" dirty="0"/>
              <a:t>голос клиента</a:t>
            </a:r>
            <a:r>
              <a:rPr lang="en-US" altLang="en-US" sz="2400" dirty="0"/>
              <a:t>”</a:t>
            </a:r>
            <a:r>
              <a:rPr lang="ru-RU" altLang="en-US" sz="2400" dirty="0"/>
              <a:t>)</a:t>
            </a:r>
          </a:p>
          <a:p>
            <a:pPr lvl="1"/>
            <a:r>
              <a:rPr lang="ru-RU" altLang="en-US" sz="2000" dirty="0"/>
              <a:t>отвечает за разработку продукта, определяет какие функции реализуются в продукте</a:t>
            </a:r>
          </a:p>
          <a:p>
            <a:pPr lvl="1"/>
            <a:r>
              <a:rPr lang="ru-RU" altLang="en-US" sz="2000" dirty="0"/>
              <a:t>ставит</a:t>
            </a:r>
            <a:r>
              <a:rPr lang="en-US" altLang="en-US" sz="2000" dirty="0"/>
              <a:t> </a:t>
            </a:r>
            <a:r>
              <a:rPr lang="ru-RU" altLang="en-US" sz="2000" dirty="0"/>
              <a:t>задачи команде, но он не вправе ставить задачи конкретному члену проектной команды в течение спринта</a:t>
            </a:r>
          </a:p>
          <a:p>
            <a:r>
              <a:rPr lang="en-US" altLang="en-US" sz="2400" dirty="0"/>
              <a:t>Team</a:t>
            </a:r>
            <a:r>
              <a:rPr lang="ru-RU" altLang="en-US" sz="2400" dirty="0"/>
              <a:t> – команда</a:t>
            </a:r>
          </a:p>
          <a:p>
            <a:pPr lvl="1"/>
            <a:r>
              <a:rPr lang="ru-RU" altLang="en-US" sz="2000" dirty="0"/>
              <a:t>берет на себя обязательства по выполнению объема работ на спринт перед </a:t>
            </a:r>
            <a:r>
              <a:rPr lang="ru-RU" altLang="en-US" sz="2000" dirty="0" err="1"/>
              <a:t>Product</a:t>
            </a:r>
            <a:r>
              <a:rPr lang="ru-RU" altLang="en-US" sz="2000" dirty="0"/>
              <a:t> </a:t>
            </a:r>
            <a:r>
              <a:rPr lang="ru-RU" altLang="en-US" sz="2000" dirty="0" err="1"/>
              <a:t>Owner</a:t>
            </a:r>
            <a:r>
              <a:rPr lang="ru-RU" altLang="en-US" sz="2000" dirty="0"/>
              <a:t>. </a:t>
            </a:r>
          </a:p>
          <a:p>
            <a:pPr lvl="1"/>
            <a:r>
              <a:rPr lang="ru-RU" altLang="en-US" sz="2000" dirty="0"/>
              <a:t>работа команды оценивается как работа единой группы. В </a:t>
            </a:r>
            <a:r>
              <a:rPr lang="ru-RU" altLang="en-US" sz="2000" dirty="0" err="1"/>
              <a:t>Scrum</a:t>
            </a:r>
            <a:r>
              <a:rPr lang="ru-RU" altLang="en-US" sz="2000" dirty="0"/>
              <a:t> вклад отдельных членов проектной команды не оценивается, так как это разваливает самоорганизацию команды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altLang="en-US" sz="3600"/>
              <a:t>Собрания</a:t>
            </a:r>
          </a:p>
        </p:txBody>
      </p:sp>
      <p:sp>
        <p:nvSpPr>
          <p:cNvPr id="56323" name="Объект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1223962"/>
          </a:xfrm>
        </p:spPr>
        <p:txBody>
          <a:bodyPr/>
          <a:lstStyle/>
          <a:p>
            <a:r>
              <a:rPr lang="ru-RU" altLang="en-US" sz="2400" dirty="0"/>
              <a:t>При использовании командой платформы </a:t>
            </a:r>
            <a:r>
              <a:rPr lang="ru-RU" altLang="en-US" sz="2400" b="1" dirty="0" err="1"/>
              <a:t>Scrum</a:t>
            </a:r>
            <a:r>
              <a:rPr lang="ru-RU" altLang="en-US" sz="2400" dirty="0"/>
              <a:t> проводится серия собраний, каждое с определенной целью и частотой</a:t>
            </a:r>
          </a:p>
          <a:p>
            <a:endParaRPr lang="ru-RU" altLang="en-US" sz="24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23850" y="2544763"/>
          <a:ext cx="8569325" cy="4005660"/>
        </p:xfrm>
        <a:graphic>
          <a:graphicData uri="http://schemas.openxmlformats.org/drawingml/2006/table">
            <a:tbl>
              <a:tblPr/>
              <a:tblGrid>
                <a:gridCol w="22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220">
                <a:tc>
                  <a:txBody>
                    <a:bodyPr/>
                    <a:lstStyle/>
                    <a:p>
                      <a:pPr marL="0" marR="0" lvl="0" indent="2508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Собрание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8A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508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Предназначение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8A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508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Длительность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8A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508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Частота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8A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2"/>
                        </a:rPr>
                        <a:t>Собрание по планированию спринта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Определение необходимых работ для ближайшего спринта.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Два часа на неделю спринта, до четырех часов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Один раз для каждого спринта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3"/>
                        </a:rPr>
                        <a:t>Ежедневное Scrum-собрание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Позволяет участникам команды принимать, разделять и обмениваться рисками.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Пятнадцать минут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ежедневно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4"/>
                        </a:rPr>
                        <a:t>Краткое собрание по проверке результатов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Демонстрация клиенту и другим заинтересованным лицам выполненной командой работы в спринте и ознакомление с отзывами о ней.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Два часа на неделю спринта, до четырех часов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Один раз для каждого спринта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5"/>
                        </a:rPr>
                        <a:t>Ретроспективное собрание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Определение и внедрение идей для усовершенствования процесса.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Три часа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Один раз для каждого спринта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085" marB="380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4CFC2-B751-4AC5-B130-2A020684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i="1" dirty="0"/>
              <a:t>Стивен </a:t>
            </a:r>
            <a:r>
              <a:rPr lang="ru-RU" sz="2400" i="1" dirty="0" err="1"/>
              <a:t>Деннинг</a:t>
            </a:r>
            <a:r>
              <a:rPr lang="ru-RU" sz="2400" i="1" dirty="0"/>
              <a:t> </a:t>
            </a:r>
            <a:r>
              <a:rPr lang="ru-RU" sz="2400" dirty="0"/>
              <a:t>Эпоха </a:t>
            </a:r>
            <a:r>
              <a:rPr lang="ru-RU" sz="2400" dirty="0" err="1"/>
              <a:t>Agile</a:t>
            </a:r>
            <a:r>
              <a:rPr lang="ru-RU" sz="2400" dirty="0"/>
              <a:t>. Как умные компании меняются и достигают результатов. — «Манн, Иванов и Фербер (МИФ)», 2018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9D038-FCFA-4A2E-8930-FC29401A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464496"/>
          </a:xfrm>
        </p:spPr>
        <p:txBody>
          <a:bodyPr/>
          <a:lstStyle/>
          <a:p>
            <a:r>
              <a:rPr lang="ru-RU" sz="2800" dirty="0"/>
              <a:t>Аарон </a:t>
            </a:r>
            <a:r>
              <a:rPr lang="ru-RU" sz="2800" dirty="0" err="1"/>
              <a:t>Бьйорк</a:t>
            </a:r>
            <a:r>
              <a:rPr lang="ru-RU" sz="2800" dirty="0"/>
              <a:t>, менеджер группы проектов в подразделении разработки </a:t>
            </a:r>
            <a:r>
              <a:rPr lang="ru-RU" sz="2800" dirty="0" err="1"/>
              <a:t>Microsoft</a:t>
            </a:r>
            <a:r>
              <a:rPr lang="ru-RU" sz="2800" dirty="0"/>
              <a:t>: </a:t>
            </a:r>
          </a:p>
          <a:p>
            <a:pPr lvl="1"/>
            <a:r>
              <a:rPr lang="ru-RU" sz="2400" dirty="0"/>
              <a:t>история об </a:t>
            </a:r>
            <a:r>
              <a:rPr lang="ru-RU" sz="2400" dirty="0" err="1"/>
              <a:t>Agile</a:t>
            </a:r>
            <a:r>
              <a:rPr lang="ru-RU" sz="2400" dirty="0"/>
              <a:t>-трансформации </a:t>
            </a:r>
            <a:r>
              <a:rPr lang="ru-RU" sz="2400" dirty="0" err="1"/>
              <a:t>Microsoft</a:t>
            </a:r>
            <a:endParaRPr lang="ru-RU" sz="2400" dirty="0"/>
          </a:p>
          <a:p>
            <a:r>
              <a:rPr lang="ru-RU" sz="2800" dirty="0"/>
              <a:t>Ключевые аспекты, необходимые для внедрения </a:t>
            </a:r>
            <a:r>
              <a:rPr lang="ru-RU" sz="2800" dirty="0" err="1"/>
              <a:t>Agile</a:t>
            </a:r>
            <a:r>
              <a:rPr lang="ru-RU" sz="2800" dirty="0"/>
              <a:t> в глобальном масштабе</a:t>
            </a:r>
          </a:p>
          <a:p>
            <a:pPr lvl="1"/>
            <a:r>
              <a:rPr lang="ru-RU" sz="2400" dirty="0"/>
              <a:t>На следующих трех слайдах</a:t>
            </a:r>
          </a:p>
        </p:txBody>
      </p:sp>
    </p:spTree>
    <p:extLst>
      <p:ext uri="{BB962C8B-B14F-4D97-AF65-F5344CB8AC3E}">
        <p14:creationId xmlns:p14="http://schemas.microsoft.com/office/powerpoint/2010/main" val="2310809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5E43D-B7F7-43C8-8AC9-72633EE5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r>
              <a:rPr lang="ru-RU" sz="2800" dirty="0"/>
              <a:t>Ключевые аспекты, необходимые для внедрения </a:t>
            </a:r>
            <a:r>
              <a:rPr lang="ru-RU" sz="2800" dirty="0" err="1"/>
              <a:t>Agile</a:t>
            </a:r>
            <a:r>
              <a:rPr lang="ru-RU" sz="2800" dirty="0"/>
              <a:t> в глобальном масштабе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0513F-B143-4A8E-94DD-4A846DDEA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/>
          <a:lstStyle/>
          <a:p>
            <a:r>
              <a:rPr lang="ru-RU" sz="2400" dirty="0"/>
              <a:t>Найти баланс между согласованностью и автономностью</a:t>
            </a:r>
          </a:p>
          <a:p>
            <a:pPr lvl="1"/>
            <a:r>
              <a:rPr lang="ru-RU" sz="2000" dirty="0"/>
              <a:t>Обеспечить согласованность наверху и автономность внизу</a:t>
            </a:r>
          </a:p>
          <a:p>
            <a:r>
              <a:rPr lang="ru-RU" sz="2400" dirty="0"/>
              <a:t>Освоить роль </a:t>
            </a:r>
            <a:r>
              <a:rPr lang="en-US" sz="2400" dirty="0"/>
              <a:t>Agile-</a:t>
            </a:r>
            <a:r>
              <a:rPr lang="ru-RU" sz="2400" dirty="0"/>
              <a:t>менеджера</a:t>
            </a:r>
          </a:p>
          <a:p>
            <a:pPr lvl="1"/>
            <a:r>
              <a:rPr lang="ru-RU" sz="2000" dirty="0"/>
              <a:t>Команда должна понимать, почему следует практикам и несет ответственность за созданную ценность</a:t>
            </a:r>
          </a:p>
          <a:p>
            <a:r>
              <a:rPr lang="ru-RU" sz="2400" dirty="0"/>
              <a:t>Управлять отношениями на уровне команды</a:t>
            </a:r>
          </a:p>
          <a:p>
            <a:pPr lvl="1"/>
            <a:r>
              <a:rPr lang="ru-RU" sz="2000" dirty="0"/>
              <a:t>Внутренние отношения регулируются самими командами настолько, насколько это возможно, но каждая знает, чем занимаются остальные</a:t>
            </a:r>
          </a:p>
          <a:p>
            <a:r>
              <a:rPr lang="ru-RU" sz="2400" dirty="0"/>
              <a:t>Обеспечить постоянную интеграцию</a:t>
            </a:r>
          </a:p>
          <a:p>
            <a:pPr lvl="1"/>
            <a:r>
              <a:rPr lang="ru-RU" sz="2000" dirty="0"/>
              <a:t>нельзя работать автономно в течение трех недель в надежде объединить результаты позже — необходимо ежедневное сотрудничество</a:t>
            </a:r>
          </a:p>
        </p:txBody>
      </p:sp>
    </p:spTree>
    <p:extLst>
      <p:ext uri="{BB962C8B-B14F-4D97-AF65-F5344CB8AC3E}">
        <p14:creationId xmlns:p14="http://schemas.microsoft.com/office/powerpoint/2010/main" val="766584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5E43D-B7F7-43C8-8AC9-72633EE5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r>
              <a:rPr lang="ru-RU" sz="2800" dirty="0"/>
              <a:t>Ключевые аспекты, необходимые для внедрения </a:t>
            </a:r>
            <a:r>
              <a:rPr lang="ru-RU" sz="2800" dirty="0" err="1"/>
              <a:t>Agile</a:t>
            </a:r>
            <a:r>
              <a:rPr lang="ru-RU" sz="2800" dirty="0"/>
              <a:t> в глобальном масштабе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0513F-B143-4A8E-94DD-4A846DDEA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/>
          <a:lstStyle/>
          <a:p>
            <a:r>
              <a:rPr lang="ru-RU" sz="2400" dirty="0"/>
              <a:t>Следить за техническим долгом</a:t>
            </a:r>
          </a:p>
          <a:p>
            <a:r>
              <a:rPr lang="ru-RU" sz="2400" dirty="0"/>
              <a:t>Внедрить DEVOPS и постоянную поставку</a:t>
            </a:r>
          </a:p>
          <a:p>
            <a:pPr lvl="1"/>
            <a:r>
              <a:rPr lang="ru-RU" sz="2000" dirty="0"/>
              <a:t>При методе </a:t>
            </a:r>
            <a:r>
              <a:rPr lang="ru-RU" sz="2000" dirty="0" err="1"/>
              <a:t>DevOps</a:t>
            </a:r>
            <a:r>
              <a:rPr lang="ru-RU" sz="2000" dirty="0"/>
              <a:t> разработка и эксплуатация объединяются. Команды занимаются планированием, выполнением, поставкой̆ и рабочими процессами для каждой̆ новой̆ функции</a:t>
            </a:r>
          </a:p>
          <a:p>
            <a:r>
              <a:rPr lang="ru-RU" sz="2400" dirty="0"/>
              <a:t>Постоянно отслеживать прогресс</a:t>
            </a:r>
          </a:p>
          <a:p>
            <a:pPr lvl="1"/>
            <a:r>
              <a:rPr lang="ru-RU" sz="2000" dirty="0"/>
              <a:t>Команды постоянно отслеживают, как функции используются в данный̆ момент. Результаты отражаются в </a:t>
            </a:r>
            <a:r>
              <a:rPr lang="ru-RU" sz="2000" dirty="0" err="1"/>
              <a:t>бэклогах</a:t>
            </a:r>
            <a:r>
              <a:rPr lang="ru-RU" sz="2000" dirty="0"/>
              <a:t>, которые называются сценариями.</a:t>
            </a:r>
          </a:p>
          <a:p>
            <a:r>
              <a:rPr lang="ru-RU" sz="2400" dirty="0"/>
              <a:t>Прислушиваться к желаниям </a:t>
            </a:r>
            <a:r>
              <a:rPr lang="ru-RU" sz="2400" dirty="0" err="1"/>
              <a:t>пользователей,но</a:t>
            </a:r>
            <a:r>
              <a:rPr lang="ru-RU" sz="2400" dirty="0"/>
              <a:t> удовлетворять их потребности</a:t>
            </a:r>
          </a:p>
          <a:p>
            <a:pPr lvl="1"/>
            <a:r>
              <a:rPr lang="ru-RU" sz="2000" dirty="0"/>
              <a:t>Программные менеджеры изучают своих пользователей всевозможными способами</a:t>
            </a:r>
          </a:p>
        </p:txBody>
      </p:sp>
    </p:spTree>
    <p:extLst>
      <p:ext uri="{BB962C8B-B14F-4D97-AF65-F5344CB8AC3E}">
        <p14:creationId xmlns:p14="http://schemas.microsoft.com/office/powerpoint/2010/main" val="33292503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5E43D-B7F7-43C8-8AC9-72633EE5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r>
              <a:rPr lang="ru-RU" sz="2800" dirty="0"/>
              <a:t>Ключевые аспекты, необходимые для внедрения </a:t>
            </a:r>
            <a:r>
              <a:rPr lang="ru-RU" sz="2800" dirty="0" err="1"/>
              <a:t>Agile</a:t>
            </a:r>
            <a:r>
              <a:rPr lang="ru-RU" sz="2800" dirty="0"/>
              <a:t> в глобальном масштабе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0513F-B143-4A8E-94DD-4A846DDEA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68552"/>
          </a:xfrm>
        </p:spPr>
        <p:txBody>
          <a:bodyPr/>
          <a:lstStyle/>
          <a:p>
            <a:r>
              <a:rPr lang="ru-RU" sz="2400" dirty="0"/>
              <a:t>Использовать </a:t>
            </a:r>
            <a:r>
              <a:rPr lang="ru-RU" sz="2400" dirty="0" err="1"/>
              <a:t>самоформирующиеся</a:t>
            </a:r>
            <a:r>
              <a:rPr lang="ru-RU" sz="2400" dirty="0"/>
              <a:t> команды, чтобы вдохновить людей на коллективную ответственность</a:t>
            </a:r>
          </a:p>
          <a:p>
            <a:pPr lvl="1"/>
            <a:r>
              <a:rPr lang="ru-RU" sz="2000" dirty="0"/>
              <a:t>Менеджеры позволяют сотрудникам периодически выбирать команду для работы</a:t>
            </a:r>
          </a:p>
          <a:p>
            <a:r>
              <a:rPr lang="ru-RU" sz="2400" dirty="0"/>
              <a:t>Признать, что команда — это продукт</a:t>
            </a:r>
          </a:p>
          <a:p>
            <a:pPr lvl="1"/>
            <a:r>
              <a:rPr lang="ru-RU" sz="2000" dirty="0"/>
              <a:t>На практике активом все чаще и чаще является команда, способная поставлять программные продукты</a:t>
            </a:r>
          </a:p>
          <a:p>
            <a:r>
              <a:rPr lang="ru-RU" sz="2400" dirty="0"/>
              <a:t>Создавать качество с самого начала</a:t>
            </a:r>
          </a:p>
          <a:p>
            <a:pPr lvl="1"/>
            <a:r>
              <a:rPr lang="ru-RU" sz="2000" dirty="0"/>
              <a:t>Правила предписывают: поставлять готовый̆ продукт после каждого спринта</a:t>
            </a:r>
          </a:p>
          <a:p>
            <a:r>
              <a:rPr lang="ru-RU" sz="2400" dirty="0"/>
              <a:t>Использовать коучинг с осторожностью</a:t>
            </a:r>
          </a:p>
          <a:p>
            <a:pPr lvl="1"/>
            <a:r>
              <a:rPr lang="ru-RU" sz="2000" dirty="0"/>
              <a:t>Стандартной образовательной программы нет и то, что работает в других компаниях, может не подойти вам</a:t>
            </a:r>
          </a:p>
        </p:txBody>
      </p:sp>
    </p:spTree>
    <p:extLst>
      <p:ext uri="{BB962C8B-B14F-4D97-AF65-F5344CB8AC3E}">
        <p14:creationId xmlns:p14="http://schemas.microsoft.com/office/powerpoint/2010/main" val="2615733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B1186-8875-4EE6-8AC9-EA1741BB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7544"/>
          </a:xfrm>
        </p:spPr>
        <p:txBody>
          <a:bodyPr/>
          <a:lstStyle/>
          <a:p>
            <a:r>
              <a:rPr lang="en-US" sz="3600" dirty="0"/>
              <a:t>Agile-</a:t>
            </a:r>
            <a:r>
              <a:rPr lang="ru-RU" sz="3600" dirty="0"/>
              <a:t>манифест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589B5-8106-4B95-A927-8A9B6DBA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46449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Agile-</a:t>
            </a:r>
            <a:r>
              <a:rPr lang="ru-RU" sz="2400" dirty="0"/>
              <a:t>манифест — это документ, который определяет ценности </a:t>
            </a:r>
            <a:r>
              <a:rPr lang="en-US" sz="2400" dirty="0"/>
              <a:t>agile </a:t>
            </a:r>
            <a:r>
              <a:rPr lang="ru-RU" sz="2400" dirty="0"/>
              <a:t>и содержит четыре фундаментальные идеи:</a:t>
            </a:r>
          </a:p>
          <a:p>
            <a:r>
              <a:rPr lang="ru-RU" sz="2400" b="1" dirty="0"/>
              <a:t>Люди и взаимодействия </a:t>
            </a:r>
            <a:r>
              <a:rPr lang="ru-RU" sz="2400" dirty="0"/>
              <a:t>важнее </a:t>
            </a:r>
            <a:r>
              <a:rPr lang="ru-RU" sz="2400" i="1" dirty="0"/>
              <a:t>процессов и инструментов</a:t>
            </a:r>
          </a:p>
          <a:p>
            <a:r>
              <a:rPr lang="ru-RU" sz="2400" b="1" dirty="0"/>
              <a:t>Работающие продукты </a:t>
            </a:r>
            <a:r>
              <a:rPr lang="ru-RU" sz="2400" dirty="0"/>
              <a:t>важнее </a:t>
            </a:r>
            <a:r>
              <a:rPr lang="ru-RU" sz="2400" i="1" dirty="0"/>
              <a:t>исчерпывающей документации</a:t>
            </a:r>
          </a:p>
          <a:p>
            <a:r>
              <a:rPr lang="ru-RU" sz="2400" b="1" dirty="0"/>
              <a:t>Сотрудничество с заказчиком </a:t>
            </a:r>
            <a:r>
              <a:rPr lang="ru-RU" sz="2400" dirty="0"/>
              <a:t>важнее </a:t>
            </a:r>
            <a:r>
              <a:rPr lang="ru-RU" sz="2400" i="1" dirty="0"/>
              <a:t>проработки деталей контракта</a:t>
            </a:r>
          </a:p>
          <a:p>
            <a:r>
              <a:rPr lang="ru-RU" sz="2400" b="1" dirty="0"/>
              <a:t>Готовность к изменениям </a:t>
            </a:r>
            <a:r>
              <a:rPr lang="ru-RU" sz="2400" dirty="0"/>
              <a:t>важнее </a:t>
            </a:r>
            <a:r>
              <a:rPr lang="ru-RU" sz="2400" i="1" dirty="0"/>
              <a:t>следования первоначальному плану</a:t>
            </a:r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01CC3E-9B82-4189-8DD5-6BBB8820988A}"/>
              </a:ext>
            </a:extLst>
          </p:cNvPr>
          <p:cNvSpPr/>
          <p:nvPr/>
        </p:nvSpPr>
        <p:spPr>
          <a:xfrm>
            <a:off x="454156" y="5791792"/>
            <a:ext cx="8229599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Agile</a:t>
            </a:r>
            <a:r>
              <a:rPr lang="ru-RU" sz="2400" dirty="0"/>
              <a:t> </a:t>
            </a:r>
            <a:r>
              <a:rPr lang="ru-RU" sz="2400" i="1" dirty="0"/>
              <a:t>не отрицает </a:t>
            </a:r>
            <a:r>
              <a:rPr lang="ru-RU" sz="2400" dirty="0"/>
              <a:t>важности того, что </a:t>
            </a:r>
            <a:r>
              <a:rPr lang="ru-RU" sz="2400" i="1" dirty="0"/>
              <a:t>справа</a:t>
            </a:r>
            <a:r>
              <a:rPr lang="ru-RU" sz="2400" dirty="0"/>
              <a:t>, но </a:t>
            </a:r>
            <a:r>
              <a:rPr lang="ru-RU" sz="2400" b="1" dirty="0"/>
              <a:t>больше ценит </a:t>
            </a:r>
            <a:r>
              <a:rPr lang="ru-RU" sz="2400" dirty="0"/>
              <a:t>то, что </a:t>
            </a:r>
            <a:r>
              <a:rPr lang="ru-RU" sz="2400" b="1" dirty="0"/>
              <a:t>слева</a:t>
            </a:r>
          </a:p>
        </p:txBody>
      </p:sp>
    </p:spTree>
    <p:extLst>
      <p:ext uri="{BB962C8B-B14F-4D97-AF65-F5344CB8AC3E}">
        <p14:creationId xmlns:p14="http://schemas.microsoft.com/office/powerpoint/2010/main" val="153323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ru-RU" altLang="en-US" sz="3600" b="1"/>
              <a:t>Функциональные группы</a:t>
            </a:r>
          </a:p>
        </p:txBody>
      </p:sp>
      <p:sp>
        <p:nvSpPr>
          <p:cNvPr id="9219" name="Объект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1873250"/>
          </a:xfrm>
        </p:spPr>
        <p:txBody>
          <a:bodyPr/>
          <a:lstStyle/>
          <a:p>
            <a:r>
              <a:rPr lang="ru-RU" altLang="en-US" sz="2400"/>
              <a:t>Функциональные группы – это подкоманды, существующие внутри ролевых кластеров. </a:t>
            </a:r>
          </a:p>
          <a:p>
            <a:pPr lvl="1"/>
            <a:r>
              <a:rPr lang="ru-RU" altLang="en-US" sz="2000"/>
              <a:t>формируются, когда стоящие перед ролевым кластером задачи столь масштабны, что требуют выделения специальных ресурсов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171825"/>
            <a:ext cx="5689600" cy="33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9" y="548680"/>
            <a:ext cx="8856984" cy="61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50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7347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ru-RU" altLang="en-US" sz="3600" b="1"/>
              <a:t>Группы направлений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395288" y="1125538"/>
            <a:ext cx="8229600" cy="1655762"/>
          </a:xfrm>
        </p:spPr>
        <p:txBody>
          <a:bodyPr/>
          <a:lstStyle/>
          <a:p>
            <a:r>
              <a:rPr lang="ru-RU" altLang="en-US" sz="2400"/>
              <a:t>Группы направлений – это многопрофильные подкоманды, организуемые для создания определенной составляющей решения. </a:t>
            </a:r>
          </a:p>
          <a:p>
            <a:pPr lvl="1"/>
            <a:r>
              <a:rPr lang="ru-RU" altLang="en-US" sz="2000"/>
              <a:t>компонуются из ролей модели проектной группы. 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636838"/>
            <a:ext cx="6842125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068388"/>
            <a:ext cx="7561262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ru-RU" altLang="en-US" sz="2800" b="1"/>
              <a:t>Масштабирование функций управления проектом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2925"/>
          </a:xfrm>
        </p:spPr>
        <p:txBody>
          <a:bodyPr/>
          <a:lstStyle/>
          <a:p>
            <a:pPr>
              <a:defRPr/>
            </a:pPr>
            <a:r>
              <a:rPr lang="ru-RU" sz="4000" b="1" dirty="0">
                <a:latin typeface="+mn-lt"/>
                <a:ea typeface="+mn-ea"/>
                <a:cs typeface="+mn-cs"/>
              </a:rPr>
              <a:t>Модель процессов</a:t>
            </a:r>
            <a:r>
              <a:rPr lang="ru-RU" sz="4000" dirty="0">
                <a:latin typeface="+mn-lt"/>
                <a:ea typeface="+mn-ea"/>
                <a:cs typeface="+mn-cs"/>
              </a:rPr>
              <a:t> </a:t>
            </a:r>
            <a:r>
              <a:rPr lang="ru-RU" sz="4000" b="1" dirty="0">
                <a:latin typeface="+mn-lt"/>
                <a:ea typeface="+mn-ea"/>
                <a:cs typeface="+mn-cs"/>
              </a:rPr>
              <a:t>MSF</a:t>
            </a:r>
            <a:r>
              <a:rPr lang="ru-RU" sz="4000" dirty="0">
                <a:latin typeface="+mn-lt"/>
                <a:ea typeface="+mn-ea"/>
                <a:cs typeface="+mn-cs"/>
              </a:rPr>
              <a:t> </a:t>
            </a:r>
            <a:endParaRPr lang="ru-RU" sz="4000" dirty="0"/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457200" y="1071563"/>
            <a:ext cx="8472488" cy="57864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en-US" sz="2400"/>
              <a:t>Модель процессов </a:t>
            </a:r>
            <a:r>
              <a:rPr lang="en-US" altLang="en-US" sz="2400"/>
              <a:t>(</a:t>
            </a:r>
            <a:r>
              <a:rPr lang="ru-RU" altLang="en-US" sz="2400"/>
              <a:t>process model) представляет общую методологию разработки и</a:t>
            </a:r>
            <a:r>
              <a:rPr lang="en-US" altLang="en-US" sz="2400"/>
              <a:t> </a:t>
            </a:r>
            <a:r>
              <a:rPr lang="ru-RU" altLang="en-US" sz="2400"/>
              <a:t>внедрения IT‑решений.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sz="2400" b="1"/>
              <a:t>Особенности</a:t>
            </a:r>
            <a:r>
              <a:rPr lang="ru-RU" altLang="en-US" sz="2400"/>
              <a:t> модели:</a:t>
            </a:r>
          </a:p>
          <a:p>
            <a:r>
              <a:rPr lang="ru-RU" altLang="en-US" sz="2400"/>
              <a:t>может быть применена при разработке широкого круга IT‑проектов</a:t>
            </a:r>
          </a:p>
          <a:p>
            <a:r>
              <a:rPr lang="ru-RU" altLang="en-US" sz="2400"/>
              <a:t>модель сочетает в себе свойства двух стандартных производственных моделей: каскадной (waterfall) и спиральной (spiral)</a:t>
            </a:r>
          </a:p>
          <a:p>
            <a:r>
              <a:rPr lang="ru-RU" altLang="en-US" sz="2400"/>
              <a:t>процесс ориентирован на “вехи” (milestones) – ключевые точки проекта, характеризующие достижение в его рамках какого-либо существенного (промежуточного либо конечного) результата</a:t>
            </a:r>
          </a:p>
          <a:p>
            <a:r>
              <a:rPr lang="ru-RU" altLang="en-US" sz="2400"/>
              <a:t>модель процессов MSF учитывает постоянные изменения проектных требований</a:t>
            </a:r>
          </a:p>
          <a:p>
            <a:pPr>
              <a:buFont typeface="Wingdings" panose="05000000000000000000" pitchFamily="2" charset="2"/>
              <a:buNone/>
            </a:pPr>
            <a:endParaRPr lang="ru-RU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2434</TotalTime>
  <Words>3347</Words>
  <Application>Microsoft Office PowerPoint</Application>
  <PresentationFormat>Экран (4:3)</PresentationFormat>
  <Paragraphs>418</Paragraphs>
  <Slides>61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7" baseType="lpstr">
      <vt:lpstr>Arial</vt:lpstr>
      <vt:lpstr>Arial Black</vt:lpstr>
      <vt:lpstr>Calibri</vt:lpstr>
      <vt:lpstr>Times New Roman</vt:lpstr>
      <vt:lpstr>Wingdings</vt:lpstr>
      <vt:lpstr>Пиксел</vt:lpstr>
      <vt:lpstr>Microsoft Solutions Framework </vt:lpstr>
      <vt:lpstr>Литература</vt:lpstr>
      <vt:lpstr>Microsoft Solutions Framework (MSF)</vt:lpstr>
      <vt:lpstr>Модель проектной группы MSF </vt:lpstr>
      <vt:lpstr>Модель проектной группы</vt:lpstr>
      <vt:lpstr>Функциональные группы</vt:lpstr>
      <vt:lpstr>Группы направлений</vt:lpstr>
      <vt:lpstr>Масштабирование функций управления проектом</vt:lpstr>
      <vt:lpstr>Модель процессов MSF </vt:lpstr>
      <vt:lpstr>Базовые принципы MSF</vt:lpstr>
      <vt:lpstr>Ключевые термины модели процессов MSF</vt:lpstr>
      <vt:lpstr>Что есть решение?</vt:lpstr>
      <vt:lpstr>Продукты и решения </vt:lpstr>
      <vt:lpstr>Элементы успешного решения </vt:lpstr>
      <vt:lpstr>Рамки проекта и рамки решения</vt:lpstr>
      <vt:lpstr>Ключевые концепции модели процессов MSF</vt:lpstr>
      <vt:lpstr>Треугольник компромиссов</vt:lpstr>
      <vt:lpstr>Матрица компромиссов проекта</vt:lpstr>
      <vt:lpstr>Характеристики модели процессов MSF</vt:lpstr>
      <vt:lpstr>Подход, основанный на вехах</vt:lpstr>
      <vt:lpstr>Ведущие роли различных фаз</vt:lpstr>
      <vt:lpstr>Итеративный подход</vt:lpstr>
      <vt:lpstr>Характеристики итеративного подхода</vt:lpstr>
      <vt:lpstr>Рекомендации для выпуска версий решения</vt:lpstr>
      <vt:lpstr>Интегрированный подход к созданию и внедрению решений</vt:lpstr>
      <vt:lpstr>Фаза выработки концепции (envisioning )</vt:lpstr>
      <vt:lpstr>Фаза выработки концепции (envisioning )</vt:lpstr>
      <vt:lpstr>Вехи фазы выработки концепции и результаты</vt:lpstr>
      <vt:lpstr>Фаза планирования (planning) </vt:lpstr>
      <vt:lpstr>Вехи фазы планирования и результаты</vt:lpstr>
      <vt:lpstr>Фаза разработки (developing)</vt:lpstr>
      <vt:lpstr>Вехи фазы разработки и результаты</vt:lpstr>
      <vt:lpstr>Фаза стабилизации (stabilizing)</vt:lpstr>
      <vt:lpstr>Вехи фазы стабилизации</vt:lpstr>
      <vt:lpstr>Результаты фазы стабилизации</vt:lpstr>
      <vt:lpstr>Точка конвергенции</vt:lpstr>
      <vt:lpstr>Точка достижения нуля</vt:lpstr>
      <vt:lpstr>Фаза внедрения</vt:lpstr>
      <vt:lpstr>Вехи фазы внедрения</vt:lpstr>
      <vt:lpstr>Результаты фазы внедрения</vt:lpstr>
      <vt:lpstr>Рекомендуемые методики модели процессов MSF</vt:lpstr>
      <vt:lpstr>MSF 4.0 </vt:lpstr>
      <vt:lpstr>Основные положения MSF for Agile Software Development</vt:lpstr>
      <vt:lpstr>Модель проектной группы MSF for Agile Software Development</vt:lpstr>
      <vt:lpstr>MSF 5.0 для гибкой разработки ПО</vt:lpstr>
      <vt:lpstr>Проблемы, которые решаются запуском Scrum–команд</vt:lpstr>
      <vt:lpstr>Scrum</vt:lpstr>
      <vt:lpstr>Спринт (Sprint)</vt:lpstr>
      <vt:lpstr>Спринт (Sprint)</vt:lpstr>
      <vt:lpstr>Agile-подход к разработке продукта</vt:lpstr>
      <vt:lpstr>Рекомендации по проектированию</vt:lpstr>
      <vt:lpstr>Артефакты</vt:lpstr>
      <vt:lpstr>Роли</vt:lpstr>
      <vt:lpstr>Собрания</vt:lpstr>
      <vt:lpstr>Стивен Деннинг Эпоха Agile. Как умные компании меняются и достигают результатов. — «Манн, Иванов и Фербер (МИФ)», 2018</vt:lpstr>
      <vt:lpstr>Ключевые аспекты, необходимые для внедрения Agile в глобальном масштабе</vt:lpstr>
      <vt:lpstr>Ключевые аспекты, необходимые для внедрения Agile в глобальном масштабе</vt:lpstr>
      <vt:lpstr>Ключевые аспекты, необходимые для внедрения Agile в глобальном масштабе</vt:lpstr>
      <vt:lpstr>Agile-манифест</vt:lpstr>
      <vt:lpstr>Презентация PowerPoint</vt:lpstr>
      <vt:lpstr>Презентация PowerPoint</vt:lpstr>
    </vt:vector>
  </TitlesOfParts>
  <Company>Kontora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Solutions Framework</dc:title>
  <dc:creator>tools</dc:creator>
  <cp:lastModifiedBy>niko</cp:lastModifiedBy>
  <cp:revision>122</cp:revision>
  <dcterms:created xsi:type="dcterms:W3CDTF">2008-09-26T08:03:05Z</dcterms:created>
  <dcterms:modified xsi:type="dcterms:W3CDTF">2021-09-28T18:50:37Z</dcterms:modified>
</cp:coreProperties>
</file>