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262" r:id="rId2"/>
    <p:sldId id="266" r:id="rId3"/>
    <p:sldId id="320" r:id="rId4"/>
    <p:sldId id="321" r:id="rId5"/>
    <p:sldId id="324" r:id="rId6"/>
    <p:sldId id="323" r:id="rId7"/>
    <p:sldId id="275" r:id="rId8"/>
    <p:sldId id="326" r:id="rId9"/>
    <p:sldId id="327" r:id="rId10"/>
    <p:sldId id="322" r:id="rId11"/>
    <p:sldId id="325" r:id="rId12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398" autoAdjust="0"/>
  </p:normalViewPr>
  <p:slideViewPr>
    <p:cSldViewPr>
      <p:cViewPr varScale="1">
        <p:scale>
          <a:sx n="60" d="100"/>
          <a:sy n="60" d="100"/>
        </p:scale>
        <p:origin x="16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B4229D9B-CB51-483A-9BA1-27CA049E5A6E}" type="datetimeFigureOut">
              <a:rPr lang="ru-RU"/>
              <a:pPr>
                <a:defRPr/>
              </a:pPr>
              <a:t>29.09.2019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918DDE8-AE81-4CEC-B94C-CE7F5543D9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851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32-разрядных операционных системах для работы с номерами ячеек памяти используются 32-разрядные (4-байтные) типы данных.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Адресовать в таких системах можно до 4294967296 ячеек — максимальное число, которое можно представить 32 разрядами, что в точности соответствует 4 Гб адресного пространства.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64-разрядных операционных системах для работы с номерами ячеек памяти используются 64-разрядные (8-байтные) типы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18DDE8-AE81-4CEC-B94C-CE7F5543D9F6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537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E36A43-F681-4005-A2F5-F31D47ED26A3}" type="slidenum">
              <a:rPr lang="ru-RU" altLang="ru-RU"/>
              <a:pPr/>
              <a:t>7</a:t>
            </a:fld>
            <a:endParaRPr lang="ru-RU" altLang="ru-RU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38202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s;      //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глобальная переменная</a:t>
            </a:r>
          </a:p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sum(int c)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s = s + c; }</a:t>
            </a:r>
          </a:p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sum2(int c)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static double ss;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ss = ss + c;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return ss;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main()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int b;          //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локальные переменные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b = 5;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double s = 0;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sum(b);          //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вызов функции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 = sum2(b);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return 0;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18DDE8-AE81-4CEC-B94C-CE7F5543D9F6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93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53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53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D3B4B-215E-4B1A-92F9-70D730D9E38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47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C4B31-3721-4483-AAAF-0E2E015C24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46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1A15A-7D72-4E05-BBE4-B157550605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73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9309E-1815-4A2B-B9DD-36139B779D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31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C1BD8-9D1B-47C6-B029-8BCA4A2805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29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23AE0-7983-4404-9B7E-22DA7D3F0F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54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82A0E-6D00-4B84-841D-063A9AEEF1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53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31B76-1E2B-45FF-9895-FE4ED8EFFC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78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21016-EF1A-449F-8CBB-32E6BB20CE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75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89EE0-C2B3-49DD-AAA6-4FCEFADD11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60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60D0B-94F8-48AF-8E85-91BB1564EA3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68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28C0E26-D761-4A48-BB35-B91BBD6095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435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z="4100" b="1" dirty="0"/>
              <a:t>Размещение объектов в оперативной памяти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DBB12BC-CB13-4BA6-851A-BCE6176F2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6064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Виды оперативной памяти, с которой работает программа:</a:t>
            </a:r>
          </a:p>
          <a:p>
            <a:r>
              <a:rPr lang="ru-RU" sz="2400" dirty="0"/>
              <a:t>статическая</a:t>
            </a:r>
          </a:p>
          <a:p>
            <a:r>
              <a:rPr lang="ru-RU" sz="2400" dirty="0"/>
              <a:t>автоматическая</a:t>
            </a:r>
          </a:p>
          <a:p>
            <a:r>
              <a:rPr lang="ru-RU" sz="2400" dirty="0"/>
              <a:t>динамическая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ru-RU" sz="2400" b="1" dirty="0"/>
              <a:t>Динамическая память</a:t>
            </a:r>
            <a:r>
              <a:rPr lang="ru-RU" sz="2400" dirty="0"/>
              <a:t> — это совокупность блоков памяти, выделяемых из доступной свободной оперативной памяти непосредственно </a:t>
            </a:r>
            <a:r>
              <a:rPr lang="ru-RU" sz="2400" i="1" dirty="0"/>
              <a:t>во время выполнения программы</a:t>
            </a:r>
            <a:r>
              <a:rPr lang="ru-RU" sz="2400" dirty="0"/>
              <a:t> под размещение конкретных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4129423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DF916-0BA1-48CC-859A-EF5B8005E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r>
              <a:rPr lang="ru-RU" sz="3200" dirty="0"/>
              <a:t>Распределение памяти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C1C93-4DD9-43F0-BA93-20D434158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01" y="1160748"/>
            <a:ext cx="8229600" cy="1777220"/>
          </a:xfrm>
        </p:spPr>
        <p:txBody>
          <a:bodyPr/>
          <a:lstStyle/>
          <a:p>
            <a:r>
              <a:rPr lang="en-US" sz="2400" dirty="0"/>
              <a:t>x – </a:t>
            </a:r>
            <a:r>
              <a:rPr lang="ru-RU" sz="2400" dirty="0"/>
              <a:t>глобальная переменная в области глобальных данных</a:t>
            </a:r>
          </a:p>
          <a:p>
            <a:r>
              <a:rPr lang="en-US" sz="2400" dirty="0"/>
              <a:t>y – </a:t>
            </a:r>
            <a:r>
              <a:rPr lang="ru-RU" sz="2400" dirty="0"/>
              <a:t>локальная переменная в стеке</a:t>
            </a:r>
            <a:endParaRPr lang="en-US" sz="2400" dirty="0"/>
          </a:p>
          <a:p>
            <a:r>
              <a:rPr lang="en-US" sz="2400" dirty="0"/>
              <a:t>pol – </a:t>
            </a:r>
            <a:r>
              <a:rPr lang="ru-RU" sz="2400" dirty="0"/>
              <a:t>указатель на объект в куче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8F3EFB-BA3E-4706-BDDA-FDC1D48EA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961864"/>
            <a:ext cx="8719906" cy="3690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97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936402"/>
          </a:xfrm>
        </p:spPr>
        <p:txBody>
          <a:bodyPr/>
          <a:lstStyle/>
          <a:p>
            <a:pPr eaLnBrk="1" hangingPunct="1"/>
            <a:r>
              <a:rPr lang="ru-RU" sz="3200" dirty="0"/>
              <a:t>Оперативная память</a:t>
            </a:r>
            <a:endParaRPr lang="ru-RU" sz="5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511256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ru-RU" sz="2400" dirty="0"/>
              <a:t>С точки зрения разработчика </a:t>
            </a:r>
          </a:p>
          <a:p>
            <a:pPr eaLnBrk="1" hangingPunct="1"/>
            <a:r>
              <a:rPr lang="ru-RU" sz="2400" dirty="0"/>
              <a:t>оперативная память – упорядоченная последовательность ячеек — байт, предназначенных для размещения данных, которыми оперирует программа во время своего выполнения.</a:t>
            </a:r>
          </a:p>
          <a:p>
            <a:pPr lvl="1" eaLnBrk="1" hangingPunct="1"/>
            <a:r>
              <a:rPr lang="ru-RU" sz="2000" dirty="0"/>
              <a:t>Упорядоченность означает, что каждый элемент последовательности (каждая ячейка памяти) имеет свой порядковый номер. </a:t>
            </a:r>
          </a:p>
          <a:p>
            <a:pPr lvl="1" eaLnBrk="1" hangingPunct="1"/>
            <a:r>
              <a:rPr lang="ru-RU" sz="2000" dirty="0"/>
              <a:t>Этот порядковый номер называют адресом ячейки памяти — </a:t>
            </a:r>
            <a:r>
              <a:rPr lang="ru-RU" sz="2000" b="1" dirty="0"/>
              <a:t>адресом</a:t>
            </a:r>
            <a:r>
              <a:rPr lang="ru-RU" sz="2000" dirty="0"/>
              <a:t> байта. </a:t>
            </a:r>
          </a:p>
          <a:p>
            <a:pPr lvl="1" eaLnBrk="1" hangingPunct="1"/>
            <a:r>
              <a:rPr lang="ru-RU" sz="2000" dirty="0"/>
              <a:t>Непрерывный диапазон ячеек, доступный для адресации в конкретной операционной системе, называют </a:t>
            </a:r>
            <a:r>
              <a:rPr lang="ru-RU" sz="2000" b="1" dirty="0"/>
              <a:t>адресным пространством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2925D0-3020-4938-AAA2-75E7288D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11560"/>
          </a:xfrm>
        </p:spPr>
        <p:txBody>
          <a:bodyPr/>
          <a:lstStyle/>
          <a:p>
            <a:r>
              <a:rPr lang="ru-RU" sz="3200" dirty="0"/>
              <a:t>Адресное пространство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81952B-311C-4387-AC93-69766C6B8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13176"/>
            <a:ext cx="8229600" cy="1368152"/>
          </a:xfrm>
        </p:spPr>
        <p:txBody>
          <a:bodyPr/>
          <a:lstStyle/>
          <a:p>
            <a:r>
              <a:rPr lang="ru-RU" sz="2000" dirty="0"/>
              <a:t>Общее количество доступных для адресации ячеек памяти определяется разрядностью операционной системы, более точно — разрядностью типа данных, используемого в конкретной операционной системе для хранения номера ячейки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BA6928-8959-48FB-99D2-6A24C13B0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216224"/>
            <a:ext cx="8229600" cy="3480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188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DBB12BC-CB13-4BA6-851A-BCE6176F2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31872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Виды оперативной памяти, с которой работает программа:</a:t>
            </a:r>
          </a:p>
          <a:p>
            <a:r>
              <a:rPr lang="ru-RU" sz="2400" dirty="0"/>
              <a:t>статическая</a:t>
            </a:r>
          </a:p>
          <a:p>
            <a:r>
              <a:rPr lang="ru-RU" sz="2400" dirty="0"/>
              <a:t>автоматическая</a:t>
            </a:r>
          </a:p>
          <a:p>
            <a:r>
              <a:rPr lang="ru-RU" sz="2400" dirty="0"/>
              <a:t>динамическая</a:t>
            </a:r>
          </a:p>
        </p:txBody>
      </p:sp>
    </p:spTree>
    <p:extLst>
      <p:ext uri="{BB962C8B-B14F-4D97-AF65-F5344CB8AC3E}">
        <p14:creationId xmlns:p14="http://schemas.microsoft.com/office/powerpoint/2010/main" val="164551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DBB12BC-CB13-4BA6-851A-BCE6176F2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Виды оперативной памяти, с которой работает программа:</a:t>
            </a:r>
          </a:p>
          <a:p>
            <a:r>
              <a:rPr lang="ru-RU" sz="2400" dirty="0"/>
              <a:t>статическая</a:t>
            </a:r>
          </a:p>
          <a:p>
            <a:r>
              <a:rPr lang="ru-RU" sz="2400" dirty="0"/>
              <a:t>автоматическая</a:t>
            </a:r>
          </a:p>
          <a:p>
            <a:r>
              <a:rPr lang="ru-RU" sz="2400" dirty="0"/>
              <a:t>динамическая</a:t>
            </a:r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ru-RU" sz="2400" b="1" dirty="0"/>
              <a:t>Статическая память </a:t>
            </a:r>
            <a:r>
              <a:rPr lang="ru-RU" sz="2400" dirty="0"/>
              <a:t>— это область памяти, выделяемая при запуске программы до вызова главной функции (</a:t>
            </a:r>
            <a:r>
              <a:rPr lang="ru-RU" sz="2400" dirty="0" err="1"/>
              <a:t>main</a:t>
            </a:r>
            <a:r>
              <a:rPr lang="ru-RU" sz="2400" dirty="0"/>
              <a:t>) из свободной оперативной памяти для размещения глобальных и статических объектов.</a:t>
            </a:r>
          </a:p>
          <a:p>
            <a:pPr lvl="1"/>
            <a:r>
              <a:rPr lang="ru-RU" sz="2000" dirty="0"/>
              <a:t>Объект называют </a:t>
            </a:r>
            <a:r>
              <a:rPr lang="ru-RU" sz="2000" b="1" dirty="0"/>
              <a:t>глобальным</a:t>
            </a:r>
            <a:r>
              <a:rPr lang="ru-RU" sz="2000" dirty="0"/>
              <a:t>, если он определён вне функции, класса. </a:t>
            </a:r>
          </a:p>
          <a:p>
            <a:pPr lvl="1"/>
            <a:r>
              <a:rPr lang="ru-RU" sz="2000" dirty="0"/>
              <a:t>Объект, определённый с использованием ключевого слова </a:t>
            </a:r>
            <a:r>
              <a:rPr lang="ru-RU" sz="2000" dirty="0" err="1"/>
              <a:t>static</a:t>
            </a:r>
            <a:r>
              <a:rPr lang="ru-RU" sz="2000" dirty="0"/>
              <a:t>, называют </a:t>
            </a:r>
            <a:r>
              <a:rPr lang="ru-RU" sz="2000" b="1" dirty="0"/>
              <a:t>статическим</a:t>
            </a:r>
            <a:r>
              <a:rPr lang="ru-RU" sz="2000" dirty="0"/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7897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DBB12BC-CB13-4BA6-851A-BCE6176F2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Виды оперативной памяти, с которой работает программа:</a:t>
            </a:r>
          </a:p>
          <a:p>
            <a:r>
              <a:rPr lang="ru-RU" sz="2400" dirty="0"/>
              <a:t>статическая</a:t>
            </a:r>
          </a:p>
          <a:p>
            <a:r>
              <a:rPr lang="ru-RU" sz="2400" dirty="0"/>
              <a:t>автоматическая</a:t>
            </a:r>
          </a:p>
          <a:p>
            <a:r>
              <a:rPr lang="ru-RU" sz="2400" dirty="0"/>
              <a:t>динамическая</a:t>
            </a:r>
          </a:p>
          <a:p>
            <a:pPr marL="0" indent="0">
              <a:buNone/>
            </a:pPr>
            <a:r>
              <a:rPr lang="ru-RU" sz="2400" b="1" dirty="0"/>
              <a:t>	Автоматическая память</a:t>
            </a:r>
            <a:r>
              <a:rPr lang="ru-RU" sz="2400" dirty="0"/>
              <a:t> — это специальный регион памяти, </a:t>
            </a:r>
            <a:r>
              <a:rPr lang="ru-RU" sz="2400" i="1" dirty="0"/>
              <a:t>резервируемый при запуске программы</a:t>
            </a:r>
            <a:r>
              <a:rPr lang="ru-RU" sz="2400" dirty="0"/>
              <a:t> до вызова главной функции (</a:t>
            </a:r>
            <a:r>
              <a:rPr lang="ru-RU" sz="2400" i="1" dirty="0" err="1"/>
              <a:t>main</a:t>
            </a:r>
            <a:r>
              <a:rPr lang="ru-RU" sz="2400" i="1" dirty="0"/>
              <a:t>)</a:t>
            </a:r>
            <a:r>
              <a:rPr lang="ru-RU" sz="2400" dirty="0"/>
              <a:t> из свободной оперативной памяти и </a:t>
            </a:r>
            <a:r>
              <a:rPr lang="ru-RU" sz="2400" i="1" dirty="0"/>
              <a:t>используемый в дальнейшем</a:t>
            </a:r>
            <a:r>
              <a:rPr lang="ru-RU" sz="2400" dirty="0"/>
              <a:t> для размещения локальных объектов: </a:t>
            </a:r>
          </a:p>
          <a:p>
            <a:r>
              <a:rPr lang="ru-RU" sz="2400" dirty="0"/>
              <a:t>объектов, определяемых в теле функций и получаемых функциями через параметры в момент вызова. </a:t>
            </a:r>
          </a:p>
          <a:p>
            <a:pPr marL="0" indent="0">
              <a:buNone/>
            </a:pPr>
            <a:r>
              <a:rPr lang="ru-RU" sz="2400" dirty="0"/>
              <a:t>Автоматическую память называют </a:t>
            </a:r>
            <a:r>
              <a:rPr lang="ru-RU" sz="2400" b="1" dirty="0"/>
              <a:t>стеком</a:t>
            </a:r>
            <a:r>
              <a:rPr lang="ru-RU" sz="2400" dirty="0"/>
              <a:t>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96715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23528" y="1466285"/>
            <a:ext cx="8589147" cy="46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eaLnBrk="0" hangingPunct="0">
              <a:spcAft>
                <a:spcPts val="600"/>
              </a:spcAft>
            </a:pPr>
            <a:r>
              <a:rPr lang="ru-RU" altLang="ru-RU" sz="2000" b="1" dirty="0" err="1">
                <a:latin typeface="Courier New" panose="02070309020205020404" pitchFamily="49" charset="0"/>
              </a:rPr>
              <a:t>int</a:t>
            </a:r>
            <a:r>
              <a:rPr lang="ru-RU" altLang="ru-RU" sz="2000" b="1" dirty="0">
                <a:latin typeface="Courier New" panose="02070309020205020404" pitchFamily="49" charset="0"/>
              </a:rPr>
              <a:t> a;		</a:t>
            </a:r>
            <a:r>
              <a:rPr lang="ru-RU" altLang="ru-RU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// </a:t>
            </a:r>
            <a:r>
              <a:rPr lang="ru-RU" altLang="ru-RU" sz="2000" dirty="0">
                <a:solidFill>
                  <a:srgbClr val="00B0F0"/>
                </a:solidFill>
              </a:rPr>
              <a:t>глобальная переменная </a:t>
            </a:r>
            <a:endParaRPr lang="ru-RU" altLang="ru-RU" sz="2000" b="1" dirty="0">
              <a:solidFill>
                <a:srgbClr val="00B0F0"/>
              </a:solidFill>
              <a:latin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ru-RU" altLang="ru-RU" sz="2000" b="1" dirty="0" err="1">
                <a:latin typeface="Courier New" panose="02070309020205020404" pitchFamily="49" charset="0"/>
              </a:rPr>
              <a:t>int</a:t>
            </a:r>
            <a:r>
              <a:rPr lang="ru-RU" altLang="ru-RU" sz="2000" b="1" dirty="0">
                <a:latin typeface="Courier New" panose="02070309020205020404" pitchFamily="49" charset="0"/>
              </a:rPr>
              <a:t> x = 4;	</a:t>
            </a:r>
            <a:r>
              <a:rPr lang="ru-RU" altLang="ru-RU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// </a:t>
            </a:r>
            <a:r>
              <a:rPr lang="ru-RU" altLang="ru-RU" sz="2000" dirty="0">
                <a:solidFill>
                  <a:srgbClr val="00B0F0"/>
                </a:solidFill>
              </a:rPr>
              <a:t>определение и инициализация  </a:t>
            </a:r>
          </a:p>
          <a:p>
            <a:pPr lvl="1" eaLnBrk="0" hangingPunct="0">
              <a:spcAft>
                <a:spcPts val="600"/>
              </a:spcAft>
            </a:pPr>
            <a:endParaRPr lang="ru-RU" altLang="ru-RU" sz="2000" b="1" dirty="0">
              <a:latin typeface="Courier New" panose="02070309020205020404" pitchFamily="49" charset="0"/>
            </a:endParaRPr>
          </a:p>
          <a:p>
            <a:pPr lvl="1" eaLnBrk="0" hangingPunct="0">
              <a:spcAft>
                <a:spcPts val="600"/>
              </a:spcAft>
            </a:pPr>
            <a:r>
              <a:rPr lang="ru-RU" altLang="ru-RU" sz="2000" b="1" dirty="0" err="1">
                <a:latin typeface="Courier New" panose="02070309020205020404" pitchFamily="49" charset="0"/>
              </a:rPr>
              <a:t>main</a:t>
            </a:r>
            <a:r>
              <a:rPr lang="ru-RU" altLang="ru-RU" sz="2000" b="1" dirty="0">
                <a:latin typeface="Courier New" panose="02070309020205020404" pitchFamily="49" charset="0"/>
              </a:rPr>
              <a:t>()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000" b="1" dirty="0">
                <a:latin typeface="Courier New" panose="02070309020205020404" pitchFamily="49" charset="0"/>
              </a:rPr>
              <a:t>{</a:t>
            </a:r>
            <a:r>
              <a:rPr lang="ru-RU" altLang="ru-RU" sz="2000" b="1" dirty="0">
                <a:latin typeface="Courier New" panose="02070309020205020404" pitchFamily="49" charset="0"/>
              </a:rPr>
              <a:t>					</a:t>
            </a:r>
          </a:p>
          <a:p>
            <a:pPr lvl="1" eaLnBrk="0" hangingPunct="0">
              <a:spcAft>
                <a:spcPts val="600"/>
              </a:spcAft>
            </a:pPr>
            <a:r>
              <a:rPr lang="ru-RU" altLang="ru-RU" sz="2000" b="1" dirty="0">
                <a:latin typeface="Courier New" panose="02070309020205020404" pitchFamily="49" charset="0"/>
              </a:rPr>
              <a:t>	</a:t>
            </a:r>
            <a:r>
              <a:rPr lang="ru-RU" altLang="ru-RU" sz="2000" b="1" dirty="0" err="1">
                <a:latin typeface="Courier New" panose="02070309020205020404" pitchFamily="49" charset="0"/>
              </a:rPr>
              <a:t>int</a:t>
            </a:r>
            <a:r>
              <a:rPr lang="ru-RU" altLang="ru-RU" sz="2000" b="1" dirty="0">
                <a:latin typeface="Courier New" panose="02070309020205020404" pitchFamily="49" charset="0"/>
              </a:rPr>
              <a:t> b;     </a:t>
            </a:r>
            <a:r>
              <a:rPr lang="ru-RU" altLang="ru-RU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// </a:t>
            </a:r>
            <a:r>
              <a:rPr lang="ru-RU" altLang="ru-RU" sz="2000" dirty="0">
                <a:solidFill>
                  <a:srgbClr val="00B0F0"/>
                </a:solidFill>
              </a:rPr>
              <a:t>локальная переменная </a:t>
            </a:r>
          </a:p>
          <a:p>
            <a:pPr lvl="1" eaLnBrk="0" hangingPunct="0">
              <a:spcAft>
                <a:spcPts val="600"/>
              </a:spcAft>
            </a:pPr>
            <a:r>
              <a:rPr lang="ru-RU" altLang="ru-RU" sz="2000" b="1" dirty="0">
                <a:latin typeface="Courier New" panose="02070309020205020404" pitchFamily="49" charset="0"/>
              </a:rPr>
              <a:t>	</a:t>
            </a:r>
            <a:r>
              <a:rPr lang="ru-RU" altLang="ru-RU" sz="2000" b="1" dirty="0" err="1">
                <a:latin typeface="Courier New" panose="02070309020205020404" pitchFamily="49" charset="0"/>
              </a:rPr>
              <a:t>static</a:t>
            </a:r>
            <a:r>
              <a:rPr lang="ru-RU" altLang="ru-RU" sz="2000" b="1" dirty="0">
                <a:latin typeface="Courier New" panose="02070309020205020404" pitchFamily="49" charset="0"/>
              </a:rPr>
              <a:t> </a:t>
            </a:r>
            <a:r>
              <a:rPr lang="ru-RU" altLang="ru-RU" sz="2000" b="1" dirty="0" err="1">
                <a:latin typeface="Courier New" panose="02070309020205020404" pitchFamily="49" charset="0"/>
              </a:rPr>
              <a:t>int</a:t>
            </a:r>
            <a:r>
              <a:rPr lang="ru-RU" altLang="ru-RU" sz="2000" b="1" dirty="0">
                <a:latin typeface="Courier New" panose="02070309020205020404" pitchFamily="49" charset="0"/>
              </a:rPr>
              <a:t> c;	</a:t>
            </a:r>
            <a:r>
              <a:rPr lang="ru-RU" altLang="ru-RU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// </a:t>
            </a:r>
            <a:r>
              <a:rPr lang="ru-RU" altLang="ru-RU" sz="2000" dirty="0">
                <a:solidFill>
                  <a:srgbClr val="00B0F0"/>
                </a:solidFill>
              </a:rPr>
              <a:t>локальная статическая переменная </a:t>
            </a:r>
            <a:endParaRPr lang="ru-RU" altLang="ru-RU" sz="2000" b="1" dirty="0">
              <a:latin typeface="Courier New" panose="02070309020205020404" pitchFamily="49" charset="0"/>
            </a:endParaRPr>
          </a:p>
          <a:p>
            <a:pPr lvl="1" eaLnBrk="0" hangingPunct="0">
              <a:spcAft>
                <a:spcPts val="600"/>
              </a:spcAft>
            </a:pPr>
            <a:r>
              <a:rPr lang="ru-RU" altLang="ru-RU" sz="2000" b="1" dirty="0">
                <a:latin typeface="Courier New" panose="02070309020205020404" pitchFamily="49" charset="0"/>
              </a:rPr>
              <a:t>	a = 1;     </a:t>
            </a:r>
            <a:r>
              <a:rPr lang="ru-RU" altLang="ru-RU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// </a:t>
            </a:r>
            <a:r>
              <a:rPr lang="ru-RU" altLang="ru-RU" sz="2000" dirty="0">
                <a:solidFill>
                  <a:srgbClr val="00B0F0"/>
                </a:solidFill>
              </a:rPr>
              <a:t>присваивание глобальной переменной</a:t>
            </a:r>
            <a:endParaRPr lang="ru-RU" altLang="ru-RU" sz="2000" b="1" dirty="0">
              <a:solidFill>
                <a:srgbClr val="00B0F0"/>
              </a:solidFill>
              <a:latin typeface="Courier New" panose="02070309020205020404" pitchFamily="49" charset="0"/>
            </a:endParaRPr>
          </a:p>
          <a:p>
            <a:pPr lvl="1" eaLnBrk="0" hangingPunct="0">
              <a:spcAft>
                <a:spcPts val="600"/>
              </a:spcAft>
            </a:pPr>
            <a:r>
              <a:rPr lang="ru-RU" altLang="ru-RU" sz="2000" b="1" dirty="0">
                <a:latin typeface="Courier New" panose="02070309020205020404" pitchFamily="49" charset="0"/>
              </a:rPr>
              <a:t>	</a:t>
            </a:r>
            <a:r>
              <a:rPr lang="ru-RU" altLang="ru-RU" sz="2000" b="1" dirty="0" err="1">
                <a:latin typeface="Courier New" panose="02070309020205020404" pitchFamily="49" charset="0"/>
              </a:rPr>
              <a:t>int</a:t>
            </a:r>
            <a:r>
              <a:rPr lang="ru-RU" altLang="ru-RU" sz="2000" b="1" dirty="0">
                <a:latin typeface="Courier New" panose="02070309020205020404" pitchFamily="49" charset="0"/>
              </a:rPr>
              <a:t> a;     </a:t>
            </a:r>
            <a:r>
              <a:rPr lang="ru-RU" altLang="ru-RU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//</a:t>
            </a:r>
            <a:r>
              <a:rPr lang="ru-RU" altLang="ru-RU" sz="2000" dirty="0">
                <a:solidFill>
                  <a:srgbClr val="00B0F0"/>
                </a:solidFill>
              </a:rPr>
              <a:t>локальная переменная </a:t>
            </a:r>
            <a:endParaRPr lang="ru-RU" altLang="ru-RU" sz="2000" b="1" dirty="0">
              <a:latin typeface="Courier New" panose="02070309020205020404" pitchFamily="49" charset="0"/>
            </a:endParaRPr>
          </a:p>
          <a:p>
            <a:pPr lvl="1" eaLnBrk="0" hangingPunct="0">
              <a:spcAft>
                <a:spcPts val="600"/>
              </a:spcAft>
            </a:pPr>
            <a:r>
              <a:rPr lang="ru-RU" altLang="ru-RU" sz="2000" b="1" dirty="0">
                <a:latin typeface="Courier New" panose="02070309020205020404" pitchFamily="49" charset="0"/>
              </a:rPr>
              <a:t>	a = 2;     </a:t>
            </a:r>
            <a:r>
              <a:rPr lang="ru-RU" altLang="ru-RU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// </a:t>
            </a:r>
            <a:r>
              <a:rPr lang="ru-RU" altLang="ru-RU" sz="2000" dirty="0">
                <a:solidFill>
                  <a:srgbClr val="00B0F0"/>
                </a:solidFill>
              </a:rPr>
              <a:t>присваивание локальной переменной</a:t>
            </a:r>
            <a:endParaRPr lang="ru-RU" altLang="ru-RU" sz="2000" b="1" dirty="0">
              <a:solidFill>
                <a:srgbClr val="00B0F0"/>
              </a:solidFill>
              <a:latin typeface="Courier New" panose="02070309020205020404" pitchFamily="49" charset="0"/>
            </a:endParaRPr>
          </a:p>
          <a:p>
            <a:pPr lvl="1" eaLnBrk="0" hangingPunct="0">
              <a:spcAft>
                <a:spcPts val="600"/>
              </a:spcAft>
            </a:pPr>
            <a:r>
              <a:rPr lang="ru-RU" altLang="ru-RU" sz="2000" b="1" dirty="0">
                <a:latin typeface="Courier New" panose="02070309020205020404" pitchFamily="49" charset="0"/>
              </a:rPr>
              <a:t>	::a = 3;	</a:t>
            </a:r>
            <a:r>
              <a:rPr lang="ru-RU" altLang="ru-RU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// </a:t>
            </a:r>
            <a:r>
              <a:rPr lang="ru-RU" altLang="ru-RU" sz="2000" dirty="0">
                <a:solidFill>
                  <a:srgbClr val="00B0F0"/>
                </a:solidFill>
              </a:rPr>
              <a:t>присваивание глобальной переменной</a:t>
            </a:r>
            <a:endParaRPr lang="ru-RU" altLang="ru-RU" sz="2000" b="1" dirty="0">
              <a:solidFill>
                <a:srgbClr val="00B0F0"/>
              </a:solidFill>
              <a:latin typeface="Courier New" panose="02070309020205020404" pitchFamily="49" charset="0"/>
            </a:endParaRPr>
          </a:p>
          <a:p>
            <a:pPr lvl="1" eaLnBrk="0" hangingPunct="0">
              <a:spcAft>
                <a:spcPts val="600"/>
              </a:spcAft>
            </a:pPr>
            <a:r>
              <a:rPr lang="ru-RU" altLang="ru-RU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685800" y="30480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altLang="ru-RU" sz="2800">
              <a:latin typeface="Arial" panose="020B0604020202020204" pitchFamily="34" charset="0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911496" y="472282"/>
            <a:ext cx="8162925" cy="579437"/>
          </a:xfrm>
        </p:spPr>
        <p:txBody>
          <a:bodyPr/>
          <a:lstStyle/>
          <a:p>
            <a:r>
              <a:rPr lang="ru-RU" altLang="ru-RU" sz="3200" dirty="0">
                <a:solidFill>
                  <a:schemeClr val="tx1"/>
                </a:solidFill>
              </a:rPr>
              <a:t>Пример.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FD5F3-292C-4137-B7D9-83BBB038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1520"/>
          </a:xfrm>
        </p:spPr>
        <p:txBody>
          <a:bodyPr/>
          <a:lstStyle/>
          <a:p>
            <a:r>
              <a:rPr lang="ru-RU" sz="2400" dirty="0"/>
              <a:t>Демонстрация в </a:t>
            </a:r>
            <a:r>
              <a:rPr lang="en-US" sz="2400" dirty="0"/>
              <a:t>http://www.pythontutor.com/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96DEED-E35F-4C99-9E6D-C33F00FD0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071338"/>
            <a:ext cx="8769028" cy="57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2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FD5F3-292C-4137-B7D9-83BBB038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1520"/>
          </a:xfrm>
        </p:spPr>
        <p:txBody>
          <a:bodyPr/>
          <a:lstStyle/>
          <a:p>
            <a:r>
              <a:rPr lang="ru-RU" sz="2400" dirty="0"/>
              <a:t>Демонстрация в </a:t>
            </a:r>
            <a:r>
              <a:rPr lang="en-US" sz="2400" dirty="0"/>
              <a:t>http://www.pythontutor.com/</a:t>
            </a:r>
            <a:endParaRPr lang="ru-RU"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CD5CFDB-9BAD-41BF-946B-DEC4B571E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991"/>
            <a:ext cx="9077240" cy="527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82015"/>
      </p:ext>
    </p:extLst>
  </p:cSld>
  <p:clrMapOvr>
    <a:masterClrMapping/>
  </p:clrMapOvr>
</p:sld>
</file>

<file path=ppt/theme/theme1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1775</TotalTime>
  <Words>332</Words>
  <Application>Microsoft Office PowerPoint</Application>
  <PresentationFormat>Экран (4:3)</PresentationFormat>
  <Paragraphs>78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Courier New</vt:lpstr>
      <vt:lpstr>Times New Roman</vt:lpstr>
      <vt:lpstr>Wingdings</vt:lpstr>
      <vt:lpstr>Пиксел</vt:lpstr>
      <vt:lpstr>Размещение объектов в оперативной памяти</vt:lpstr>
      <vt:lpstr>Оперативная память</vt:lpstr>
      <vt:lpstr>Адресное пространство</vt:lpstr>
      <vt:lpstr>Презентация PowerPoint</vt:lpstr>
      <vt:lpstr>Презентация PowerPoint</vt:lpstr>
      <vt:lpstr>Презентация PowerPoint</vt:lpstr>
      <vt:lpstr>Пример.</vt:lpstr>
      <vt:lpstr>Демонстрация в http://www.pythontutor.com/</vt:lpstr>
      <vt:lpstr>Демонстрация в http://www.pythontutor.com/</vt:lpstr>
      <vt:lpstr>Презентация PowerPoint</vt:lpstr>
      <vt:lpstr>Распределение памяти</vt:lpstr>
    </vt:vector>
  </TitlesOfParts>
  <Company>limtu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Процедуры и функции</dc:title>
  <dc:creator>bayes</dc:creator>
  <cp:lastModifiedBy>niko</cp:lastModifiedBy>
  <cp:revision>69</cp:revision>
  <dcterms:created xsi:type="dcterms:W3CDTF">2006-03-09T17:47:40Z</dcterms:created>
  <dcterms:modified xsi:type="dcterms:W3CDTF">2019-09-29T13:42:53Z</dcterms:modified>
</cp:coreProperties>
</file>