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69"/>
  </p:notesMasterIdLst>
  <p:sldIdLst>
    <p:sldId id="256" r:id="rId2"/>
    <p:sldId id="281" r:id="rId3"/>
    <p:sldId id="353" r:id="rId4"/>
    <p:sldId id="316" r:id="rId5"/>
    <p:sldId id="282" r:id="rId6"/>
    <p:sldId id="283" r:id="rId7"/>
    <p:sldId id="416" r:id="rId8"/>
    <p:sldId id="415" r:id="rId9"/>
    <p:sldId id="413" r:id="rId10"/>
    <p:sldId id="284" r:id="rId11"/>
    <p:sldId id="258" r:id="rId12"/>
    <p:sldId id="432" r:id="rId13"/>
    <p:sldId id="433" r:id="rId14"/>
    <p:sldId id="435" r:id="rId15"/>
    <p:sldId id="436" r:id="rId16"/>
    <p:sldId id="414" r:id="rId17"/>
    <p:sldId id="260" r:id="rId18"/>
    <p:sldId id="261" r:id="rId19"/>
    <p:sldId id="262" r:id="rId20"/>
    <p:sldId id="278" r:id="rId21"/>
    <p:sldId id="263" r:id="rId22"/>
    <p:sldId id="265" r:id="rId23"/>
    <p:sldId id="315" r:id="rId24"/>
    <p:sldId id="377" r:id="rId25"/>
    <p:sldId id="264" r:id="rId26"/>
    <p:sldId id="401" r:id="rId27"/>
    <p:sldId id="402" r:id="rId28"/>
    <p:sldId id="437" r:id="rId29"/>
    <p:sldId id="285" r:id="rId30"/>
    <p:sldId id="294" r:id="rId31"/>
    <p:sldId id="403" r:id="rId32"/>
    <p:sldId id="325" r:id="rId33"/>
    <p:sldId id="292" r:id="rId34"/>
    <p:sldId id="434" r:id="rId35"/>
    <p:sldId id="306" r:id="rId36"/>
    <p:sldId id="404" r:id="rId37"/>
    <p:sldId id="308" r:id="rId38"/>
    <p:sldId id="327" r:id="rId39"/>
    <p:sldId id="296" r:id="rId40"/>
    <p:sldId id="297" r:id="rId41"/>
    <p:sldId id="298" r:id="rId42"/>
    <p:sldId id="405" r:id="rId43"/>
    <p:sldId id="317" r:id="rId44"/>
    <p:sldId id="299" r:id="rId45"/>
    <p:sldId id="300" r:id="rId46"/>
    <p:sldId id="399" r:id="rId47"/>
    <p:sldId id="400" r:id="rId48"/>
    <p:sldId id="301" r:id="rId49"/>
    <p:sldId id="388" r:id="rId50"/>
    <p:sldId id="389" r:id="rId51"/>
    <p:sldId id="390" r:id="rId52"/>
    <p:sldId id="302" r:id="rId53"/>
    <p:sldId id="394" r:id="rId54"/>
    <p:sldId id="395" r:id="rId55"/>
    <p:sldId id="303" r:id="rId56"/>
    <p:sldId id="407" r:id="rId57"/>
    <p:sldId id="408" r:id="rId58"/>
    <p:sldId id="409" r:id="rId59"/>
    <p:sldId id="410" r:id="rId60"/>
    <p:sldId id="411" r:id="rId61"/>
    <p:sldId id="318" r:id="rId62"/>
    <p:sldId id="412" r:id="rId63"/>
    <p:sldId id="319" r:id="rId64"/>
    <p:sldId id="406" r:id="rId65"/>
    <p:sldId id="291" r:id="rId66"/>
    <p:sldId id="290" r:id="rId67"/>
    <p:sldId id="277" r:id="rId68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D083AE6-46FA-4A59-8FB0-9F97EB10719F}" styleName="Светлый стиль 3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8453" autoAdjust="0"/>
  </p:normalViewPr>
  <p:slideViewPr>
    <p:cSldViewPr>
      <p:cViewPr varScale="1">
        <p:scale>
          <a:sx n="53" d="100"/>
          <a:sy n="53" d="100"/>
        </p:scale>
        <p:origin x="9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176FDB0-2EE5-4805-B248-BC26E58C6AD9}" type="datetimeFigureOut">
              <a:rPr lang="ru-RU"/>
              <a:pPr>
                <a:defRPr/>
              </a:pPr>
              <a:t>11.05.2022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8733561-1097-4566-BDD4-803BA4AAB6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4064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2%D0%B0%D0%B1%D0%BB%D0%B8%D1%86%D0%B0_%D0%9C%D0%A4%D0%90_%D0%B4%D0%BB%D1%8F_%D0%B0%D0%BD%D0%B3%D0%BB%D0%B8%D0%B9%D1%81%D0%BA%D0%BE%D0%B3%D0%BE_%D1%8F%D0%B7%D1%8B%D0%BA%D0%B0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  <p:sp>
        <p:nvSpPr>
          <p:cNvPr id="819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3DDE367-2C7E-4C33-AB1D-F47162EDDF7A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246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Интересно проверить как ведут себя числа в цикле:</a:t>
            </a:r>
          </a:p>
          <a:p>
            <a:r>
              <a:rPr lang="en-US" dirty="0"/>
              <a:t>for (byte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25</a:t>
            </a:r>
            <a:r>
              <a:rPr lang="ru-RU" dirty="0"/>
              <a:t>4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ru-RU" dirty="0"/>
              <a:t> 		// нет ошибки, а если 255? – бесконечный цикл</a:t>
            </a:r>
          </a:p>
          <a:p>
            <a:r>
              <a:rPr lang="en-US" dirty="0"/>
              <a:t>{      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        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733561-1097-4566-BDD4-803BA4AAB605}" type="slidenum">
              <a:rPr lang="ru-RU" smtClean="0"/>
              <a:pPr>
                <a:defRPr/>
              </a:pPr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999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long</a:t>
            </a:r>
            <a:r>
              <a:rPr lang="ru-RU" dirty="0"/>
              <a:t> </a:t>
            </a:r>
            <a:r>
              <a:rPr lang="en-US" dirty="0"/>
              <a:t>- </a:t>
            </a:r>
            <a:r>
              <a:rPr lang="ru-RU" dirty="0"/>
              <a:t>64 бит</a:t>
            </a:r>
            <a:r>
              <a:rPr lang="en-US" dirty="0"/>
              <a:t>, </a:t>
            </a:r>
            <a:r>
              <a:rPr lang="ru-RU" dirty="0"/>
              <a:t>диапазон от -9223372036854775808 до 9223372036854775807</a:t>
            </a:r>
          </a:p>
          <a:p>
            <a:r>
              <a:rPr lang="ru-RU" b="1" dirty="0" err="1"/>
              <a:t>char</a:t>
            </a:r>
            <a:r>
              <a:rPr lang="ru-RU" b="1" dirty="0"/>
              <a:t> </a:t>
            </a:r>
            <a:r>
              <a:rPr lang="ru-RU" dirty="0"/>
              <a:t>понимается как символ  </a:t>
            </a:r>
            <a:r>
              <a:rPr lang="ru-RU" b="1" dirty="0" err="1"/>
              <a:t>Unicode</a:t>
            </a:r>
            <a:r>
              <a:rPr lang="ru-RU" dirty="0"/>
              <a:t>, наименьший символ является  </a:t>
            </a:r>
            <a:r>
              <a:rPr lang="ru-RU" b="1" dirty="0"/>
              <a:t>'\u0000'</a:t>
            </a:r>
            <a:r>
              <a:rPr lang="ru-RU" dirty="0"/>
              <a:t> (Код 0), и наибольший символ является  </a:t>
            </a:r>
            <a:r>
              <a:rPr lang="ru-RU" b="1" dirty="0"/>
              <a:t>'\</a:t>
            </a:r>
            <a:r>
              <a:rPr lang="ru-RU" b="1" dirty="0" err="1"/>
              <a:t>uffff</a:t>
            </a:r>
            <a:r>
              <a:rPr lang="ru-RU" b="1" dirty="0"/>
              <a:t>'</a:t>
            </a:r>
            <a:r>
              <a:rPr lang="ru-RU" dirty="0"/>
              <a:t> (Код 65535).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Пример зацикливания:</a:t>
            </a:r>
          </a:p>
          <a:p>
            <a:r>
              <a:rPr lang="en-US" dirty="0"/>
              <a:t>for (byte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&lt;= 200; </a:t>
            </a:r>
            <a:r>
              <a:rPr lang="en-US" dirty="0" err="1"/>
              <a:t>i</a:t>
            </a:r>
            <a:r>
              <a:rPr lang="en-US" dirty="0"/>
              <a:t>++) </a:t>
            </a:r>
            <a:endParaRPr lang="ru-RU" dirty="0"/>
          </a:p>
          <a:p>
            <a:r>
              <a:rPr lang="en-US" dirty="0"/>
              <a:t>{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 }</a:t>
            </a:r>
            <a:endParaRPr lang="ru-R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Значение счётчика дойдёт до максимума (127), произойдёт переполнение и значение станет -128, и никогда не выйдем из цикла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733561-1097-4566-BDD4-803BA4AAB605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588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733561-1097-4566-BDD4-803BA4AAB605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763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AE5CE4F-8618-499F-8D7A-2A2557C3C243}" type="slidenum">
              <a:rPr lang="en-GB" smtClean="0">
                <a:latin typeface="Arial Narrow" panose="020B0606020202030204" pitchFamily="34" charset="0"/>
              </a:rPr>
              <a:pPr/>
              <a:t>28</a:t>
            </a:fld>
            <a:endParaRPr lang="en-GB">
              <a:latin typeface="Arial Narrow" panose="020B060602020203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597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AE5CE4F-8618-499F-8D7A-2A2557C3C243}" type="slidenum">
              <a:rPr lang="en-GB" smtClean="0">
                <a:latin typeface="Arial Narrow" panose="020B0606020202030204" pitchFamily="34" charset="0"/>
              </a:rPr>
              <a:pPr/>
              <a:t>33</a:t>
            </a:fld>
            <a:endParaRPr lang="en-GB">
              <a:latin typeface="Arial Narrow" panose="020B060602020203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597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Когда компьютер ищет данные в памяти, инструкция для него выглядит так: "отсчитай 10 элементов от начала памяти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733561-1097-4566-BDD4-803BA4AAB605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436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A12B30DE-283C-402E-87B0-80F00AF1739D}" type="slidenum">
              <a:rPr lang="en-GB" sz="1200"/>
              <a:pPr/>
              <a:t>35</a:t>
            </a:fld>
            <a:endParaRPr lang="en-GB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277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A12B30DE-283C-402E-87B0-80F00AF1739D}" type="slidenum">
              <a:rPr lang="en-GB" sz="1200"/>
              <a:pPr/>
              <a:t>36</a:t>
            </a:fld>
            <a:endParaRPr lang="en-GB" sz="12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ru-RU" dirty="0"/>
              <a:t>Поскольку массив является объектом, его имя (</a:t>
            </a:r>
            <a:r>
              <a:rPr lang="ru-RU" dirty="0" err="1"/>
              <a:t>intArray</a:t>
            </a:r>
            <a:r>
              <a:rPr lang="ru-RU" dirty="0"/>
              <a:t>) содержит ссылку на массив. Сам массив хранится где-то в памяти, а </a:t>
            </a:r>
            <a:r>
              <a:rPr lang="ru-RU" dirty="0" err="1"/>
              <a:t>intArray</a:t>
            </a:r>
            <a:r>
              <a:rPr lang="ru-RU" dirty="0"/>
              <a:t> содержит только адрес блока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900757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4B743A03-B81C-4AFF-BD01-8CDE88A53799}" type="slidenum">
              <a:rPr lang="en-GB" sz="1200"/>
              <a:pPr/>
              <a:t>37</a:t>
            </a:fld>
            <a:endParaRPr lang="en-GB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867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Динамические структуры данных в процессе существования в памяти могут изменять не только число составляющих их элементов, но и характер связей между элементами. При этом не учитывается изменение содержимого самих элементов данных. Такая особенность динамических структур, как непостоянство их размера и характера отношений между элементами, приводит к тому, что на этапе создания машинного кода программа-компилятор не может выделить для всей структуры в целом участок памяти фиксированного размера, а также не может сопоставить с отдельными компонентами структуры конкретные адреса.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Для решения проблемы адресации динамических структур данных используется метод, называемый динамическим распределением памяти, то есть память под отдельные элементы выделяется в момент, когда они "начинают существовать" в процессе выполнения программы, а не во время компиляции.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Компилятор в этом случае выделяет фиксированный объем памяти для хранения адреса динамически размещаемого элемента, а не самого элемента.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733561-1097-4566-BDD4-803BA4AAB605}" type="slidenum">
              <a:rPr lang="ru-RU" smtClean="0"/>
              <a:pPr>
                <a:defRPr/>
              </a:pPr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329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1507BD7-238B-4230-970F-70F3734DB8F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0047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733561-1097-4566-BDD4-803BA4AAB605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156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Коллекции образуют стройную и логичную систему. 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/>
              <a:t>В основе всех коллекций лежит применение того или иного интерфейса, который определяет базовый функционал. </a:t>
            </a:r>
          </a:p>
          <a:p>
            <a:r>
              <a:rPr lang="ru-RU" dirty="0"/>
              <a:t>Среди этих интерфейсов можно выделить следующие: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err="1"/>
              <a:t>Collection</a:t>
            </a:r>
            <a:r>
              <a:rPr lang="ru-RU" dirty="0"/>
              <a:t>: базовый интерфейс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Queue: наследует интерфейс </a:t>
            </a:r>
            <a:r>
              <a:rPr lang="ru-RU" dirty="0" err="1"/>
              <a:t>Collection</a:t>
            </a:r>
            <a:r>
              <a:rPr lang="ru-RU" dirty="0"/>
              <a:t> и представляет функционал для структур данных в виде очереди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err="1"/>
              <a:t>Deque</a:t>
            </a:r>
            <a:r>
              <a:rPr lang="ru-RU" dirty="0"/>
              <a:t>: наследует интерфейс Queue и представляет функционал для двунаправленных очередей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err="1"/>
              <a:t>List</a:t>
            </a:r>
            <a:r>
              <a:rPr lang="ru-RU" dirty="0"/>
              <a:t>: наследует интерфейс </a:t>
            </a:r>
            <a:r>
              <a:rPr lang="ru-RU" dirty="0" err="1"/>
              <a:t>Collection</a:t>
            </a:r>
            <a:r>
              <a:rPr lang="ru-RU" dirty="0"/>
              <a:t> и представляет функциональность простых списков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err="1"/>
              <a:t>Set</a:t>
            </a:r>
            <a:r>
              <a:rPr lang="ru-RU" dirty="0"/>
              <a:t>: также расширяет интерфейс </a:t>
            </a:r>
            <a:r>
              <a:rPr lang="ru-RU" dirty="0" err="1"/>
              <a:t>Collection</a:t>
            </a:r>
            <a:r>
              <a:rPr lang="ru-RU" dirty="0"/>
              <a:t> и используется для хранения множеств уникальных объектов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err="1"/>
              <a:t>SortedSet</a:t>
            </a:r>
            <a:r>
              <a:rPr lang="ru-RU" dirty="0"/>
              <a:t>: расширяет интерфейс </a:t>
            </a:r>
            <a:r>
              <a:rPr lang="ru-RU" dirty="0" err="1"/>
              <a:t>Set</a:t>
            </a:r>
            <a:r>
              <a:rPr lang="ru-RU" dirty="0"/>
              <a:t> для создания сортированных коллекций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err="1"/>
              <a:t>NavigableSet</a:t>
            </a:r>
            <a:r>
              <a:rPr lang="ru-RU" dirty="0"/>
              <a:t>: расширяет интерфейс </a:t>
            </a:r>
            <a:r>
              <a:rPr lang="ru-RU" dirty="0" err="1"/>
              <a:t>SortedSet</a:t>
            </a:r>
            <a:r>
              <a:rPr lang="ru-RU" dirty="0"/>
              <a:t> для создания коллекций, в которых можно осуществлять поиск по соответствию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err="1"/>
              <a:t>Map</a:t>
            </a:r>
            <a:r>
              <a:rPr lang="ru-RU" dirty="0"/>
              <a:t>: предназначен для созданий структур данных в виде словаря, где каждый элемент имеет определенный ключ и значение. В отличие от других интерфейсов коллекций не наследуется от интерфейса </a:t>
            </a:r>
            <a:r>
              <a:rPr lang="ru-RU" dirty="0" err="1"/>
              <a:t>Collection</a:t>
            </a:r>
            <a:endParaRPr lang="ru-RU" dirty="0"/>
          </a:p>
          <a:p>
            <a:pPr marL="0" indent="0">
              <a:buFont typeface="+mj-lt"/>
              <a:buNone/>
            </a:pPr>
            <a:r>
              <a:rPr lang="ru-RU" dirty="0"/>
              <a:t>2. Эти интерфейсы частично реализуются абстрактными классами: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err="1"/>
              <a:t>AbstractCollection</a:t>
            </a:r>
            <a:r>
              <a:rPr lang="ru-RU" dirty="0"/>
              <a:t>: базовый абстрактный класс для других коллекций, который применяет интерфейс </a:t>
            </a:r>
            <a:r>
              <a:rPr lang="ru-RU" dirty="0" err="1"/>
              <a:t>Collection</a:t>
            </a:r>
            <a:endParaRPr lang="ru-R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err="1"/>
              <a:t>AbstractList</a:t>
            </a:r>
            <a:r>
              <a:rPr lang="ru-RU" dirty="0"/>
              <a:t>: расширяет класс </a:t>
            </a:r>
            <a:r>
              <a:rPr lang="ru-RU" dirty="0" err="1"/>
              <a:t>AbstractCollection</a:t>
            </a:r>
            <a:r>
              <a:rPr lang="ru-RU" dirty="0"/>
              <a:t> и применяет интерфейс </a:t>
            </a:r>
            <a:r>
              <a:rPr lang="ru-RU" dirty="0" err="1"/>
              <a:t>List</a:t>
            </a:r>
            <a:r>
              <a:rPr lang="ru-RU" dirty="0"/>
              <a:t>, предназначен для создания коллекций в виде списков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err="1"/>
              <a:t>AbstractSet</a:t>
            </a:r>
            <a:r>
              <a:rPr lang="ru-RU" dirty="0"/>
              <a:t>: расширяет класс </a:t>
            </a:r>
            <a:r>
              <a:rPr lang="ru-RU" dirty="0" err="1"/>
              <a:t>AbstractCollection</a:t>
            </a:r>
            <a:r>
              <a:rPr lang="ru-RU" dirty="0"/>
              <a:t> и применяет интерфейс </a:t>
            </a:r>
            <a:r>
              <a:rPr lang="ru-RU" dirty="0" err="1"/>
              <a:t>Set</a:t>
            </a:r>
            <a:r>
              <a:rPr lang="ru-RU" dirty="0"/>
              <a:t> для создания коллекций в виде множеств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err="1"/>
              <a:t>AbstractQueue</a:t>
            </a:r>
            <a:r>
              <a:rPr lang="ru-RU" dirty="0"/>
              <a:t>: расширяет класс </a:t>
            </a:r>
            <a:r>
              <a:rPr lang="ru-RU" dirty="0" err="1"/>
              <a:t>AbstractCollection</a:t>
            </a:r>
            <a:r>
              <a:rPr lang="ru-RU" dirty="0"/>
              <a:t> и применяет интерфейс Queue, предназначен для создания коллекций в виде очередей и стеков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err="1"/>
              <a:t>AbstractSequentialList</a:t>
            </a:r>
            <a:r>
              <a:rPr lang="ru-RU" dirty="0"/>
              <a:t>: также расширяет класс </a:t>
            </a:r>
            <a:r>
              <a:rPr lang="ru-RU" dirty="0" err="1"/>
              <a:t>AbstractList</a:t>
            </a:r>
            <a:r>
              <a:rPr lang="ru-RU" dirty="0"/>
              <a:t> и реализует интерфейс </a:t>
            </a:r>
            <a:r>
              <a:rPr lang="ru-RU" dirty="0" err="1"/>
              <a:t>List</a:t>
            </a:r>
            <a:r>
              <a:rPr lang="ru-RU" dirty="0"/>
              <a:t>. Используется для создания связанных списков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err="1"/>
              <a:t>AbstractMap</a:t>
            </a:r>
            <a:r>
              <a:rPr lang="ru-RU" dirty="0"/>
              <a:t>: применяет интерфейс </a:t>
            </a:r>
            <a:r>
              <a:rPr lang="ru-RU" dirty="0" err="1"/>
              <a:t>Map</a:t>
            </a:r>
            <a:r>
              <a:rPr lang="ru-RU" dirty="0"/>
              <a:t>, предназначен для создания наборов по типу словаря с объектами в виде пары "ключ-значение"</a:t>
            </a:r>
          </a:p>
          <a:p>
            <a:r>
              <a:rPr lang="ru-RU" dirty="0"/>
              <a:t>3. С помощью применения вышеописанных интерфейсов и абстрактных классов в </a:t>
            </a:r>
            <a:r>
              <a:rPr lang="ru-RU" dirty="0" err="1"/>
              <a:t>Java</a:t>
            </a:r>
            <a:r>
              <a:rPr lang="ru-RU" dirty="0"/>
              <a:t> реализуется широкая палитра классов коллекций - списки, множества, очереди, отображения и другие, среди которых можно выделить следующие: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err="1"/>
              <a:t>ArrayList</a:t>
            </a:r>
            <a:r>
              <a:rPr lang="ru-RU" dirty="0"/>
              <a:t>: простой список объектов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err="1"/>
              <a:t>LinkedList</a:t>
            </a:r>
            <a:r>
              <a:rPr lang="ru-RU" dirty="0"/>
              <a:t>: представляет связанный список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err="1"/>
              <a:t>ArrayDeque</a:t>
            </a:r>
            <a:r>
              <a:rPr lang="ru-RU" dirty="0"/>
              <a:t>: класс двунаправленной очереди, в которой мы можем произвести вставку и удаление как в начале коллекции, так и в ее конце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err="1"/>
              <a:t>HashSet</a:t>
            </a:r>
            <a:r>
              <a:rPr lang="ru-RU" dirty="0"/>
              <a:t>: набор объектов или хеш-множество, где каждый элемент имеет ключ - уникальный хеш-код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err="1"/>
              <a:t>TreeSet</a:t>
            </a:r>
            <a:r>
              <a:rPr lang="ru-RU" dirty="0"/>
              <a:t>: набор отсортированных объектов в виде дерева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err="1"/>
              <a:t>LinkedHashSet</a:t>
            </a:r>
            <a:r>
              <a:rPr lang="ru-RU" dirty="0"/>
              <a:t>: связанное хеш-множество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err="1"/>
              <a:t>PriorityQueue</a:t>
            </a:r>
            <a:r>
              <a:rPr lang="ru-RU" dirty="0"/>
              <a:t>: очередь приоритетов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err="1"/>
              <a:t>HashMap</a:t>
            </a:r>
            <a:r>
              <a:rPr lang="ru-RU" dirty="0"/>
              <a:t>: структура данных в виде словаря, в котором каждый объект имеет уникальный ключ и некоторое значение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 err="1"/>
              <a:t>TreeMap</a:t>
            </a:r>
            <a:r>
              <a:rPr lang="ru-RU" dirty="0"/>
              <a:t>: структура данных в виде дерева, где каждый элемент имеет уникальный ключ и некоторое значение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733561-1097-4566-BDD4-803BA4AAB605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902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Не гарантируется, что время выполнения отдельной операции мало́. Это связано с тем, что при достижении некоторого значения коэффициента заполнения хеш-таблицы необходимо осуществлять перестройку индекса хеш-таблицы: увеличить значение размера массива и заново добавить в пустую хеш-таблицу все пары.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733561-1097-4566-BDD4-803BA4AAB605}" type="slidenum">
              <a:rPr lang="ru-RU" smtClean="0"/>
              <a:pPr>
                <a:defRPr/>
              </a:pPr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308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Если при формировании адреса места в шкафу отталкиваться от названия книги и имени автора, то можно использовать некий алгоритм хеширования, который обрабатывает входящее значение и выдает номер шкафа и полки для нужной книги.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Зная этот алгоритм </a:t>
            </a:r>
            <a:r>
              <a:rPr lang="ru-RU" dirty="0" err="1"/>
              <a:t>хэширования</a:t>
            </a:r>
            <a:r>
              <a:rPr lang="ru-RU" dirty="0"/>
              <a:t>, можно быстро найти нужную книгу по ее названию и автору.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733561-1097-4566-BDD4-803BA4AAB605}" type="slidenum">
              <a:rPr lang="ru-RU" smtClean="0"/>
              <a:pPr>
                <a:defRPr/>
              </a:pPr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4206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Не гарантируется, что время выполнения отдельной операции мало́. Это связано с тем, что при достижении некоторого значения коэффициента заполнения хеш-таблицы необходимо осуществлять перестройку индекса хеш-таблицы: увеличить значение размера массива и заново добавить в пустую хеш-таблицу все пары.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733561-1097-4566-BDD4-803BA4AAB605}" type="slidenum">
              <a:rPr lang="ru-RU" smtClean="0"/>
              <a:pPr>
                <a:defRPr/>
              </a:pPr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9387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Каждая ячейка массива является указателем на связный список (цепочку) пар ключ-значение, соответствующих одному и тому же хеш-значению ключа. Коллизии просто приводят к тому, что появляются цепочки длиной более одного элемента.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733561-1097-4566-BDD4-803BA4AAB605}" type="slidenum">
              <a:rPr lang="ru-RU" smtClean="0"/>
              <a:pPr>
                <a:defRPr/>
              </a:pPr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201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В массиве хранятся сами пары ключ-значение. Алгоритм вставки элемента проверяет </a:t>
            </a:r>
            <a:r>
              <a:rPr lang="ru-RU"/>
              <a:t>ячейки массива </a:t>
            </a:r>
            <a:r>
              <a:rPr lang="ru-RU" dirty="0"/>
              <a:t>в некотором порядке до тех пор, пока не будет найдена первая свободная ячейка, в которую и будет записан новый элемент</a:t>
            </a:r>
            <a:r>
              <a:rPr lang="ru-RU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/>
              <a:t>Этот </a:t>
            </a:r>
            <a:r>
              <a:rPr lang="ru-RU" dirty="0"/>
              <a:t>порядок вычисляется на лету, что позволяет сэкономить на памяти для указателей, требующихся в хеш-таблицах с цепочками.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733561-1097-4566-BDD4-803BA4AAB605}" type="slidenum">
              <a:rPr lang="ru-RU" smtClean="0"/>
              <a:pPr>
                <a:defRPr/>
              </a:pPr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0367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A002F02F-24A4-4F5C-96BF-9C45C68B3435}" type="slidenum">
              <a:rPr lang="en-US" smtClean="0">
                <a:latin typeface="Arial Narrow" panose="020B0606020202030204" pitchFamily="34" charset="0"/>
              </a:rPr>
              <a:pPr eaLnBrk="0" hangingPunct="0">
                <a:spcBef>
                  <a:spcPct val="0"/>
                </a:spcBef>
              </a:pPr>
              <a:t>65</a:t>
            </a:fld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1656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</a:pPr>
            <a:fld id="{E8170928-8336-41FA-800B-4F607416C76E}" type="slidenum">
              <a:rPr lang="en-US" smtClean="0">
                <a:latin typeface="Arial Narrow" panose="020B0606020202030204" pitchFamily="34" charset="0"/>
              </a:rPr>
              <a:pPr eaLnBrk="0" hangingPunct="0">
                <a:spcBef>
                  <a:spcPct val="0"/>
                </a:spcBef>
              </a:pPr>
              <a:t>66</a:t>
            </a:fld>
            <a:endParaRPr lang="en-US">
              <a:latin typeface="Arial Narrow" panose="020B0606020202030204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dirty="0"/>
              <a:t>В </a:t>
            </a:r>
            <a:r>
              <a:rPr lang="ru-RU" dirty="0" err="1"/>
              <a:t>Java</a:t>
            </a:r>
            <a:r>
              <a:rPr lang="ru-RU" dirty="0"/>
              <a:t> структур не предусмотрено – создайте класс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520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JSON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JavaScript Object Notation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произносится как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 Unicode MS"/>
                <a:hlinkClick r:id="rId3" tooltip="Таблица МФА для английского языка"/>
              </a:rPr>
              <a:t>/ˈ</a:t>
            </a:r>
            <a:r>
              <a:rPr lang="en-US" b="0" i="0" u="none" strike="noStrike" dirty="0" err="1">
                <a:solidFill>
                  <a:srgbClr val="0645AD"/>
                </a:solidFill>
                <a:effectLst/>
                <a:latin typeface="Arial Unicode MS"/>
                <a:hlinkClick r:id="rId3" tooltip="Таблица МФА для английского языка"/>
              </a:rPr>
              <a:t>dʒeɪsən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 Unicode MS"/>
                <a:hlinkClick r:id="rId3" tooltip="Таблица МФА для английского языка"/>
              </a:rPr>
              <a:t>/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JAY-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sən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 —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текстовый формат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обмена данными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основанный на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- </a:t>
            </a:r>
            <a:r>
              <a:rPr lang="en-US" b="1" i="0" u="sng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https://ru.wikipedia.org/wiki/JSON 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CSV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ru-RU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Comma-Separated</a:t>
            </a:r>
            <a:r>
              <a:rPr lang="ru-RU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Values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— значения, разделённые запятыми) —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текстовый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формат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предназначенный для представления табличных данных. Строка таблицы соответствует строке текста, которая содержит одно или несколько полей, разделенных запятыми.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Систе́ма</a:t>
            </a:r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управле́ния</a:t>
            </a:r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ба́зами</a:t>
            </a:r>
            <a:r>
              <a:rPr lang="ru-RU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да́нных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СУБД (</a:t>
            </a:r>
            <a:r>
              <a:rPr lang="ru-RU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Database Management System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DBMS) — совокупность программных и лингвистических средств общего или специального назначения, обеспечивающих управление созданием и использованием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баз данных</a:t>
            </a:r>
            <a:endParaRPr lang="ru-RU" b="1" i="0" u="sng" dirty="0"/>
          </a:p>
        </p:txBody>
      </p:sp>
      <p:sp>
        <p:nvSpPr>
          <p:cNvPr id="819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A3DDE367-2C7E-4C33-AB1D-F47162EDDF7A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603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/>
          </a:p>
        </p:txBody>
      </p:sp>
      <p:sp>
        <p:nvSpPr>
          <p:cNvPr id="102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1507BD7-238B-4230-970F-70F3734DB8F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004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/>
          </a:p>
        </p:txBody>
      </p:sp>
      <p:sp>
        <p:nvSpPr>
          <p:cNvPr id="1331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57249E8-0EA1-487B-991E-50C3E4B51C76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817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733561-1097-4566-BDD4-803BA4AAB605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935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733561-1097-4566-BDD4-803BA4AAB605}" type="slidenum">
              <a:rPr lang="ru-RU" smtClean="0"/>
              <a:pPr>
                <a:defRPr/>
              </a:pPr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700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int</a:t>
            </a:r>
            <a:r>
              <a:rPr lang="ru-RU" dirty="0"/>
              <a:t>: представляет целое число. В зависимости от архитектуры процессора может занимать 2 байта (16 бит) или 4 байта (32 бита). Диапазон предельных значений соответственно также может варьироваться от –32768 до 32767 (при 2 байтах) или от −2 147 483 648 до 2 147 483 647 (при 4 байтах). Но в любом случае размер должен быть больше или равен размеру типа </a:t>
            </a:r>
            <a:r>
              <a:rPr lang="ru-RU" dirty="0" err="1"/>
              <a:t>short</a:t>
            </a:r>
            <a:r>
              <a:rPr lang="ru-RU" dirty="0"/>
              <a:t> и меньше или равен размеру типа </a:t>
            </a:r>
            <a:r>
              <a:rPr lang="ru-RU" dirty="0" err="1"/>
              <a:t>long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733561-1097-4566-BDD4-803BA4AAB605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530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88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ru-RU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51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51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A2994-7895-4379-B2ED-A383B6B2B54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891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09B0A-F21D-4B38-98DB-0084697676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175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D2A633-A6BE-4CF2-9D65-9053A357945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9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C0B9D-7A94-44FE-8E3D-40BA4E8E0E7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54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3BB83-FE52-4DB7-B3DA-71D3EB3AFC2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30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A41B9-AD5E-40D7-92B5-0D10A49E12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17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7EE44-C571-4A98-A0BD-E62B6E78D1F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39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22569-946C-4211-B032-5D80A8BA7ED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08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424CB-A057-4AA3-AB42-D853BFA773A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52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85749-4B78-40C4-B181-94720BBC42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40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275F94-E005-4C2E-96C6-13B01236E1C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34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8B0C02D2-C857-4D74-A616-5B3ED340C53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ru-RU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1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microsoft.com/office/2007/relationships/hdphoto" Target="../media/hdphoto5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ru-ru/library/6sh2ey19.aspx" TargetMode="External"/><Relationship Id="rId7" Type="http://schemas.openxmlformats.org/officeDocument/2006/relationships/hyperlink" Target="https://msdn.microsoft.com/ru-ru/library/3278tedw.aspx" TargetMode="External"/><Relationship Id="rId2" Type="http://schemas.openxmlformats.org/officeDocument/2006/relationships/hyperlink" Target="https://msdn.microsoft.com/ru-ru/library/xfhwa508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ru-ru/library/8ehhxeaf.aspx" TargetMode="External"/><Relationship Id="rId5" Type="http://schemas.openxmlformats.org/officeDocument/2006/relationships/hyperlink" Target="https://msdn.microsoft.com/ru-ru/library/ms132319.aspx" TargetMode="External"/><Relationship Id="rId4" Type="http://schemas.openxmlformats.org/officeDocument/2006/relationships/hyperlink" Target="https://msdn.microsoft.com/ru-ru/library/7977ey2c.aspx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ru-ru/library/system.collections.specialized.stringcollection(v=vs.110).aspx" TargetMode="External"/><Relationship Id="rId13" Type="http://schemas.openxmlformats.org/officeDocument/2006/relationships/hyperlink" Target="https://msdn.microsoft.com/ru-ru/library/system.collections.specialized.stringdictionary(v=vs.110).aspx" TargetMode="External"/><Relationship Id="rId3" Type="http://schemas.openxmlformats.org/officeDocument/2006/relationships/hyperlink" Target="https://msdn.microsoft.com/ru-ru/library/3278tedw(v=vs.110).aspx" TargetMode="External"/><Relationship Id="rId7" Type="http://schemas.openxmlformats.org/officeDocument/2006/relationships/hyperlink" Target="https://msdn.microsoft.com/ru-ru/library/system.collections.arraylist(v=vs.110).aspx" TargetMode="External"/><Relationship Id="rId12" Type="http://schemas.openxmlformats.org/officeDocument/2006/relationships/hyperlink" Target="https://msdn.microsoft.com/ru-ru/library/system.collections.specialized.listdictionary(v=vs.110).aspx" TargetMode="External"/><Relationship Id="rId2" Type="http://schemas.openxmlformats.org/officeDocument/2006/relationships/hyperlink" Target="https://msdn.microsoft.com/ru-ru/library/7977ey2c(v=vs.110)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ru-ru/library/he2s3bh7(v=vs.110).aspx" TargetMode="External"/><Relationship Id="rId11" Type="http://schemas.openxmlformats.org/officeDocument/2006/relationships/hyperlink" Target="https://msdn.microsoft.com/ru-ru/library/system.collections.sortedlist(v=vs.110).aspx" TargetMode="External"/><Relationship Id="rId5" Type="http://schemas.openxmlformats.org/officeDocument/2006/relationships/hyperlink" Target="https://msdn.microsoft.com/ru-ru/library/dd267331(v=vs.110).aspx" TargetMode="External"/><Relationship Id="rId15" Type="http://schemas.openxmlformats.org/officeDocument/2006/relationships/hyperlink" Target="https://msdn.microsoft.com/ru-ru/library/f7fta44c(v=vs.110).aspx" TargetMode="External"/><Relationship Id="rId10" Type="http://schemas.openxmlformats.org/officeDocument/2006/relationships/hyperlink" Target="https://msdn.microsoft.com/ru-ru/library/system.collections.hashtable(v=vs.110).aspx" TargetMode="External"/><Relationship Id="rId4" Type="http://schemas.openxmlformats.org/officeDocument/2006/relationships/hyperlink" Target="https://msdn.microsoft.com/ru-ru/library/dd267265(v=vs.110).aspx" TargetMode="External"/><Relationship Id="rId9" Type="http://schemas.openxmlformats.org/officeDocument/2006/relationships/hyperlink" Target="https://msdn.microsoft.com/ru-ru/library/6sh2ey19(v=vs.110).aspx" TargetMode="External"/><Relationship Id="rId14" Type="http://schemas.openxmlformats.org/officeDocument/2006/relationships/hyperlink" Target="https://msdn.microsoft.com/ru-ru/library/xfhwa508(v=vs.110).aspx" TargetMode="Externa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hyperlink" Target="https://msdn.microsoft.com/ru-ru/library/system.collections.icomparer(v=vs.110).aspx" TargetMode="External"/><Relationship Id="rId13" Type="http://schemas.openxmlformats.org/officeDocument/2006/relationships/hyperlink" Target="https://msdn.microsoft.com/ru-ru/library/dd287191(v=vs.110).aspx" TargetMode="External"/><Relationship Id="rId18" Type="http://schemas.openxmlformats.org/officeDocument/2006/relationships/hyperlink" Target="https://msdn.microsoft.com/ru-ru/library/system.collections.idictionary(v=vs.110).aspx" TargetMode="External"/><Relationship Id="rId3" Type="http://schemas.openxmlformats.org/officeDocument/2006/relationships/hyperlink" Target="https://msdn.microsoft.com/ru-ru/library/f7fta44c(v=vs.110).aspx" TargetMode="External"/><Relationship Id="rId7" Type="http://schemas.openxmlformats.org/officeDocument/2006/relationships/hyperlink" Target="https://msdn.microsoft.com/ru-ru/library/system.collections.arraylist.sort(v=vs.110).aspx" TargetMode="External"/><Relationship Id="rId12" Type="http://schemas.openxmlformats.org/officeDocument/2006/relationships/hyperlink" Target="https://msdn.microsoft.com/ru-ru/library/xfhwa508(v=vs.110).aspx" TargetMode="External"/><Relationship Id="rId17" Type="http://schemas.openxmlformats.org/officeDocument/2006/relationships/hyperlink" Target="https://msdn.microsoft.com/ru-ru/library/system.collections.specialized.stringdictionary(v=vs.110).aspx" TargetMode="External"/><Relationship Id="rId2" Type="http://schemas.openxmlformats.org/officeDocument/2006/relationships/hyperlink" Target="https://msdn.microsoft.com/ru-ru/library/system.collections.hashtable(v=vs.110).aspx" TargetMode="External"/><Relationship Id="rId16" Type="http://schemas.openxmlformats.org/officeDocument/2006/relationships/hyperlink" Target="https://msdn.microsoft.com/ru-ru/library/system.collections.ilist(v=vs.110)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ru-ru/library/system.collections.arraylist(v=vs.110).aspx" TargetMode="External"/><Relationship Id="rId11" Type="http://schemas.openxmlformats.org/officeDocument/2006/relationships/hyperlink" Target="https://msdn.microsoft.com/ru-ru/library/system.collections.specialized.listdictionary(v=vs.110).aspx" TargetMode="External"/><Relationship Id="rId5" Type="http://schemas.openxmlformats.org/officeDocument/2006/relationships/hyperlink" Target="https://msdn.microsoft.com/ru-ru/library/8ehhxeaf(v=vs.110).aspx" TargetMode="External"/><Relationship Id="rId15" Type="http://schemas.openxmlformats.org/officeDocument/2006/relationships/hyperlink" Target="https://msdn.microsoft.com/ru-ru/library/system.collections.specialized.stringcollection(v=vs.110).aspx" TargetMode="External"/><Relationship Id="rId10" Type="http://schemas.openxmlformats.org/officeDocument/2006/relationships/hyperlink" Target="https://msdn.microsoft.com/ru-ru/library/3da4abas(v=vs.110).aspx" TargetMode="External"/><Relationship Id="rId4" Type="http://schemas.openxmlformats.org/officeDocument/2006/relationships/hyperlink" Target="https://msdn.microsoft.com/ru-ru/library/ms132319(v=vs.110).aspx" TargetMode="External"/><Relationship Id="rId9" Type="http://schemas.openxmlformats.org/officeDocument/2006/relationships/hyperlink" Target="https://msdn.microsoft.com/ru-ru/library/6sh2ey19(v=vs.110).aspx" TargetMode="External"/><Relationship Id="rId14" Type="http://schemas.openxmlformats.org/officeDocument/2006/relationships/hyperlink" Target="https://msdn.microsoft.com/ru-ru/library/dd381779(v=vs.110).aspx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on.org/json-ru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CSV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/>
              <a:t>Типизация и структуризация данных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313"/>
          </a:xfrm>
        </p:spPr>
        <p:txBody>
          <a:bodyPr/>
          <a:lstStyle/>
          <a:p>
            <a:r>
              <a:rPr lang="ru-RU" sz="3200" dirty="0"/>
              <a:t>Уровни организации данных</a:t>
            </a:r>
          </a:p>
        </p:txBody>
      </p:sp>
      <p:sp>
        <p:nvSpPr>
          <p:cNvPr id="11267" name="Объект 2"/>
          <p:cNvSpPr>
            <a:spLocks noGrp="1"/>
          </p:cNvSpPr>
          <p:nvPr>
            <p:ph idx="1"/>
          </p:nvPr>
        </p:nvSpPr>
        <p:spPr>
          <a:xfrm>
            <a:off x="471488" y="1557338"/>
            <a:ext cx="8229600" cy="4967287"/>
          </a:xfrm>
        </p:spPr>
        <p:txBody>
          <a:bodyPr/>
          <a:lstStyle/>
          <a:p>
            <a:r>
              <a:rPr lang="ru-RU" sz="2800"/>
              <a:t>Логическая организация данных: проектный уровень</a:t>
            </a:r>
          </a:p>
          <a:p>
            <a:pPr lvl="1"/>
            <a:r>
              <a:rPr lang="ru-RU" sz="2400"/>
              <a:t>отражает взгляд пользователя на данные</a:t>
            </a:r>
          </a:p>
          <a:p>
            <a:pPr lvl="1"/>
            <a:r>
              <a:rPr lang="ru-RU" sz="2400"/>
              <a:t>применяются формальные методы описания динамически изменяющихся структур</a:t>
            </a:r>
          </a:p>
          <a:p>
            <a:r>
              <a:rPr lang="ru-RU" sz="2800"/>
              <a:t>Представление данных: уровень языка реализации</a:t>
            </a:r>
          </a:p>
          <a:p>
            <a:pPr lvl="1"/>
            <a:r>
              <a:rPr lang="ru-RU" sz="2400"/>
              <a:t>описание данных на языке программирования</a:t>
            </a:r>
          </a:p>
          <a:p>
            <a:r>
              <a:rPr lang="ru-RU" sz="2800"/>
              <a:t>Физическая организация данных</a:t>
            </a:r>
          </a:p>
          <a:p>
            <a:pPr lvl="1"/>
            <a:r>
              <a:rPr lang="ru-RU" sz="2400"/>
              <a:t>учитывается размещение и связь данных в среде хранения</a:t>
            </a:r>
          </a:p>
        </p:txBody>
      </p:sp>
      <p:sp>
        <p:nvSpPr>
          <p:cNvPr id="11268" name="Номер слайда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84BFFC-A088-49FD-A5EF-89A562F0330D}" type="slidenum">
              <a:rPr lang="ru-RU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ru-RU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/>
            <a:r>
              <a:rPr lang="ru-RU" sz="3200" dirty="0"/>
              <a:t>Понятие о типизации языка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53707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ru-RU" sz="2800" b="1" dirty="0"/>
              <a:t>Тип</a:t>
            </a:r>
            <a:r>
              <a:rPr lang="ru-RU" sz="2800" b="1" i="1" dirty="0"/>
              <a:t> </a:t>
            </a:r>
            <a:r>
              <a:rPr lang="ru-RU" sz="2800" b="1" dirty="0"/>
              <a:t>объекта</a:t>
            </a:r>
            <a:r>
              <a:rPr lang="ru-RU" sz="2800" dirty="0"/>
              <a:t>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ru-RU" sz="2800" dirty="0"/>
          </a:p>
          <a:p>
            <a:pPr eaLnBrk="1" hangingPunct="1">
              <a:defRPr/>
            </a:pPr>
            <a:r>
              <a:rPr lang="ru-RU" sz="2800" dirty="0"/>
              <a:t>С машинной точки зрения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ru-RU" sz="2400" dirty="0"/>
              <a:t>Форма представления его значений в памяти.</a:t>
            </a:r>
          </a:p>
          <a:p>
            <a:pPr marL="400050" lvl="1" indent="0" eaLnBrk="1" hangingPunct="1">
              <a:buFont typeface="Wingdings" panose="05000000000000000000" pitchFamily="2" charset="2"/>
              <a:buNone/>
              <a:defRPr/>
            </a:pPr>
            <a:r>
              <a:rPr lang="ru-RU" sz="2000" dirty="0"/>
              <a:t>Определяется способ доступа к объекту и его части</a:t>
            </a:r>
            <a:r>
              <a:rPr lang="ru-RU" sz="2400" dirty="0"/>
              <a:t>. </a:t>
            </a:r>
          </a:p>
          <a:p>
            <a:pPr eaLnBrk="1" hangingPunct="1">
              <a:defRPr/>
            </a:pPr>
            <a:endParaRPr lang="ru-RU" sz="2800" dirty="0"/>
          </a:p>
          <a:p>
            <a:pPr eaLnBrk="1" hangingPunct="1">
              <a:defRPr/>
            </a:pPr>
            <a:r>
              <a:rPr lang="ru-RU" sz="2800" dirty="0"/>
              <a:t>С точки зрения разработчика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ru-RU" sz="2400" dirty="0"/>
              <a:t>Множество значений и набор операций, выполняемых над этими значениями и обладающих некоторыми свойствами</a:t>
            </a:r>
          </a:p>
        </p:txBody>
      </p:sp>
      <p:sp>
        <p:nvSpPr>
          <p:cNvPr id="12292" name="Номер слайда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E63788-1323-4A66-8836-CA6797C63FB8}" type="slidenum">
              <a:rPr lang="ru-RU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ru-RU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22F16-3EC6-4F18-92C3-B7106BC9D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85936"/>
          </a:xfrm>
        </p:spPr>
        <p:txBody>
          <a:bodyPr/>
          <a:lstStyle/>
          <a:p>
            <a:r>
              <a:rPr lang="ru-RU" sz="3200" dirty="0"/>
              <a:t>Хранение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17D804-6F3E-41F1-B0C6-988E5B091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5194920" cy="2088232"/>
          </a:xfrm>
        </p:spPr>
        <p:txBody>
          <a:bodyPr/>
          <a:lstStyle/>
          <a:p>
            <a:r>
              <a:rPr lang="ru-RU" sz="2800" dirty="0"/>
              <a:t>Память компьютера может сохранять только два числа: 0 и 1</a:t>
            </a:r>
          </a:p>
          <a:p>
            <a:r>
              <a:rPr lang="ru-RU" sz="2800" dirty="0"/>
              <a:t>Как хранить другие числа?</a:t>
            </a:r>
          </a:p>
          <a:p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700365-301D-499C-9BCA-4D76AD62B6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CC0B9D-7A94-44FE-8E3D-40BA4E8E0E72}" type="slidenum">
              <a:rPr lang="ru-RU" smtClean="0"/>
              <a:pPr>
                <a:defRPr/>
              </a:pPr>
              <a:t>12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A046EDC-2343-4521-B5D8-50B6239C4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520" y="3429000"/>
            <a:ext cx="2458616" cy="152327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A01B3FE-3F9C-4E86-846B-0F55394340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52120" y="1502742"/>
            <a:ext cx="3240360" cy="157916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0BADC02-C2CA-4A2A-9555-57E3584749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14601" y="3429000"/>
            <a:ext cx="2565511" cy="152327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84DA981-41AA-47BB-A59F-FF620FE4A0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35626" y="3429000"/>
            <a:ext cx="2991152" cy="15232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C21427-AA40-4FA7-A9F2-A95A031B81BB}"/>
              </a:ext>
            </a:extLst>
          </p:cNvPr>
          <p:cNvSpPr txBox="1"/>
          <p:nvPr/>
        </p:nvSpPr>
        <p:spPr>
          <a:xfrm>
            <a:off x="251520" y="5406315"/>
            <a:ext cx="8575258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/>
              <a:t>Двоичная система используется в компьютерах для хранения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2789016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22F16-3EC6-4F18-92C3-B7106BC9D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85936"/>
          </a:xfrm>
        </p:spPr>
        <p:txBody>
          <a:bodyPr/>
          <a:lstStyle/>
          <a:p>
            <a:r>
              <a:rPr lang="ru-RU" sz="3200" dirty="0"/>
              <a:t>Биты и байты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17D804-6F3E-41F1-B0C6-988E5B091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495700"/>
          </a:xfrm>
        </p:spPr>
        <p:txBody>
          <a:bodyPr/>
          <a:lstStyle/>
          <a:p>
            <a:r>
              <a:rPr lang="ru-RU" sz="2800" dirty="0"/>
              <a:t>Все биты в памяти поделены на группы</a:t>
            </a:r>
          </a:p>
          <a:p>
            <a:r>
              <a:rPr lang="ru-RU" sz="2800" dirty="0"/>
              <a:t>Каждая группа состоит из 8 бит и называется "байт" (</a:t>
            </a:r>
            <a:r>
              <a:rPr lang="ru-RU" sz="2800" dirty="0" err="1"/>
              <a:t>byte</a:t>
            </a:r>
            <a:r>
              <a:rPr lang="ru-RU" sz="2800" dirty="0"/>
              <a:t>)</a:t>
            </a:r>
          </a:p>
          <a:p>
            <a:r>
              <a:rPr lang="ru-RU" sz="2800" dirty="0"/>
              <a:t>Нельзя записать в память меньше, чем один байт</a:t>
            </a:r>
          </a:p>
          <a:p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Как хранится, </a:t>
            </a:r>
            <a:br>
              <a:rPr lang="ru-RU" sz="2800" dirty="0"/>
            </a:br>
            <a:r>
              <a:rPr lang="ru-RU" sz="2800" dirty="0"/>
              <a:t>например число 5?</a:t>
            </a:r>
          </a:p>
          <a:p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700365-301D-499C-9BCA-4D76AD62B6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CC0B9D-7A94-44FE-8E3D-40BA4E8E0E72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AC4F70-87BE-4BD6-A0BC-C5F8421C9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5536" y="3789039"/>
            <a:ext cx="8435280" cy="85886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CC95AE-E488-4D86-993A-4C6B555B83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72476" y="4838129"/>
            <a:ext cx="2567876" cy="18674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B0103B-6748-4D46-94DE-53DF42F96DC4}"/>
              </a:ext>
            </a:extLst>
          </p:cNvPr>
          <p:cNvSpPr txBox="1"/>
          <p:nvPr/>
        </p:nvSpPr>
        <p:spPr>
          <a:xfrm>
            <a:off x="428388" y="5832901"/>
            <a:ext cx="4431644" cy="83099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/>
              <a:t>Выравнивание по границе машинного слова (1 байт)</a:t>
            </a:r>
          </a:p>
        </p:txBody>
      </p:sp>
    </p:spTree>
    <p:extLst>
      <p:ext uri="{BB962C8B-B14F-4D97-AF65-F5344CB8AC3E}">
        <p14:creationId xmlns:p14="http://schemas.microsoft.com/office/powerpoint/2010/main" val="1281668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527022-BDF3-4546-837F-51F1BDDE5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507288" cy="533400"/>
          </a:xfrm>
        </p:spPr>
        <p:txBody>
          <a:bodyPr/>
          <a:lstStyle/>
          <a:p>
            <a:r>
              <a:rPr lang="ru-RU" sz="3200" dirty="0"/>
              <a:t>Как компьютер понимает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E75E60-D07D-456B-977F-72EE6E12D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3528392"/>
          </a:xfrm>
        </p:spPr>
        <p:txBody>
          <a:bodyPr/>
          <a:lstStyle/>
          <a:p>
            <a:r>
              <a:rPr lang="ru-RU" sz="2800" dirty="0"/>
              <a:t>В памяти</a:t>
            </a:r>
            <a:r>
              <a:rPr lang="en-US" sz="2800" dirty="0"/>
              <a:t> </a:t>
            </a:r>
            <a:r>
              <a:rPr lang="ru-RU" sz="2800" dirty="0"/>
              <a:t>компьютера хранятся только числа. </a:t>
            </a:r>
          </a:p>
          <a:p>
            <a:pPr lvl="1"/>
            <a:r>
              <a:rPr lang="ru-RU" sz="2400" dirty="0"/>
              <a:t>Никаких букв, никаких красных или синих цветов – только числа</a:t>
            </a:r>
          </a:p>
          <a:p>
            <a:pPr lvl="1"/>
            <a:r>
              <a:rPr lang="ru-RU" sz="2400" dirty="0"/>
              <a:t>Латинская буква "A" обозначается числом 65</a:t>
            </a:r>
          </a:p>
          <a:p>
            <a:pPr lvl="1"/>
            <a:endParaRPr lang="ru-RU" sz="2400" dirty="0"/>
          </a:p>
          <a:p>
            <a:pPr lvl="1"/>
            <a:endParaRPr lang="ru-RU" sz="2400" dirty="0"/>
          </a:p>
          <a:p>
            <a:pPr lvl="1"/>
            <a:endParaRPr lang="ru-RU" sz="2400" dirty="0"/>
          </a:p>
          <a:p>
            <a:pPr lvl="1"/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1BE021-4C44-44E7-AFD9-9305A034FD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CC0B9D-7A94-44FE-8E3D-40BA4E8E0E72}" type="slidenum">
              <a:rPr lang="ru-RU" smtClean="0"/>
              <a:pPr>
                <a:defRPr/>
              </a:pPr>
              <a:t>14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5FFBE1-E2E7-41B5-BECA-A410F4EC3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2924944"/>
            <a:ext cx="5474566" cy="13434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EC55C8-FA83-4252-B8B0-90F605EC4965}"/>
              </a:ext>
            </a:extLst>
          </p:cNvPr>
          <p:cNvSpPr txBox="1"/>
          <p:nvPr/>
        </p:nvSpPr>
        <p:spPr>
          <a:xfrm>
            <a:off x="179512" y="4734723"/>
            <a:ext cx="8659688" cy="164660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400" dirty="0"/>
              <a:t>Компьютер не понимает, где что! 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ru-RU" sz="2400" dirty="0"/>
              <a:t>Для него есть только два числа, записанные в два разных адреса. Кто из них число, а кто буква – известно только нам, и вся ответственность лежит на нас</a:t>
            </a:r>
          </a:p>
        </p:txBody>
      </p:sp>
    </p:spTree>
    <p:extLst>
      <p:ext uri="{BB962C8B-B14F-4D97-AF65-F5344CB8AC3E}">
        <p14:creationId xmlns:p14="http://schemas.microsoft.com/office/powerpoint/2010/main" val="205379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18C1B5-3DA8-4E19-8867-99BCEF9C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27112"/>
          </a:xfrm>
        </p:spPr>
        <p:txBody>
          <a:bodyPr/>
          <a:lstStyle/>
          <a:p>
            <a:r>
              <a:rPr lang="ru-RU" sz="3200" dirty="0"/>
              <a:t>Взаимодействие между типами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4F495F-F292-4DFC-8F4D-CB2697291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454624"/>
          </a:xfrm>
        </p:spPr>
        <p:txBody>
          <a:bodyPr/>
          <a:lstStyle/>
          <a:p>
            <a:r>
              <a:rPr lang="en-US" sz="2800" dirty="0"/>
              <a:t>65 + A = 130</a:t>
            </a:r>
            <a:r>
              <a:rPr lang="ru-RU" sz="2800" dirty="0"/>
              <a:t> – хорошо ли это?</a:t>
            </a:r>
          </a:p>
          <a:p>
            <a:r>
              <a:rPr lang="ru-RU" sz="2800" dirty="0"/>
              <a:t>В программировании часто требуется обратный эффект – чтобы мы не могли случайно или нарочно сложить цифру с буквой. </a:t>
            </a:r>
          </a:p>
          <a:p>
            <a:r>
              <a:rPr lang="ru-RU" sz="2800" dirty="0"/>
              <a:t>Языки программирования по-разному реагируют на подобную операцию</a:t>
            </a:r>
            <a:endParaRPr lang="en-US" sz="2800" dirty="0"/>
          </a:p>
          <a:p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71314A-53E1-4F9A-995C-4B826F128C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CC0B9D-7A94-44FE-8E3D-40BA4E8E0E72}" type="slidenum">
              <a:rPr lang="ru-RU" smtClean="0"/>
              <a:pPr>
                <a:defRPr/>
              </a:pPr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914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 eaLnBrk="1" hangingPunct="1"/>
            <a:r>
              <a:rPr lang="ru-RU" sz="3200" dirty="0"/>
              <a:t>Контроль типов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229600" cy="4032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/>
              <a:t>Основная функция типов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/>
              <a:t>обеспечение более полной и легкой проверки правильности программ. </a:t>
            </a:r>
          </a:p>
          <a:p>
            <a:pPr eaLnBrk="1" hangingPunct="1">
              <a:lnSpc>
                <a:spcPct val="90000"/>
              </a:lnSpc>
            </a:pPr>
            <a:r>
              <a:rPr lang="ru-RU" sz="2400"/>
              <a:t>Проверка заключается 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/>
              <a:t>в определении типов выражений 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/>
              <a:t>и их согласованности с типами, которые требуются по правилам языка.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ru-RU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sz="2400"/>
              <a:t>Такая проверка называется </a:t>
            </a:r>
            <a:r>
              <a:rPr lang="ru-RU" sz="2400" b="1" i="1"/>
              <a:t>контролем типов</a:t>
            </a:r>
            <a:r>
              <a:rPr lang="ru-RU" sz="2400"/>
              <a:t>.</a:t>
            </a:r>
          </a:p>
        </p:txBody>
      </p:sp>
      <p:sp>
        <p:nvSpPr>
          <p:cNvPr id="14340" name="Номер слайда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2AB83A-CCF9-43E9-95D8-2AB932D39AFE}" type="slidenum">
              <a:rPr lang="ru-RU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ru-RU" sz="1200">
              <a:latin typeface="Arial Black" panose="020B0A04020102020204" pitchFamily="34" charset="0"/>
            </a:endParaRP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A7255868-1542-4604-A9CE-2D9742C7AB64}"/>
              </a:ext>
            </a:extLst>
          </p:cNvPr>
          <p:cNvGraphicFramePr>
            <a:graphicFrameLocks noGrp="1"/>
          </p:cNvGraphicFramePr>
          <p:nvPr/>
        </p:nvGraphicFramePr>
        <p:xfrm>
          <a:off x="1331640" y="50901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8319078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0505947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7222709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7769884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6418037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298956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4904542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01314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193318"/>
                  </a:ext>
                </a:extLst>
              </a:tr>
            </a:tbl>
          </a:graphicData>
        </a:graphic>
      </p:graphicFrame>
      <p:graphicFrame>
        <p:nvGraphicFramePr>
          <p:cNvPr id="7" name="Таблица 3">
            <a:extLst>
              <a:ext uri="{FF2B5EF4-FFF2-40B4-BE49-F238E27FC236}">
                <a16:creationId xmlns:a16="http://schemas.microsoft.com/office/drawing/2014/main" id="{3380B78E-8514-4281-8666-06E063C46F3C}"/>
              </a:ext>
            </a:extLst>
          </p:cNvPr>
          <p:cNvGraphicFramePr>
            <a:graphicFrameLocks noGrp="1"/>
          </p:cNvGraphicFramePr>
          <p:nvPr/>
        </p:nvGraphicFramePr>
        <p:xfrm>
          <a:off x="1331640" y="570493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8319078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0505947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7222709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7769884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6418037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298956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4904542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01314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193318"/>
                  </a:ext>
                </a:extLst>
              </a:tr>
            </a:tbl>
          </a:graphicData>
        </a:graphic>
      </p:graphicFrame>
      <p:graphicFrame>
        <p:nvGraphicFramePr>
          <p:cNvPr id="8" name="Таблица 3">
            <a:extLst>
              <a:ext uri="{FF2B5EF4-FFF2-40B4-BE49-F238E27FC236}">
                <a16:creationId xmlns:a16="http://schemas.microsoft.com/office/drawing/2014/main" id="{A1158AD8-825C-4A06-920D-A0A819A707A2}"/>
              </a:ext>
            </a:extLst>
          </p:cNvPr>
          <p:cNvGraphicFramePr>
            <a:graphicFrameLocks noGrp="1"/>
          </p:cNvGraphicFramePr>
          <p:nvPr/>
        </p:nvGraphicFramePr>
        <p:xfrm>
          <a:off x="1362062" y="6179379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8319078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0505947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87222709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7769884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6418037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298956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4904542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01314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1933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C2950A8-EDCF-4BA6-89C6-466AE02AD41C}"/>
              </a:ext>
            </a:extLst>
          </p:cNvPr>
          <p:cNvSpPr txBox="1"/>
          <p:nvPr/>
        </p:nvSpPr>
        <p:spPr>
          <a:xfrm>
            <a:off x="142042" y="6469157"/>
            <a:ext cx="17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Переполнение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74700"/>
          </a:xfrm>
        </p:spPr>
        <p:txBody>
          <a:bodyPr/>
          <a:lstStyle/>
          <a:p>
            <a:pPr eaLnBrk="1" hangingPunct="1"/>
            <a:r>
              <a:rPr lang="ru-RU" sz="3200" dirty="0"/>
              <a:t>Правила типизации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229600" cy="48958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sz="2400"/>
              <a:t>Программа называется </a:t>
            </a:r>
            <a:r>
              <a:rPr lang="ru-RU" sz="2400" i="1"/>
              <a:t>типово-правильной</a:t>
            </a:r>
            <a:r>
              <a:rPr lang="ru-RU" sz="2400"/>
              <a:t>, если она удовлетворяет правилам типизации языка: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sz="2400"/>
          </a:p>
          <a:p>
            <a:pPr eaLnBrk="1" hangingPunct="1">
              <a:lnSpc>
                <a:spcPct val="80000"/>
              </a:lnSpc>
            </a:pPr>
            <a:r>
              <a:rPr lang="ru-RU" sz="2400"/>
              <a:t>приписывание типов переменным и константам,</a:t>
            </a:r>
          </a:p>
          <a:p>
            <a:pPr eaLnBrk="1" hangingPunct="1">
              <a:lnSpc>
                <a:spcPct val="80000"/>
              </a:lnSpc>
            </a:pPr>
            <a:r>
              <a:rPr lang="ru-RU" sz="2400"/>
              <a:t>определение типов выражений по типам их частей,</a:t>
            </a:r>
          </a:p>
          <a:p>
            <a:pPr eaLnBrk="1" hangingPunct="1">
              <a:lnSpc>
                <a:spcPct val="80000"/>
              </a:lnSpc>
            </a:pPr>
            <a:r>
              <a:rPr lang="ru-RU" sz="2400"/>
              <a:t>согласование типов частей языковых конструкций.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sz="240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ru-RU" sz="2400"/>
              <a:t>Язык программирования является </a:t>
            </a:r>
            <a:r>
              <a:rPr lang="ru-RU" sz="2400" b="1" i="1"/>
              <a:t>типизированным</a:t>
            </a:r>
            <a:r>
              <a:rPr lang="ru-RU" sz="2400"/>
              <a:t>, если для него определены правила типизации.</a:t>
            </a:r>
          </a:p>
        </p:txBody>
      </p:sp>
      <p:sp>
        <p:nvSpPr>
          <p:cNvPr id="15364" name="Номер слайда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0F3CEDD-CC4A-4B5F-A1BD-4DB4E9B456E5}" type="slidenum">
              <a:rPr lang="ru-RU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ru-RU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256212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ru-RU" sz="2400" b="1" dirty="0"/>
              <a:t>Статическая типизация</a:t>
            </a:r>
            <a:r>
              <a:rPr lang="ru-RU" sz="2400" dirty="0"/>
              <a:t> </a:t>
            </a:r>
          </a:p>
          <a:p>
            <a:pPr eaLnBrk="1" hangingPunct="1">
              <a:defRPr/>
            </a:pPr>
            <a:r>
              <a:rPr lang="ru-RU" sz="2400" dirty="0"/>
              <a:t>переменная, параметр подпрограммы, возвращаемое значение функции связывается с типом в </a:t>
            </a:r>
            <a:r>
              <a:rPr lang="ru-RU" sz="2400" b="1" dirty="0"/>
              <a:t>момент объявления </a:t>
            </a:r>
            <a:r>
              <a:rPr lang="ru-RU" sz="2400" dirty="0"/>
              <a:t>и тип не может быть изменён позже</a:t>
            </a:r>
          </a:p>
          <a:p>
            <a:pPr lvl="1" eaLnBrk="1" hangingPunct="1">
              <a:defRPr/>
            </a:pPr>
            <a:r>
              <a:rPr lang="ru-RU" sz="2000" dirty="0"/>
              <a:t>Ада, C++, </a:t>
            </a:r>
            <a:r>
              <a:rPr lang="en-US" sz="2000" dirty="0"/>
              <a:t>C#, Java</a:t>
            </a:r>
            <a:endParaRPr lang="ru-RU" sz="2000" dirty="0"/>
          </a:p>
          <a:p>
            <a:pPr eaLnBrk="1" hangingPunct="1">
              <a:defRPr/>
            </a:pPr>
            <a:endParaRPr lang="ru-RU" sz="2400" b="1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ru-RU" sz="2400" b="1" dirty="0"/>
              <a:t>Динамическая типизация</a:t>
            </a:r>
            <a:endParaRPr lang="ru-RU" sz="2400" dirty="0"/>
          </a:p>
          <a:p>
            <a:pPr eaLnBrk="1" hangingPunct="1">
              <a:defRPr/>
            </a:pPr>
            <a:r>
              <a:rPr lang="ru-RU" sz="2400" dirty="0"/>
              <a:t>переменная связывается с типом </a:t>
            </a:r>
            <a:r>
              <a:rPr lang="ru-RU" sz="2400" b="1" dirty="0"/>
              <a:t>в момент присваивания значения</a:t>
            </a:r>
            <a:r>
              <a:rPr lang="ru-RU" sz="2400" dirty="0"/>
              <a:t>, а не в момент объявления переменной</a:t>
            </a:r>
          </a:p>
          <a:p>
            <a:pPr lvl="1" eaLnBrk="1" hangingPunct="1">
              <a:defRPr/>
            </a:pPr>
            <a:r>
              <a:rPr lang="ru-RU" sz="2000" dirty="0" err="1"/>
              <a:t>Python</a:t>
            </a:r>
            <a:r>
              <a:rPr lang="ru-RU" sz="2000" dirty="0"/>
              <a:t>, </a:t>
            </a:r>
            <a:r>
              <a:rPr lang="en-US" sz="2000" dirty="0"/>
              <a:t>Ruby</a:t>
            </a:r>
            <a:r>
              <a:rPr lang="ru-RU" sz="2000" dirty="0"/>
              <a:t>, PHP, </a:t>
            </a:r>
            <a:r>
              <a:rPr lang="ru-RU" sz="2000" dirty="0" err="1"/>
              <a:t>Perl</a:t>
            </a:r>
            <a:r>
              <a:rPr lang="ru-RU" sz="2000" dirty="0"/>
              <a:t>, </a:t>
            </a:r>
            <a:r>
              <a:rPr lang="ru-RU" sz="2000" dirty="0" err="1"/>
              <a:t>JavaScript</a:t>
            </a:r>
            <a:endParaRPr lang="ru-RU" sz="2000" dirty="0"/>
          </a:p>
        </p:txBody>
      </p:sp>
      <p:sp>
        <p:nvSpPr>
          <p:cNvPr id="16387" name="Номер слайда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1EBBA9-69C7-470E-8F9A-402B934A50A8}" type="slidenum">
              <a:rPr lang="ru-RU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ru-RU" sz="120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A1BCC-C67E-4751-B792-1E8FCEDA08A8}"/>
              </a:ext>
            </a:extLst>
          </p:cNvPr>
          <p:cNvSpPr txBox="1"/>
          <p:nvPr/>
        </p:nvSpPr>
        <p:spPr>
          <a:xfrm>
            <a:off x="4284948" y="2828835"/>
            <a:ext cx="4536504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a = 4;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“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dfcz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 // error!!!= C++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6658F-88F0-4814-87D6-586379DB0B6C}"/>
              </a:ext>
            </a:extLst>
          </p:cNvPr>
          <p:cNvSpPr txBox="1"/>
          <p:nvPr/>
        </p:nvSpPr>
        <p:spPr>
          <a:xfrm>
            <a:off x="3203848" y="5997714"/>
            <a:ext cx="5482952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6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“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dfcz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 # все работает - Python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 eaLnBrk="1" hangingPunct="1"/>
            <a:r>
              <a:rPr lang="ru-RU" sz="3200" dirty="0"/>
              <a:t>Уровни типизации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824412"/>
          </a:xfrm>
        </p:spPr>
        <p:txBody>
          <a:bodyPr/>
          <a:lstStyle/>
          <a:p>
            <a:pPr eaLnBrk="1" hangingPunct="1"/>
            <a:r>
              <a:rPr lang="ru-RU" sz="2400" b="1" dirty="0"/>
              <a:t>Слабо типизированный</a:t>
            </a:r>
            <a:r>
              <a:rPr lang="ru-RU" sz="2400" dirty="0"/>
              <a:t>  (нестрогая типизация) – если информация и типе используется только для обеспечения корректности программы на машинном уровне (ПЛ/1, Алгол-68, Си и C++) </a:t>
            </a:r>
          </a:p>
          <a:p>
            <a:pPr lvl="1" eaLnBrk="1" hangingPunct="1"/>
            <a:r>
              <a:rPr lang="ru-RU" sz="2000" dirty="0"/>
              <a:t>разрешается выполнение некорректных операций</a:t>
            </a:r>
          </a:p>
          <a:p>
            <a:pPr lvl="1" eaLnBrk="1" hangingPunct="1"/>
            <a:r>
              <a:rPr lang="ru-RU" sz="2000" dirty="0"/>
              <a:t>повышает гибкость языка, но уменьшает понятность и надежность программ.</a:t>
            </a:r>
          </a:p>
          <a:p>
            <a:pPr lvl="1" eaLnBrk="1" hangingPunct="1"/>
            <a:endParaRPr lang="ru-RU" sz="2000" dirty="0"/>
          </a:p>
          <a:p>
            <a:pPr eaLnBrk="1" hangingPunct="1"/>
            <a:r>
              <a:rPr lang="ru-RU" sz="2400" b="1" dirty="0"/>
              <a:t>Сильно типизированный</a:t>
            </a:r>
            <a:r>
              <a:rPr lang="ru-RU" sz="2400" dirty="0"/>
              <a:t> (строгая типизация) – если осуществляется полный контроль типов (язык Ада</a:t>
            </a:r>
            <a:r>
              <a:rPr lang="en-US" sz="2400" dirty="0"/>
              <a:t>, C#, Java</a:t>
            </a:r>
            <a:r>
              <a:rPr lang="ru-RU" sz="2400" dirty="0"/>
              <a:t>) </a:t>
            </a:r>
          </a:p>
          <a:p>
            <a:pPr lvl="1" eaLnBrk="1" hangingPunct="1"/>
            <a:r>
              <a:rPr lang="ru-RU" sz="2000" dirty="0"/>
              <a:t>повышает надежность и ясность программ</a:t>
            </a:r>
          </a:p>
        </p:txBody>
      </p:sp>
      <p:sp>
        <p:nvSpPr>
          <p:cNvPr id="17412" name="Номер слайда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8EA0BA-E4A4-4254-BB68-ED800B75690B}" type="slidenum">
              <a:rPr lang="ru-RU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ru-RU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r>
              <a:rPr lang="ru-RU" sz="3600" dirty="0"/>
              <a:t>Организация данных</a:t>
            </a:r>
          </a:p>
        </p:txBody>
      </p:sp>
      <p:sp>
        <p:nvSpPr>
          <p:cNvPr id="6147" name="Объект 2"/>
          <p:cNvSpPr>
            <a:spLocks noGrp="1"/>
          </p:cNvSpPr>
          <p:nvPr>
            <p:ph idx="1"/>
          </p:nvPr>
        </p:nvSpPr>
        <p:spPr>
          <a:xfrm>
            <a:off x="457200" y="1989138"/>
            <a:ext cx="8229600" cy="4608512"/>
          </a:xfrm>
        </p:spPr>
        <p:txBody>
          <a:bodyPr/>
          <a:lstStyle/>
          <a:p>
            <a:r>
              <a:rPr lang="ru-RU" sz="2400" b="1"/>
              <a:t>Данные</a:t>
            </a:r>
            <a:r>
              <a:rPr lang="ru-RU" sz="2400"/>
              <a:t> – это представление фактов и идей в формализованном виде, пригодном для передачи и переработке в некоем процессе </a:t>
            </a:r>
          </a:p>
          <a:p>
            <a:r>
              <a:rPr lang="ru-RU" sz="2400" b="1"/>
              <a:t>Информация</a:t>
            </a:r>
            <a:r>
              <a:rPr lang="ru-RU" sz="2400"/>
              <a:t> - это смысл, который придается данным при их представлении</a:t>
            </a:r>
          </a:p>
          <a:p>
            <a:endParaRPr lang="ru-RU" sz="2400"/>
          </a:p>
          <a:p>
            <a:r>
              <a:rPr lang="ru-RU" sz="2400" b="1"/>
              <a:t>Организация данных </a:t>
            </a:r>
            <a:r>
              <a:rPr lang="ru-RU" sz="2400"/>
              <a:t>– представление данных и управление данными в соответствии с определенными соглашениями.</a:t>
            </a:r>
          </a:p>
          <a:p>
            <a:endParaRPr lang="ru-RU" sz="2400"/>
          </a:p>
          <a:p>
            <a:endParaRPr lang="ru-RU" sz="2400"/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98B3B0-B7AC-42DF-86B5-0C685861599E}" type="slidenum">
              <a:rPr lang="ru-RU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ru-RU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57238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>
                <a:latin typeface="+mn-lt"/>
                <a:ea typeface="+mn-ea"/>
                <a:cs typeface="+mn-cs"/>
              </a:rPr>
              <a:t>Преимущества типизации</a:t>
            </a:r>
            <a:endParaRPr lang="ru-RU" sz="3200" dirty="0"/>
          </a:p>
        </p:txBody>
      </p:sp>
      <p:sp>
        <p:nvSpPr>
          <p:cNvPr id="18435" name="Содержимое 2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608512"/>
          </a:xfrm>
        </p:spPr>
        <p:txBody>
          <a:bodyPr/>
          <a:lstStyle/>
          <a:p>
            <a:pPr eaLnBrk="1" hangingPunct="1"/>
            <a:r>
              <a:rPr lang="ru-RU" sz="2400"/>
              <a:t>Модель предметной области лучше структурирована,</a:t>
            </a:r>
            <a:r>
              <a:rPr lang="en-US" sz="2400"/>
              <a:t> </a:t>
            </a:r>
            <a:r>
              <a:rPr lang="ru-RU" sz="2400"/>
              <a:t>существует иерархия сортов элементов</a:t>
            </a:r>
          </a:p>
          <a:p>
            <a:pPr eaLnBrk="1" hangingPunct="1"/>
            <a:endParaRPr lang="ru-RU" sz="2400"/>
          </a:p>
          <a:p>
            <a:pPr eaLnBrk="1" hangingPunct="1"/>
            <a:r>
              <a:rPr lang="ru-RU" sz="2400"/>
              <a:t>Манипулирование элементами более целенаправленно,</a:t>
            </a:r>
            <a:r>
              <a:rPr lang="en-US" sz="2400"/>
              <a:t> </a:t>
            </a:r>
            <a:r>
              <a:rPr lang="ru-RU" sz="2400"/>
              <a:t>разнородные элементы обрабатываются различным</a:t>
            </a:r>
            <a:r>
              <a:rPr lang="en-US" sz="2400"/>
              <a:t> </a:t>
            </a:r>
            <a:r>
              <a:rPr lang="ru-RU" sz="2400"/>
              <a:t>образом, однородные – единообразно</a:t>
            </a:r>
          </a:p>
          <a:p>
            <a:pPr eaLnBrk="1" hangingPunct="1"/>
            <a:endParaRPr lang="ru-RU" sz="2400"/>
          </a:p>
          <a:p>
            <a:pPr eaLnBrk="1" hangingPunct="1"/>
            <a:r>
              <a:rPr lang="ru-RU" sz="2400"/>
              <a:t>В случае строгой типизации несоответствия типов</a:t>
            </a:r>
            <a:r>
              <a:rPr lang="en-US" sz="2400"/>
              <a:t> </a:t>
            </a:r>
            <a:r>
              <a:rPr lang="ru-RU" sz="2400"/>
              <a:t>фиксируются до выполнения программы, гарантируя</a:t>
            </a:r>
            <a:r>
              <a:rPr lang="en-US" sz="2400"/>
              <a:t> </a:t>
            </a:r>
            <a:r>
              <a:rPr lang="ru-RU" sz="2400"/>
              <a:t>отсутствие смысловых ошибок и безопасность кода</a:t>
            </a:r>
          </a:p>
        </p:txBody>
      </p:sp>
      <p:sp>
        <p:nvSpPr>
          <p:cNvPr id="18436" name="Номер слайда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2E272B-22F7-4802-999F-C1C406F67213}" type="slidenum">
              <a:rPr lang="ru-RU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ru-RU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6672"/>
            <a:ext cx="8229600" cy="648072"/>
          </a:xfrm>
        </p:spPr>
        <p:txBody>
          <a:bodyPr/>
          <a:lstStyle/>
          <a:p>
            <a:pPr eaLnBrk="1" hangingPunct="1"/>
            <a:r>
              <a:rPr lang="ru-RU" sz="3200" dirty="0"/>
              <a:t>Тип данных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700213"/>
            <a:ext cx="8229600" cy="41846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sz="2400" dirty="0"/>
              <a:t>Определяет </a:t>
            </a:r>
            <a:endParaRPr lang="en-US" sz="24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400" dirty="0"/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ru-RU" sz="2400" dirty="0"/>
              <a:t>Формат представления в памяти компьютера 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endParaRPr lang="ru-RU" sz="2400" dirty="0"/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ru-RU" sz="2400" dirty="0"/>
              <a:t>Множество допустимых значений, которые может принимать принадлежащая к выбранному типу переменная или константа 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endParaRPr lang="ru-RU" sz="2400" dirty="0"/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ru-RU" sz="2400" dirty="0"/>
              <a:t>Множество допустимых операций, применимых к этому типу. 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endParaRPr lang="ru-RU" sz="2400" dirty="0"/>
          </a:p>
        </p:txBody>
      </p:sp>
      <p:sp>
        <p:nvSpPr>
          <p:cNvPr id="19460" name="Номер слайда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8C54E5-7A7A-46DA-998A-8CCE4A70F425}" type="slidenum">
              <a:rPr lang="ru-RU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ru-RU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1"/>
            <a:ext cx="8075613" cy="595536"/>
          </a:xfrm>
        </p:spPr>
        <p:txBody>
          <a:bodyPr/>
          <a:lstStyle/>
          <a:p>
            <a:pPr eaLnBrk="1" hangingPunct="1"/>
            <a:r>
              <a:rPr lang="ru-RU" sz="3200" dirty="0"/>
              <a:t>Простые и структурные типы данных</a:t>
            </a:r>
            <a:endParaRPr lang="ru-RU" sz="3200" b="1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229600" cy="49688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b="1" i="1" dirty="0"/>
              <a:t>Простые</a:t>
            </a:r>
            <a:r>
              <a:rPr lang="ru-RU" sz="2800" dirty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ru-RU" sz="2400" dirty="0"/>
              <a:t>Целочисленные</a:t>
            </a: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ru-RU" sz="2400" dirty="0"/>
              <a:t>Вещественные</a:t>
            </a:r>
            <a:endParaRPr lang="ru-RU" sz="2400" b="1" i="1" dirty="0"/>
          </a:p>
          <a:p>
            <a:pPr lvl="1" eaLnBrk="1" hangingPunct="1">
              <a:lnSpc>
                <a:spcPct val="80000"/>
              </a:lnSpc>
            </a:pPr>
            <a:r>
              <a:rPr lang="ru-RU" sz="2400" dirty="0"/>
              <a:t>Логический тип </a:t>
            </a:r>
          </a:p>
          <a:p>
            <a:pPr lvl="1" eaLnBrk="1" hangingPunct="1">
              <a:lnSpc>
                <a:spcPct val="80000"/>
              </a:lnSpc>
            </a:pPr>
            <a:r>
              <a:rPr lang="ru-RU" sz="2400" dirty="0"/>
              <a:t>Символьный тип </a:t>
            </a:r>
          </a:p>
          <a:p>
            <a:pPr lvl="1" eaLnBrk="1" hangingPunct="1">
              <a:lnSpc>
                <a:spcPct val="80000"/>
              </a:lnSpc>
            </a:pPr>
            <a:endParaRPr lang="ru-RU" sz="2400" dirty="0"/>
          </a:p>
          <a:p>
            <a:pPr eaLnBrk="1" hangingPunct="1">
              <a:lnSpc>
                <a:spcPct val="80000"/>
              </a:lnSpc>
            </a:pPr>
            <a:r>
              <a:rPr lang="ru-RU" sz="2800" b="1" i="1" dirty="0"/>
              <a:t>Структурированные</a:t>
            </a:r>
            <a:endParaRPr lang="ru-RU" sz="2800" dirty="0"/>
          </a:p>
          <a:p>
            <a:pPr lvl="1" eaLnBrk="1" hangingPunct="1">
              <a:lnSpc>
                <a:spcPct val="80000"/>
              </a:lnSpc>
            </a:pPr>
            <a:r>
              <a:rPr lang="ru-RU" sz="2400" dirty="0"/>
              <a:t>Массив </a:t>
            </a:r>
          </a:p>
          <a:p>
            <a:pPr lvl="1" eaLnBrk="1" hangingPunct="1">
              <a:lnSpc>
                <a:spcPct val="80000"/>
              </a:lnSpc>
            </a:pPr>
            <a:r>
              <a:rPr lang="ru-RU" sz="2400" dirty="0"/>
              <a:t>Строка</a:t>
            </a:r>
            <a:endParaRPr lang="en-US" sz="2400" dirty="0"/>
          </a:p>
          <a:p>
            <a:pPr lvl="1" eaLnBrk="1" hangingPunct="1">
              <a:lnSpc>
                <a:spcPct val="80000"/>
              </a:lnSpc>
            </a:pPr>
            <a:r>
              <a:rPr lang="ru-RU" sz="2400" dirty="0"/>
              <a:t>Структура</a:t>
            </a:r>
          </a:p>
          <a:p>
            <a:pPr lvl="1" eaLnBrk="1" hangingPunct="1">
              <a:lnSpc>
                <a:spcPct val="80000"/>
              </a:lnSpc>
            </a:pPr>
            <a:r>
              <a:rPr lang="ru-RU" sz="2400" dirty="0"/>
              <a:t>Перечисление</a:t>
            </a:r>
          </a:p>
          <a:p>
            <a:pPr lvl="1" eaLnBrk="1" hangingPunct="1">
              <a:lnSpc>
                <a:spcPct val="80000"/>
              </a:lnSpc>
            </a:pPr>
            <a:r>
              <a:rPr lang="ru-RU" sz="2400" dirty="0"/>
              <a:t>Класс</a:t>
            </a:r>
          </a:p>
        </p:txBody>
      </p:sp>
      <p:sp>
        <p:nvSpPr>
          <p:cNvPr id="20484" name="Номер слайда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70E71F-C928-4730-A19E-241570429212}" type="slidenum">
              <a:rPr lang="ru-RU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ru-RU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432048"/>
          </a:xfrm>
        </p:spPr>
        <p:txBody>
          <a:bodyPr/>
          <a:lstStyle/>
          <a:p>
            <a:r>
              <a:rPr lang="ru-RU" sz="3200" dirty="0"/>
              <a:t>Типы данных С++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CC0B9D-7A94-44FE-8E3D-40BA4E8E0E72}" type="slidenum">
              <a:rPr lang="ru-RU" smtClean="0"/>
              <a:pPr>
                <a:defRPr/>
              </a:pPr>
              <a:t>23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951281"/>
              </p:ext>
            </p:extLst>
          </p:nvPr>
        </p:nvGraphicFramePr>
        <p:xfrm>
          <a:off x="251520" y="980728"/>
          <a:ext cx="8640959" cy="5737381"/>
        </p:xfrm>
        <a:graphic>
          <a:graphicData uri="http://schemas.openxmlformats.org/drawingml/2006/table">
            <a:tbl>
              <a:tblPr firstRow="1" firstCol="1" bandRow="1"/>
              <a:tblGrid>
                <a:gridCol w="2880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20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6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Название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7602" marR="57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6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Обозначение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7602" marR="57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6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Диапазон значений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7602" marR="57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20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Байт</a:t>
                      </a:r>
                    </a:p>
                  </a:txBody>
                  <a:tcPr marL="57602" marR="57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char</a:t>
                      </a:r>
                    </a:p>
                  </a:txBody>
                  <a:tcPr marL="57602" marR="57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от -128 до +127</a:t>
                      </a:r>
                    </a:p>
                  </a:txBody>
                  <a:tcPr marL="57602" marR="57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20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без знака</a:t>
                      </a:r>
                    </a:p>
                  </a:txBody>
                  <a:tcPr marL="57602" marR="57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unsigned char</a:t>
                      </a:r>
                    </a:p>
                  </a:txBody>
                  <a:tcPr marL="57602" marR="57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от 0 до 255</a:t>
                      </a:r>
                    </a:p>
                  </a:txBody>
                  <a:tcPr marL="57602" marR="57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20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Короткое целое число</a:t>
                      </a:r>
                    </a:p>
                  </a:txBody>
                  <a:tcPr marL="57602" marR="57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short</a:t>
                      </a:r>
                    </a:p>
                  </a:txBody>
                  <a:tcPr marL="57602" marR="57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от -32768 до +32767</a:t>
                      </a:r>
                    </a:p>
                  </a:txBody>
                  <a:tcPr marL="57602" marR="57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4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Короткое целое число без знака</a:t>
                      </a:r>
                    </a:p>
                  </a:txBody>
                  <a:tcPr marL="57602" marR="57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unsigned</a:t>
                      </a: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short</a:t>
                      </a:r>
                      <a:endParaRPr lang="ru-RU" sz="16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7602" marR="57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от 0 до 65535</a:t>
                      </a:r>
                    </a:p>
                  </a:txBody>
                  <a:tcPr marL="57602" marR="57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4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Целое число</a:t>
                      </a:r>
                    </a:p>
                  </a:txBody>
                  <a:tcPr marL="57602" marR="57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int</a:t>
                      </a:r>
                    </a:p>
                  </a:txBody>
                  <a:tcPr marL="57602" marR="57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от – 2147483648 до + 2147483647 </a:t>
                      </a:r>
                    </a:p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(4 байта)</a:t>
                      </a:r>
                    </a:p>
                  </a:txBody>
                  <a:tcPr marL="57602" marR="57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4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Целое число без знака</a:t>
                      </a:r>
                    </a:p>
                  </a:txBody>
                  <a:tcPr marL="57602" marR="57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unsigned int (</a:t>
                      </a: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или просто</a:t>
                      </a:r>
                      <a:r>
                        <a:rPr lang="en-US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unsigned)</a:t>
                      </a:r>
                      <a:endParaRPr lang="ru-RU" sz="16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7602" marR="57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от 0 до 4294967295</a:t>
                      </a:r>
                    </a:p>
                  </a:txBody>
                  <a:tcPr marL="57602" marR="57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44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Длинное целое число</a:t>
                      </a:r>
                    </a:p>
                  </a:txBody>
                  <a:tcPr marL="57602" marR="57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long</a:t>
                      </a:r>
                    </a:p>
                  </a:txBody>
                  <a:tcPr marL="57602" marR="57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от – 2147483648 до + 2147483647</a:t>
                      </a:r>
                    </a:p>
                  </a:txBody>
                  <a:tcPr marL="57602" marR="57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44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Длинное целое число без знака</a:t>
                      </a:r>
                    </a:p>
                  </a:txBody>
                  <a:tcPr marL="57602" marR="57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unsigned long</a:t>
                      </a:r>
                    </a:p>
                  </a:txBody>
                  <a:tcPr marL="57602" marR="57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от 0 до 4294967295</a:t>
                      </a:r>
                    </a:p>
                  </a:txBody>
                  <a:tcPr marL="57602" marR="57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44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Вещественное число одинарной точности</a:t>
                      </a:r>
                    </a:p>
                  </a:txBody>
                  <a:tcPr marL="57602" marR="57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float</a:t>
                      </a:r>
                    </a:p>
                  </a:txBody>
                  <a:tcPr marL="57602" marR="57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от ±3.4e-38 до ±3.4e+38 (7 значащих цифр)</a:t>
                      </a:r>
                    </a:p>
                  </a:txBody>
                  <a:tcPr marL="57602" marR="57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44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Вещественное число двойной точности</a:t>
                      </a:r>
                    </a:p>
                  </a:txBody>
                  <a:tcPr marL="57602" marR="57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double</a:t>
                      </a:r>
                    </a:p>
                  </a:txBody>
                  <a:tcPr marL="57602" marR="57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от ±1.7e-308 до ±1.7e+308 (15 значащих цифр)</a:t>
                      </a:r>
                    </a:p>
                  </a:txBody>
                  <a:tcPr marL="57602" marR="57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44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Вещественное число увеличенной точности</a:t>
                      </a:r>
                    </a:p>
                  </a:txBody>
                  <a:tcPr marL="57602" marR="57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long double</a:t>
                      </a:r>
                    </a:p>
                  </a:txBody>
                  <a:tcPr marL="57602" marR="57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от ±1.2e-4932 до ±1.2e+4932</a:t>
                      </a:r>
                    </a:p>
                  </a:txBody>
                  <a:tcPr marL="57602" marR="57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441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Логическое значение</a:t>
                      </a:r>
                    </a:p>
                  </a:txBody>
                  <a:tcPr marL="57602" marR="57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bool</a:t>
                      </a:r>
                    </a:p>
                  </a:txBody>
                  <a:tcPr marL="57602" marR="57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значения </a:t>
                      </a:r>
                      <a:r>
                        <a:rPr lang="ru-RU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true</a:t>
                      </a: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(истина) или </a:t>
                      </a:r>
                      <a:r>
                        <a:rPr lang="ru-RU" sz="1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false</a:t>
                      </a:r>
                      <a:r>
                        <a:rPr lang="ru-RU" sz="1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(ложь)</a:t>
                      </a:r>
                    </a:p>
                  </a:txBody>
                  <a:tcPr marL="57602" marR="5760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486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9B6C84-00BF-4631-851A-4C00126D2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3467" y="738171"/>
            <a:ext cx="7013029" cy="508444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3F66F55-FD17-4042-BAA4-6A46841B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2148"/>
            <a:ext cx="8229600" cy="571500"/>
          </a:xfrm>
        </p:spPr>
        <p:txBody>
          <a:bodyPr>
            <a:noAutofit/>
          </a:bodyPr>
          <a:lstStyle/>
          <a:p>
            <a:r>
              <a:rPr lang="ru-RU" sz="3200" dirty="0"/>
              <a:t>Типы данных </a:t>
            </a:r>
            <a:r>
              <a:rPr lang="en-US" sz="3200" dirty="0"/>
              <a:t>Python </a:t>
            </a:r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id="{F9430E22-0145-4556-BA2D-3492F059FEFA}"/>
              </a:ext>
            </a:extLst>
          </p:cNvPr>
          <p:cNvSpPr txBox="1">
            <a:spLocks/>
          </p:cNvSpPr>
          <p:nvPr/>
        </p:nvSpPr>
        <p:spPr>
          <a:xfrm>
            <a:off x="34961" y="4902469"/>
            <a:ext cx="4591050" cy="1838899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9550" indent="-127397">
              <a:buNone/>
            </a:pPr>
            <a:r>
              <a:rPr lang="ru-RU" sz="2400" dirty="0"/>
              <a:t>В Python встроенные типы данных подразделяются на две группы: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скалярные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/>
              <a:t>структурированные</a:t>
            </a:r>
          </a:p>
        </p:txBody>
      </p:sp>
    </p:spTree>
    <p:extLst>
      <p:ext uri="{BB962C8B-B14F-4D97-AF65-F5344CB8AC3E}">
        <p14:creationId xmlns:p14="http://schemas.microsoft.com/office/powerpoint/2010/main" val="348279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Номер слайда 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14E941-F743-4EC3-8F5E-F040D6DD2486}" type="slidenum">
              <a:rPr lang="ru-RU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ru-RU" sz="1200">
              <a:latin typeface="Arial Black" panose="020B0A04020102020204" pitchFamily="34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475579"/>
              </p:ext>
            </p:extLst>
          </p:nvPr>
        </p:nvGraphicFramePr>
        <p:xfrm>
          <a:off x="323850" y="365125"/>
          <a:ext cx="8712200" cy="6350006"/>
        </p:xfrm>
        <a:graphic>
          <a:graphicData uri="http://schemas.openxmlformats.org/drawingml/2006/table">
            <a:tbl>
              <a:tblPr/>
              <a:tblGrid>
                <a:gridCol w="79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0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5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24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-Bold"/>
                          <a:cs typeface="Helvetica-Bold"/>
                        </a:rPr>
                        <a:t>Тип С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-Bold"/>
                          <a:cs typeface="Helvetica-Bold"/>
                        </a:rPr>
                        <a:t>#</a:t>
                      </a:r>
                      <a:endParaRPr kumimoji="0" lang="ru-RU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-Bold"/>
                          <a:cs typeface="Helvetica-Bold"/>
                        </a:rPr>
                        <a:t>Размер в байтах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-Bold"/>
                          <a:cs typeface="Helvetica-Bold"/>
                        </a:rPr>
                        <a:t>Тип .NET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-Bold"/>
                          <a:cs typeface="Helvetica-Bold"/>
                        </a:rPr>
                        <a:t>Описание 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013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-Bold"/>
                          <a:cs typeface="Helvetica-Bold"/>
                        </a:rPr>
                        <a:t>Базовый тип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object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-Bold"/>
                          <a:cs typeface="Helvetica-Bold"/>
                        </a:rPr>
                        <a:t> 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Object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-Bold"/>
                          <a:cs typeface="Helvetica-Bold"/>
                        </a:rPr>
                        <a:t>Может хранить все что угодно, т.к. является всеобщим предком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013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-Bold"/>
                          <a:cs typeface="Helvetica-Bold"/>
                        </a:rPr>
                        <a:t>Логический тип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b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ool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-Bold"/>
                          <a:cs typeface="Helvetica-Bold"/>
                        </a:rPr>
                        <a:t>1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B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o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lean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-Bold"/>
                          <a:cs typeface="Helvetica-Bold"/>
                        </a:rPr>
                        <a:t> true или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-Bold"/>
                          <a:cs typeface="Helvetica-Bold"/>
                        </a:rPr>
                        <a:t>false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13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-Bold"/>
                          <a:cs typeface="Helvetica-Bold"/>
                        </a:rPr>
                        <a:t>Целые типы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s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b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yte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-Bold"/>
                          <a:cs typeface="Helvetica-Bold"/>
                        </a:rPr>
                        <a:t>1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SB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yte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-Bold"/>
                          <a:cs typeface="Helvetica-Bold"/>
                        </a:rPr>
                        <a:t>Целое со знаком (от -128 до 127)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byte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-Bold"/>
                          <a:cs typeface="Helvetica-Bold"/>
                        </a:rPr>
                        <a:t>1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B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yte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-Bold"/>
                          <a:cs typeface="Helvetica-Bold"/>
                        </a:rPr>
                        <a:t>Целое без знака (от 0 до 255)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s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h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ort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-Bold"/>
                          <a:cs typeface="Helvetica-Bold"/>
                        </a:rPr>
                        <a:t>2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Int16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-Bold"/>
                          <a:cs typeface="Helvetica-Bold"/>
                        </a:rPr>
                        <a:t>Целое со знака (от -32768 до 32767)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ushort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-Bold"/>
                          <a:cs typeface="Helvetica-Bold"/>
                        </a:rPr>
                        <a:t>2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UInt16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-Bold"/>
                          <a:cs typeface="Helvetica-Bold"/>
                        </a:rPr>
                        <a:t>Целое без знака (от 0 до 65535)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in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t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-Bold"/>
                          <a:cs typeface="Helvetica-Bold"/>
                        </a:rPr>
                        <a:t>4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Int32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-Bold"/>
                          <a:cs typeface="Helvetica-Bold"/>
                        </a:rPr>
                        <a:t>Целое со знаком (от -2147483648 до 2147483647)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ui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nt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-Bold"/>
                          <a:cs typeface="Helvetica-Bold"/>
                        </a:rPr>
                        <a:t>4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UInt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Целое число без знака ( от 0 до 4 294 967 295)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7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long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-Bold"/>
                          <a:cs typeface="Helvetica-Bold"/>
                        </a:rPr>
                        <a:t>8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Int64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-Bold"/>
                          <a:cs typeface="Helvetica-Bold"/>
                        </a:rPr>
                        <a:t>Целое со знаком (от -9223372036854775808 до 9223372036854775807) 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7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u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long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-Bold"/>
                          <a:cs typeface="Helvetica-Bold"/>
                        </a:rPr>
                        <a:t>8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UInt64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-Bold"/>
                          <a:cs typeface="Helvetica-Bold"/>
                        </a:rPr>
                        <a:t>Целое без знака (от 0 до 0fffffffffffffff)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7013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Вещественные типы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4524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float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-Bold"/>
                          <a:cs typeface="Helvetica-Bold"/>
                        </a:rPr>
                        <a:t>4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Single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Число с плавающей точкой двойной точности. Содержит значения приблизительно от 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1.5*10</a:t>
                      </a:r>
                      <a:r>
                        <a:rPr kumimoji="0" lang="ru-RU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-45 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до 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3.4*10</a:t>
                      </a:r>
                      <a:r>
                        <a:rPr kumimoji="0" lang="ru-RU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38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   c 7 значащими цифрами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4524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double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-Bold"/>
                          <a:cs typeface="Helvetica-Bold"/>
                        </a:rPr>
                        <a:t>8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D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ouble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Число с плавающей точкой двойной точности. Содержит значения приблизительно от 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5. 0*10</a:t>
                      </a:r>
                      <a:r>
                        <a:rPr kumimoji="0" lang="ru-RU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-324 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до 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anose="05050102010706020507" pitchFamily="18" charset="2"/>
                          <a:cs typeface="Times New Roman" panose="02020603050405020304" pitchFamily="18" charset="0"/>
                        </a:rPr>
                        <a:t>±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1.7*10</a:t>
                      </a:r>
                      <a:r>
                        <a:rPr kumimoji="0" lang="ru-RU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308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   c 15-16 значащими цифрами 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7013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-Bold"/>
                          <a:cs typeface="Helvetica-Bold"/>
                        </a:rPr>
                        <a:t>Символьный тип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7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char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-Bold"/>
                          <a:cs typeface="Helvetica-Bold"/>
                        </a:rPr>
                        <a:t>2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Сhar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-Bold"/>
                          <a:cs typeface="Helvetica-Bold"/>
                        </a:rPr>
                        <a:t>Символы Unicode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7013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Строковый тип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7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string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-Bold"/>
                          <a:cs typeface="Helvetica-Bold"/>
                        </a:rPr>
                        <a:t> 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String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Строка из Unicode-символов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7013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Финансовый тип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6794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decimal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 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-Bold"/>
                          <a:cs typeface="Helvetica-Bold"/>
                        </a:rPr>
                        <a:t>12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D</a:t>
                      </a: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ecimal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 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-Roman"/>
                          <a:cs typeface="Times-Roman"/>
                        </a:rPr>
                        <a:t>Число до 28 знаков с фиксированным положением десятичной точки. Обычно используется в финансовых расчетах. </a:t>
                      </a:r>
                      <a:endParaRPr kumimoji="0" lang="ru-RU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30" marR="5083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0D6B23-FAF7-42AE-AC0F-FE6C58CF2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Типы данных </a:t>
            </a:r>
            <a:r>
              <a:rPr lang="en-US" sz="3200" dirty="0"/>
              <a:t>Java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BEA249-6344-4E1F-8BC2-A2607C198E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CC0B9D-7A94-44FE-8E3D-40BA4E8E0E72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  <p:graphicFrame>
        <p:nvGraphicFramePr>
          <p:cNvPr id="5" name="Group 99">
            <a:extLst>
              <a:ext uri="{FF2B5EF4-FFF2-40B4-BE49-F238E27FC236}">
                <a16:creationId xmlns:a16="http://schemas.microsoft.com/office/drawing/2014/main" id="{A36146F5-4ED8-483C-9CA9-191A98BE4F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4891639"/>
              </p:ext>
            </p:extLst>
          </p:nvPr>
        </p:nvGraphicFramePr>
        <p:xfrm>
          <a:off x="539552" y="1340768"/>
          <a:ext cx="7953375" cy="477583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362075">
                  <a:extLst>
                    <a:ext uri="{9D8B030D-6E8A-4147-A177-3AD203B41FA5}">
                      <a16:colId xmlns:a16="http://schemas.microsoft.com/office/drawing/2014/main" val="220966305"/>
                    </a:ext>
                  </a:extLst>
                </a:gridCol>
                <a:gridCol w="1601788">
                  <a:extLst>
                    <a:ext uri="{9D8B030D-6E8A-4147-A177-3AD203B41FA5}">
                      <a16:colId xmlns:a16="http://schemas.microsoft.com/office/drawing/2014/main" val="82109286"/>
                    </a:ext>
                  </a:extLst>
                </a:gridCol>
                <a:gridCol w="4989512">
                  <a:extLst>
                    <a:ext uri="{9D8B030D-6E8A-4147-A177-3AD203B41FA5}">
                      <a16:colId xmlns:a16="http://schemas.microsoft.com/office/drawing/2014/main" val="3387295703"/>
                    </a:ext>
                  </a:extLst>
                </a:gridCol>
              </a:tblGrid>
              <a:tr h="49053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Тип</a:t>
                      </a:r>
                      <a:endParaRPr kumimoji="0" lang="ru-RU" altLang="ru-RU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Объем памяти</a:t>
                      </a:r>
                      <a:endParaRPr kumimoji="0" lang="ru-RU" altLang="ru-RU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Диапазон значений</a:t>
                      </a:r>
                      <a:endParaRPr kumimoji="0" lang="ru-RU" altLang="ru-RU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4090037012"/>
                  </a:ext>
                </a:extLst>
              </a:tr>
              <a:tr h="49053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byte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r>
                        <a:rPr kumimoji="0" lang="ru-RU" altLang="ru-RU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бит</a:t>
                      </a:r>
                      <a:endParaRPr kumimoji="0" lang="ru-RU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-128..127</a:t>
                      </a:r>
                      <a:endParaRPr kumimoji="0" lang="ru-RU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749581528"/>
                  </a:ext>
                </a:extLst>
              </a:tr>
              <a:tr h="48895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short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16 бит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-32 768..32 767</a:t>
                      </a:r>
                      <a:endParaRPr kumimoji="0" lang="ru-RU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130146960"/>
                  </a:ext>
                </a:extLst>
              </a:tr>
              <a:tr h="49053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int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32 бита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-2 147 483 648 .. 2 147 483 647 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393062755"/>
                  </a:ext>
                </a:extLst>
              </a:tr>
              <a:tr h="49053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long</a:t>
                      </a:r>
                      <a:endParaRPr kumimoji="0" lang="ru-RU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64 бита</a:t>
                      </a:r>
                      <a:endParaRPr kumimoji="0" lang="ru-RU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64 разрядное целое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555695327"/>
                  </a:ext>
                </a:extLst>
              </a:tr>
              <a:tr h="49053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float</a:t>
                      </a:r>
                      <a:endParaRPr kumimoji="0" lang="ru-RU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32 бита</a:t>
                      </a:r>
                      <a:endParaRPr kumimoji="0" lang="ru-RU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3.4e-038 .... 3.4e+ 038 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930169569"/>
                  </a:ext>
                </a:extLst>
              </a:tr>
              <a:tr h="52070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  <a:endParaRPr kumimoji="0" lang="ru-RU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64 бита</a:t>
                      </a:r>
                      <a:endParaRPr kumimoji="0" lang="ru-RU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</a:rPr>
                        <a:t>1.7e-308 .... 1.7e+ 308 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15537532"/>
                  </a:ext>
                </a:extLst>
              </a:tr>
              <a:tr h="49053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char</a:t>
                      </a:r>
                      <a:endParaRPr kumimoji="0" lang="ru-RU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16 </a:t>
                      </a:r>
                      <a:r>
                        <a:rPr kumimoji="0" lang="ru-RU" altLang="ru-RU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бит</a:t>
                      </a:r>
                      <a:endParaRPr kumimoji="0" lang="ru-RU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ru-RU" altLang="ru-RU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символ в кодировке </a:t>
                      </a:r>
                      <a:r>
                        <a:rPr kumimoji="0" lang="en-US" altLang="ru-RU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Unicode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370910874"/>
                  </a:ext>
                </a:extLst>
              </a:tr>
              <a:tr h="49053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boolean</a:t>
                      </a:r>
                      <a:endParaRPr kumimoji="0" lang="ru-RU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 </a:t>
                      </a:r>
                      <a:r>
                        <a:rPr kumimoji="0" lang="ru-RU" altLang="ru-RU" sz="24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бит</a:t>
                      </a:r>
                      <a:endParaRPr kumimoji="0" lang="ru-RU" alt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ru-RU" sz="2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false, true</a:t>
                      </a:r>
                      <a:endParaRPr kumimoji="0" lang="ru-RU" alt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4268691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8230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0D6B23-FAF7-42AE-AC0F-FE6C58CF2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Типы данных </a:t>
            </a:r>
            <a:r>
              <a:rPr lang="en-US" sz="3200" dirty="0"/>
              <a:t>Java</a:t>
            </a:r>
            <a:endParaRPr lang="ru-RU" sz="3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BEA249-6344-4E1F-8BC2-A2607C198E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CC0B9D-7A94-44FE-8E3D-40BA4E8E0E72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3BCF16-C442-414A-BE43-85EE7713B84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488" y="1196752"/>
            <a:ext cx="8715947" cy="516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08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04664"/>
            <a:ext cx="8229600" cy="582613"/>
          </a:xfrm>
        </p:spPr>
        <p:txBody>
          <a:bodyPr/>
          <a:lstStyle/>
          <a:p>
            <a:r>
              <a:rPr lang="ru-RU" sz="3200" dirty="0"/>
              <a:t>Задача</a:t>
            </a:r>
            <a:endParaRPr lang="en-GB" sz="3200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4525" y="1196752"/>
            <a:ext cx="7194550" cy="4485357"/>
          </a:xfrm>
        </p:spPr>
        <p:txBody>
          <a:bodyPr/>
          <a:lstStyle/>
          <a:p>
            <a:r>
              <a:rPr lang="ru-RU" sz="2400" b="1" dirty="0"/>
              <a:t>Дано</a:t>
            </a:r>
            <a:r>
              <a:rPr lang="ru-RU" sz="2400" dirty="0"/>
              <a:t>. Известен рост 20 человек. Определить среднее значение роста. </a:t>
            </a:r>
          </a:p>
          <a:p>
            <a:r>
              <a:rPr lang="ru-RU" sz="2400" b="1" dirty="0"/>
              <a:t>Решение</a:t>
            </a:r>
            <a:r>
              <a:rPr lang="ru-RU" sz="2400" dirty="0"/>
              <a:t>. Для решения можно в программе использовать 20 переменных величин: r</a:t>
            </a:r>
            <a:r>
              <a:rPr lang="ru-RU" sz="2400" baseline="-25000" dirty="0"/>
              <a:t>1</a:t>
            </a:r>
            <a:r>
              <a:rPr lang="ru-RU" sz="2400" dirty="0"/>
              <a:t>, r</a:t>
            </a:r>
            <a:r>
              <a:rPr lang="ru-RU" sz="2400" baseline="-25000" dirty="0"/>
              <a:t>2</a:t>
            </a:r>
            <a:r>
              <a:rPr lang="ru-RU" sz="2400" dirty="0"/>
              <a:t>, ..., r</a:t>
            </a:r>
            <a:r>
              <a:rPr lang="ru-RU" sz="2400" baseline="-25000" dirty="0"/>
              <a:t>20</a:t>
            </a:r>
            <a:r>
              <a:rPr lang="ru-RU" sz="2400" dirty="0"/>
              <a:t> – и, обращаясь к каждой из них по имени, найти сумму значений роста, а затем среднее значение</a:t>
            </a:r>
          </a:p>
          <a:p>
            <a:r>
              <a:rPr lang="ru-RU" sz="2400" b="1" dirty="0"/>
              <a:t>Рекомендация</a:t>
            </a:r>
            <a:r>
              <a:rPr lang="ru-RU" sz="2400" dirty="0"/>
              <a:t>. Сохранить все введенные значения, а потом их использовать для расчетов</a:t>
            </a:r>
            <a:endParaRPr lang="en-GB" sz="2000" dirty="0"/>
          </a:p>
        </p:txBody>
      </p:sp>
      <p:grpSp>
        <p:nvGrpSpPr>
          <p:cNvPr id="4" name="Group 55">
            <a:extLst>
              <a:ext uri="{FF2B5EF4-FFF2-40B4-BE49-F238E27FC236}">
                <a16:creationId xmlns:a16="http://schemas.microsoft.com/office/drawing/2014/main" id="{DA493BAF-ECA7-4275-BB3F-620F1CF638B8}"/>
              </a:ext>
            </a:extLst>
          </p:cNvPr>
          <p:cNvGrpSpPr>
            <a:grpSpLocks/>
          </p:cNvGrpSpPr>
          <p:nvPr/>
        </p:nvGrpSpPr>
        <p:grpSpPr bwMode="auto">
          <a:xfrm>
            <a:off x="2915816" y="4872831"/>
            <a:ext cx="6072188" cy="1906588"/>
            <a:chOff x="433" y="3902"/>
            <a:chExt cx="3825" cy="1201"/>
          </a:xfrm>
        </p:grpSpPr>
        <p:sp>
          <p:nvSpPr>
            <p:cNvPr id="5" name="Text Box 56">
              <a:extLst>
                <a:ext uri="{FF2B5EF4-FFF2-40B4-BE49-F238E27FC236}">
                  <a16:creationId xmlns:a16="http://schemas.microsoft.com/office/drawing/2014/main" id="{1295E9FD-DF9C-4764-B891-CF69E17DE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" y="3969"/>
              <a:ext cx="3531" cy="1134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marL="631825" marR="0" lvl="0" indent="-360363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charset="0"/>
                <a:buAutoNum type="arabicPeriod"/>
                <a:tabLst/>
                <a:defRPr/>
              </a:pPr>
              <a:r>
                <a:rPr kumimoji="0" lang="ru-R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+mn-cs"/>
                </a:rPr>
                <a:t>Как ввести числа в память?</a:t>
              </a:r>
            </a:p>
            <a:p>
              <a:pPr marL="631825" marR="0" lvl="0" indent="-360363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charset="0"/>
                <a:buAutoNum type="arabicPeriod"/>
                <a:tabLst/>
                <a:defRPr/>
              </a:pPr>
              <a:r>
                <a:rPr kumimoji="0" lang="ru-R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+mn-cs"/>
                </a:rPr>
                <a:t>Где хранить введенные числа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+mn-cs"/>
                </a:rPr>
                <a:t>?</a:t>
              </a:r>
              <a:endPara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cs typeface="+mn-cs"/>
              </a:endParaRPr>
            </a:p>
            <a:p>
              <a:pPr marL="631825" marR="0" lvl="0" indent="-360363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charset="0"/>
                <a:buAutoNum type="arabicPeriod"/>
                <a:tabLst/>
                <a:defRPr/>
              </a:pPr>
              <a:r>
                <a:rPr kumimoji="0" lang="ru-R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+mn-cs"/>
                </a:rPr>
                <a:t>Как вычислить?</a:t>
              </a:r>
            </a:p>
            <a:p>
              <a:pPr marL="631825" marR="0" lvl="0" indent="-360363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Arial" charset="0"/>
                <a:buAutoNum type="arabicPeriod"/>
                <a:tabLst/>
                <a:defRPr/>
              </a:pPr>
              <a:r>
                <a:rPr kumimoji="0" lang="ru-RU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+mn-cs"/>
                </a:rPr>
                <a:t>Как вывести результат?</a:t>
              </a:r>
            </a:p>
          </p:txBody>
        </p:sp>
        <p:sp>
          <p:nvSpPr>
            <p:cNvPr id="6" name="Oval 57">
              <a:extLst>
                <a:ext uri="{FF2B5EF4-FFF2-40B4-BE49-F238E27FC236}">
                  <a16:creationId xmlns:a16="http://schemas.microsoft.com/office/drawing/2014/main" id="{A792119A-4F0E-4646-A0DE-638FF0864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" y="390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ru-RU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Black" panose="020B0A04020102020204" pitchFamily="34" charset="0"/>
                  <a:cs typeface="+mn-cs"/>
                </a:rPr>
                <a:t>?</a:t>
              </a:r>
              <a:endParaRPr kumimoji="0" lang="ru-RU" altLang="ru-RU" sz="4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anose="020B0A04020102020204" pitchFamily="34" charset="0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313"/>
          </a:xfrm>
        </p:spPr>
        <p:txBody>
          <a:bodyPr/>
          <a:lstStyle/>
          <a:p>
            <a:r>
              <a:rPr lang="ru-RU" sz="3200" dirty="0"/>
              <a:t>Структурированные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0213"/>
            <a:ext cx="8229600" cy="4548187"/>
          </a:xfrm>
        </p:spPr>
        <p:txBody>
          <a:bodyPr/>
          <a:lstStyle/>
          <a:p>
            <a:pPr marL="0" indent="0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r>
              <a:rPr lang="ru-RU" sz="2400" dirty="0"/>
              <a:t>Необходимость в структурных типах данных </a:t>
            </a:r>
          </a:p>
          <a:p>
            <a:pPr marL="0" indent="0"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ru-RU" sz="2400" dirty="0"/>
          </a:p>
          <a:p>
            <a:pPr>
              <a:spcBef>
                <a:spcPts val="1200"/>
              </a:spcBef>
              <a:defRPr/>
            </a:pPr>
            <a:r>
              <a:rPr lang="ru-RU" sz="2400" dirty="0"/>
              <a:t>Для разработки программ методом сверху вниз необходимо иметь возможность описывать данные на различных уровнях.</a:t>
            </a:r>
          </a:p>
          <a:p>
            <a:pPr>
              <a:spcBef>
                <a:spcPts val="1200"/>
              </a:spcBef>
              <a:defRPr/>
            </a:pPr>
            <a:r>
              <a:rPr lang="ru-RU" sz="2400" dirty="0"/>
              <a:t>Данные должны быть структурированы, чтобы их можно было эффективно выбирать.</a:t>
            </a:r>
          </a:p>
          <a:p>
            <a:pPr>
              <a:spcBef>
                <a:spcPts val="1200"/>
              </a:spcBef>
              <a:defRPr/>
            </a:pPr>
            <a:endParaRPr lang="ru-RU" sz="2400" dirty="0"/>
          </a:p>
        </p:txBody>
      </p:sp>
      <p:sp>
        <p:nvSpPr>
          <p:cNvPr id="22532" name="Номер слайда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DC8BA9-E847-460D-9463-45F22F4391E8}" type="slidenum">
              <a:rPr lang="ru-RU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ru-RU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r>
              <a:rPr lang="ru-RU" sz="3200" dirty="0"/>
              <a:t>Проблема</a:t>
            </a:r>
          </a:p>
        </p:txBody>
      </p:sp>
      <p:sp>
        <p:nvSpPr>
          <p:cNvPr id="6147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864096"/>
          </a:xfrm>
        </p:spPr>
        <p:txBody>
          <a:bodyPr/>
          <a:lstStyle/>
          <a:p>
            <a:r>
              <a:rPr lang="ru-RU" sz="2400" dirty="0"/>
              <a:t>Есть много данных. Как хранить их внутри приложения?  </a:t>
            </a:r>
          </a:p>
        </p:txBody>
      </p:sp>
      <p:sp>
        <p:nvSpPr>
          <p:cNvPr id="6148" name="Номер слайда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98B3B0-B7AC-42DF-86B5-0C685861599E}" type="slidenum">
              <a:rPr lang="ru-RU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ru-RU" sz="1200">
              <a:latin typeface="Arial Black" panose="020B0A040201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55576" y="3409956"/>
            <a:ext cx="7632848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2400" dirty="0"/>
              <a:t>Правильный ответ зависит от того, как именно вы будете пользоваться этими данными</a:t>
            </a:r>
          </a:p>
        </p:txBody>
      </p:sp>
    </p:spTree>
    <p:extLst>
      <p:ext uri="{BB962C8B-B14F-4D97-AF65-F5344CB8AC3E}">
        <p14:creationId xmlns:p14="http://schemas.microsoft.com/office/powerpoint/2010/main" val="375513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/>
            <a:r>
              <a:rPr lang="ru-RU" sz="3200" dirty="0"/>
              <a:t>Общее понятие структуры данных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ru-RU" sz="2400" b="1" dirty="0"/>
              <a:t>Абстрактный тип данных</a:t>
            </a:r>
            <a:r>
              <a:rPr lang="ru-RU" sz="2400" dirty="0"/>
              <a:t> (АТД):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sz="2400" dirty="0"/>
              <a:t>математическая модель и операции, определенные в рамках этой модели.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ru-RU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ru-RU" sz="2400" dirty="0"/>
              <a:t>Для представления АТД используются </a:t>
            </a:r>
            <a:r>
              <a:rPr lang="ru-RU" sz="2400" b="1" dirty="0"/>
              <a:t>структуры данных</a:t>
            </a:r>
            <a:r>
              <a:rPr lang="ru-RU" sz="2400" dirty="0"/>
              <a:t>, которые представляют собой набор переменных, возможно различных типов, объединенных определенным образом.</a:t>
            </a:r>
          </a:p>
          <a:p>
            <a:pPr eaLnBrk="1" hangingPunct="1">
              <a:lnSpc>
                <a:spcPct val="90000"/>
              </a:lnSpc>
              <a:defRPr/>
            </a:pPr>
            <a:endParaRPr lang="ru-RU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ru-RU" sz="2400" b="1" dirty="0"/>
              <a:t>Абстрактные структуры данных</a:t>
            </a:r>
            <a:r>
              <a:rPr lang="ru-RU" sz="2400" dirty="0"/>
              <a:t> предназначены для удобного хранения и доступа к информации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ru-RU" sz="2000" dirty="0"/>
              <a:t>предоставляют удобный интерфейс для типичных операций с хранимыми объектами, скрывая детали реализации от пользователя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5C9EE-CBFC-40B9-9F02-BA2081841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Пример.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38D841-277A-449B-87EB-C080BDA09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72" y="1412776"/>
            <a:ext cx="8095928" cy="4176464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ru-RU" sz="2400" b="1" dirty="0"/>
              <a:t>Задача</a:t>
            </a:r>
            <a:r>
              <a:rPr lang="ru-RU" sz="2400" dirty="0"/>
              <a:t>: хранить информацию о заявках, находящихся в обработке.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2400" b="1" dirty="0"/>
              <a:t>Требуется</a:t>
            </a:r>
            <a:r>
              <a:rPr lang="ru-RU" sz="2400" dirty="0"/>
              <a:t> реализовать хранение набора заявок и основные операции с ними как с элементами набора:</a:t>
            </a:r>
          </a:p>
          <a:p>
            <a:pPr>
              <a:spcBef>
                <a:spcPts val="1200"/>
              </a:spcBef>
            </a:pPr>
            <a:r>
              <a:rPr lang="ru-RU" sz="2400" dirty="0"/>
              <a:t>Вставка в набор заявки (сведений о ней).</a:t>
            </a:r>
          </a:p>
          <a:p>
            <a:pPr>
              <a:spcBef>
                <a:spcPts val="1200"/>
              </a:spcBef>
            </a:pPr>
            <a:r>
              <a:rPr lang="ru-RU" sz="2400" dirty="0"/>
              <a:t>Поиск нужной заявки и проверки наличия сведений о конкретной заявке.</a:t>
            </a:r>
          </a:p>
          <a:p>
            <a:pPr>
              <a:spcBef>
                <a:spcPts val="1200"/>
              </a:spcBef>
            </a:pPr>
            <a:r>
              <a:rPr lang="ru-RU" sz="2400" dirty="0"/>
              <a:t>Удаление из набора заявки, ставшей уже не актуальной.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8BC357-42AD-4F80-A0DC-206319678D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CC0B9D-7A94-44FE-8E3D-40BA4E8E0E72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4A0D4-6B1F-455A-8DEF-FBFD2BA1513D}"/>
              </a:ext>
            </a:extLst>
          </p:cNvPr>
          <p:cNvSpPr txBox="1"/>
          <p:nvPr/>
        </p:nvSpPr>
        <p:spPr>
          <a:xfrm>
            <a:off x="642392" y="5775647"/>
            <a:ext cx="724197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/>
              <a:t>Какую структуру данных следует выбрать?</a:t>
            </a:r>
          </a:p>
        </p:txBody>
      </p:sp>
    </p:spTree>
    <p:extLst>
      <p:ext uri="{BB962C8B-B14F-4D97-AF65-F5344CB8AC3E}">
        <p14:creationId xmlns:p14="http://schemas.microsoft.com/office/powerpoint/2010/main" val="1080066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 eaLnBrk="1" hangingPunct="1"/>
            <a:r>
              <a:rPr lang="ru-RU" sz="3200" dirty="0"/>
              <a:t>Статические структуры данных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5472608"/>
          </a:xfrm>
        </p:spPr>
        <p:txBody>
          <a:bodyPr/>
          <a:lstStyle/>
          <a:p>
            <a:pPr eaLnBrk="1" hangingPunct="1"/>
            <a:r>
              <a:rPr lang="ru-RU" sz="2400" dirty="0"/>
              <a:t>Статические структуры представляют собой структурированное множество примитивных (простых типов).</a:t>
            </a:r>
          </a:p>
          <a:p>
            <a:pPr lvl="1" eaLnBrk="1" hangingPunct="1"/>
            <a:r>
              <a:rPr lang="ru-RU" sz="2000" dirty="0"/>
              <a:t>Пример: массив может быть представлен упорядоченным множеством чисел, в котором обращение к элементу происходит через его индекс. </a:t>
            </a:r>
          </a:p>
          <a:p>
            <a:r>
              <a:rPr lang="ru-RU" sz="2400" b="1" dirty="0"/>
              <a:t>Массив</a:t>
            </a:r>
            <a:r>
              <a:rPr lang="ru-RU" sz="2400" dirty="0"/>
              <a:t>: </a:t>
            </a:r>
          </a:p>
          <a:p>
            <a:pPr lvl="1"/>
            <a:r>
              <a:rPr lang="ru-RU" sz="2000" dirty="0"/>
              <a:t>АТД, </a:t>
            </a:r>
            <a:r>
              <a:rPr lang="ru-RU" sz="2000" dirty="0" err="1"/>
              <a:t>т.е</a:t>
            </a:r>
            <a:r>
              <a:rPr lang="ru-RU" sz="2000" dirty="0"/>
              <a:t> </a:t>
            </a:r>
            <a:r>
              <a:rPr lang="ru-RU" sz="2000" b="1" dirty="0"/>
              <a:t>множество</a:t>
            </a:r>
            <a:r>
              <a:rPr lang="ru-RU" sz="2000" dirty="0"/>
              <a:t> с операциями: получить элемент с индексом N, записать элемент с индексом N </a:t>
            </a:r>
          </a:p>
          <a:p>
            <a:pPr lvl="1"/>
            <a:r>
              <a:rPr lang="ru-RU" sz="2000" b="1" dirty="0"/>
              <a:t>физическая структура</a:t>
            </a:r>
            <a:r>
              <a:rPr lang="ru-RU" sz="2000" dirty="0"/>
              <a:t>, реализованная в виде непрерывной области памяти.</a:t>
            </a:r>
          </a:p>
          <a:p>
            <a:pPr eaLnBrk="1" hangingPunct="1"/>
            <a:r>
              <a:rPr lang="ru-RU" sz="2400" dirty="0"/>
              <a:t>Поскольку по определению статические структуры отличаются отсутствием изменчивости, память для них выделяется один раз и ее объем остается неизменным до их уничтожения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80689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82613"/>
          </a:xfrm>
        </p:spPr>
        <p:txBody>
          <a:bodyPr/>
          <a:lstStyle/>
          <a:p>
            <a:r>
              <a:rPr lang="ru-RU" sz="3200" dirty="0"/>
              <a:t>Массив</a:t>
            </a:r>
            <a:endParaRPr lang="en-GB" sz="3200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4525" y="1055688"/>
            <a:ext cx="7194550" cy="4770437"/>
          </a:xfrm>
        </p:spPr>
        <p:txBody>
          <a:bodyPr/>
          <a:lstStyle/>
          <a:p>
            <a:r>
              <a:rPr lang="ru-RU" sz="2800" dirty="0"/>
              <a:t>Массив – это последовательный набор элементов</a:t>
            </a:r>
            <a:endParaRPr lang="en-GB" sz="2800" dirty="0"/>
          </a:p>
          <a:p>
            <a:pPr lvl="1"/>
            <a:r>
              <a:rPr lang="ru-RU" sz="2400" dirty="0"/>
              <a:t>Все элементы массива одного типа</a:t>
            </a:r>
            <a:r>
              <a:rPr lang="en-GB" sz="2400" dirty="0"/>
              <a:t> </a:t>
            </a:r>
          </a:p>
          <a:p>
            <a:pPr lvl="1"/>
            <a:r>
              <a:rPr lang="ru-RU" sz="2400" dirty="0"/>
              <a:t>Доступ к конкретным элементам массива происходит через использование индекса </a:t>
            </a:r>
            <a:endParaRPr lang="en-GB" sz="2400" dirty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2833688" y="4191000"/>
            <a:ext cx="3352800" cy="8382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sz="3000">
              <a:latin typeface="Arial Narrow" panose="020B0606020202030204" pitchFamily="34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986088" y="43434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sz="3000">
              <a:latin typeface="Arial Narrow" panose="020B0606020202030204" pitchFamily="34" charset="0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595688" y="43434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sz="3000">
              <a:latin typeface="Arial Narrow" panose="020B0606020202030204" pitchFamily="34" charset="0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4205288" y="43434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sz="3000">
              <a:latin typeface="Arial Narrow" panose="020B0606020202030204" pitchFamily="34" charset="0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4814888" y="43434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sz="3000">
              <a:latin typeface="Arial Narrow" panose="020B0606020202030204" pitchFamily="34" charset="0"/>
            </a:endParaRP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5424488" y="4343400"/>
            <a:ext cx="533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sz="3000">
              <a:latin typeface="Arial Narrow" panose="020B0606020202030204" pitchFamily="34" charset="0"/>
            </a:endParaRP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2681288" y="5373688"/>
            <a:ext cx="15605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>
                <a:latin typeface="Arial Narrow" panose="020B0606020202030204" pitchFamily="34" charset="0"/>
              </a:rPr>
              <a:t>Integer index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>
                <a:latin typeface="Arial Narrow" panose="020B0606020202030204" pitchFamily="34" charset="0"/>
              </a:rPr>
              <a:t>(zero)</a:t>
            </a: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 flipV="1">
            <a:off x="3214688" y="457200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5195888" y="5410200"/>
            <a:ext cx="19669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>
                <a:latin typeface="Arial Narrow" panose="020B0606020202030204" pitchFamily="34" charset="0"/>
              </a:rPr>
              <a:t>Integer index 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sz="2000">
                <a:latin typeface="Arial Narrow" panose="020B0606020202030204" pitchFamily="34" charset="0"/>
              </a:rPr>
              <a:t>(four)</a:t>
            </a:r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 flipV="1">
            <a:off x="5729288" y="457200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976F1-1349-49AA-A021-119BCCA46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33400"/>
          </a:xfrm>
        </p:spPr>
        <p:txBody>
          <a:bodyPr/>
          <a:lstStyle/>
          <a:p>
            <a:r>
              <a:rPr lang="ru-RU" sz="3200" dirty="0"/>
              <a:t>Почему индексация с нуля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972EB1-6286-4BB6-8B2E-D5711CB50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363272" cy="2336666"/>
          </a:xfrm>
        </p:spPr>
        <p:txBody>
          <a:bodyPr/>
          <a:lstStyle/>
          <a:p>
            <a:r>
              <a:rPr lang="ru-RU" sz="2400" dirty="0"/>
              <a:t>Первым номером всегда будет 0?</a:t>
            </a:r>
          </a:p>
          <a:p>
            <a:r>
              <a:rPr lang="ru-RU" sz="2400" dirty="0"/>
              <a:t>Первый элемент – всегда первый, и всегда №1, а не №0</a:t>
            </a:r>
          </a:p>
          <a:p>
            <a:r>
              <a:rPr lang="ru-RU" sz="2400" dirty="0"/>
              <a:t>Но его адрес равен нулю (относительно начала)</a:t>
            </a:r>
          </a:p>
          <a:p>
            <a:r>
              <a:rPr lang="ru-RU" sz="2400" dirty="0"/>
              <a:t>Правильно будет так: это первый элемент с адресом 0</a:t>
            </a:r>
          </a:p>
          <a:p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99E448-B554-4805-9011-208E88DD2F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CC0B9D-7A94-44FE-8E3D-40BA4E8E0E72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40EF8C-4BDA-4A64-8C77-E8A810337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8207" y="3284984"/>
            <a:ext cx="8413437" cy="18509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8433C9-4605-45A8-BA0E-7EC731ED0B2C}"/>
              </a:ext>
            </a:extLst>
          </p:cNvPr>
          <p:cNvSpPr txBox="1"/>
          <p:nvPr/>
        </p:nvSpPr>
        <p:spPr>
          <a:xfrm>
            <a:off x="219456" y="5397023"/>
            <a:ext cx="8467344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400" dirty="0"/>
              <a:t>Адреса – это расстояния от начала памяти.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ru-RU" sz="2400" dirty="0"/>
              <a:t>На каком расстоянии от начала памяти находится первый элемент? На нулевом. Поэтому у него адрес 0</a:t>
            </a:r>
          </a:p>
        </p:txBody>
      </p:sp>
    </p:spTree>
    <p:extLst>
      <p:ext uri="{BB962C8B-B14F-4D97-AF65-F5344CB8AC3E}">
        <p14:creationId xmlns:p14="http://schemas.microsoft.com/office/powerpoint/2010/main" val="880022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25476"/>
          </a:xfrm>
        </p:spPr>
        <p:txBody>
          <a:bodyPr/>
          <a:lstStyle/>
          <a:p>
            <a:r>
              <a:rPr lang="ru-RU" sz="3200" dirty="0"/>
              <a:t>Создание массива в</a:t>
            </a:r>
            <a:r>
              <a:rPr lang="en-GB" sz="3200" dirty="0"/>
              <a:t> C</a:t>
            </a:r>
            <a:r>
              <a:rPr lang="ru-RU" sz="3200" dirty="0"/>
              <a:t>++</a:t>
            </a:r>
            <a:endParaRPr lang="en-GB" sz="32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295400"/>
            <a:ext cx="7194550" cy="4846638"/>
          </a:xfrm>
        </p:spPr>
        <p:txBody>
          <a:bodyPr/>
          <a:lstStyle/>
          <a:p>
            <a:r>
              <a:rPr lang="ru-RU" sz="2800" dirty="0"/>
              <a:t>При объявлении массива необходимо определить:</a:t>
            </a:r>
            <a:r>
              <a:rPr lang="en-GB" sz="2800" dirty="0"/>
              <a:t> </a:t>
            </a:r>
          </a:p>
          <a:p>
            <a:pPr lvl="1"/>
            <a:r>
              <a:rPr lang="ru-RU" sz="2400" dirty="0"/>
              <a:t>Тип элементов массива</a:t>
            </a:r>
            <a:endParaRPr lang="en-GB" sz="2400" dirty="0"/>
          </a:p>
          <a:p>
            <a:pPr lvl="1"/>
            <a:r>
              <a:rPr lang="ru-RU" sz="2400" dirty="0"/>
              <a:t>Размер массива</a:t>
            </a:r>
            <a:endParaRPr lang="en-GB" sz="2400" dirty="0"/>
          </a:p>
          <a:p>
            <a:pPr lvl="1"/>
            <a:r>
              <a:rPr lang="ru-RU" sz="2400" dirty="0"/>
              <a:t>Имя массива</a:t>
            </a:r>
            <a:endParaRPr lang="en-GB" sz="2400" dirty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385824" y="4516594"/>
            <a:ext cx="450665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ru-RU" sz="2000" dirty="0"/>
              <a:t>Определяет размер массива</a:t>
            </a:r>
            <a:endParaRPr lang="en-GB" sz="2000" dirty="0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4368800" y="4845050"/>
            <a:ext cx="3556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ru-RU" sz="2000" dirty="0"/>
              <a:t>Определяет имя массива</a:t>
            </a:r>
            <a:endParaRPr lang="en-GB" sz="2000" dirty="0"/>
          </a:p>
        </p:txBody>
      </p:sp>
      <p:sp>
        <p:nvSpPr>
          <p:cNvPr id="13318" name="AutoShape 6"/>
          <p:cNvSpPr>
            <a:spLocks/>
          </p:cNvSpPr>
          <p:nvPr/>
        </p:nvSpPr>
        <p:spPr bwMode="auto">
          <a:xfrm rot="-5400000">
            <a:off x="3693047" y="4388574"/>
            <a:ext cx="76200" cy="254000"/>
          </a:xfrm>
          <a:prstGeom prst="leftBrace">
            <a:avLst>
              <a:gd name="adj1" fmla="val 27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ru-RU"/>
          </a:p>
        </p:txBody>
      </p:sp>
      <p:cxnSp>
        <p:nvCxnSpPr>
          <p:cNvPr id="13319" name="AutoShape 7"/>
          <p:cNvCxnSpPr>
            <a:cxnSpLocks noChangeShapeType="1"/>
            <a:stCxn id="13316" idx="1"/>
          </p:cNvCxnSpPr>
          <p:nvPr/>
        </p:nvCxnSpPr>
        <p:spPr bwMode="auto">
          <a:xfrm rot="10800000">
            <a:off x="3731148" y="4576985"/>
            <a:ext cx="654677" cy="139664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0" name="AutoShape 8"/>
          <p:cNvSpPr>
            <a:spLocks/>
          </p:cNvSpPr>
          <p:nvPr/>
        </p:nvSpPr>
        <p:spPr bwMode="auto">
          <a:xfrm rot="-5400000">
            <a:off x="2801393" y="4208512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ru-RU"/>
          </a:p>
        </p:txBody>
      </p:sp>
      <p:cxnSp>
        <p:nvCxnSpPr>
          <p:cNvPr id="13321" name="AutoShape 9"/>
          <p:cNvCxnSpPr>
            <a:cxnSpLocks noChangeShapeType="1"/>
            <a:stCxn id="13317" idx="1"/>
            <a:endCxn id="13320" idx="1"/>
          </p:cNvCxnSpPr>
          <p:nvPr/>
        </p:nvCxnSpPr>
        <p:spPr bwMode="auto">
          <a:xfrm rot="10800000">
            <a:off x="2839494" y="4589513"/>
            <a:ext cx="1529307" cy="455593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2" name="AutoShape 10"/>
          <p:cNvSpPr>
            <a:spLocks/>
          </p:cNvSpPr>
          <p:nvPr/>
        </p:nvSpPr>
        <p:spPr bwMode="auto">
          <a:xfrm rot="-5400000">
            <a:off x="1848272" y="4208512"/>
            <a:ext cx="76200" cy="533400"/>
          </a:xfrm>
          <a:prstGeom prst="leftBrace">
            <a:avLst>
              <a:gd name="adj1" fmla="val 5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ru-RU"/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4343400" y="5683250"/>
            <a:ext cx="37513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ru-RU" sz="2000" dirty="0"/>
              <a:t>Определяет тип элементов массива</a:t>
            </a:r>
            <a:endParaRPr lang="en-GB" sz="2000" dirty="0"/>
          </a:p>
        </p:txBody>
      </p:sp>
      <p:cxnSp>
        <p:nvCxnSpPr>
          <p:cNvPr id="13324" name="AutoShape 12"/>
          <p:cNvCxnSpPr>
            <a:cxnSpLocks noChangeShapeType="1"/>
            <a:stCxn id="13323" idx="1"/>
            <a:endCxn id="13322" idx="1"/>
          </p:cNvCxnSpPr>
          <p:nvPr/>
        </p:nvCxnSpPr>
        <p:spPr bwMode="auto">
          <a:xfrm rot="10800000">
            <a:off x="1886372" y="4513313"/>
            <a:ext cx="2457028" cy="1369993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6" name="Rectangle 13"/>
          <p:cNvSpPr>
            <a:spLocks noChangeArrowheads="1"/>
          </p:cNvSpPr>
          <p:nvPr/>
        </p:nvSpPr>
        <p:spPr bwMode="auto">
          <a:xfrm>
            <a:off x="1531268" y="3886200"/>
            <a:ext cx="3112740" cy="457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2000" dirty="0" err="1">
                <a:latin typeface="Lucida Sans Typewriter" panose="020B0509030504030204" pitchFamily="49" charset="0"/>
              </a:rPr>
              <a:t>int</a:t>
            </a:r>
            <a:r>
              <a:rPr lang="en-US" sz="2000" dirty="0">
                <a:latin typeface="Lucida Sans Typewriter" panose="020B0509030504030204" pitchFamily="49" charset="0"/>
              </a:rPr>
              <a:t> </a:t>
            </a:r>
            <a:r>
              <a:rPr lang="en-US" sz="2000" dirty="0" err="1">
                <a:latin typeface="Lucida Sans Typewriter" panose="020B0509030504030204" pitchFamily="49" charset="0"/>
              </a:rPr>
              <a:t>arrInter</a:t>
            </a:r>
            <a:r>
              <a:rPr lang="en-US" sz="2000" dirty="0">
                <a:latin typeface="Lucida Sans Typewriter" panose="020B0509030504030204" pitchFamily="49" charset="0"/>
              </a:rPr>
              <a:t>[17]; 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4307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13"/>
          <p:cNvSpPr>
            <a:spLocks noChangeArrowheads="1"/>
          </p:cNvSpPr>
          <p:nvPr/>
        </p:nvSpPr>
        <p:spPr bwMode="auto">
          <a:xfrm>
            <a:off x="2047297" y="4305556"/>
            <a:ext cx="4506656" cy="13555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ru-RU" sz="2000" dirty="0" err="1">
                <a:latin typeface="Lucida Sans Typewriter" panose="020B0509030504030204" pitchFamily="49" charset="0"/>
              </a:rPr>
              <a:t>int</a:t>
            </a:r>
            <a:r>
              <a:rPr lang="ru-RU" sz="2000" dirty="0">
                <a:latin typeface="Lucida Sans Typewriter" panose="020B0509030504030204" pitchFamily="49" charset="0"/>
              </a:rPr>
              <a:t>[] </a:t>
            </a:r>
            <a:r>
              <a:rPr lang="ru-RU" sz="2000" dirty="0" err="1">
                <a:latin typeface="Lucida Sans Typewriter" panose="020B0509030504030204" pitchFamily="49" charset="0"/>
              </a:rPr>
              <a:t>intArray</a:t>
            </a:r>
            <a:r>
              <a:rPr lang="ru-RU" sz="2000" dirty="0">
                <a:latin typeface="Lucida Sans Typewriter" panose="020B0509030504030204" pitchFamily="49" charset="0"/>
              </a:rPr>
              <a:t>; </a:t>
            </a:r>
          </a:p>
          <a:p>
            <a:pPr>
              <a:spcBef>
                <a:spcPts val="600"/>
              </a:spcBef>
            </a:pPr>
            <a:r>
              <a:rPr lang="ru-RU" sz="2000" dirty="0" err="1">
                <a:latin typeface="Lucida Sans Typewriter" panose="020B0509030504030204" pitchFamily="49" charset="0"/>
              </a:rPr>
              <a:t>intArray</a:t>
            </a:r>
            <a:r>
              <a:rPr lang="ru-RU" sz="2000" dirty="0">
                <a:latin typeface="Lucida Sans Typewriter" panose="020B0509030504030204" pitchFamily="49" charset="0"/>
              </a:rPr>
              <a:t> = </a:t>
            </a:r>
            <a:r>
              <a:rPr lang="ru-RU" sz="2000" dirty="0" err="1">
                <a:latin typeface="Lucida Sans Typewriter" panose="020B0509030504030204" pitchFamily="49" charset="0"/>
              </a:rPr>
              <a:t>new</a:t>
            </a:r>
            <a:r>
              <a:rPr lang="ru-RU" sz="2000" dirty="0">
                <a:latin typeface="Lucida Sans Typewriter" panose="020B0509030504030204" pitchFamily="49" charset="0"/>
              </a:rPr>
              <a:t> </a:t>
            </a:r>
            <a:r>
              <a:rPr lang="ru-RU" sz="2000" dirty="0" err="1">
                <a:latin typeface="Lucida Sans Typewriter" panose="020B0509030504030204" pitchFamily="49" charset="0"/>
              </a:rPr>
              <a:t>int</a:t>
            </a:r>
            <a:r>
              <a:rPr lang="ru-RU" sz="2000" dirty="0">
                <a:latin typeface="Lucida Sans Typewriter" panose="020B0509030504030204" pitchFamily="49" charset="0"/>
              </a:rPr>
              <a:t>[100];</a:t>
            </a:r>
            <a:r>
              <a:rPr lang="en-US" sz="2000" dirty="0">
                <a:latin typeface="Lucida Sans Typewriter" panose="020B0509030504030204" pitchFamily="49" charset="0"/>
              </a:rPr>
              <a:t> 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25476"/>
          </a:xfrm>
        </p:spPr>
        <p:txBody>
          <a:bodyPr/>
          <a:lstStyle/>
          <a:p>
            <a:r>
              <a:rPr lang="ru-RU" sz="3200" dirty="0"/>
              <a:t>Создание массива в</a:t>
            </a:r>
            <a:r>
              <a:rPr lang="en-GB" sz="3200" dirty="0"/>
              <a:t> C</a:t>
            </a:r>
            <a:r>
              <a:rPr lang="en-US" sz="3200" dirty="0"/>
              <a:t>#/Java</a:t>
            </a:r>
            <a:endParaRPr lang="en-GB" sz="320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0925" y="1295400"/>
            <a:ext cx="7194550" cy="4846638"/>
          </a:xfrm>
        </p:spPr>
        <p:txBody>
          <a:bodyPr/>
          <a:lstStyle/>
          <a:p>
            <a:r>
              <a:rPr lang="ru-RU" sz="2800" dirty="0"/>
              <a:t>При объявлении массива необходимо определить:</a:t>
            </a:r>
            <a:r>
              <a:rPr lang="en-GB" sz="2800" dirty="0"/>
              <a:t> </a:t>
            </a:r>
          </a:p>
          <a:p>
            <a:pPr lvl="1"/>
            <a:r>
              <a:rPr lang="ru-RU" sz="2400" dirty="0"/>
              <a:t>Тип элементов массива</a:t>
            </a:r>
            <a:endParaRPr lang="en-GB" sz="2400" dirty="0"/>
          </a:p>
          <a:p>
            <a:pPr lvl="1"/>
            <a:r>
              <a:rPr lang="ru-RU" sz="2400" dirty="0"/>
              <a:t>Размер массива</a:t>
            </a:r>
            <a:endParaRPr lang="en-GB" sz="2400" dirty="0"/>
          </a:p>
          <a:p>
            <a:pPr lvl="1"/>
            <a:r>
              <a:rPr lang="ru-RU" sz="2400" dirty="0"/>
              <a:t>Имя массива</a:t>
            </a:r>
            <a:endParaRPr lang="en-GB" sz="2400" dirty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640518" y="5858738"/>
            <a:ext cx="33013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ru-RU" sz="2000" dirty="0"/>
              <a:t>Определяет размер массива</a:t>
            </a:r>
            <a:endParaRPr lang="en-GB" sz="2000" dirty="0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038893" y="3316819"/>
            <a:ext cx="27346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ru-RU" sz="2000" dirty="0"/>
              <a:t>Определяет имя массива</a:t>
            </a:r>
            <a:r>
              <a:rPr lang="en-US" sz="2000" dirty="0"/>
              <a:t> (</a:t>
            </a:r>
            <a:r>
              <a:rPr lang="ru-RU" sz="2000" dirty="0"/>
              <a:t>ссылку на массив)</a:t>
            </a:r>
            <a:endParaRPr lang="en-GB" sz="2000" dirty="0"/>
          </a:p>
        </p:txBody>
      </p:sp>
      <p:cxnSp>
        <p:nvCxnSpPr>
          <p:cNvPr id="13319" name="AutoShape 7"/>
          <p:cNvCxnSpPr>
            <a:cxnSpLocks noChangeShapeType="1"/>
            <a:stCxn id="13316" idx="1"/>
          </p:cNvCxnSpPr>
          <p:nvPr/>
        </p:nvCxnSpPr>
        <p:spPr bwMode="auto">
          <a:xfrm rot="10800000">
            <a:off x="5341710" y="5290673"/>
            <a:ext cx="298809" cy="768121"/>
          </a:xfrm>
          <a:prstGeom prst="bentConnector2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1" name="AutoShape 9"/>
          <p:cNvCxnSpPr>
            <a:cxnSpLocks noChangeShapeType="1"/>
            <a:stCxn id="13317" idx="1"/>
          </p:cNvCxnSpPr>
          <p:nvPr/>
        </p:nvCxnSpPr>
        <p:spPr bwMode="auto">
          <a:xfrm rot="10800000" flipV="1">
            <a:off x="4518119" y="3670762"/>
            <a:ext cx="1520775" cy="1112186"/>
          </a:xfrm>
          <a:prstGeom prst="bent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683760" y="3824650"/>
            <a:ext cx="37513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ru-RU" sz="2000" dirty="0"/>
              <a:t>Определяет тип элементов массива</a:t>
            </a:r>
            <a:endParaRPr lang="en-GB" sz="2000" dirty="0"/>
          </a:p>
        </p:txBody>
      </p:sp>
      <p:cxnSp>
        <p:nvCxnSpPr>
          <p:cNvPr id="13324" name="AutoShape 12"/>
          <p:cNvCxnSpPr>
            <a:cxnSpLocks noChangeShapeType="1"/>
            <a:stCxn id="13323" idx="1"/>
          </p:cNvCxnSpPr>
          <p:nvPr/>
        </p:nvCxnSpPr>
        <p:spPr bwMode="auto">
          <a:xfrm rot="10800000" flipH="1" flipV="1">
            <a:off x="683759" y="4024705"/>
            <a:ext cx="1338577" cy="885022"/>
          </a:xfrm>
          <a:prstGeom prst="bentConnector3">
            <a:avLst>
              <a:gd name="adj1" fmla="val -17078"/>
            </a:avLst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ectangle 13">
            <a:extLst>
              <a:ext uri="{FF2B5EF4-FFF2-40B4-BE49-F238E27FC236}">
                <a16:creationId xmlns:a16="http://schemas.microsoft.com/office/drawing/2014/main" id="{4F4B88B8-6256-4893-813C-C353B055E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169" y="6256400"/>
            <a:ext cx="8739662" cy="4849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dirty="0">
                <a:latin typeface="Lucida Sans Typewriter" panose="020B0509030504030204" pitchFamily="49" charset="0"/>
              </a:rPr>
              <a:t>int[] </a:t>
            </a:r>
            <a:r>
              <a:rPr lang="en-US" sz="2000" dirty="0" err="1">
                <a:latin typeface="Lucida Sans Typewriter" panose="020B0509030504030204" pitchFamily="49" charset="0"/>
              </a:rPr>
              <a:t>intArray</a:t>
            </a:r>
            <a:r>
              <a:rPr lang="en-US" sz="2000" dirty="0">
                <a:latin typeface="Lucida Sans Typewriter" panose="020B0509030504030204" pitchFamily="49" charset="0"/>
              </a:rPr>
              <a:t> = { </a:t>
            </a:r>
            <a:r>
              <a:rPr lang="ru-RU" sz="2000" dirty="0">
                <a:latin typeface="Lucida Sans Typewriter" panose="020B0509030504030204" pitchFamily="49" charset="0"/>
              </a:rPr>
              <a:t>1</a:t>
            </a:r>
            <a:r>
              <a:rPr lang="en-US" sz="2000" dirty="0">
                <a:latin typeface="Lucida Sans Typewriter" panose="020B0509030504030204" pitchFamily="49" charset="0"/>
              </a:rPr>
              <a:t>0, </a:t>
            </a:r>
            <a:r>
              <a:rPr lang="ru-RU" sz="2000" dirty="0">
                <a:latin typeface="Lucida Sans Typewriter" panose="020B0509030504030204" pitchFamily="49" charset="0"/>
              </a:rPr>
              <a:t>2</a:t>
            </a:r>
            <a:r>
              <a:rPr lang="en-US" sz="2000" dirty="0">
                <a:latin typeface="Lucida Sans Typewriter" panose="020B0509030504030204" pitchFamily="49" charset="0"/>
              </a:rPr>
              <a:t>3, 6, </a:t>
            </a:r>
            <a:r>
              <a:rPr lang="ru-RU" sz="2000" dirty="0">
                <a:latin typeface="Lucida Sans Typewriter" panose="020B0509030504030204" pitchFamily="49" charset="0"/>
              </a:rPr>
              <a:t>4</a:t>
            </a:r>
            <a:r>
              <a:rPr lang="en-US" sz="2000" dirty="0">
                <a:latin typeface="Lucida Sans Typewriter" panose="020B0509030504030204" pitchFamily="49" charset="0"/>
              </a:rPr>
              <a:t>9, 12, 5, 18, 1, 24, 7 }; </a:t>
            </a:r>
            <a:endParaRPr 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517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066800" y="2857500"/>
            <a:ext cx="3124200" cy="3200400"/>
          </a:xfrm>
          <a:prstGeom prst="rect">
            <a:avLst/>
          </a:prstGeom>
          <a:gradFill rotWithShape="0">
            <a:gsLst>
              <a:gs pos="0">
                <a:srgbClr val="E6F3FF"/>
              </a:gs>
              <a:gs pos="100000">
                <a:srgbClr val="99CCFF"/>
              </a:gs>
            </a:gsLst>
            <a:lin ang="5400000" scaled="1"/>
          </a:gradFill>
          <a:ln w="9525">
            <a:solidFill>
              <a:srgbClr val="0033CC"/>
            </a:solidFill>
            <a:miter lim="800000"/>
            <a:headEnd/>
            <a:tailEnd/>
          </a:ln>
          <a:effectLst>
            <a:outerShdw dist="53882" dir="2700000" algn="ctr" rotWithShape="0">
              <a:srgbClr val="C0C0C0"/>
            </a:outerShdw>
          </a:effectLst>
        </p:spPr>
        <p:txBody>
          <a:bodyPr wrap="none" tIns="27432" bIns="27432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ru-RU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76301"/>
          </a:xfrm>
        </p:spPr>
        <p:txBody>
          <a:bodyPr/>
          <a:lstStyle/>
          <a:p>
            <a:r>
              <a:rPr lang="ru-RU" sz="3200" dirty="0"/>
              <a:t>Организация доступа к элементам массива</a:t>
            </a:r>
            <a:endParaRPr lang="en-GB" sz="3200" dirty="0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894593"/>
            <a:ext cx="8229600" cy="3886200"/>
          </a:xfrm>
        </p:spPr>
        <p:txBody>
          <a:bodyPr/>
          <a:lstStyle/>
          <a:p>
            <a:r>
              <a:rPr lang="ru-RU" sz="2400" dirty="0"/>
              <a:t>Определяйте индекс для каждой из размерностей</a:t>
            </a:r>
            <a:endParaRPr lang="en-GB" sz="2400" dirty="0"/>
          </a:p>
          <a:p>
            <a:pPr lvl="1"/>
            <a:r>
              <a:rPr lang="ru-RU" sz="2000" dirty="0"/>
              <a:t>Индекс первого элемента равен нулю</a:t>
            </a:r>
            <a:endParaRPr lang="en-GB" sz="2000" dirty="0"/>
          </a:p>
        </p:txBody>
      </p:sp>
      <p:cxnSp>
        <p:nvCxnSpPr>
          <p:cNvPr id="17416" name="AutoShape 8"/>
          <p:cNvCxnSpPr>
            <a:cxnSpLocks noChangeShapeType="1"/>
          </p:cNvCxnSpPr>
          <p:nvPr/>
        </p:nvCxnSpPr>
        <p:spPr bwMode="auto">
          <a:xfrm>
            <a:off x="2771775" y="482917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49" name="Oval 9"/>
          <p:cNvSpPr>
            <a:spLocks noChangeArrowheads="1"/>
          </p:cNvSpPr>
          <p:nvPr/>
        </p:nvSpPr>
        <p:spPr bwMode="auto">
          <a:xfrm>
            <a:off x="2581275" y="4448175"/>
            <a:ext cx="381000" cy="381000"/>
          </a:xfrm>
          <a:prstGeom prst="ellipse">
            <a:avLst/>
          </a:prstGeom>
          <a:gradFill rotWithShape="0">
            <a:gsLst>
              <a:gs pos="0">
                <a:srgbClr val="8901F3">
                  <a:gamma/>
                  <a:tint val="40000"/>
                  <a:invGamma/>
                </a:srgbClr>
              </a:gs>
              <a:gs pos="100000">
                <a:srgbClr val="8901F3"/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500093"/>
            </a:solidFill>
            <a:round/>
            <a:headEnd/>
            <a:tailEnd/>
          </a:ln>
          <a:effectLst>
            <a:outerShdw dist="53882" dir="2700000" algn="ctr" rotWithShape="0">
              <a:schemeClr val="folHlink"/>
            </a:outerShdw>
          </a:effectLst>
        </p:spPr>
        <p:txBody>
          <a:bodyPr wrap="none" lIns="80962" tIns="39688" rIns="80962" bIns="39688" anchor="ctr"/>
          <a:lstStyle/>
          <a:p>
            <a:pPr algn="ctr" defTabSz="693738">
              <a:defRPr/>
            </a:pPr>
            <a:r>
              <a:rPr lang="en-GB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17432" name="Rectangle 24"/>
          <p:cNvSpPr>
            <a:spLocks noChangeArrowheads="1"/>
          </p:cNvSpPr>
          <p:nvPr/>
        </p:nvSpPr>
        <p:spPr bwMode="auto">
          <a:xfrm>
            <a:off x="1638300" y="3087625"/>
            <a:ext cx="1679848" cy="7017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2000" dirty="0">
                <a:latin typeface="Lucida Sans Typewriter" panose="020B0509030504030204" pitchFamily="49" charset="0"/>
              </a:rPr>
              <a:t>row[3];</a:t>
            </a:r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1447800" y="50673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ru-RU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 flipV="1">
            <a:off x="2971800" y="50673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1828800" y="50673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ru-RU"/>
          </a:p>
        </p:txBody>
      </p:sp>
      <p:sp>
        <p:nvSpPr>
          <p:cNvPr id="17437" name="Rectangle 29"/>
          <p:cNvSpPr>
            <a:spLocks noChangeArrowheads="1"/>
          </p:cNvSpPr>
          <p:nvPr/>
        </p:nvSpPr>
        <p:spPr bwMode="auto">
          <a:xfrm>
            <a:off x="2209800" y="5067300"/>
            <a:ext cx="381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ru-RU"/>
          </a:p>
        </p:txBody>
      </p:sp>
      <p:sp>
        <p:nvSpPr>
          <p:cNvPr id="17438" name="Line 30"/>
          <p:cNvSpPr>
            <a:spLocks noChangeShapeType="1"/>
          </p:cNvSpPr>
          <p:nvPr/>
        </p:nvSpPr>
        <p:spPr bwMode="auto">
          <a:xfrm flipV="1">
            <a:off x="2971800" y="54483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>
            <a:off x="2971800" y="50673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440" name="Line 32"/>
          <p:cNvSpPr>
            <a:spLocks noChangeShapeType="1"/>
          </p:cNvSpPr>
          <p:nvPr/>
        </p:nvSpPr>
        <p:spPr bwMode="auto">
          <a:xfrm>
            <a:off x="3352800" y="5067300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441" name="Rectangle 33"/>
          <p:cNvSpPr>
            <a:spLocks noChangeArrowheads="1"/>
          </p:cNvSpPr>
          <p:nvPr/>
        </p:nvSpPr>
        <p:spPr bwMode="auto">
          <a:xfrm>
            <a:off x="2590800" y="5067300"/>
            <a:ext cx="381000" cy="3810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ru-RU"/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DA21E222-7A54-4002-9239-A3D30ADF7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896" y="2920254"/>
            <a:ext cx="3297472" cy="10848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lvl1pPr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ru-RU" sz="2000" dirty="0" err="1">
                <a:latin typeface="Lucida Sans Typewriter" panose="020B0509030504030204" pitchFamily="49" charset="0"/>
              </a:rPr>
              <a:t>temp</a:t>
            </a:r>
            <a:r>
              <a:rPr lang="ru-RU" sz="2000" dirty="0">
                <a:latin typeface="Lucida Sans Typewriter" panose="020B0509030504030204" pitchFamily="49" charset="0"/>
              </a:rPr>
              <a:t> = </a:t>
            </a:r>
            <a:r>
              <a:rPr lang="ru-RU" sz="2000" dirty="0" err="1">
                <a:latin typeface="Lucida Sans Typewriter" panose="020B0509030504030204" pitchFamily="49" charset="0"/>
              </a:rPr>
              <a:t>intArray</a:t>
            </a:r>
            <a:r>
              <a:rPr lang="ru-RU" sz="2000" dirty="0">
                <a:latin typeface="Lucida Sans Typewriter" panose="020B0509030504030204" pitchFamily="49" charset="0"/>
              </a:rPr>
              <a:t>[3]; </a:t>
            </a:r>
          </a:p>
          <a:p>
            <a:pPr>
              <a:spcBef>
                <a:spcPts val="600"/>
              </a:spcBef>
            </a:pPr>
            <a:r>
              <a:rPr lang="ru-RU" sz="2000" dirty="0" err="1">
                <a:latin typeface="Lucida Sans Typewriter" panose="020B0509030504030204" pitchFamily="49" charset="0"/>
              </a:rPr>
              <a:t>intArray</a:t>
            </a:r>
            <a:r>
              <a:rPr lang="ru-RU" sz="2000" dirty="0">
                <a:latin typeface="Lucida Sans Typewriter" panose="020B0509030504030204" pitchFamily="49" charset="0"/>
              </a:rPr>
              <a:t>[7] = 101; </a:t>
            </a:r>
            <a:endParaRPr lang="en-US" sz="2000" dirty="0"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1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 eaLnBrk="1" hangingPunct="1"/>
            <a:r>
              <a:rPr lang="ru-RU" sz="3200" dirty="0"/>
              <a:t>Динамические структуры данных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92896"/>
            <a:ext cx="8229600" cy="4327971"/>
          </a:xfrm>
        </p:spPr>
        <p:txBody>
          <a:bodyPr/>
          <a:lstStyle/>
          <a:p>
            <a:pPr eaLnBrk="1" hangingPunct="1"/>
            <a:r>
              <a:rPr lang="ru-RU" sz="2800" dirty="0"/>
              <a:t>Особенности:</a:t>
            </a:r>
          </a:p>
          <a:p>
            <a:pPr lvl="1" eaLnBrk="1" hangingPunct="1"/>
            <a:r>
              <a:rPr lang="ru-RU" sz="2400" dirty="0"/>
              <a:t>отсутствие физической смежности элементов структуры в памяти</a:t>
            </a:r>
          </a:p>
          <a:p>
            <a:pPr lvl="1" eaLnBrk="1" hangingPunct="1"/>
            <a:r>
              <a:rPr lang="ru-RU" sz="2400" dirty="0"/>
              <a:t>в процессе существования в памяти могут изменять не только число их элементов</a:t>
            </a:r>
            <a:r>
              <a:rPr lang="en-US" sz="2400" dirty="0"/>
              <a:t> </a:t>
            </a:r>
            <a:r>
              <a:rPr lang="ru-RU" sz="2400" dirty="0"/>
              <a:t>и их значений, но и характер связей между элементами </a:t>
            </a:r>
          </a:p>
          <a:p>
            <a:pPr eaLnBrk="1" hangingPunct="1"/>
            <a:r>
              <a:rPr lang="ru-RU" sz="2800" dirty="0"/>
              <a:t>Элемент динамической структуры состоит из двух полей</a:t>
            </a:r>
          </a:p>
          <a:p>
            <a:pPr lvl="1" eaLnBrk="1" hangingPunct="1"/>
            <a:r>
              <a:rPr lang="ru-RU" sz="2400" dirty="0"/>
              <a:t>информационного поля или поля данных</a:t>
            </a:r>
          </a:p>
          <a:p>
            <a:pPr lvl="1" eaLnBrk="1" hangingPunct="1"/>
            <a:r>
              <a:rPr lang="ru-RU" sz="2400" dirty="0"/>
              <a:t>поле связок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6E41C7D-9BEC-4550-9861-B4A7E1C80BFC}"/>
              </a:ext>
            </a:extLst>
          </p:cNvPr>
          <p:cNvSpPr/>
          <p:nvPr/>
        </p:nvSpPr>
        <p:spPr>
          <a:xfrm>
            <a:off x="458026" y="1220559"/>
            <a:ext cx="822877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b="1" dirty="0"/>
              <a:t>Динамические структуры данных</a:t>
            </a:r>
            <a:r>
              <a:rPr lang="ru-RU" sz="2400" dirty="0"/>
              <a:t> – это структуры данных, память под которые выделяется и освобождается по мере необходимости</a:t>
            </a:r>
          </a:p>
        </p:txBody>
      </p:sp>
    </p:spTree>
    <p:extLst>
      <p:ext uri="{BB962C8B-B14F-4D97-AF65-F5344CB8AC3E}">
        <p14:creationId xmlns:p14="http://schemas.microsoft.com/office/powerpoint/2010/main" val="3449905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313"/>
          </a:xfrm>
        </p:spPr>
        <p:txBody>
          <a:bodyPr/>
          <a:lstStyle/>
          <a:p>
            <a:r>
              <a:rPr lang="ru-RU" sz="3200" dirty="0"/>
              <a:t>Связное представление данных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4784"/>
            <a:ext cx="8229600" cy="4968006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ru-RU" sz="2800" b="1" dirty="0"/>
              <a:t>Достоинства</a:t>
            </a:r>
            <a:r>
              <a:rPr lang="ru-RU" sz="2800" dirty="0"/>
              <a:t> :</a:t>
            </a:r>
          </a:p>
          <a:p>
            <a:pPr eaLnBrk="1" hangingPunct="1">
              <a:spcBef>
                <a:spcPts val="600"/>
              </a:spcBef>
            </a:pPr>
            <a:r>
              <a:rPr lang="ru-RU" sz="2400" dirty="0"/>
              <a:t>размер структуры ограничивается только доступным объемом машинной памяти; </a:t>
            </a:r>
          </a:p>
          <a:p>
            <a:pPr eaLnBrk="1" hangingPunct="1">
              <a:spcBef>
                <a:spcPts val="600"/>
              </a:spcBef>
            </a:pPr>
            <a:r>
              <a:rPr lang="ru-RU" sz="2400" dirty="0"/>
              <a:t>при изменении логической последовательности элементов структуры требуется не перемещение данных в памяти, а только коррекция указателей; </a:t>
            </a:r>
          </a:p>
          <a:p>
            <a:pPr eaLnBrk="1" hangingPunct="1">
              <a:spcBef>
                <a:spcPts val="600"/>
              </a:spcBef>
            </a:pPr>
            <a:r>
              <a:rPr lang="ru-RU" sz="2400" dirty="0"/>
              <a:t>большая гибкость структуры. 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ru-RU" sz="2800" b="1" dirty="0"/>
              <a:t>Недостатки</a:t>
            </a:r>
            <a:r>
              <a:rPr lang="ru-RU" sz="2800" dirty="0"/>
              <a:t>:</a:t>
            </a:r>
            <a:r>
              <a:rPr lang="ru-RU" sz="2400" dirty="0"/>
              <a:t> </a:t>
            </a:r>
          </a:p>
          <a:p>
            <a:pPr eaLnBrk="1" hangingPunct="1">
              <a:spcBef>
                <a:spcPts val="600"/>
              </a:spcBef>
            </a:pPr>
            <a:r>
              <a:rPr lang="ru-RU" sz="2400" dirty="0"/>
              <a:t>на поля связок расходуется дополнительная память; </a:t>
            </a:r>
          </a:p>
          <a:p>
            <a:pPr eaLnBrk="1" hangingPunct="1">
              <a:spcBef>
                <a:spcPts val="600"/>
              </a:spcBef>
            </a:pPr>
            <a:r>
              <a:rPr lang="ru-RU" sz="2400" dirty="0"/>
              <a:t>доступ к элементам связной структуры может быть менее эффективным по времени.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C6C7E1-04A6-499A-811D-23A5F72C5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46" y="332656"/>
            <a:ext cx="8229600" cy="638169"/>
          </a:xfrm>
        </p:spPr>
        <p:txBody>
          <a:bodyPr/>
          <a:lstStyle/>
          <a:p>
            <a:r>
              <a:rPr lang="ru-RU" sz="3200" dirty="0"/>
              <a:t>Модель обработки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2EFEE7-D57C-491A-8B1F-764453013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939" y="4957904"/>
            <a:ext cx="8229600" cy="1900095"/>
          </a:xfrm>
        </p:spPr>
        <p:txBody>
          <a:bodyPr/>
          <a:lstStyle/>
          <a:p>
            <a:r>
              <a:rPr lang="ru-RU" sz="2000" dirty="0"/>
              <a:t>Обработка информации – это практическая реализация некоторой функции F, которая отображает множество данных D во множество возможных результатов R.</a:t>
            </a:r>
          </a:p>
          <a:p>
            <a:pPr lvl="1"/>
            <a:r>
              <a:rPr lang="ru-RU" sz="1600" dirty="0"/>
              <a:t>F – произвольная функция, которую надо «вычислить», например, перевод текста с русского на английский, нахождение максимума, расчет траектории ракеты, построение оптимального плана и т.д.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1F1BB6-D2B4-483E-AFD6-5C3E34C752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CC0B9D-7A94-44FE-8E3D-40BA4E8E0E72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31309F-6473-456D-AFE9-78385C8B9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7273" y="1042895"/>
            <a:ext cx="6580931" cy="3905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93238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95313"/>
          </a:xfrm>
        </p:spPr>
        <p:txBody>
          <a:bodyPr/>
          <a:lstStyle/>
          <a:p>
            <a:r>
              <a:rPr lang="ru-RU" sz="3200" dirty="0"/>
              <a:t>Реализация структур данных</a:t>
            </a:r>
          </a:p>
        </p:txBody>
      </p:sp>
      <p:sp>
        <p:nvSpPr>
          <p:cNvPr id="32771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3"/>
          </a:xfrm>
        </p:spPr>
        <p:txBody>
          <a:bodyPr/>
          <a:lstStyle/>
          <a:p>
            <a:r>
              <a:rPr lang="ru-RU" sz="2400" dirty="0"/>
              <a:t>В языках программирования имеется возможность явно запрашивать и использовать области </a:t>
            </a:r>
            <a:r>
              <a:rPr lang="ru-RU" sz="2400" b="1" dirty="0"/>
              <a:t>динамической памяти</a:t>
            </a:r>
            <a:r>
              <a:rPr lang="ru-RU" sz="2400" dirty="0"/>
              <a:t>.</a:t>
            </a:r>
          </a:p>
          <a:p>
            <a:r>
              <a:rPr lang="ru-RU" sz="2400" dirty="0"/>
              <a:t>С++</a:t>
            </a:r>
          </a:p>
          <a:p>
            <a:pPr lvl="1"/>
            <a:r>
              <a:rPr lang="ru-RU" sz="2000" b="1" dirty="0"/>
              <a:t>Указатель</a:t>
            </a:r>
            <a:r>
              <a:rPr lang="ru-RU" sz="2000" dirty="0"/>
              <a:t> содержит адрес поля в динамической памяти, хранящего величину определенного типа. </a:t>
            </a:r>
          </a:p>
          <a:p>
            <a:pPr lvl="2"/>
            <a:r>
              <a:rPr lang="ru-RU" sz="1600" dirty="0"/>
              <a:t>Сам указатель располагается в статической памяти</a:t>
            </a:r>
          </a:p>
          <a:p>
            <a:r>
              <a:rPr lang="ru-RU" sz="2400" dirty="0"/>
              <a:t>С#, </a:t>
            </a:r>
            <a:r>
              <a:rPr lang="en-US" sz="2400" dirty="0"/>
              <a:t>Java</a:t>
            </a:r>
            <a:endParaRPr lang="ru-RU" sz="2400" dirty="0"/>
          </a:p>
          <a:p>
            <a:pPr lvl="1"/>
            <a:r>
              <a:rPr lang="ru-RU" sz="2000" dirty="0"/>
              <a:t>Коллекция – группа объектов. </a:t>
            </a:r>
          </a:p>
          <a:p>
            <a:pPr lvl="1"/>
            <a:r>
              <a:rPr lang="ru-RU" sz="2000" dirty="0"/>
              <a:t>Коллекции упрощают реализацию многих задач программирования, предлагая уже готовые решения для построения структур данных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875"/>
          </a:xfrm>
        </p:spPr>
        <p:txBody>
          <a:bodyPr/>
          <a:lstStyle/>
          <a:p>
            <a:r>
              <a:rPr lang="ru-RU" sz="3200" dirty="0"/>
              <a:t>Коллекции общего назначения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9709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ru-RU" sz="2400" dirty="0"/>
              <a:t>Реализуют структуры данных:</a:t>
            </a:r>
          </a:p>
          <a:p>
            <a:pPr>
              <a:defRPr/>
            </a:pPr>
            <a:r>
              <a:rPr lang="ru-RU" sz="2400" dirty="0"/>
              <a:t>списки</a:t>
            </a:r>
            <a:endParaRPr lang="en-US" sz="2400" dirty="0"/>
          </a:p>
          <a:p>
            <a:pPr>
              <a:defRPr/>
            </a:pPr>
            <a:r>
              <a:rPr lang="ru-RU" sz="2400" dirty="0"/>
              <a:t>стеки</a:t>
            </a:r>
          </a:p>
          <a:p>
            <a:pPr>
              <a:defRPr/>
            </a:pPr>
            <a:r>
              <a:rPr lang="ru-RU" sz="2400" dirty="0"/>
              <a:t>очереди</a:t>
            </a:r>
          </a:p>
          <a:p>
            <a:pPr>
              <a:defRPr/>
            </a:pPr>
            <a:r>
              <a:rPr lang="ru-RU" sz="2400" dirty="0"/>
              <a:t>динамические массивы </a:t>
            </a:r>
          </a:p>
          <a:p>
            <a:pPr>
              <a:defRPr/>
            </a:pPr>
            <a:r>
              <a:rPr lang="ru-RU" sz="2400" dirty="0"/>
              <a:t>словари (хеш-таблицы, предназначенные для хранения пар ключ/значение)</a:t>
            </a:r>
          </a:p>
          <a:p>
            <a:pPr>
              <a:defRPr/>
            </a:pPr>
            <a:r>
              <a:rPr lang="ru-RU" sz="2400" dirty="0"/>
              <a:t>отсортированный список для хранения пар ключ/значение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115D8B-3BE2-42FB-A449-FD425F585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74" y="406986"/>
            <a:ext cx="8426997" cy="645101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847367-353E-46EE-BD15-F17DFD631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50" y="620688"/>
            <a:ext cx="1851317" cy="122413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sz="2400" dirty="0"/>
              <a:t>Иерархия коллекций в </a:t>
            </a:r>
            <a:r>
              <a:rPr lang="en-US" sz="2400" dirty="0"/>
              <a:t>Java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CE903A-C2F8-4E80-AFD5-6301AF132E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CC0B9D-7A94-44FE-8E3D-40BA4E8E0E72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9075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528"/>
          </a:xfrm>
        </p:spPr>
        <p:txBody>
          <a:bodyPr/>
          <a:lstStyle/>
          <a:p>
            <a:r>
              <a:rPr lang="ru-RU" sz="3200" dirty="0"/>
              <a:t>Виды коллекций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425985" y="1196752"/>
          <a:ext cx="8229600" cy="52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3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2000" dirty="0" err="1">
                          <a:effectLst/>
                        </a:rPr>
                        <a:t>Класс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2000" dirty="0" err="1">
                          <a:effectLst/>
                        </a:rPr>
                        <a:t>Описание</a:t>
                      </a:r>
                      <a:r>
                        <a:rPr lang="en-GB" sz="2000" dirty="0">
                          <a:effectLst/>
                        </a:rPr>
                        <a:t> 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2000" u="sng">
                          <a:effectLst/>
                          <a:hlinkClick r:id="rId2"/>
                        </a:rPr>
                        <a:t>Dictionary&lt;TKey, TValue&gt;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2000" dirty="0">
                          <a:effectLst/>
                        </a:rPr>
                        <a:t>Предоставляет коллекцию пар ключ/значение, которые упорядочены по ключу. 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2000" u="sng">
                          <a:effectLst/>
                          <a:hlinkClick r:id="rId3"/>
                        </a:rPr>
                        <a:t>List&lt;T&gt;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2000">
                          <a:effectLst/>
                        </a:rPr>
                        <a:t>Представляет список объектов, доступных по индексу.Предоставляет методы для поиска по списку, выполнения сортировки и изменения списка.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2000" u="sng">
                          <a:effectLst/>
                          <a:hlinkClick r:id="rId4"/>
                        </a:rPr>
                        <a:t>Queue&lt;T&gt;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2000">
                          <a:effectLst/>
                        </a:rPr>
                        <a:t>Предоставляет коллекцию объектов, которая обслуживается по принципу "первым пришел — первым вышел" (</a:t>
                      </a:r>
                      <a:r>
                        <a:rPr lang="en-GB" sz="2000">
                          <a:effectLst/>
                        </a:rPr>
                        <a:t>FIFO</a:t>
                      </a:r>
                      <a:r>
                        <a:rPr lang="ru-RU" sz="2000">
                          <a:effectLst/>
                        </a:rPr>
                        <a:t>). 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2000" u="sng">
                          <a:effectLst/>
                          <a:hlinkClick r:id="rId5"/>
                        </a:rPr>
                        <a:t>SortedList&lt;TKey, TValue&gt;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2000" dirty="0">
                          <a:effectLst/>
                        </a:rPr>
                        <a:t>Представляет коллекцию пар ключ/значение, упорядоченных по ключу на основе реализации </a:t>
                      </a:r>
                      <a:r>
                        <a:rPr lang="en-GB" sz="2000" u="sng" dirty="0" err="1">
                          <a:effectLst/>
                          <a:hlinkClick r:id="rId6"/>
                        </a:rPr>
                        <a:t>IComparer</a:t>
                      </a:r>
                      <a:r>
                        <a:rPr lang="ru-RU" sz="2000" u="sng" dirty="0">
                          <a:effectLst/>
                          <a:hlinkClick r:id="rId6"/>
                        </a:rPr>
                        <a:t>&lt;</a:t>
                      </a:r>
                      <a:r>
                        <a:rPr lang="en-GB" sz="2000" u="sng" dirty="0">
                          <a:effectLst/>
                          <a:hlinkClick r:id="rId6"/>
                        </a:rPr>
                        <a:t>T</a:t>
                      </a:r>
                      <a:r>
                        <a:rPr lang="ru-RU" sz="2000" u="sng" dirty="0">
                          <a:effectLst/>
                          <a:hlinkClick r:id="rId6"/>
                        </a:rPr>
                        <a:t>&gt;</a:t>
                      </a:r>
                      <a:r>
                        <a:rPr lang="ru-RU" sz="2000" dirty="0">
                          <a:effectLst/>
                        </a:rPr>
                        <a:t>. 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2000" u="sng">
                          <a:effectLst/>
                          <a:hlinkClick r:id="rId7"/>
                        </a:rPr>
                        <a:t>Stack&lt;T&gt;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ru-RU" sz="2000" dirty="0">
                          <a:effectLst/>
                        </a:rPr>
                        <a:t>Представляет коллекцию объектов, которая обслуживается по принципу "последним пришел — первым вышел" (</a:t>
                      </a:r>
                      <a:r>
                        <a:rPr lang="en-GB" sz="2000" dirty="0">
                          <a:effectLst/>
                        </a:rPr>
                        <a:t>LIFO</a:t>
                      </a:r>
                      <a:r>
                        <a:rPr lang="ru-RU" sz="2000" dirty="0">
                          <a:effectLst/>
                        </a:rPr>
                        <a:t>). 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1726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95313"/>
          </a:xfrm>
        </p:spPr>
        <p:txBody>
          <a:bodyPr/>
          <a:lstStyle/>
          <a:p>
            <a:pPr eaLnBrk="1" hangingPunct="1"/>
            <a:r>
              <a:rPr lang="ru-RU" sz="3200" dirty="0"/>
              <a:t>Простейшие структуры данных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4392612"/>
          </a:xfrm>
        </p:spPr>
        <p:txBody>
          <a:bodyPr/>
          <a:lstStyle/>
          <a:p>
            <a:pPr eaLnBrk="1" hangingPunct="1"/>
            <a:r>
              <a:rPr lang="ru-RU" sz="2400" b="1" dirty="0"/>
              <a:t>Список -</a:t>
            </a:r>
            <a:r>
              <a:rPr lang="ru-RU" sz="2400" dirty="0"/>
              <a:t> упорядоченное множество, состоящее из переменного числа элементов, к которым применимы операции включения, исключения. </a:t>
            </a:r>
          </a:p>
          <a:p>
            <a:pPr eaLnBrk="1" hangingPunct="1"/>
            <a:r>
              <a:rPr lang="ru-RU" sz="2400" b="1" dirty="0"/>
              <a:t>Линейный список</a:t>
            </a:r>
            <a:r>
              <a:rPr lang="ru-RU" sz="2400" dirty="0"/>
              <a:t> - список, отражающий отношения соседства между элементами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F811DA8-C3C4-409B-862F-BF904215257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1640" y="3212975"/>
            <a:ext cx="6552728" cy="357421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39775"/>
          </a:xfrm>
        </p:spPr>
        <p:txBody>
          <a:bodyPr/>
          <a:lstStyle/>
          <a:p>
            <a:pPr eaLnBrk="1" hangingPunct="1"/>
            <a:r>
              <a:rPr lang="ru-RU" sz="2800" dirty="0"/>
              <a:t>Представление односвязного списка в памяти </a:t>
            </a:r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41438"/>
            <a:ext cx="7921625" cy="105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789363"/>
            <a:ext cx="7632700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684213" y="2924175"/>
            <a:ext cx="78628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u-RU" sz="2800"/>
              <a:t>Представление двусвязного списка в памяти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83568"/>
          </a:xfrm>
        </p:spPr>
        <p:txBody>
          <a:bodyPr/>
          <a:lstStyle/>
          <a:p>
            <a:r>
              <a:rPr lang="ru-RU" sz="2800" dirty="0"/>
              <a:t>Реализация однонаправленного связанного списка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224136"/>
          </a:xfrm>
        </p:spPr>
        <p:txBody>
          <a:bodyPr/>
          <a:lstStyle/>
          <a:p>
            <a:r>
              <a:rPr lang="ru-RU" sz="2400" u="sng" dirty="0"/>
              <a:t>Связный список </a:t>
            </a:r>
            <a:r>
              <a:rPr lang="ru-RU" sz="2400" dirty="0"/>
              <a:t>- это набор элементов, содержащихся в узлах, каждый из которых также содержит ссылку на некоторый узел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CC0B9D-7A94-44FE-8E3D-40BA4E8E0E72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2391" y="3067000"/>
            <a:ext cx="8672097" cy="324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550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83568"/>
          </a:xfrm>
        </p:spPr>
        <p:txBody>
          <a:bodyPr/>
          <a:lstStyle/>
          <a:p>
            <a:r>
              <a:rPr lang="ru-RU" sz="2800" dirty="0"/>
              <a:t>Реализация однонаправленного связанного списка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883568"/>
          </a:xfrm>
        </p:spPr>
        <p:txBody>
          <a:bodyPr/>
          <a:lstStyle/>
          <a:p>
            <a:r>
              <a:rPr lang="ru-RU" sz="2400" u="sng" dirty="0"/>
              <a:t>Узел динамического списка </a:t>
            </a:r>
            <a:r>
              <a:rPr lang="ru-RU" sz="2400" dirty="0"/>
              <a:t>– структура из двух полей - данное и указатель на структуру того же типа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CC0B9D-7A94-44FE-8E3D-40BA4E8E0E72}" type="slidenum">
              <a:rPr lang="ru-RU" smtClean="0"/>
              <a:pPr>
                <a:defRPr/>
              </a:pPr>
              <a:t>47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79713" b="37755"/>
          <a:stretch/>
        </p:blipFill>
        <p:spPr>
          <a:xfrm>
            <a:off x="292391" y="3067000"/>
            <a:ext cx="1759329" cy="2018184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0BB6BBD-D20F-4E91-A97F-966D590CAFD3}"/>
              </a:ext>
            </a:extLst>
          </p:cNvPr>
          <p:cNvSpPr/>
          <p:nvPr/>
        </p:nvSpPr>
        <p:spPr>
          <a:xfrm>
            <a:off x="2483768" y="2889933"/>
            <a:ext cx="3777952" cy="27663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180340" latinLnBrk="1">
              <a:lnSpc>
                <a:spcPct val="115000"/>
              </a:lnSpc>
              <a:spcBef>
                <a:spcPts val="300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struct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2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Node</a:t>
            </a:r>
            <a:endParaRPr lang="ru-RU" sz="2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indent="180340" latinLnBrk="1">
              <a:lnSpc>
                <a:spcPct val="115000"/>
              </a:lnSpc>
              <a:spcBef>
                <a:spcPts val="300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  <a:endParaRPr lang="ru-RU" sz="2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indent="180340" latinLnBrk="1">
              <a:lnSpc>
                <a:spcPct val="115000"/>
              </a:lnSpc>
              <a:spcBef>
                <a:spcPts val="300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ru-RU" sz="2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</a:t>
            </a:r>
            <a:r>
              <a:rPr lang="ru-RU" sz="2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ru-RU" sz="2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indent="180340" latinLnBrk="1">
              <a:lnSpc>
                <a:spcPct val="115000"/>
              </a:lnSpc>
              <a:spcBef>
                <a:spcPts val="300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ru-RU" sz="2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Node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*</a:t>
            </a:r>
            <a:r>
              <a:rPr lang="ru-RU" sz="2400" dirty="0" err="1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next</a:t>
            </a:r>
            <a:r>
              <a:rPr lang="ru-RU" sz="2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ru-RU" sz="2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indent="180340" latinLnBrk="1">
              <a:lnSpc>
                <a:spcPct val="115000"/>
              </a:lnSpc>
              <a:spcBef>
                <a:spcPts val="300"/>
              </a:spcBef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2400" dirty="0">
                <a:solidFill>
                  <a:srgbClr val="33333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};</a:t>
            </a:r>
            <a:endParaRPr lang="ru-RU" sz="240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8A7B3DF-C74F-4ABF-A8CE-CB2AD5B918F1}"/>
              </a:ext>
            </a:extLst>
          </p:cNvPr>
          <p:cNvSpPr/>
          <p:nvPr/>
        </p:nvSpPr>
        <p:spPr>
          <a:xfrm>
            <a:off x="5713784" y="3429000"/>
            <a:ext cx="3106688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latin typeface="+mn-lt"/>
                <a:ea typeface="Times New Roman" panose="02020603050405020304" pitchFamily="18" charset="0"/>
              </a:rPr>
              <a:t>Не существует никаких ограничений на тип</a:t>
            </a:r>
            <a:endParaRPr lang="ru-RU" sz="3200" dirty="0">
              <a:latin typeface="+mn-lt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CCE15D8-439D-4CA9-A486-910172BCE902}"/>
              </a:ext>
            </a:extLst>
          </p:cNvPr>
          <p:cNvSpPr/>
          <p:nvPr/>
        </p:nvSpPr>
        <p:spPr>
          <a:xfrm>
            <a:off x="5713784" y="4527276"/>
            <a:ext cx="3137825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/>
              <a:t>Ссылка на следующий элемент списка</a:t>
            </a:r>
          </a:p>
        </p:txBody>
      </p:sp>
    </p:spTree>
    <p:extLst>
      <p:ext uri="{BB962C8B-B14F-4D97-AF65-F5344CB8AC3E}">
        <p14:creationId xmlns:p14="http://schemas.microsoft.com/office/powerpoint/2010/main" val="7022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23875"/>
          </a:xfrm>
        </p:spPr>
        <p:txBody>
          <a:bodyPr/>
          <a:lstStyle/>
          <a:p>
            <a:pPr eaLnBrk="1" hangingPunct="1"/>
            <a:r>
              <a:rPr lang="ru-RU" sz="3200" dirty="0"/>
              <a:t>Стек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275" y="1125538"/>
            <a:ext cx="8264526" cy="3240087"/>
          </a:xfrm>
        </p:spPr>
        <p:txBody>
          <a:bodyPr/>
          <a:lstStyle/>
          <a:p>
            <a:pPr eaLnBrk="1" hangingPunct="1"/>
            <a:r>
              <a:rPr lang="ru-RU" sz="2000" b="1" dirty="0"/>
              <a:t>Стек</a:t>
            </a:r>
            <a:r>
              <a:rPr lang="ru-RU" sz="2000" dirty="0"/>
              <a:t> - такой последовательный список с переменной длиной, включение и исключение элементов из которого выполняются только с одной стороны списка, называемого вершиной стека. </a:t>
            </a:r>
          </a:p>
          <a:p>
            <a:pPr eaLnBrk="1" hangingPunct="1"/>
            <a:r>
              <a:rPr lang="ru-RU" sz="2000" dirty="0"/>
              <a:t>LIFO (</a:t>
            </a:r>
            <a:r>
              <a:rPr lang="ru-RU" sz="2000" dirty="0" err="1"/>
              <a:t>Last</a:t>
            </a:r>
            <a:r>
              <a:rPr lang="ru-RU" sz="2000" dirty="0"/>
              <a:t> – </a:t>
            </a:r>
            <a:r>
              <a:rPr lang="ru-RU" sz="2000" dirty="0" err="1"/>
              <a:t>In</a:t>
            </a:r>
            <a:r>
              <a:rPr lang="ru-RU" sz="2000" dirty="0"/>
              <a:t> – </a:t>
            </a:r>
            <a:r>
              <a:rPr lang="ru-RU" sz="2000" dirty="0" err="1"/>
              <a:t>First</a:t>
            </a:r>
            <a:r>
              <a:rPr lang="ru-RU" sz="2000" dirty="0"/>
              <a:t> - </a:t>
            </a:r>
            <a:r>
              <a:rPr lang="ru-RU" sz="2000" dirty="0" err="1"/>
              <a:t>Out</a:t>
            </a:r>
            <a:r>
              <a:rPr lang="ru-RU" sz="2000" dirty="0"/>
              <a:t> - "последним пришел - первым исключается").</a:t>
            </a:r>
          </a:p>
          <a:p>
            <a:pPr eaLnBrk="1" hangingPunct="1"/>
            <a:r>
              <a:rPr lang="ru-RU" sz="2000" dirty="0"/>
              <a:t>Основные операции над стеком</a:t>
            </a:r>
          </a:p>
          <a:p>
            <a:pPr lvl="1" eaLnBrk="1" hangingPunct="1"/>
            <a:r>
              <a:rPr lang="ru-RU" sz="1800" dirty="0"/>
              <a:t>включение нового элемента (английское название </a:t>
            </a:r>
            <a:r>
              <a:rPr lang="ru-RU" sz="1800" dirty="0" err="1"/>
              <a:t>push</a:t>
            </a:r>
            <a:r>
              <a:rPr lang="ru-RU" sz="1800" dirty="0"/>
              <a:t> - заталкивать) </a:t>
            </a:r>
          </a:p>
          <a:p>
            <a:pPr lvl="1" eaLnBrk="1" hangingPunct="1"/>
            <a:r>
              <a:rPr lang="ru-RU" sz="1800" dirty="0"/>
              <a:t>исключение элемента из стека (англ. </a:t>
            </a:r>
            <a:r>
              <a:rPr lang="ru-RU" sz="1800" dirty="0" err="1"/>
              <a:t>pop</a:t>
            </a:r>
            <a:r>
              <a:rPr lang="ru-RU" sz="1800" dirty="0"/>
              <a:t> - выскакивать). </a:t>
            </a:r>
          </a:p>
        </p:txBody>
      </p:sp>
      <p:pic>
        <p:nvPicPr>
          <p:cNvPr id="36868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75926"/>
            <a:ext cx="2089150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4365625"/>
            <a:ext cx="6332492" cy="2087711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23875"/>
          </a:xfrm>
        </p:spPr>
        <p:txBody>
          <a:bodyPr/>
          <a:lstStyle/>
          <a:p>
            <a:pPr eaLnBrk="1" hangingPunct="1"/>
            <a:r>
              <a:rPr lang="ru-RU" sz="3200" dirty="0"/>
              <a:t>Стек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275" y="1412776"/>
            <a:ext cx="8264526" cy="4968552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ru-RU" sz="2400" u="sng" dirty="0"/>
              <a:t>Применение стека </a:t>
            </a:r>
            <a:r>
              <a:rPr lang="ru-RU" sz="2400" dirty="0"/>
              <a:t>эффективно, когда нужно реализовать:</a:t>
            </a:r>
          </a:p>
          <a:p>
            <a:pPr lvl="1" eaLnBrk="1" hangingPunct="1">
              <a:spcBef>
                <a:spcPts val="600"/>
              </a:spcBef>
            </a:pPr>
            <a:r>
              <a:rPr lang="ru-RU" sz="2000" dirty="0"/>
              <a:t>обмен данными между методами приложения с помощью параметров</a:t>
            </a:r>
          </a:p>
          <a:p>
            <a:pPr lvl="1" eaLnBrk="1" hangingPunct="1">
              <a:spcBef>
                <a:spcPts val="600"/>
              </a:spcBef>
            </a:pPr>
            <a:r>
              <a:rPr lang="ru-RU" sz="2000" dirty="0"/>
              <a:t>синтаксический анализ разнообразных выражений</a:t>
            </a:r>
          </a:p>
          <a:p>
            <a:pPr eaLnBrk="1" hangingPunct="1">
              <a:spcBef>
                <a:spcPts val="600"/>
              </a:spcBef>
            </a:pPr>
            <a:endParaRPr lang="ru-RU" sz="2400" u="sng" dirty="0"/>
          </a:p>
          <a:p>
            <a:pPr eaLnBrk="1" hangingPunct="1">
              <a:spcBef>
                <a:spcPts val="600"/>
              </a:spcBef>
            </a:pPr>
            <a:r>
              <a:rPr lang="ru-RU" sz="2400" u="sng" dirty="0"/>
              <a:t>Реализация стека </a:t>
            </a:r>
            <a:r>
              <a:rPr lang="ru-RU" sz="2400" dirty="0"/>
              <a:t>возможна разными способами:</a:t>
            </a:r>
          </a:p>
          <a:p>
            <a:pPr lvl="1" eaLnBrk="1" hangingPunct="1">
              <a:spcBef>
                <a:spcPts val="600"/>
              </a:spcBef>
            </a:pPr>
            <a:r>
              <a:rPr lang="ru-RU" sz="2000" dirty="0"/>
              <a:t>в виде статического массива</a:t>
            </a:r>
          </a:p>
          <a:p>
            <a:pPr lvl="1" eaLnBrk="1" hangingPunct="1">
              <a:spcBef>
                <a:spcPts val="600"/>
              </a:spcBef>
            </a:pPr>
            <a:r>
              <a:rPr lang="ru-RU" sz="2000" dirty="0"/>
              <a:t>в виде динамического массива</a:t>
            </a:r>
          </a:p>
          <a:p>
            <a:pPr lvl="1" eaLnBrk="1" hangingPunct="1">
              <a:spcBef>
                <a:spcPts val="600"/>
              </a:spcBef>
            </a:pPr>
            <a:r>
              <a:rPr lang="ru-RU" sz="2000" dirty="0"/>
              <a:t>в виде односвязного списка</a:t>
            </a:r>
          </a:p>
          <a:p>
            <a:pPr lvl="1" eaLnBrk="1" hangingPunct="1">
              <a:spcBef>
                <a:spcPts val="600"/>
              </a:spcBef>
            </a:pPr>
            <a:r>
              <a:rPr lang="ru-RU" sz="2000" dirty="0"/>
              <a:t>в виде двусвязного списка.</a:t>
            </a:r>
          </a:p>
        </p:txBody>
      </p:sp>
    </p:spTree>
    <p:extLst>
      <p:ext uri="{BB962C8B-B14F-4D97-AF65-F5344CB8AC3E}">
        <p14:creationId xmlns:p14="http://schemas.microsoft.com/office/powerpoint/2010/main" val="3319379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r>
              <a:rPr lang="ru-RU" sz="3200" dirty="0"/>
              <a:t>Организация данных</a:t>
            </a:r>
          </a:p>
        </p:txBody>
      </p:sp>
      <p:sp>
        <p:nvSpPr>
          <p:cNvPr id="7171" name="Объект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256212"/>
          </a:xfrm>
        </p:spPr>
        <p:txBody>
          <a:bodyPr/>
          <a:lstStyle/>
          <a:p>
            <a:r>
              <a:rPr lang="ru-RU" sz="2000" b="1"/>
              <a:t>Представление данных </a:t>
            </a:r>
            <a:r>
              <a:rPr lang="ru-RU" sz="2000"/>
              <a:t>(Data representation) – характеристика, выражающая </a:t>
            </a:r>
          </a:p>
          <a:p>
            <a:pPr lvl="1"/>
            <a:r>
              <a:rPr lang="ru-RU" sz="1800"/>
              <a:t>правила кодирования элементов </a:t>
            </a:r>
          </a:p>
          <a:p>
            <a:pPr lvl="1"/>
            <a:r>
              <a:rPr lang="ru-RU" sz="1800"/>
              <a:t>и образования конструкций данных на конкретном уровне рассмотрения в вычислительной системе</a:t>
            </a:r>
          </a:p>
          <a:p>
            <a:r>
              <a:rPr lang="ru-RU" sz="2000" b="1"/>
              <a:t>Управление данными </a:t>
            </a:r>
            <a:r>
              <a:rPr lang="ru-RU" sz="2000"/>
              <a:t>(Data management) – совокупность функций обеспечения </a:t>
            </a:r>
          </a:p>
          <a:p>
            <a:pPr lvl="1"/>
            <a:r>
              <a:rPr lang="ru-RU" sz="1800"/>
              <a:t>требуемого представления данных, </a:t>
            </a:r>
          </a:p>
          <a:p>
            <a:pPr lvl="1"/>
            <a:r>
              <a:rPr lang="ru-RU" sz="1800"/>
              <a:t>накопления и хранения, </a:t>
            </a:r>
          </a:p>
          <a:p>
            <a:pPr lvl="1"/>
            <a:r>
              <a:rPr lang="ru-RU" sz="1800"/>
              <a:t>обновления и удаления, </a:t>
            </a:r>
          </a:p>
          <a:p>
            <a:pPr lvl="1"/>
            <a:r>
              <a:rPr lang="ru-RU" sz="1800"/>
              <a:t>поиска по заданному критерию и выдачи данных </a:t>
            </a:r>
          </a:p>
          <a:p>
            <a:endParaRPr lang="ru-RU" sz="2000"/>
          </a:p>
          <a:p>
            <a:endParaRPr lang="ru-RU" sz="2000"/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F9A990-11FB-4CCD-B8FF-1DB4E96AC28A}" type="slidenum">
              <a:rPr lang="ru-RU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ru-RU" sz="120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6853"/>
            <a:ext cx="8229600" cy="523875"/>
          </a:xfrm>
        </p:spPr>
        <p:txBody>
          <a:bodyPr/>
          <a:lstStyle/>
          <a:p>
            <a:pPr eaLnBrk="1" hangingPunct="1"/>
            <a:r>
              <a:rPr lang="ru-RU" sz="3200" dirty="0"/>
              <a:t>Стек – реализация на основе массива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7" y="1700808"/>
            <a:ext cx="8264526" cy="4104456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</a:pPr>
            <a:r>
              <a:rPr lang="ru-RU" sz="2800" dirty="0"/>
              <a:t>Класс стека реализует </a:t>
            </a:r>
          </a:p>
          <a:p>
            <a:pPr eaLnBrk="1" hangingPunct="1">
              <a:spcBef>
                <a:spcPts val="600"/>
              </a:spcBef>
            </a:pPr>
            <a:r>
              <a:rPr lang="ru-RU" sz="2800" dirty="0"/>
              <a:t>поля:</a:t>
            </a:r>
          </a:p>
          <a:p>
            <a:pPr lvl="1" eaLnBrk="1" hangingPunct="1">
              <a:spcBef>
                <a:spcPts val="600"/>
              </a:spcBef>
            </a:pPr>
            <a:r>
              <a:rPr lang="ru-RU" sz="2400" dirty="0"/>
              <a:t>внутренний массив-указатель на обобщенный тип и переменную, определяющую количество элементов в стеке</a:t>
            </a:r>
          </a:p>
          <a:p>
            <a:pPr eaLnBrk="1" hangingPunct="1">
              <a:spcBef>
                <a:spcPts val="600"/>
              </a:spcBef>
            </a:pPr>
            <a:r>
              <a:rPr lang="ru-RU" sz="2800" dirty="0"/>
              <a:t>базовые функции (методы) для организации работы стека</a:t>
            </a:r>
          </a:p>
          <a:p>
            <a:pPr marL="0" indent="0" eaLnBrk="1" hangingPunct="1">
              <a:spcBef>
                <a:spcPts val="600"/>
              </a:spcBef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619414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435280" cy="739552"/>
          </a:xfrm>
        </p:spPr>
        <p:txBody>
          <a:bodyPr/>
          <a:lstStyle/>
          <a:p>
            <a:pPr eaLnBrk="1" hangingPunct="1"/>
            <a:r>
              <a:rPr lang="ru-RU" sz="2800" dirty="0"/>
              <a:t>Стек – реализация на основе односвязного списка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275" y="1412776"/>
            <a:ext cx="8264526" cy="2448272"/>
          </a:xfrm>
        </p:spPr>
        <p:txBody>
          <a:bodyPr/>
          <a:lstStyle/>
          <a:p>
            <a:pPr marL="0" indent="0" eaLnBrk="1" hangingPunct="1">
              <a:spcBef>
                <a:spcPts val="600"/>
              </a:spcBef>
              <a:buNone/>
            </a:pPr>
            <a:r>
              <a:rPr lang="ru-RU" sz="2400" b="1" dirty="0"/>
              <a:t>Преимущества</a:t>
            </a:r>
          </a:p>
          <a:p>
            <a:pPr eaLnBrk="1" hangingPunct="1">
              <a:spcBef>
                <a:spcPts val="600"/>
              </a:spcBef>
            </a:pPr>
            <a:r>
              <a:rPr lang="ru-RU" sz="2400" dirty="0"/>
              <a:t>меньше объем памяти в случае добавления нового элемента</a:t>
            </a:r>
          </a:p>
          <a:p>
            <a:pPr eaLnBrk="1" hangingPunct="1">
              <a:spcBef>
                <a:spcPts val="600"/>
              </a:spcBef>
            </a:pPr>
            <a:r>
              <a:rPr lang="ru-RU" sz="2400" dirty="0"/>
              <a:t>меньшее количество дополнительных операций в случае манипулирования стеком (добавление нового элемента, удаление элемента)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43095" y="4149080"/>
            <a:ext cx="826452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ru-RU" sz="2400" b="1" kern="0" dirty="0"/>
              <a:t>Недостатки</a:t>
            </a:r>
          </a:p>
          <a:p>
            <a:pPr eaLnBrk="1" hangingPunct="1">
              <a:spcBef>
                <a:spcPts val="600"/>
              </a:spcBef>
            </a:pPr>
            <a:r>
              <a:rPr lang="ru-RU" sz="2400" kern="0" dirty="0"/>
              <a:t>сложность реализации</a:t>
            </a:r>
          </a:p>
          <a:p>
            <a:pPr eaLnBrk="1" hangingPunct="1">
              <a:spcBef>
                <a:spcPts val="600"/>
              </a:spcBef>
            </a:pPr>
            <a:r>
              <a:rPr lang="ru-RU" sz="2400" kern="0" dirty="0"/>
              <a:t>для доступа к элементу в динамическом массиве удобно использовать доступ по индексу. В односвязном списке нужно пересматривать весь список от начала к нужной позиции</a:t>
            </a:r>
          </a:p>
        </p:txBody>
      </p:sp>
    </p:spTree>
    <p:extLst>
      <p:ext uri="{BB962C8B-B14F-4D97-AF65-F5344CB8AC3E}">
        <p14:creationId xmlns:p14="http://schemas.microsoft.com/office/powerpoint/2010/main" val="20008050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23875"/>
          </a:xfrm>
        </p:spPr>
        <p:txBody>
          <a:bodyPr/>
          <a:lstStyle/>
          <a:p>
            <a:pPr eaLnBrk="1" hangingPunct="1"/>
            <a:r>
              <a:rPr lang="ru-RU" sz="3200" dirty="0"/>
              <a:t>Очередь FIFO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3887788"/>
          </a:xfrm>
        </p:spPr>
        <p:txBody>
          <a:bodyPr/>
          <a:lstStyle/>
          <a:p>
            <a:pPr eaLnBrk="1" hangingPunct="1"/>
            <a:r>
              <a:rPr lang="ru-RU" sz="2000" b="1" dirty="0"/>
              <a:t>Очередью</a:t>
            </a:r>
            <a:r>
              <a:rPr lang="ru-RU" sz="2000" dirty="0"/>
              <a:t> FIFO (</a:t>
            </a:r>
            <a:r>
              <a:rPr lang="ru-RU" sz="2000" dirty="0" err="1"/>
              <a:t>First</a:t>
            </a:r>
            <a:r>
              <a:rPr lang="ru-RU" sz="2000" dirty="0"/>
              <a:t> – </a:t>
            </a:r>
            <a:r>
              <a:rPr lang="ru-RU" sz="2000" dirty="0" err="1"/>
              <a:t>In</a:t>
            </a:r>
            <a:r>
              <a:rPr lang="ru-RU" sz="2000" dirty="0"/>
              <a:t> – </a:t>
            </a:r>
            <a:r>
              <a:rPr lang="ru-RU" sz="2000" dirty="0" err="1"/>
              <a:t>First</a:t>
            </a:r>
            <a:r>
              <a:rPr lang="ru-RU" sz="2000" dirty="0"/>
              <a:t> - </a:t>
            </a:r>
            <a:r>
              <a:rPr lang="ru-RU" sz="2000" dirty="0" err="1"/>
              <a:t>Out</a:t>
            </a:r>
            <a:r>
              <a:rPr lang="ru-RU" sz="2000" dirty="0"/>
              <a:t> - "первым пришел - первым исключается") называется такой последовательный список с переменной длиной, в котором </a:t>
            </a:r>
          </a:p>
          <a:p>
            <a:pPr lvl="1" eaLnBrk="1" hangingPunct="1"/>
            <a:r>
              <a:rPr lang="ru-RU" sz="1800" dirty="0"/>
              <a:t>включение элементов выполняется только с одной стороны списка (эту сторону часто называют концом или хвостом очереди), </a:t>
            </a:r>
          </a:p>
          <a:p>
            <a:pPr lvl="1" eaLnBrk="1" hangingPunct="1"/>
            <a:r>
              <a:rPr lang="ru-RU" sz="1800" dirty="0"/>
              <a:t>исключение – с другой стороны (называемой началом или головой очереди). </a:t>
            </a:r>
          </a:p>
          <a:p>
            <a:pPr eaLnBrk="1" hangingPunct="1"/>
            <a:r>
              <a:rPr lang="ru-RU" sz="2000" dirty="0"/>
              <a:t>Основные операции: </a:t>
            </a:r>
          </a:p>
          <a:p>
            <a:pPr lvl="1" eaLnBrk="1" hangingPunct="1"/>
            <a:r>
              <a:rPr lang="ru-RU" sz="1800" dirty="0"/>
              <a:t>включение,</a:t>
            </a:r>
          </a:p>
          <a:p>
            <a:pPr lvl="1" eaLnBrk="1" hangingPunct="1"/>
            <a:r>
              <a:rPr lang="ru-RU" sz="1800" dirty="0"/>
              <a:t>исключение, </a:t>
            </a:r>
          </a:p>
          <a:p>
            <a:pPr lvl="1" eaLnBrk="1" hangingPunct="1"/>
            <a:r>
              <a:rPr lang="ru-RU" sz="1800" dirty="0"/>
              <a:t>определение размера, очистка, </a:t>
            </a:r>
          </a:p>
        </p:txBody>
      </p:sp>
      <p:pic>
        <p:nvPicPr>
          <p:cNvPr id="3789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5373688"/>
            <a:ext cx="4464050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23875"/>
          </a:xfrm>
        </p:spPr>
        <p:txBody>
          <a:bodyPr/>
          <a:lstStyle/>
          <a:p>
            <a:pPr eaLnBrk="1" hangingPunct="1"/>
            <a:r>
              <a:rPr lang="ru-RU" sz="2800" dirty="0"/>
              <a:t>Виды очередей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4"/>
            <a:ext cx="8229600" cy="5472386"/>
          </a:xfrm>
        </p:spPr>
        <p:txBody>
          <a:bodyPr/>
          <a:lstStyle/>
          <a:p>
            <a:pPr eaLnBrk="1" hangingPunct="1"/>
            <a:r>
              <a:rPr lang="ru-RU" sz="2800" dirty="0"/>
              <a:t>Простая очередь</a:t>
            </a:r>
          </a:p>
          <a:p>
            <a:pPr eaLnBrk="1" hangingPunct="1"/>
            <a:r>
              <a:rPr lang="ru-RU" sz="2800" dirty="0"/>
              <a:t>Кольцевая очередь</a:t>
            </a:r>
          </a:p>
          <a:p>
            <a:pPr lvl="1" eaLnBrk="1" hangingPunct="1"/>
            <a:r>
              <a:rPr lang="ru-RU" sz="2400" dirty="0"/>
              <a:t>В такой очереди элемент, который выходит с начала очереди, будет помещен в ее конец</a:t>
            </a:r>
          </a:p>
          <a:p>
            <a:pPr eaLnBrk="1" hangingPunct="1"/>
            <a:r>
              <a:rPr lang="ru-RU" sz="2800" dirty="0"/>
              <a:t>Очередь с приоритетами</a:t>
            </a:r>
          </a:p>
          <a:p>
            <a:pPr lvl="1" eaLnBrk="1" hangingPunct="1"/>
            <a:r>
              <a:rPr lang="ru-RU" sz="2400" dirty="0"/>
              <a:t>В такой очереди элементы размещаются по их приоритетам (весовым коэффициентам)</a:t>
            </a:r>
          </a:p>
          <a:p>
            <a:pPr lvl="1" eaLnBrk="1" hangingPunct="1"/>
            <a:r>
              <a:rPr lang="ru-RU" sz="2400" dirty="0"/>
              <a:t>Первым из очереди выходит элемент с наивысшим приоритетом</a:t>
            </a:r>
          </a:p>
          <a:p>
            <a:pPr marL="0" indent="0" eaLnBrk="1" hangingPunct="1">
              <a:buNone/>
            </a:pPr>
            <a:r>
              <a:rPr lang="ru-RU" sz="2800" dirty="0"/>
              <a:t>Любой вид очереди может иметь ограничение по размеру (количество элементов в очереди)</a:t>
            </a:r>
          </a:p>
        </p:txBody>
      </p:sp>
    </p:spTree>
    <p:extLst>
      <p:ext uri="{BB962C8B-B14F-4D97-AF65-F5344CB8AC3E}">
        <p14:creationId xmlns:p14="http://schemas.microsoft.com/office/powerpoint/2010/main" val="28147936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23875"/>
          </a:xfrm>
        </p:spPr>
        <p:txBody>
          <a:bodyPr/>
          <a:lstStyle/>
          <a:p>
            <a:pPr eaLnBrk="1" hangingPunct="1"/>
            <a:r>
              <a:rPr lang="ru-RU" sz="3200" dirty="0"/>
              <a:t>Способы реализации очереди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4"/>
            <a:ext cx="8229600" cy="547238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ru-RU" sz="2800" dirty="0"/>
              <a:t>На основе:</a:t>
            </a:r>
          </a:p>
          <a:p>
            <a:pPr eaLnBrk="1" hangingPunct="1"/>
            <a:r>
              <a:rPr lang="ru-RU" sz="2800" dirty="0"/>
              <a:t>Статического массива с ограничением на размер в очереди</a:t>
            </a:r>
          </a:p>
          <a:p>
            <a:pPr eaLnBrk="1" hangingPunct="1"/>
            <a:r>
              <a:rPr lang="ru-RU" sz="2800" dirty="0"/>
              <a:t>Динамического массива</a:t>
            </a:r>
          </a:p>
          <a:p>
            <a:pPr eaLnBrk="1" hangingPunct="1"/>
            <a:r>
              <a:rPr lang="ru-RU" sz="2800" dirty="0"/>
              <a:t>Односвязного списка</a:t>
            </a:r>
          </a:p>
          <a:p>
            <a:pPr eaLnBrk="1" hangingPunct="1"/>
            <a:r>
              <a:rPr lang="ru-RU" sz="2800" dirty="0"/>
              <a:t>Двусвязного списка</a:t>
            </a:r>
          </a:p>
        </p:txBody>
      </p:sp>
    </p:spTree>
    <p:extLst>
      <p:ext uri="{BB962C8B-B14F-4D97-AF65-F5344CB8AC3E}">
        <p14:creationId xmlns:p14="http://schemas.microsoft.com/office/powerpoint/2010/main" val="11089314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 eaLnBrk="1" hangingPunct="1"/>
            <a:r>
              <a:rPr lang="ru-RU" sz="3200" dirty="0"/>
              <a:t>Дек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4752975"/>
          </a:xfrm>
        </p:spPr>
        <p:txBody>
          <a:bodyPr/>
          <a:lstStyle/>
          <a:p>
            <a:pPr eaLnBrk="1" hangingPunct="1"/>
            <a:r>
              <a:rPr lang="ru-RU" sz="2400" b="1" dirty="0"/>
              <a:t>Дек</a:t>
            </a:r>
            <a:r>
              <a:rPr lang="ru-RU" sz="2400" dirty="0"/>
              <a:t> - особый вид очереди. </a:t>
            </a:r>
          </a:p>
          <a:p>
            <a:pPr eaLnBrk="1" hangingPunct="1"/>
            <a:r>
              <a:rPr lang="ru-RU" sz="2400" dirty="0"/>
              <a:t>Дек (от англ. </a:t>
            </a:r>
            <a:r>
              <a:rPr lang="ru-RU" sz="2400" dirty="0" err="1"/>
              <a:t>deq</a:t>
            </a:r>
            <a:r>
              <a:rPr lang="ru-RU" sz="2400" dirty="0"/>
              <a:t> - </a:t>
            </a:r>
            <a:r>
              <a:rPr lang="ru-RU" sz="2400" dirty="0" err="1"/>
              <a:t>double</a:t>
            </a:r>
            <a:r>
              <a:rPr lang="ru-RU" sz="2400" dirty="0"/>
              <a:t> </a:t>
            </a:r>
            <a:r>
              <a:rPr lang="ru-RU" sz="2400" dirty="0" err="1"/>
              <a:t>ended</a:t>
            </a:r>
            <a:r>
              <a:rPr lang="ru-RU" sz="2400" dirty="0"/>
              <a:t> </a:t>
            </a:r>
            <a:r>
              <a:rPr lang="ru-RU" sz="2400" dirty="0" err="1"/>
              <a:t>queue,т.е</a:t>
            </a:r>
            <a:r>
              <a:rPr lang="ru-RU" sz="2400" dirty="0"/>
              <a:t> очередь с двумя концами) - это такой последовательный список, в котором как включение, так и исключение элементов может осуществляться с любого из двух концов списка. </a:t>
            </a:r>
          </a:p>
          <a:p>
            <a:pPr eaLnBrk="1" hangingPunct="1"/>
            <a:r>
              <a:rPr lang="ru-RU" sz="2400" dirty="0"/>
              <a:t>Операции над деком: </a:t>
            </a:r>
          </a:p>
          <a:p>
            <a:pPr lvl="1" eaLnBrk="1" hangingPunct="1"/>
            <a:r>
              <a:rPr lang="ru-RU" sz="2000" dirty="0"/>
              <a:t>включение элемента справа; </a:t>
            </a:r>
          </a:p>
          <a:p>
            <a:pPr lvl="1" eaLnBrk="1" hangingPunct="1"/>
            <a:r>
              <a:rPr lang="ru-RU" sz="2000" dirty="0"/>
              <a:t>включение элемента слева; </a:t>
            </a:r>
          </a:p>
          <a:p>
            <a:pPr lvl="1" eaLnBrk="1" hangingPunct="1"/>
            <a:r>
              <a:rPr lang="ru-RU" sz="2000" dirty="0"/>
              <a:t>исключение элемента справа; </a:t>
            </a:r>
          </a:p>
          <a:p>
            <a:pPr lvl="1" eaLnBrk="1" hangingPunct="1"/>
            <a:r>
              <a:rPr lang="ru-RU" sz="2000" dirty="0"/>
              <a:t>исключение элемента слева; </a:t>
            </a:r>
          </a:p>
          <a:p>
            <a:pPr lvl="1" eaLnBrk="1" hangingPunct="1"/>
            <a:r>
              <a:rPr lang="ru-RU" sz="2000" dirty="0"/>
              <a:t>определение размера; очистка.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 eaLnBrk="1" hangingPunct="1"/>
            <a:r>
              <a:rPr lang="ru-RU" sz="3200" dirty="0"/>
              <a:t>Хеш-таблица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229600" cy="5184576"/>
          </a:xfrm>
        </p:spPr>
        <p:txBody>
          <a:bodyPr/>
          <a:lstStyle/>
          <a:p>
            <a:pPr eaLnBrk="1" hangingPunct="1"/>
            <a:r>
              <a:rPr lang="ru-RU" sz="2400" b="1" dirty="0"/>
              <a:t>Хеш-таблица </a:t>
            </a:r>
            <a:r>
              <a:rPr lang="ru-RU" sz="2400" dirty="0"/>
              <a:t>(</a:t>
            </a:r>
            <a:r>
              <a:rPr lang="ru-RU" sz="2400" dirty="0" err="1"/>
              <a:t>hash</a:t>
            </a:r>
            <a:r>
              <a:rPr lang="ru-RU" sz="2400" dirty="0"/>
              <a:t> </a:t>
            </a:r>
            <a:r>
              <a:rPr lang="ru-RU" sz="2400" dirty="0" err="1"/>
              <a:t>table</a:t>
            </a:r>
            <a:r>
              <a:rPr lang="ru-RU" sz="2400" dirty="0"/>
              <a:t>) — это специальная структура данных для хранения пар: ключей и их значений. </a:t>
            </a:r>
            <a:endParaRPr lang="en-US" sz="2400" dirty="0"/>
          </a:p>
          <a:p>
            <a:pPr lvl="1" eaLnBrk="1" hangingPunct="1"/>
            <a:r>
              <a:rPr lang="ru-RU" sz="2000" dirty="0"/>
              <a:t>По сути это ассоциативный массив, в котором ключ представлен в виде хеш-функции</a:t>
            </a:r>
          </a:p>
          <a:p>
            <a:pPr eaLnBrk="1" hangingPunct="1"/>
            <a:r>
              <a:rPr lang="ru-RU" sz="2400" b="1" dirty="0"/>
              <a:t>Хеш-функция</a:t>
            </a:r>
            <a:r>
              <a:rPr lang="ru-RU" sz="2400" dirty="0"/>
              <a:t> – это функция, преобразующая ключ </a:t>
            </a:r>
            <a:r>
              <a:rPr lang="ru-RU" sz="2400" b="1" dirty="0" err="1"/>
              <a:t>key</a:t>
            </a:r>
            <a:r>
              <a:rPr lang="ru-RU" sz="2400" dirty="0"/>
              <a:t> в некоторый индекс </a:t>
            </a:r>
            <a:r>
              <a:rPr lang="ru-RU" sz="2400" b="1" dirty="0"/>
              <a:t>i </a:t>
            </a:r>
            <a:r>
              <a:rPr lang="ru-RU" sz="2400" dirty="0"/>
              <a:t>равный</a:t>
            </a:r>
            <a:r>
              <a:rPr lang="ru-RU" sz="2400" b="1" dirty="0"/>
              <a:t> h(</a:t>
            </a:r>
            <a:r>
              <a:rPr lang="ru-RU" sz="2400" b="1" dirty="0" err="1"/>
              <a:t>key</a:t>
            </a:r>
            <a:r>
              <a:rPr lang="ru-RU" sz="2400" b="1" dirty="0"/>
              <a:t>)</a:t>
            </a:r>
            <a:r>
              <a:rPr lang="ru-RU" sz="2400" dirty="0"/>
              <a:t>, </a:t>
            </a:r>
          </a:p>
          <a:p>
            <a:pPr lvl="1" eaLnBrk="1" hangingPunct="1"/>
            <a:r>
              <a:rPr lang="ru-RU" sz="2000" dirty="0"/>
              <a:t>где h(</a:t>
            </a:r>
            <a:r>
              <a:rPr lang="ru-RU" sz="2000" dirty="0" err="1"/>
              <a:t>key</a:t>
            </a:r>
            <a:r>
              <a:rPr lang="ru-RU" sz="2000" dirty="0"/>
              <a:t>) – </a:t>
            </a:r>
            <a:r>
              <a:rPr lang="ru-RU" sz="2000" b="1" dirty="0"/>
              <a:t>хеш-код</a:t>
            </a:r>
            <a:r>
              <a:rPr lang="ru-RU" sz="2000" dirty="0"/>
              <a:t> (хеш-сумма, </a:t>
            </a:r>
            <a:r>
              <a:rPr lang="ru-RU" sz="2000" dirty="0" err="1"/>
              <a:t>хеш</a:t>
            </a:r>
            <a:r>
              <a:rPr lang="ru-RU" sz="2000" dirty="0"/>
              <a:t>) </a:t>
            </a:r>
            <a:r>
              <a:rPr lang="ru-RU" sz="2000" dirty="0" err="1"/>
              <a:t>key</a:t>
            </a:r>
            <a:r>
              <a:rPr lang="ru-RU" sz="2000" dirty="0"/>
              <a:t>. </a:t>
            </a:r>
          </a:p>
          <a:p>
            <a:pPr lvl="1" eaLnBrk="1" hangingPunct="1"/>
            <a:r>
              <a:rPr lang="ru-RU" sz="2000" dirty="0"/>
              <a:t>Процесс получения индексов хеш-таблицы называется </a:t>
            </a:r>
            <a:r>
              <a:rPr lang="ru-RU" sz="2000" b="1" dirty="0"/>
              <a:t>хешированием</a:t>
            </a:r>
          </a:p>
          <a:p>
            <a:pPr eaLnBrk="1" hangingPunct="1"/>
            <a:r>
              <a:rPr lang="ru-RU" sz="2400" dirty="0"/>
              <a:t>Операции: </a:t>
            </a:r>
          </a:p>
          <a:p>
            <a:pPr lvl="1" eaLnBrk="1" hangingPunct="1"/>
            <a:r>
              <a:rPr lang="ru-RU" sz="2000" dirty="0"/>
              <a:t>вставка, поиск и удаление элементов в среднем выполняются за время O(1)</a:t>
            </a:r>
          </a:p>
        </p:txBody>
      </p:sp>
    </p:spTree>
    <p:extLst>
      <p:ext uri="{BB962C8B-B14F-4D97-AF65-F5344CB8AC3E}">
        <p14:creationId xmlns:p14="http://schemas.microsoft.com/office/powerpoint/2010/main" val="23503877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 eaLnBrk="1" hangingPunct="1"/>
            <a:r>
              <a:rPr lang="ru-RU" sz="3200" dirty="0"/>
              <a:t>Хеш-таблица. Пример.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1008112"/>
          </a:xfrm>
        </p:spPr>
        <p:txBody>
          <a:bodyPr/>
          <a:lstStyle/>
          <a:p>
            <a:pPr eaLnBrk="1" hangingPunct="1"/>
            <a:r>
              <a:rPr lang="ru-RU" sz="2400" dirty="0"/>
              <a:t>Пример: Библиотека – массив из книг.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FD001F-CE53-488D-B512-481B94859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61567"/>
            <a:ext cx="8712968" cy="515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568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 eaLnBrk="1" hangingPunct="1"/>
            <a:r>
              <a:rPr lang="ru-RU" sz="3200" dirty="0"/>
              <a:t>Хеш-таблица. Пример.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760"/>
            <a:ext cx="8229600" cy="5328592"/>
          </a:xfrm>
        </p:spPr>
        <p:txBody>
          <a:bodyPr/>
          <a:lstStyle/>
          <a:p>
            <a:pPr eaLnBrk="1" hangingPunct="1"/>
            <a:r>
              <a:rPr lang="ru-RU" sz="2400" dirty="0"/>
              <a:t>Пример: массив из 8 элементов. </a:t>
            </a:r>
          </a:p>
          <a:p>
            <a:pPr lvl="1" eaLnBrk="1" hangingPunct="1"/>
            <a:r>
              <a:rPr lang="ru-RU" sz="2000" dirty="0"/>
              <a:t>Каждый элемент представляет собой указатель на линейный список, хранящий числа. </a:t>
            </a:r>
          </a:p>
          <a:p>
            <a:pPr lvl="1" eaLnBrk="1" hangingPunct="1"/>
            <a:r>
              <a:rPr lang="ru-RU" sz="2000" dirty="0"/>
              <a:t>Хеш-функция делит ключ на 8 и использует остаток как индекс в таблице - это дает числа от 0 до 7. </a:t>
            </a:r>
          </a:p>
          <a:p>
            <a:pPr lvl="1" eaLnBrk="1" hangingPunct="1"/>
            <a:r>
              <a:rPr lang="ru-RU" sz="2000" dirty="0"/>
              <a:t>Поскольку для адресации и нужны числа от 0 до 7, алгоритм гарантирует допустимые значения индексов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D47D13B-24A1-4D8D-8A3A-57A87B1634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0" t="15171"/>
          <a:stretch/>
        </p:blipFill>
        <p:spPr>
          <a:xfrm>
            <a:off x="2987824" y="3933056"/>
            <a:ext cx="5991528" cy="281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752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B2653-F5A7-49E2-9511-5DA644F5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ru-RU" sz="3200" dirty="0"/>
              <a:t>Разрешение коллизий. Метод цепочек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98CB2D-2DBC-4049-B411-7223BB44A2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CC0B9D-7A94-44FE-8E3D-40BA4E8E0E72}" type="slidenum">
              <a:rPr lang="ru-RU" smtClean="0"/>
              <a:pPr>
                <a:defRPr/>
              </a:pPr>
              <a:t>59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F1B093-6885-4C08-8D7E-A302DE1E2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56" y="1059965"/>
            <a:ext cx="8229600" cy="564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88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r>
              <a:rPr lang="ru-RU" sz="3200" dirty="0"/>
              <a:t>Организация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679850"/>
          </a:xfrm>
        </p:spPr>
        <p:txBody>
          <a:bodyPr/>
          <a:lstStyle/>
          <a:p>
            <a:pPr>
              <a:defRPr/>
            </a:pPr>
            <a:r>
              <a:rPr lang="ru-RU" sz="2400" b="1" dirty="0"/>
              <a:t>Представление данных </a:t>
            </a:r>
            <a:r>
              <a:rPr lang="ru-RU" sz="2400" dirty="0"/>
              <a:t>(</a:t>
            </a:r>
            <a:r>
              <a:rPr lang="ru-RU" sz="2400" dirty="0" err="1"/>
              <a:t>Data</a:t>
            </a:r>
            <a:r>
              <a:rPr lang="ru-RU" sz="2400" dirty="0"/>
              <a:t> </a:t>
            </a:r>
            <a:r>
              <a:rPr lang="ru-RU" sz="2400" dirty="0" err="1"/>
              <a:t>representation</a:t>
            </a:r>
            <a:r>
              <a:rPr lang="ru-RU" sz="2400" dirty="0"/>
              <a:t>) – характеристика, выражающая </a:t>
            </a:r>
          </a:p>
          <a:p>
            <a:pPr lvl="1">
              <a:defRPr/>
            </a:pPr>
            <a:r>
              <a:rPr lang="ru-RU" sz="2000" dirty="0"/>
              <a:t>правила кодирования элементов </a:t>
            </a:r>
          </a:p>
          <a:p>
            <a:pPr lvl="1">
              <a:defRPr/>
            </a:pPr>
            <a:r>
              <a:rPr lang="ru-RU" sz="2000" dirty="0"/>
              <a:t>образование конструкций данных на конкретном уровне рассмотрения в вычислительной системе</a:t>
            </a:r>
          </a:p>
          <a:p>
            <a:pPr>
              <a:defRPr/>
            </a:pPr>
            <a:r>
              <a:rPr lang="ru-RU" sz="2400" b="1" dirty="0"/>
              <a:t>Управление данными </a:t>
            </a:r>
            <a:r>
              <a:rPr lang="ru-RU" sz="2400" dirty="0"/>
              <a:t>(</a:t>
            </a:r>
            <a:r>
              <a:rPr lang="ru-RU" sz="2400" dirty="0" err="1"/>
              <a:t>Data</a:t>
            </a:r>
            <a:r>
              <a:rPr lang="ru-RU" sz="2400" dirty="0"/>
              <a:t> </a:t>
            </a:r>
            <a:r>
              <a:rPr lang="ru-RU" sz="2400" dirty="0" err="1"/>
              <a:t>management</a:t>
            </a:r>
            <a:r>
              <a:rPr lang="ru-RU" sz="2400" dirty="0"/>
              <a:t>) – совокупность функций обеспечения </a:t>
            </a:r>
          </a:p>
          <a:p>
            <a:pPr lvl="1">
              <a:defRPr/>
            </a:pPr>
            <a:r>
              <a:rPr lang="ru-RU" sz="2000" dirty="0"/>
              <a:t>требуемого представления данных, </a:t>
            </a:r>
          </a:p>
          <a:p>
            <a:pPr lvl="1">
              <a:defRPr/>
            </a:pPr>
            <a:r>
              <a:rPr lang="ru-RU" sz="2000" dirty="0"/>
              <a:t>накопления и хранения, </a:t>
            </a:r>
          </a:p>
          <a:p>
            <a:pPr lvl="1">
              <a:defRPr/>
            </a:pPr>
            <a:r>
              <a:rPr lang="ru-RU" sz="2000" dirty="0"/>
              <a:t>обновления и удаления, </a:t>
            </a:r>
          </a:p>
          <a:p>
            <a:pPr lvl="1">
              <a:defRPr/>
            </a:pPr>
            <a:r>
              <a:rPr lang="ru-RU" sz="2000" dirty="0"/>
              <a:t>поиска по заданному критерию и выдачи данных </a:t>
            </a:r>
          </a:p>
          <a:p>
            <a:pPr>
              <a:defRPr/>
            </a:pPr>
            <a:endParaRPr lang="ru-RU" sz="2400" dirty="0"/>
          </a:p>
          <a:p>
            <a:pPr marL="1619250" indent="-1260475">
              <a:buFont typeface="Wingdings" panose="05000000000000000000" pitchFamily="2" charset="2"/>
              <a:buNone/>
              <a:defRPr/>
            </a:pPr>
            <a:endParaRPr lang="ru-RU" sz="2400" dirty="0"/>
          </a:p>
          <a:p>
            <a:pPr>
              <a:defRPr/>
            </a:pPr>
            <a:endParaRPr lang="ru-RU" sz="2400" dirty="0"/>
          </a:p>
        </p:txBody>
      </p:sp>
      <p:sp>
        <p:nvSpPr>
          <p:cNvPr id="9220" name="Номер слайда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D4305E-FA6B-4B27-960F-BD8ABCE34E9F}" type="slidenum">
              <a:rPr lang="ru-RU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ru-RU" sz="12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B2653-F5A7-49E2-9511-5DA644F5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686800" cy="533400"/>
          </a:xfrm>
        </p:spPr>
        <p:txBody>
          <a:bodyPr/>
          <a:lstStyle/>
          <a:p>
            <a:r>
              <a:rPr lang="ru-RU" sz="3200" dirty="0"/>
              <a:t>Разрешение коллизий. Открытая адресация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598CB2D-2DBC-4049-B411-7223BB44A2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CC0B9D-7A94-44FE-8E3D-40BA4E8E0E72}" type="slidenum">
              <a:rPr lang="ru-RU" smtClean="0"/>
              <a:pPr>
                <a:defRPr/>
              </a:pPr>
              <a:t>60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DBC215C-DEAB-4350-B5B1-7DE662684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011589"/>
            <a:ext cx="6768752" cy="580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226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528"/>
          </a:xfrm>
        </p:spPr>
        <p:txBody>
          <a:bodyPr/>
          <a:lstStyle/>
          <a:p>
            <a:r>
              <a:rPr lang="ru-RU" sz="3200" dirty="0"/>
              <a:t>Выбор класса коллекции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3"/>
            <a:ext cx="8507288" cy="5472608"/>
          </a:xfrm>
        </p:spPr>
        <p:txBody>
          <a:bodyPr/>
          <a:lstStyle/>
          <a:p>
            <a:pPr lvl="0"/>
            <a:r>
              <a:rPr lang="ru-RU" sz="2000" dirty="0"/>
              <a:t>Нужен ли вам последовательный список, элемент которого обычно удаляется сразу после извлечения его значения? </a:t>
            </a:r>
          </a:p>
          <a:p>
            <a:pPr lvl="1"/>
            <a:r>
              <a:rPr lang="ru-RU" sz="1800" dirty="0"/>
              <a:t>Если да, то рассмотрите возможность использования класса </a:t>
            </a:r>
            <a:r>
              <a:rPr lang="ru-RU" sz="1800" u="sng" dirty="0"/>
              <a:t>Queue</a:t>
            </a:r>
            <a:r>
              <a:rPr lang="ru-RU" sz="1800" dirty="0"/>
              <a:t>, если требуется обработка по принципу "первым поступил — первым обслужен" (FIFO).</a:t>
            </a:r>
          </a:p>
          <a:p>
            <a:pPr lvl="1"/>
            <a:r>
              <a:rPr lang="ru-RU" sz="1800" dirty="0"/>
              <a:t>Рассмотрите возможность использования класса </a:t>
            </a:r>
            <a:r>
              <a:rPr lang="ru-RU" sz="1800" u="sng" dirty="0"/>
              <a:t>Stack</a:t>
            </a:r>
            <a:r>
              <a:rPr lang="ru-RU" sz="1800" dirty="0"/>
              <a:t>, если требуется обработка по принципу "последним поступил — первым обслужен" (LIFO).</a:t>
            </a:r>
          </a:p>
          <a:p>
            <a:pPr lvl="0"/>
            <a:r>
              <a:rPr lang="ru-RU" sz="2000" dirty="0"/>
              <a:t>Нужен ли доступ к элементам в определенном порядке (FIFO, LIFO) или в произвольным порядке? </a:t>
            </a:r>
          </a:p>
          <a:p>
            <a:pPr lvl="1"/>
            <a:r>
              <a:rPr lang="ru-RU" sz="1800" dirty="0"/>
              <a:t>Класс </a:t>
            </a:r>
            <a:r>
              <a:rPr lang="en-GB" sz="1800" u="sng" dirty="0"/>
              <a:t>Queue</a:t>
            </a:r>
            <a:r>
              <a:rPr lang="ru-RU" sz="1800" dirty="0"/>
              <a:t> предоставляют доступ в порядке. FIFO.</a:t>
            </a:r>
          </a:p>
          <a:p>
            <a:pPr lvl="1"/>
            <a:r>
              <a:rPr lang="ru-RU" sz="1800" dirty="0"/>
              <a:t>Класс </a:t>
            </a:r>
            <a:r>
              <a:rPr lang="en-GB" sz="1800" u="sng" dirty="0"/>
              <a:t>Stack</a:t>
            </a:r>
            <a:r>
              <a:rPr lang="ru-RU" sz="1800" dirty="0"/>
              <a:t> предоставляют доступ в порядке LIFO.</a:t>
            </a:r>
            <a:endParaRPr lang="ru-RU" sz="1600" dirty="0"/>
          </a:p>
          <a:p>
            <a:pPr lvl="1"/>
            <a:r>
              <a:rPr lang="ru-RU" sz="1800" dirty="0"/>
              <a:t>Класс </a:t>
            </a:r>
            <a:r>
              <a:rPr lang="ru-RU" sz="1800" u="sng" dirty="0" err="1"/>
              <a:t>LinkedList</a:t>
            </a:r>
            <a:r>
              <a:rPr lang="ru-RU" sz="1800" dirty="0"/>
              <a:t> предоставляет последовательный доступ от начала к концу списка или наоборот.</a:t>
            </a:r>
          </a:p>
          <a:p>
            <a:pPr lvl="0"/>
            <a:r>
              <a:rPr lang="ru-RU" sz="2000" dirty="0"/>
              <a:t>Требуется ли доступ к каждому элементу по индексу? </a:t>
            </a:r>
          </a:p>
          <a:p>
            <a:pPr lvl="1"/>
            <a:r>
              <a:rPr lang="ru-RU" sz="1800" dirty="0"/>
              <a:t>Классы </a:t>
            </a:r>
            <a:r>
              <a:rPr lang="en-GB" sz="1800" u="sng" dirty="0"/>
              <a:t>ArrayList</a:t>
            </a:r>
            <a:r>
              <a:rPr lang="ru-RU" sz="1800" dirty="0"/>
              <a:t>  предоставляет доступ к элементам по отсчитываемому от нуля индексу элемента. </a:t>
            </a:r>
          </a:p>
          <a:p>
            <a:pPr marL="0" indent="0"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691915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528"/>
          </a:xfrm>
        </p:spPr>
        <p:txBody>
          <a:bodyPr/>
          <a:lstStyle/>
          <a:p>
            <a:r>
              <a:rPr lang="ru-RU" sz="3200" dirty="0"/>
              <a:t>Выбор класса коллекции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92146"/>
            <a:ext cx="8507288" cy="5865853"/>
          </a:xfrm>
        </p:spPr>
        <p:txBody>
          <a:bodyPr/>
          <a:lstStyle/>
          <a:p>
            <a:pPr lvl="0"/>
            <a:r>
              <a:rPr lang="ru-RU" sz="1800" dirty="0"/>
              <a:t>Нужен ли вам последовательный список, элемент которого обычно удаляется сразу после извлечения его значения? </a:t>
            </a:r>
          </a:p>
          <a:p>
            <a:pPr lvl="1"/>
            <a:r>
              <a:rPr lang="ru-RU" sz="1600" dirty="0"/>
              <a:t>Если да, то рассмотрите возможность использования класса </a:t>
            </a:r>
            <a:r>
              <a:rPr lang="ru-RU" sz="1600" u="sng" dirty="0" err="1">
                <a:hlinkClick r:id="rId2"/>
              </a:rPr>
              <a:t>Queue</a:t>
            </a:r>
            <a:r>
              <a:rPr lang="ru-RU" sz="1600" u="sng" dirty="0">
                <a:hlinkClick r:id="rId2"/>
              </a:rPr>
              <a:t>&lt;T&gt;</a:t>
            </a:r>
            <a:r>
              <a:rPr lang="ru-RU" sz="1600" dirty="0"/>
              <a:t>, если требуется обработка по принципу "первым поступил — первым обслужен" (FIFO).</a:t>
            </a:r>
          </a:p>
          <a:p>
            <a:pPr lvl="1"/>
            <a:r>
              <a:rPr lang="ru-RU" sz="1600" dirty="0"/>
              <a:t>Рассмотрите возможность использования класса </a:t>
            </a:r>
            <a:r>
              <a:rPr lang="ru-RU" sz="1600" u="sng" dirty="0" err="1">
                <a:hlinkClick r:id="rId3"/>
              </a:rPr>
              <a:t>Stack</a:t>
            </a:r>
            <a:r>
              <a:rPr lang="ru-RU" sz="1600" u="sng" dirty="0">
                <a:hlinkClick r:id="rId3"/>
              </a:rPr>
              <a:t>&lt;T&gt;</a:t>
            </a:r>
            <a:r>
              <a:rPr lang="ru-RU" sz="1600" dirty="0"/>
              <a:t>, если требуется обработка по принципу "последним поступил — первым обслужен" (LIFO).</a:t>
            </a:r>
          </a:p>
          <a:p>
            <a:pPr lvl="0"/>
            <a:r>
              <a:rPr lang="ru-RU" sz="1800" dirty="0"/>
              <a:t>Нужен ли доступ к элементам в определенном порядке (FIFO, LIFO) или в произвольным порядке? </a:t>
            </a:r>
          </a:p>
          <a:p>
            <a:pPr lvl="1"/>
            <a:r>
              <a:rPr lang="ru-RU" sz="1600" dirty="0"/>
              <a:t>Класс </a:t>
            </a:r>
            <a:r>
              <a:rPr lang="en-GB" sz="1600" u="sng" dirty="0">
                <a:hlinkClick r:id="rId2"/>
              </a:rPr>
              <a:t>Queue</a:t>
            </a:r>
            <a:r>
              <a:rPr lang="ru-RU" sz="1600" u="sng" dirty="0">
                <a:hlinkClick r:id="rId2"/>
              </a:rPr>
              <a:t>&lt;</a:t>
            </a:r>
            <a:r>
              <a:rPr lang="en-GB" sz="1600" u="sng" dirty="0">
                <a:hlinkClick r:id="rId2"/>
              </a:rPr>
              <a:t>T</a:t>
            </a:r>
            <a:r>
              <a:rPr lang="ru-RU" sz="1600" u="sng" dirty="0">
                <a:hlinkClick r:id="rId2"/>
              </a:rPr>
              <a:t>&gt;</a:t>
            </a:r>
            <a:r>
              <a:rPr lang="ru-RU" sz="1600" dirty="0"/>
              <a:t> или </a:t>
            </a:r>
            <a:r>
              <a:rPr lang="en-GB" sz="1600" u="sng" dirty="0" err="1">
                <a:hlinkClick r:id="rId4"/>
              </a:rPr>
              <a:t>ConcurrentQueue</a:t>
            </a:r>
            <a:r>
              <a:rPr lang="ru-RU" sz="1600" u="sng" dirty="0">
                <a:hlinkClick r:id="rId4"/>
              </a:rPr>
              <a:t>&lt;</a:t>
            </a:r>
            <a:r>
              <a:rPr lang="en-GB" sz="1600" u="sng" dirty="0">
                <a:hlinkClick r:id="rId4"/>
              </a:rPr>
              <a:t>T</a:t>
            </a:r>
            <a:r>
              <a:rPr lang="ru-RU" sz="1600" u="sng" dirty="0">
                <a:hlinkClick r:id="rId4"/>
              </a:rPr>
              <a:t>&gt;</a:t>
            </a:r>
            <a:r>
              <a:rPr lang="ru-RU" sz="1600" dirty="0"/>
              <a:t> предоставляют доступ в порядке. FIFO.</a:t>
            </a:r>
          </a:p>
          <a:p>
            <a:pPr lvl="1"/>
            <a:r>
              <a:rPr lang="ru-RU" sz="1600" dirty="0"/>
              <a:t>Класс </a:t>
            </a:r>
            <a:r>
              <a:rPr lang="en-GB" sz="1600" u="sng" dirty="0">
                <a:hlinkClick r:id="rId3"/>
              </a:rPr>
              <a:t>Stack</a:t>
            </a:r>
            <a:r>
              <a:rPr lang="ru-RU" sz="1600" u="sng" dirty="0">
                <a:hlinkClick r:id="rId3"/>
              </a:rPr>
              <a:t>&lt;</a:t>
            </a:r>
            <a:r>
              <a:rPr lang="en-GB" sz="1600" u="sng" dirty="0">
                <a:hlinkClick r:id="rId3"/>
              </a:rPr>
              <a:t>T</a:t>
            </a:r>
            <a:r>
              <a:rPr lang="ru-RU" sz="1600" u="sng" dirty="0">
                <a:hlinkClick r:id="rId3"/>
              </a:rPr>
              <a:t>&gt;</a:t>
            </a:r>
            <a:r>
              <a:rPr lang="ru-RU" sz="1600" dirty="0"/>
              <a:t> или </a:t>
            </a:r>
            <a:r>
              <a:rPr lang="en-GB" sz="1600" u="sng" dirty="0" err="1">
                <a:hlinkClick r:id="rId5"/>
              </a:rPr>
              <a:t>ConcurrentStack</a:t>
            </a:r>
            <a:r>
              <a:rPr lang="ru-RU" sz="1600" u="sng" dirty="0">
                <a:hlinkClick r:id="rId5"/>
              </a:rPr>
              <a:t>&lt;</a:t>
            </a:r>
            <a:r>
              <a:rPr lang="en-GB" sz="1600" u="sng" dirty="0">
                <a:hlinkClick r:id="rId5"/>
              </a:rPr>
              <a:t>T</a:t>
            </a:r>
            <a:r>
              <a:rPr lang="ru-RU" sz="1600" u="sng" dirty="0">
                <a:hlinkClick r:id="rId5"/>
              </a:rPr>
              <a:t>&gt;</a:t>
            </a:r>
            <a:r>
              <a:rPr lang="ru-RU" sz="1600" dirty="0"/>
              <a:t> предоставляют доступ в порядке LIFO.</a:t>
            </a:r>
            <a:endParaRPr lang="ru-RU" sz="1400" dirty="0"/>
          </a:p>
          <a:p>
            <a:pPr lvl="1"/>
            <a:r>
              <a:rPr lang="ru-RU" sz="1600" dirty="0"/>
              <a:t>Класс </a:t>
            </a:r>
            <a:r>
              <a:rPr lang="ru-RU" sz="1600" u="sng" dirty="0" err="1">
                <a:hlinkClick r:id="rId6"/>
              </a:rPr>
              <a:t>LinkedList</a:t>
            </a:r>
            <a:r>
              <a:rPr lang="ru-RU" sz="1600" u="sng" dirty="0">
                <a:hlinkClick r:id="rId6"/>
              </a:rPr>
              <a:t>&lt;T&gt;</a:t>
            </a:r>
            <a:r>
              <a:rPr lang="ru-RU" sz="1600" dirty="0"/>
              <a:t> предоставляет последовательный доступ от начала к концу списка или наоборот.</a:t>
            </a:r>
          </a:p>
          <a:p>
            <a:pPr lvl="0"/>
            <a:r>
              <a:rPr lang="ru-RU" sz="1800" dirty="0"/>
              <a:t>Требуется ли доступ к каждому элементу по индексу? </a:t>
            </a:r>
          </a:p>
          <a:p>
            <a:pPr lvl="1"/>
            <a:r>
              <a:rPr lang="ru-RU" sz="1600" dirty="0"/>
              <a:t>Классы </a:t>
            </a:r>
            <a:r>
              <a:rPr lang="en-GB" sz="1600" u="sng" dirty="0" err="1">
                <a:hlinkClick r:id="rId7"/>
              </a:rPr>
              <a:t>ArrayList</a:t>
            </a:r>
            <a:r>
              <a:rPr lang="ru-RU" sz="1600" dirty="0"/>
              <a:t> и </a:t>
            </a:r>
            <a:r>
              <a:rPr lang="en-GB" sz="1600" u="sng" dirty="0" err="1">
                <a:hlinkClick r:id="rId8"/>
              </a:rPr>
              <a:t>StringCollection</a:t>
            </a:r>
            <a:r>
              <a:rPr lang="ru-RU" sz="1600" dirty="0"/>
              <a:t>, </a:t>
            </a:r>
            <a:r>
              <a:rPr lang="en-GB" sz="1600" u="sng" dirty="0">
                <a:hlinkClick r:id="rId9"/>
              </a:rPr>
              <a:t>List</a:t>
            </a:r>
            <a:r>
              <a:rPr lang="ru-RU" sz="1600" u="sng" dirty="0">
                <a:hlinkClick r:id="rId9"/>
              </a:rPr>
              <a:t>&lt;</a:t>
            </a:r>
            <a:r>
              <a:rPr lang="en-GB" sz="1600" u="sng" dirty="0">
                <a:hlinkClick r:id="rId9"/>
              </a:rPr>
              <a:t>T</a:t>
            </a:r>
            <a:r>
              <a:rPr lang="ru-RU" sz="1600" u="sng" dirty="0">
                <a:hlinkClick r:id="rId9"/>
              </a:rPr>
              <a:t>&gt;</a:t>
            </a:r>
            <a:r>
              <a:rPr lang="ru-RU" sz="1600" dirty="0"/>
              <a:t> предоставляют доступ к элементам по отсчитываемому от нуля индексу элемента. </a:t>
            </a:r>
          </a:p>
          <a:p>
            <a:pPr lvl="1"/>
            <a:r>
              <a:rPr lang="ru-RU" sz="1600" dirty="0"/>
              <a:t>Классы </a:t>
            </a:r>
            <a:r>
              <a:rPr lang="en-GB" sz="1600" u="sng" dirty="0" err="1">
                <a:hlinkClick r:id="rId10"/>
              </a:rPr>
              <a:t>Hashtable</a:t>
            </a:r>
            <a:r>
              <a:rPr lang="ru-RU" sz="1600" dirty="0"/>
              <a:t>, </a:t>
            </a:r>
            <a:r>
              <a:rPr lang="en-GB" sz="1600" u="sng" dirty="0" err="1">
                <a:hlinkClick r:id="rId11"/>
              </a:rPr>
              <a:t>SortedList</a:t>
            </a:r>
            <a:r>
              <a:rPr lang="ru-RU" sz="1600" dirty="0"/>
              <a:t>, </a:t>
            </a:r>
            <a:r>
              <a:rPr lang="en-GB" sz="1600" u="sng" dirty="0" err="1">
                <a:hlinkClick r:id="rId12"/>
              </a:rPr>
              <a:t>ListDictionary</a:t>
            </a:r>
            <a:r>
              <a:rPr lang="ru-RU" sz="1600" dirty="0"/>
              <a:t> и </a:t>
            </a:r>
            <a:r>
              <a:rPr lang="en-GB" sz="1600" u="sng" dirty="0" err="1">
                <a:hlinkClick r:id="rId13"/>
              </a:rPr>
              <a:t>StringDictionary</a:t>
            </a:r>
            <a:r>
              <a:rPr lang="ru-RU" sz="1600" dirty="0"/>
              <a:t> и классы </a:t>
            </a:r>
            <a:r>
              <a:rPr lang="en-GB" sz="1600" u="sng" dirty="0">
                <a:hlinkClick r:id="rId14"/>
              </a:rPr>
              <a:t>Dictionary</a:t>
            </a:r>
            <a:r>
              <a:rPr lang="ru-RU" sz="1600" u="sng" dirty="0">
                <a:hlinkClick r:id="rId14"/>
              </a:rPr>
              <a:t>&lt;</a:t>
            </a:r>
            <a:r>
              <a:rPr lang="en-GB" sz="1600" u="sng" dirty="0" err="1">
                <a:hlinkClick r:id="rId14"/>
              </a:rPr>
              <a:t>TKey</a:t>
            </a:r>
            <a:r>
              <a:rPr lang="ru-RU" sz="1600" u="sng" dirty="0">
                <a:hlinkClick r:id="rId14"/>
              </a:rPr>
              <a:t>,</a:t>
            </a:r>
            <a:r>
              <a:rPr lang="en-GB" sz="1600" u="sng" dirty="0">
                <a:hlinkClick r:id="rId14"/>
              </a:rPr>
              <a:t> </a:t>
            </a:r>
            <a:r>
              <a:rPr lang="en-GB" sz="1600" u="sng" dirty="0" err="1">
                <a:hlinkClick r:id="rId14"/>
              </a:rPr>
              <a:t>TValue</a:t>
            </a:r>
            <a:r>
              <a:rPr lang="ru-RU" sz="1600" u="sng" dirty="0">
                <a:hlinkClick r:id="rId14"/>
              </a:rPr>
              <a:t>&gt;</a:t>
            </a:r>
            <a:r>
              <a:rPr lang="ru-RU" sz="1600" dirty="0"/>
              <a:t> и </a:t>
            </a:r>
            <a:r>
              <a:rPr lang="en-GB" sz="1600" u="sng" dirty="0" err="1">
                <a:hlinkClick r:id="rId15"/>
              </a:rPr>
              <a:t>SortedDictionary</a:t>
            </a:r>
            <a:r>
              <a:rPr lang="ru-RU" sz="1600" u="sng" dirty="0">
                <a:hlinkClick r:id="rId15"/>
              </a:rPr>
              <a:t>&lt;</a:t>
            </a:r>
            <a:r>
              <a:rPr lang="en-GB" sz="1600" u="sng" dirty="0" err="1">
                <a:hlinkClick r:id="rId15"/>
              </a:rPr>
              <a:t>TKey</a:t>
            </a:r>
            <a:r>
              <a:rPr lang="ru-RU" sz="1600" u="sng" dirty="0">
                <a:hlinkClick r:id="rId15"/>
              </a:rPr>
              <a:t>,</a:t>
            </a:r>
            <a:r>
              <a:rPr lang="en-GB" sz="1600" u="sng" dirty="0">
                <a:hlinkClick r:id="rId15"/>
              </a:rPr>
              <a:t> </a:t>
            </a:r>
            <a:r>
              <a:rPr lang="en-GB" sz="1600" u="sng" dirty="0" err="1">
                <a:hlinkClick r:id="rId15"/>
              </a:rPr>
              <a:t>TValue</a:t>
            </a:r>
            <a:r>
              <a:rPr lang="ru-RU" sz="1600" u="sng" dirty="0">
                <a:hlinkClick r:id="rId15"/>
              </a:rPr>
              <a:t>&gt;</a:t>
            </a:r>
            <a:r>
              <a:rPr lang="ru-RU" sz="1600" dirty="0"/>
              <a:t> предоставляют доступ к элементам по ключу элемента.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662239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528"/>
          </a:xfrm>
        </p:spPr>
        <p:txBody>
          <a:bodyPr/>
          <a:lstStyle/>
          <a:p>
            <a:r>
              <a:rPr lang="ru-RU" sz="3200" dirty="0"/>
              <a:t>Выбор класса коллекции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7116" y="992146"/>
            <a:ext cx="8445364" cy="5677213"/>
          </a:xfrm>
        </p:spPr>
        <p:txBody>
          <a:bodyPr/>
          <a:lstStyle/>
          <a:p>
            <a:pPr lvl="0"/>
            <a:r>
              <a:rPr lang="ru-RU" sz="1800" dirty="0"/>
              <a:t>Требуется ли сортировать элементы в порядке, отличном от порядка их поступления? </a:t>
            </a:r>
          </a:p>
          <a:p>
            <a:pPr lvl="1"/>
            <a:r>
              <a:rPr lang="ru-RU" sz="1600" dirty="0"/>
              <a:t>Класс </a:t>
            </a:r>
            <a:r>
              <a:rPr lang="en-GB" sz="1600" u="sng" dirty="0" err="1">
                <a:hlinkClick r:id="rId2"/>
              </a:rPr>
              <a:t>Hashtable</a:t>
            </a:r>
            <a:r>
              <a:rPr lang="ru-RU" sz="1600" dirty="0"/>
              <a:t> сортирует элементы по хэш-коду.</a:t>
            </a:r>
          </a:p>
          <a:p>
            <a:pPr lvl="1"/>
            <a:r>
              <a:rPr lang="ru-RU" sz="1600" dirty="0"/>
              <a:t>Классы </a:t>
            </a:r>
            <a:r>
              <a:rPr lang="en-GB" sz="1600" u="sng" dirty="0" err="1">
                <a:hlinkClick r:id="rId3"/>
              </a:rPr>
              <a:t>SortedDictionary</a:t>
            </a:r>
            <a:r>
              <a:rPr lang="ru-RU" sz="1600" u="sng" dirty="0">
                <a:hlinkClick r:id="rId3"/>
              </a:rPr>
              <a:t>&lt;</a:t>
            </a:r>
            <a:r>
              <a:rPr lang="en-GB" sz="1600" u="sng" dirty="0" err="1">
                <a:hlinkClick r:id="rId3"/>
              </a:rPr>
              <a:t>TKey</a:t>
            </a:r>
            <a:r>
              <a:rPr lang="ru-RU" sz="1600" u="sng" dirty="0">
                <a:hlinkClick r:id="rId3"/>
              </a:rPr>
              <a:t>,</a:t>
            </a:r>
            <a:r>
              <a:rPr lang="en-GB" sz="1600" u="sng" dirty="0">
                <a:hlinkClick r:id="rId3"/>
              </a:rPr>
              <a:t> </a:t>
            </a:r>
            <a:r>
              <a:rPr lang="en-GB" sz="1600" u="sng" dirty="0" err="1">
                <a:hlinkClick r:id="rId3"/>
              </a:rPr>
              <a:t>TValue</a:t>
            </a:r>
            <a:r>
              <a:rPr lang="ru-RU" sz="1600" u="sng" dirty="0">
                <a:hlinkClick r:id="rId3"/>
              </a:rPr>
              <a:t>&gt;</a:t>
            </a:r>
            <a:r>
              <a:rPr lang="ru-RU" sz="1600" dirty="0"/>
              <a:t> и </a:t>
            </a:r>
            <a:r>
              <a:rPr lang="en-GB" sz="1600" u="sng" dirty="0" err="1">
                <a:hlinkClick r:id="rId4"/>
              </a:rPr>
              <a:t>SortedList</a:t>
            </a:r>
            <a:r>
              <a:rPr lang="ru-RU" sz="1600" u="sng" dirty="0">
                <a:hlinkClick r:id="rId4"/>
              </a:rPr>
              <a:t>&lt;</a:t>
            </a:r>
            <a:r>
              <a:rPr lang="en-GB" sz="1600" u="sng" dirty="0" err="1">
                <a:hlinkClick r:id="rId4"/>
              </a:rPr>
              <a:t>TKey</a:t>
            </a:r>
            <a:r>
              <a:rPr lang="ru-RU" sz="1600" u="sng" dirty="0">
                <a:hlinkClick r:id="rId4"/>
              </a:rPr>
              <a:t>,</a:t>
            </a:r>
            <a:r>
              <a:rPr lang="en-GB" sz="1600" u="sng" dirty="0">
                <a:hlinkClick r:id="rId4"/>
              </a:rPr>
              <a:t> </a:t>
            </a:r>
            <a:r>
              <a:rPr lang="en-GB" sz="1600" u="sng" dirty="0" err="1">
                <a:hlinkClick r:id="rId4"/>
              </a:rPr>
              <a:t>TValue</a:t>
            </a:r>
            <a:r>
              <a:rPr lang="ru-RU" sz="1600" u="sng" dirty="0">
                <a:hlinkClick r:id="rId4"/>
              </a:rPr>
              <a:t>&gt;</a:t>
            </a:r>
            <a:r>
              <a:rPr lang="ru-RU" sz="1600" dirty="0"/>
              <a:t> сортируют элементы по ключу на основе реализаций интерфейса </a:t>
            </a:r>
            <a:r>
              <a:rPr lang="en-GB" sz="1600" u="sng" dirty="0" err="1">
                <a:hlinkClick r:id="rId5"/>
              </a:rPr>
              <a:t>IComparer</a:t>
            </a:r>
            <a:r>
              <a:rPr lang="ru-RU" sz="1600" u="sng" dirty="0">
                <a:hlinkClick r:id="rId5"/>
              </a:rPr>
              <a:t>&lt;</a:t>
            </a:r>
            <a:r>
              <a:rPr lang="en-GB" sz="1600" u="sng" dirty="0">
                <a:hlinkClick r:id="rId5"/>
              </a:rPr>
              <a:t>T</a:t>
            </a:r>
            <a:r>
              <a:rPr lang="ru-RU" sz="1600" u="sng" dirty="0">
                <a:hlinkClick r:id="rId5"/>
              </a:rPr>
              <a:t>&gt;</a:t>
            </a:r>
            <a:r>
              <a:rPr lang="ru-RU" sz="1600" dirty="0"/>
              <a:t>.</a:t>
            </a:r>
          </a:p>
          <a:p>
            <a:pPr lvl="1"/>
            <a:r>
              <a:rPr lang="ru-RU" sz="1600" dirty="0"/>
              <a:t>Класс </a:t>
            </a:r>
            <a:r>
              <a:rPr lang="en-GB" sz="1600" u="sng" dirty="0" err="1">
                <a:hlinkClick r:id="rId6"/>
              </a:rPr>
              <a:t>ArrayList</a:t>
            </a:r>
            <a:r>
              <a:rPr lang="ru-RU" sz="1600" dirty="0"/>
              <a:t> предоставляет метод </a:t>
            </a:r>
            <a:r>
              <a:rPr lang="en-GB" sz="1600" u="sng" dirty="0">
                <a:hlinkClick r:id="rId7"/>
              </a:rPr>
              <a:t>Sort</a:t>
            </a:r>
            <a:r>
              <a:rPr lang="ru-RU" sz="1600" dirty="0"/>
              <a:t>, который принимает реализацию </a:t>
            </a:r>
            <a:r>
              <a:rPr lang="en-GB" sz="1600" u="sng" dirty="0" err="1">
                <a:hlinkClick r:id="rId8"/>
              </a:rPr>
              <a:t>IComparer</a:t>
            </a:r>
            <a:r>
              <a:rPr lang="ru-RU" sz="1600" dirty="0"/>
              <a:t> в качестве параметра. Его универсальный аналог, класс </a:t>
            </a:r>
            <a:r>
              <a:rPr lang="en-GB" sz="1600" u="sng" dirty="0">
                <a:hlinkClick r:id="rId9"/>
              </a:rPr>
              <a:t>List</a:t>
            </a:r>
            <a:r>
              <a:rPr lang="ru-RU" sz="1600" u="sng" dirty="0">
                <a:hlinkClick r:id="rId9"/>
              </a:rPr>
              <a:t>&lt;</a:t>
            </a:r>
            <a:r>
              <a:rPr lang="en-GB" sz="1600" u="sng" dirty="0">
                <a:hlinkClick r:id="rId9"/>
              </a:rPr>
              <a:t>T</a:t>
            </a:r>
            <a:r>
              <a:rPr lang="ru-RU" sz="1600" u="sng" dirty="0">
                <a:hlinkClick r:id="rId9"/>
              </a:rPr>
              <a:t>&gt;</a:t>
            </a:r>
            <a:r>
              <a:rPr lang="ru-RU" sz="1600" dirty="0"/>
              <a:t>, предоставляет метод </a:t>
            </a:r>
            <a:r>
              <a:rPr lang="en-GB" sz="1600" u="sng" dirty="0">
                <a:hlinkClick r:id="rId10"/>
              </a:rPr>
              <a:t>Sort</a:t>
            </a:r>
            <a:r>
              <a:rPr lang="ru-RU" sz="1600" dirty="0"/>
              <a:t>, который принимает реализацию универсального интерфейса </a:t>
            </a:r>
            <a:r>
              <a:rPr lang="en-GB" sz="1600" u="sng" dirty="0" err="1">
                <a:hlinkClick r:id="rId5"/>
              </a:rPr>
              <a:t>IComparer</a:t>
            </a:r>
            <a:r>
              <a:rPr lang="ru-RU" sz="1600" u="sng" dirty="0">
                <a:hlinkClick r:id="rId5"/>
              </a:rPr>
              <a:t>&lt;</a:t>
            </a:r>
            <a:r>
              <a:rPr lang="en-GB" sz="1600" u="sng" dirty="0">
                <a:hlinkClick r:id="rId5"/>
              </a:rPr>
              <a:t>T</a:t>
            </a:r>
            <a:r>
              <a:rPr lang="ru-RU" sz="1600" u="sng" dirty="0">
                <a:hlinkClick r:id="rId5"/>
              </a:rPr>
              <a:t>&gt;</a:t>
            </a:r>
            <a:r>
              <a:rPr lang="ru-RU" sz="1600" dirty="0"/>
              <a:t> в качестве параметра.</a:t>
            </a:r>
          </a:p>
          <a:p>
            <a:pPr lvl="0"/>
            <a:r>
              <a:rPr lang="ru-RU" sz="1800" dirty="0"/>
              <a:t>Требуются ли быстрый поиск и получение данных? </a:t>
            </a:r>
          </a:p>
          <a:p>
            <a:pPr lvl="1"/>
            <a:r>
              <a:rPr lang="en-GB" sz="1600" u="sng" dirty="0" err="1">
                <a:hlinkClick r:id="rId11"/>
              </a:rPr>
              <a:t>ListDictionary</a:t>
            </a:r>
            <a:r>
              <a:rPr lang="ru-RU" sz="1600" dirty="0"/>
              <a:t> быстрее, чем </a:t>
            </a:r>
            <a:r>
              <a:rPr lang="en-GB" sz="1600" u="sng" dirty="0" err="1">
                <a:hlinkClick r:id="rId2"/>
              </a:rPr>
              <a:t>Hashtable</a:t>
            </a:r>
            <a:r>
              <a:rPr lang="ru-RU" sz="1600" dirty="0"/>
              <a:t>, для небольших коллекций (10 элементов или меньше).</a:t>
            </a:r>
          </a:p>
          <a:p>
            <a:pPr lvl="1"/>
            <a:r>
              <a:rPr lang="ru-RU" sz="1600" dirty="0"/>
              <a:t>Класс </a:t>
            </a:r>
            <a:r>
              <a:rPr lang="en-GB" sz="1600" u="sng" dirty="0">
                <a:hlinkClick r:id="rId12"/>
              </a:rPr>
              <a:t>Dictionary</a:t>
            </a:r>
            <a:r>
              <a:rPr lang="ru-RU" sz="1600" u="sng" dirty="0">
                <a:hlinkClick r:id="rId12"/>
              </a:rPr>
              <a:t>&lt;</a:t>
            </a:r>
            <a:r>
              <a:rPr lang="en-GB" sz="1600" u="sng" dirty="0" err="1">
                <a:hlinkClick r:id="rId12"/>
              </a:rPr>
              <a:t>TKey</a:t>
            </a:r>
            <a:r>
              <a:rPr lang="ru-RU" sz="1600" u="sng" dirty="0">
                <a:hlinkClick r:id="rId12"/>
              </a:rPr>
              <a:t>,</a:t>
            </a:r>
            <a:r>
              <a:rPr lang="en-GB" sz="1600" u="sng" dirty="0">
                <a:hlinkClick r:id="rId12"/>
              </a:rPr>
              <a:t> </a:t>
            </a:r>
            <a:r>
              <a:rPr lang="en-GB" sz="1600" u="sng" dirty="0" err="1">
                <a:hlinkClick r:id="rId12"/>
              </a:rPr>
              <a:t>TValue</a:t>
            </a:r>
            <a:r>
              <a:rPr lang="ru-RU" sz="1600" u="sng" dirty="0">
                <a:hlinkClick r:id="rId12"/>
              </a:rPr>
              <a:t>&gt;</a:t>
            </a:r>
            <a:r>
              <a:rPr lang="ru-RU" sz="1600" dirty="0"/>
              <a:t> обеспечивает более быстрый поиск, чем класс </a:t>
            </a:r>
            <a:r>
              <a:rPr lang="en-GB" sz="1600" u="sng" dirty="0" err="1">
                <a:hlinkClick r:id="rId3"/>
              </a:rPr>
              <a:t>SortedDictionary</a:t>
            </a:r>
            <a:r>
              <a:rPr lang="ru-RU" sz="1600" u="sng" dirty="0">
                <a:hlinkClick r:id="rId3"/>
              </a:rPr>
              <a:t>&lt;</a:t>
            </a:r>
            <a:r>
              <a:rPr lang="en-GB" sz="1600" u="sng" dirty="0" err="1">
                <a:hlinkClick r:id="rId3"/>
              </a:rPr>
              <a:t>TKey</a:t>
            </a:r>
            <a:r>
              <a:rPr lang="ru-RU" sz="1600" u="sng" dirty="0">
                <a:hlinkClick r:id="rId3"/>
              </a:rPr>
              <a:t>,</a:t>
            </a:r>
            <a:r>
              <a:rPr lang="en-GB" sz="1600" u="sng" dirty="0">
                <a:hlinkClick r:id="rId3"/>
              </a:rPr>
              <a:t> </a:t>
            </a:r>
            <a:r>
              <a:rPr lang="en-GB" sz="1600" u="sng" dirty="0" err="1">
                <a:hlinkClick r:id="rId3"/>
              </a:rPr>
              <a:t>TValue</a:t>
            </a:r>
            <a:r>
              <a:rPr lang="ru-RU" sz="1600" u="sng" dirty="0">
                <a:hlinkClick r:id="rId3"/>
              </a:rPr>
              <a:t>&gt;</a:t>
            </a:r>
            <a:r>
              <a:rPr lang="ru-RU" sz="1600" dirty="0"/>
              <a:t>.</a:t>
            </a:r>
          </a:p>
          <a:p>
            <a:pPr lvl="1"/>
            <a:r>
              <a:rPr lang="ru-RU" sz="1600" dirty="0"/>
              <a:t>Многопоточной реализацией является </a:t>
            </a:r>
            <a:r>
              <a:rPr lang="en-GB" sz="1600" u="sng" dirty="0" err="1">
                <a:hlinkClick r:id="rId13"/>
              </a:rPr>
              <a:t>ConcurrentDictionary</a:t>
            </a:r>
            <a:r>
              <a:rPr lang="ru-RU" sz="1600" u="sng" dirty="0">
                <a:hlinkClick r:id="rId13"/>
              </a:rPr>
              <a:t>&lt;</a:t>
            </a:r>
            <a:r>
              <a:rPr lang="en-GB" sz="1600" u="sng" dirty="0" err="1">
                <a:hlinkClick r:id="rId13"/>
              </a:rPr>
              <a:t>TKey</a:t>
            </a:r>
            <a:r>
              <a:rPr lang="ru-RU" sz="1600" u="sng" dirty="0">
                <a:hlinkClick r:id="rId13"/>
              </a:rPr>
              <a:t>,</a:t>
            </a:r>
            <a:r>
              <a:rPr lang="en-GB" sz="1600" u="sng" dirty="0">
                <a:hlinkClick r:id="rId13"/>
              </a:rPr>
              <a:t> </a:t>
            </a:r>
            <a:r>
              <a:rPr lang="en-GB" sz="1600" u="sng" dirty="0" err="1">
                <a:hlinkClick r:id="rId13"/>
              </a:rPr>
              <a:t>TValue</a:t>
            </a:r>
            <a:r>
              <a:rPr lang="ru-RU" sz="1600" u="sng" dirty="0">
                <a:hlinkClick r:id="rId13"/>
              </a:rPr>
              <a:t>&gt;</a:t>
            </a:r>
            <a:r>
              <a:rPr lang="ru-RU" sz="1600" dirty="0"/>
              <a:t>. </a:t>
            </a:r>
            <a:r>
              <a:rPr lang="en-GB" sz="1600" u="sng" dirty="0" err="1">
                <a:hlinkClick r:id="rId14"/>
              </a:rPr>
              <a:t>ConcurrentBag</a:t>
            </a:r>
            <a:r>
              <a:rPr lang="ru-RU" sz="1600" u="sng" dirty="0">
                <a:hlinkClick r:id="rId14"/>
              </a:rPr>
              <a:t>&lt;</a:t>
            </a:r>
            <a:r>
              <a:rPr lang="en-GB" sz="1600" u="sng" dirty="0">
                <a:hlinkClick r:id="rId14"/>
              </a:rPr>
              <a:t>T</a:t>
            </a:r>
            <a:r>
              <a:rPr lang="ru-RU" sz="1600" u="sng" dirty="0">
                <a:hlinkClick r:id="rId14"/>
              </a:rPr>
              <a:t>&gt;</a:t>
            </a:r>
            <a:r>
              <a:rPr lang="ru-RU" sz="1600" dirty="0"/>
              <a:t> обеспечивает быструю многопоточную вставку для неупорядоченных данных.</a:t>
            </a:r>
          </a:p>
          <a:p>
            <a:pPr lvl="0"/>
            <a:r>
              <a:rPr lang="ru-RU" sz="1800" dirty="0"/>
              <a:t>Требуются ли вам коллекции, принимающие только строки? </a:t>
            </a:r>
          </a:p>
          <a:p>
            <a:pPr lvl="1"/>
            <a:r>
              <a:rPr lang="ru-RU" sz="1600" dirty="0"/>
              <a:t>Классы </a:t>
            </a:r>
            <a:r>
              <a:rPr lang="en-GB" sz="1600" u="sng" dirty="0" err="1">
                <a:hlinkClick r:id="rId15"/>
              </a:rPr>
              <a:t>StringCollection</a:t>
            </a:r>
            <a:r>
              <a:rPr lang="ru-RU" sz="1600" dirty="0"/>
              <a:t> (на основе </a:t>
            </a:r>
            <a:r>
              <a:rPr lang="en-GB" sz="1600" u="sng" dirty="0" err="1">
                <a:hlinkClick r:id="rId16"/>
              </a:rPr>
              <a:t>IList</a:t>
            </a:r>
            <a:r>
              <a:rPr lang="ru-RU" sz="1600" dirty="0"/>
              <a:t>) и </a:t>
            </a:r>
            <a:r>
              <a:rPr lang="en-GB" sz="1600" u="sng" dirty="0" err="1">
                <a:hlinkClick r:id="rId17"/>
              </a:rPr>
              <a:t>StringDictionary</a:t>
            </a:r>
            <a:r>
              <a:rPr lang="ru-RU" sz="1600" dirty="0"/>
              <a:t> (на основе </a:t>
            </a:r>
            <a:r>
              <a:rPr lang="en-GB" sz="1600" u="sng" dirty="0" err="1">
                <a:hlinkClick r:id="rId18"/>
              </a:rPr>
              <a:t>IDictionary</a:t>
            </a:r>
            <a:r>
              <a:rPr lang="ru-RU" sz="1600" dirty="0"/>
              <a:t>). </a:t>
            </a:r>
          </a:p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4484887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523528"/>
          </a:xfrm>
        </p:spPr>
        <p:txBody>
          <a:bodyPr/>
          <a:lstStyle/>
          <a:p>
            <a:r>
              <a:rPr lang="ru-RU" sz="3200" dirty="0"/>
              <a:t>Выбор класса коллекции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776BEF-715D-4CC0-BA21-09CC0E5A0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84" y="1556792"/>
            <a:ext cx="8937164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956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457200"/>
          </a:xfrm>
        </p:spPr>
        <p:txBody>
          <a:bodyPr/>
          <a:lstStyle/>
          <a:p>
            <a:r>
              <a:rPr lang="ru-RU" sz="3200" dirty="0"/>
              <a:t>Перечисления</a:t>
            </a:r>
            <a:endParaRPr lang="en-US" sz="32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150" y="1052513"/>
            <a:ext cx="7194550" cy="5616575"/>
          </a:xfrm>
        </p:spPr>
        <p:txBody>
          <a:bodyPr/>
          <a:lstStyle/>
          <a:p>
            <a:r>
              <a:rPr lang="ru-RU" sz="2000" dirty="0"/>
              <a:t>Перечисляемый тип представляет собой тип значений, содержащий конечное число именованных констант</a:t>
            </a:r>
          </a:p>
          <a:p>
            <a:r>
              <a:rPr lang="ru-RU" sz="2000" dirty="0"/>
              <a:t>Синтаксис определения перечисления</a:t>
            </a:r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Создание перечисления</a:t>
            </a:r>
          </a:p>
          <a:p>
            <a:endParaRPr lang="en-US" sz="2000" dirty="0"/>
          </a:p>
          <a:p>
            <a:endParaRPr lang="en-US" sz="2000" dirty="0"/>
          </a:p>
          <a:p>
            <a:endParaRPr lang="ru-RU" sz="2000" dirty="0"/>
          </a:p>
          <a:p>
            <a:r>
              <a:rPr lang="ru-RU" sz="2000" dirty="0"/>
              <a:t>Использование перечисления</a:t>
            </a:r>
          </a:p>
          <a:p>
            <a:endParaRPr lang="en-US" sz="2000" dirty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04752" y="3255640"/>
            <a:ext cx="853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 err="1">
                <a:latin typeface="Lucida Sans Typewriter" panose="020B0509030504030204" pitchFamily="49" charset="0"/>
              </a:rPr>
              <a:t>enum</a:t>
            </a:r>
            <a:r>
              <a:rPr lang="en-US" sz="2000" dirty="0">
                <a:latin typeface="Lucida Sans Typewriter" panose="020B0509030504030204" pitchFamily="49" charset="0"/>
              </a:rPr>
              <a:t> </a:t>
            </a:r>
            <a:r>
              <a:rPr lang="en-US" sz="2000" dirty="0" err="1">
                <a:latin typeface="Lucida Sans Typewriter" panose="020B0509030504030204" pitchFamily="49" charset="0"/>
              </a:rPr>
              <a:t>DayTime</a:t>
            </a:r>
            <a:r>
              <a:rPr lang="en-US" sz="2000" dirty="0">
                <a:latin typeface="Lucida Sans Typewriter" panose="020B0509030504030204" pitchFamily="49" charset="0"/>
              </a:rPr>
              <a:t> { morning, day, evening, night }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73049" y="4797152"/>
            <a:ext cx="8562975" cy="13686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 err="1">
                <a:latin typeface="Lucida Sans Typewriter" panose="020B0509030504030204" pitchFamily="49" charset="0"/>
              </a:rPr>
              <a:t>DayTime</a:t>
            </a:r>
            <a:r>
              <a:rPr lang="en-US" sz="2000" dirty="0">
                <a:latin typeface="Lucida Sans Typewriter" panose="020B0509030504030204" pitchFamily="49" charset="0"/>
              </a:rPr>
              <a:t> current = </a:t>
            </a:r>
            <a:r>
              <a:rPr lang="en-US" sz="2000" dirty="0" err="1">
                <a:latin typeface="Lucida Sans Typewriter" panose="020B0509030504030204" pitchFamily="49" charset="0"/>
              </a:rPr>
              <a:t>DayTime.day</a:t>
            </a:r>
            <a:r>
              <a:rPr lang="en-US" sz="2000" dirty="0">
                <a:latin typeface="Lucida Sans Typewriter" panose="020B0509030504030204" pitchFamily="49" charset="0"/>
              </a:rPr>
              <a:t>;</a:t>
            </a:r>
            <a:endParaRPr lang="ru-RU" sz="2000" dirty="0">
              <a:latin typeface="Lucida Sans Typewriter" panose="020B05090305040302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sz="2000" dirty="0" err="1">
                <a:latin typeface="Lucida Sans Typewriter" panose="020B0509030504030204" pitchFamily="49" charset="0"/>
              </a:rPr>
              <a:t>if</a:t>
            </a:r>
            <a:r>
              <a:rPr lang="ru-RU" sz="2000" dirty="0">
                <a:latin typeface="Lucida Sans Typewriter" panose="020B0509030504030204" pitchFamily="49" charset="0"/>
              </a:rPr>
              <a:t> (</a:t>
            </a:r>
            <a:r>
              <a:rPr lang="ru-RU" sz="2000" dirty="0" err="1">
                <a:latin typeface="Lucida Sans Typewriter" panose="020B0509030504030204" pitchFamily="49" charset="0"/>
              </a:rPr>
              <a:t>current</a:t>
            </a:r>
            <a:r>
              <a:rPr lang="ru-RU" sz="2000" dirty="0">
                <a:latin typeface="Lucida Sans Typewriter" panose="020B0509030504030204" pitchFamily="49" charset="0"/>
              </a:rPr>
              <a:t> != </a:t>
            </a:r>
            <a:r>
              <a:rPr lang="ru-RU" sz="2000" dirty="0" err="1">
                <a:latin typeface="Lucida Sans Typewriter" panose="020B0509030504030204" pitchFamily="49" charset="0"/>
              </a:rPr>
              <a:t>night</a:t>
            </a:r>
            <a:r>
              <a:rPr lang="ru-RU" sz="2000" dirty="0">
                <a:latin typeface="Lucida Sans Typewriter" panose="020B0509030504030204" pitchFamily="49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sz="2000" dirty="0">
                <a:latin typeface="Lucida Sans Typewriter" panose="020B0509030504030204" pitchFamily="49" charset="0"/>
              </a:rPr>
              <a:t>     // выполнить работу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000" dirty="0">
              <a:latin typeface="Lucida Sans Typewriter" panose="020B0509030504030204" pitchFamily="49" charset="0"/>
            </a:endParaRPr>
          </a:p>
        </p:txBody>
      </p:sp>
      <p:sp>
        <p:nvSpPr>
          <p:cNvPr id="26631" name="Rectangle 4"/>
          <p:cNvSpPr>
            <a:spLocks noChangeArrowheads="1"/>
          </p:cNvSpPr>
          <p:nvPr/>
        </p:nvSpPr>
        <p:spPr bwMode="auto">
          <a:xfrm>
            <a:off x="301625" y="2130425"/>
            <a:ext cx="853440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sz="2000" dirty="0" err="1">
                <a:latin typeface="Lucida Sans Typewriter" panose="020B0509030504030204" pitchFamily="49" charset="0"/>
              </a:rPr>
              <a:t>enum</a:t>
            </a:r>
            <a:r>
              <a:rPr lang="ru-RU" sz="2000" dirty="0">
                <a:latin typeface="Lucida Sans Typewriter" panose="020B0509030504030204" pitchFamily="49" charset="0"/>
              </a:rPr>
              <a:t> &lt;имя&gt;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sz="2000" dirty="0">
                <a:latin typeface="Lucida Sans Typewriter" panose="020B0509030504030204" pitchFamily="49" charset="0"/>
              </a:rPr>
              <a:t>{список-перечисления констант(через запятую)}</a:t>
            </a:r>
          </a:p>
        </p:txBody>
      </p:sp>
    </p:spTree>
    <p:extLst>
      <p:ext uri="{BB962C8B-B14F-4D97-AF65-F5344CB8AC3E}">
        <p14:creationId xmlns:p14="http://schemas.microsoft.com/office/powerpoint/2010/main" val="40334757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95313"/>
          </a:xfrm>
        </p:spPr>
        <p:txBody>
          <a:bodyPr/>
          <a:lstStyle/>
          <a:p>
            <a:r>
              <a:rPr lang="ru-RU" sz="3200" dirty="0"/>
              <a:t>Структуры (С</a:t>
            </a:r>
            <a:r>
              <a:rPr lang="en-US" sz="3200" dirty="0"/>
              <a:t>#)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96975"/>
            <a:ext cx="7194550" cy="4287838"/>
          </a:xfrm>
        </p:spPr>
        <p:txBody>
          <a:bodyPr/>
          <a:lstStyle/>
          <a:p>
            <a:r>
              <a:rPr lang="ru-RU" sz="2000" dirty="0"/>
              <a:t>Создание структуры</a:t>
            </a:r>
          </a:p>
          <a:p>
            <a:endParaRPr lang="ru-RU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Использование структуры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345130" y="4437112"/>
            <a:ext cx="8305800" cy="1295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Lucida Sans Typewriter" panose="020B0509030504030204" pitchFamily="49" charset="0"/>
              </a:rPr>
              <a:t>Employee companyEmployee;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Lucida Sans Typewriter" panose="020B0509030504030204" pitchFamily="49" charset="0"/>
              </a:rPr>
              <a:t>companyEmployee.firstName = "Joe";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latin typeface="Lucida Sans Typewriter" panose="020B0509030504030204" pitchFamily="49" charset="0"/>
              </a:rPr>
              <a:t>companyEmployee.age = 23; </a:t>
            </a: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438150" y="1693863"/>
            <a:ext cx="8248650" cy="1905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CECECE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Lucida Sans Typewriter" panose="020B0509030504030204" pitchFamily="49" charset="0"/>
              </a:rPr>
              <a:t>public </a:t>
            </a:r>
            <a:r>
              <a:rPr lang="en-US" sz="2000" dirty="0" err="1">
                <a:latin typeface="Lucida Sans Typewriter" panose="020B0509030504030204" pitchFamily="49" charset="0"/>
              </a:rPr>
              <a:t>struct</a:t>
            </a:r>
            <a:r>
              <a:rPr lang="en-US" sz="2000" dirty="0">
                <a:latin typeface="Lucida Sans Typewriter" panose="020B0509030504030204" pitchFamily="49" charset="0"/>
              </a:rPr>
              <a:t> Employee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Lucida Sans Typewriter" panose="020B0509030504030204" pitchFamily="49" charset="0"/>
              </a:rPr>
              <a:t>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sz="2000" dirty="0">
                <a:latin typeface="Lucida Sans Typewriter" panose="020B0509030504030204" pitchFamily="49" charset="0"/>
              </a:rPr>
              <a:t>   </a:t>
            </a:r>
            <a:r>
              <a:rPr lang="en-US" sz="2000" dirty="0">
                <a:latin typeface="Lucida Sans Typewriter" panose="020B0509030504030204" pitchFamily="49" charset="0"/>
              </a:rPr>
              <a:t>string </a:t>
            </a:r>
            <a:r>
              <a:rPr lang="en-US" sz="2000" dirty="0" err="1">
                <a:latin typeface="Lucida Sans Typewriter" panose="020B0509030504030204" pitchFamily="49" charset="0"/>
              </a:rPr>
              <a:t>firstName</a:t>
            </a:r>
            <a:r>
              <a:rPr lang="en-US" sz="2000" dirty="0">
                <a:latin typeface="Lucida Sans Typewriter" panose="020B0509030504030204" pitchFamily="49" charset="0"/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sz="2000" dirty="0">
                <a:latin typeface="Lucida Sans Typewriter" panose="020B0509030504030204" pitchFamily="49" charset="0"/>
              </a:rPr>
              <a:t>   </a:t>
            </a:r>
            <a:r>
              <a:rPr lang="en-US" sz="2000" dirty="0" err="1">
                <a:latin typeface="Lucida Sans Typewriter" panose="020B0509030504030204" pitchFamily="49" charset="0"/>
              </a:rPr>
              <a:t>int</a:t>
            </a:r>
            <a:r>
              <a:rPr lang="en-US" sz="2000" dirty="0">
                <a:latin typeface="Lucida Sans Typewriter" panose="020B0509030504030204" pitchFamily="49" charset="0"/>
              </a:rPr>
              <a:t> age;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000" dirty="0">
                <a:latin typeface="Lucida Sans Typewriter" panose="020B05090305040302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8678" name="Прямоугольник 1"/>
          <p:cNvSpPr>
            <a:spLocks noChangeArrowheads="1"/>
          </p:cNvSpPr>
          <p:nvPr/>
        </p:nvSpPr>
        <p:spPr bwMode="auto">
          <a:xfrm>
            <a:off x="1057275" y="6145213"/>
            <a:ext cx="7662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ru-RU" sz="2000"/>
              <a:t>Структуры могут хранить элементы разных типов</a:t>
            </a:r>
          </a:p>
        </p:txBody>
      </p:sp>
    </p:spTree>
    <p:extLst>
      <p:ext uri="{BB962C8B-B14F-4D97-AF65-F5344CB8AC3E}">
        <p14:creationId xmlns:p14="http://schemas.microsoft.com/office/powerpoint/2010/main" val="9892219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r>
              <a:rPr lang="ru-RU" sz="3200" dirty="0"/>
              <a:t>Организация данных</a:t>
            </a:r>
          </a:p>
        </p:txBody>
      </p:sp>
      <p:sp>
        <p:nvSpPr>
          <p:cNvPr id="7171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936104"/>
          </a:xfrm>
        </p:spPr>
        <p:txBody>
          <a:bodyPr/>
          <a:lstStyle/>
          <a:p>
            <a:r>
              <a:rPr lang="ru-RU" sz="2400" b="1" dirty="0"/>
              <a:t>Представление данных </a:t>
            </a:r>
            <a:r>
              <a:rPr lang="ru-RU" sz="2400" dirty="0"/>
              <a:t>(Data </a:t>
            </a:r>
            <a:r>
              <a:rPr lang="ru-RU" sz="2400" dirty="0" err="1"/>
              <a:t>representation</a:t>
            </a:r>
            <a:r>
              <a:rPr lang="ru-RU" sz="2400" dirty="0"/>
              <a:t>) </a:t>
            </a:r>
          </a:p>
          <a:p>
            <a:r>
              <a:rPr lang="ru-RU" sz="2400" b="1" dirty="0"/>
              <a:t>Управление данными </a:t>
            </a:r>
            <a:r>
              <a:rPr lang="ru-RU" sz="2400" dirty="0"/>
              <a:t>(Data </a:t>
            </a:r>
            <a:r>
              <a:rPr lang="ru-RU" sz="2400" dirty="0" err="1"/>
              <a:t>management</a:t>
            </a:r>
            <a:r>
              <a:rPr lang="ru-RU" sz="2400" dirty="0"/>
              <a:t>) </a:t>
            </a:r>
          </a:p>
          <a:p>
            <a:endParaRPr lang="ru-RU" sz="2400" dirty="0"/>
          </a:p>
        </p:txBody>
      </p:sp>
      <p:sp>
        <p:nvSpPr>
          <p:cNvPr id="7172" name="Номер слайда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F9A990-11FB-4CCD-B8FF-1DB4E96AC28A}" type="slidenum">
              <a:rPr lang="ru-RU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ru-RU" sz="120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D2C15-FBB1-4506-B573-D98E73765D00}"/>
              </a:ext>
            </a:extLst>
          </p:cNvPr>
          <p:cNvSpPr txBox="1"/>
          <p:nvPr/>
        </p:nvSpPr>
        <p:spPr>
          <a:xfrm>
            <a:off x="4139952" y="3645024"/>
            <a:ext cx="4792979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800" dirty="0"/>
              <a:t>Данные в базе данных (БД)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30A0D0-3D24-4EE4-A17E-604524F7565D}"/>
              </a:ext>
            </a:extLst>
          </p:cNvPr>
          <p:cNvSpPr txBox="1"/>
          <p:nvPr/>
        </p:nvSpPr>
        <p:spPr>
          <a:xfrm>
            <a:off x="1691680" y="2535676"/>
            <a:ext cx="5025735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800" dirty="0"/>
              <a:t>Данные в структурах данных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80D06-3BEF-48F9-BF54-B35BA34C26D8}"/>
              </a:ext>
            </a:extLst>
          </p:cNvPr>
          <p:cNvSpPr txBox="1"/>
          <p:nvPr/>
        </p:nvSpPr>
        <p:spPr>
          <a:xfrm>
            <a:off x="251520" y="3615002"/>
            <a:ext cx="3159839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800" dirty="0"/>
              <a:t>Данные в файлах</a:t>
            </a:r>
          </a:p>
        </p:txBody>
      </p:sp>
      <p:sp>
        <p:nvSpPr>
          <p:cNvPr id="2" name="Стрелка: вниз 1">
            <a:extLst>
              <a:ext uri="{FF2B5EF4-FFF2-40B4-BE49-F238E27FC236}">
                <a16:creationId xmlns:a16="http://schemas.microsoft.com/office/drawing/2014/main" id="{F2FB71E3-3686-492F-9A97-8F4A85F9FD42}"/>
              </a:ext>
            </a:extLst>
          </p:cNvPr>
          <p:cNvSpPr/>
          <p:nvPr/>
        </p:nvSpPr>
        <p:spPr>
          <a:xfrm>
            <a:off x="2915816" y="3121804"/>
            <a:ext cx="360040" cy="52322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4CF643CD-08A6-4D86-963E-8856E15D941D}"/>
              </a:ext>
            </a:extLst>
          </p:cNvPr>
          <p:cNvSpPr/>
          <p:nvPr/>
        </p:nvSpPr>
        <p:spPr>
          <a:xfrm>
            <a:off x="4355976" y="3121804"/>
            <a:ext cx="360040" cy="52322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0E84F6-6E7D-4689-9E6A-7E6AF24A69D1}"/>
              </a:ext>
            </a:extLst>
          </p:cNvPr>
          <p:cNvSpPr txBox="1"/>
          <p:nvPr/>
        </p:nvSpPr>
        <p:spPr>
          <a:xfrm>
            <a:off x="251520" y="4540258"/>
            <a:ext cx="1230984" cy="46166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JSON</a:t>
            </a:r>
            <a:endParaRPr lang="ru-RU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7D4807-D3D7-4C06-925C-01232B956F7F}"/>
              </a:ext>
            </a:extLst>
          </p:cNvPr>
          <p:cNvSpPr txBox="1"/>
          <p:nvPr/>
        </p:nvSpPr>
        <p:spPr>
          <a:xfrm>
            <a:off x="1497392" y="5127575"/>
            <a:ext cx="1230984" cy="46166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hlinkClick r:id="rId4"/>
              </a:rPr>
              <a:t>CSV</a:t>
            </a:r>
            <a:endParaRPr lang="ru-RU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3D01D2-42E8-4988-8A58-B767B912AF0F}"/>
              </a:ext>
            </a:extLst>
          </p:cNvPr>
          <p:cNvSpPr txBox="1"/>
          <p:nvPr/>
        </p:nvSpPr>
        <p:spPr>
          <a:xfrm>
            <a:off x="4157080" y="4773118"/>
            <a:ext cx="3489528" cy="1569660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Oracle</a:t>
            </a:r>
            <a:endParaRPr lang="ru-RU" sz="2400" dirty="0"/>
          </a:p>
          <a:p>
            <a:pPr algn="ctr"/>
            <a:r>
              <a:rPr lang="en-US" sz="2400" dirty="0"/>
              <a:t>MySQL</a:t>
            </a:r>
            <a:endParaRPr lang="ru-RU" sz="2400" dirty="0"/>
          </a:p>
          <a:p>
            <a:pPr algn="ctr"/>
            <a:r>
              <a:rPr lang="en-US" sz="2400" dirty="0"/>
              <a:t>Microsoft SQL Server </a:t>
            </a:r>
            <a:endParaRPr lang="ru-RU" sz="2400" dirty="0"/>
          </a:p>
          <a:p>
            <a:pPr algn="ctr"/>
            <a:r>
              <a:rPr lang="en-US" sz="2400" dirty="0"/>
              <a:t>PostgreSQL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8343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68338"/>
          </a:xfrm>
        </p:spPr>
        <p:txBody>
          <a:bodyPr/>
          <a:lstStyle/>
          <a:p>
            <a:r>
              <a:rPr lang="ru-RU" sz="3200" dirty="0"/>
              <a:t>Организация данных</a:t>
            </a:r>
          </a:p>
        </p:txBody>
      </p:sp>
      <p:sp>
        <p:nvSpPr>
          <p:cNvPr id="9220" name="Номер слайда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D4305E-FA6B-4B27-960F-BD8ABCE34E9F}" type="slidenum">
              <a:rPr lang="ru-RU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ru-RU" sz="120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9377A7-2F0B-44AB-88B9-1EAAEB31F658}"/>
              </a:ext>
            </a:extLst>
          </p:cNvPr>
          <p:cNvSpPr txBox="1"/>
          <p:nvPr/>
        </p:nvSpPr>
        <p:spPr>
          <a:xfrm>
            <a:off x="457200" y="1844824"/>
            <a:ext cx="8229601" cy="21621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2400" dirty="0"/>
              <a:t>При постановке задачи необходимо выбрать некоторое </a:t>
            </a:r>
            <a:r>
              <a:rPr lang="ru-RU" sz="2400" u="sng" dirty="0"/>
              <a:t>абстрактное представление предмета </a:t>
            </a:r>
            <a:r>
              <a:rPr lang="ru-RU" sz="2400" dirty="0"/>
              <a:t>рассмотрения, т.е. определить </a:t>
            </a:r>
            <a:r>
              <a:rPr lang="ru-RU" sz="2400" u="sng" dirty="0"/>
              <a:t>множество данных</a:t>
            </a:r>
            <a:r>
              <a:rPr lang="ru-RU" sz="2400" dirty="0"/>
              <a:t>, отражающих реальную ситуацию (</a:t>
            </a:r>
            <a:r>
              <a:rPr lang="ru-RU" sz="2400" b="1" dirty="0"/>
              <a:t>модель предметной области</a:t>
            </a:r>
            <a:r>
              <a:rPr lang="ru-RU" sz="2400" dirty="0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BF27C35-2FE4-4FB5-A02B-BE10347A28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8CC0B9D-7A94-44FE-8E3D-40BA4E8E0E72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4F777094-4B49-409F-8C60-0171ECD1B5B7}"/>
              </a:ext>
            </a:extLst>
          </p:cNvPr>
          <p:cNvCxnSpPr/>
          <p:nvPr/>
        </p:nvCxnSpPr>
        <p:spPr>
          <a:xfrm flipV="1">
            <a:off x="4355976" y="836712"/>
            <a:ext cx="0" cy="4392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5AC6F138-5BBD-4D5A-BAAF-A52F865AD8BD}"/>
              </a:ext>
            </a:extLst>
          </p:cNvPr>
          <p:cNvCxnSpPr/>
          <p:nvPr/>
        </p:nvCxnSpPr>
        <p:spPr>
          <a:xfrm>
            <a:off x="1907704" y="3284984"/>
            <a:ext cx="5544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DB4CCBEB-8635-41F9-B0AE-A91A10EB096A}"/>
              </a:ext>
            </a:extLst>
          </p:cNvPr>
          <p:cNvSpPr/>
          <p:nvPr/>
        </p:nvSpPr>
        <p:spPr>
          <a:xfrm>
            <a:off x="4932040" y="1556792"/>
            <a:ext cx="144015" cy="216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C64BC2D-F611-4B76-933A-69F25A175461}"/>
              </a:ext>
            </a:extLst>
          </p:cNvPr>
          <p:cNvSpPr/>
          <p:nvPr/>
        </p:nvSpPr>
        <p:spPr>
          <a:xfrm>
            <a:off x="5757465" y="1695678"/>
            <a:ext cx="144015" cy="216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3BA9492-1FF8-43CB-80E7-F3160ED85C62}"/>
              </a:ext>
            </a:extLst>
          </p:cNvPr>
          <p:cNvSpPr/>
          <p:nvPr/>
        </p:nvSpPr>
        <p:spPr>
          <a:xfrm>
            <a:off x="5220072" y="2495200"/>
            <a:ext cx="144015" cy="216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2E36F9-EB0F-44CD-8781-3EEB1BA92714}"/>
              </a:ext>
            </a:extLst>
          </p:cNvPr>
          <p:cNvSpPr txBox="1"/>
          <p:nvPr/>
        </p:nvSpPr>
        <p:spPr>
          <a:xfrm>
            <a:off x="232404" y="793239"/>
            <a:ext cx="366953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000" dirty="0"/>
              <a:t>Предметная область – точка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4051D4-C777-4697-ADE5-CEB3E9F294D5}"/>
              </a:ext>
            </a:extLst>
          </p:cNvPr>
          <p:cNvSpPr txBox="1"/>
          <p:nvPr/>
        </p:nvSpPr>
        <p:spPr>
          <a:xfrm>
            <a:off x="4624645" y="813438"/>
            <a:ext cx="435920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000" dirty="0"/>
              <a:t>Программная реализация – точка?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43D636-179F-4C16-B172-6F43491AEB2B}"/>
              </a:ext>
            </a:extLst>
          </p:cNvPr>
          <p:cNvSpPr txBox="1"/>
          <p:nvPr/>
        </p:nvSpPr>
        <p:spPr>
          <a:xfrm>
            <a:off x="2202604" y="4176963"/>
            <a:ext cx="4601644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dirty="0"/>
              <a:t>Как хранить и в чем эти точки?</a:t>
            </a:r>
          </a:p>
        </p:txBody>
      </p:sp>
    </p:spTree>
    <p:extLst>
      <p:ext uri="{BB962C8B-B14F-4D97-AF65-F5344CB8AC3E}">
        <p14:creationId xmlns:p14="http://schemas.microsoft.com/office/powerpoint/2010/main" val="1948799276"/>
      </p:ext>
    </p:extLst>
  </p:cSld>
  <p:clrMapOvr>
    <a:masterClrMapping/>
  </p:clrMapOvr>
</p:sld>
</file>

<file path=ppt/theme/theme1.xml><?xml version="1.0" encoding="utf-8"?>
<a:theme xmlns:a="http://schemas.openxmlformats.org/drawingml/2006/main" name="Пиксел">
  <a:themeElements>
    <a:clrScheme name="Пиксел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Пиксел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иксел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иксел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иксел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2640</TotalTime>
  <Words>4869</Words>
  <Application>Microsoft Office PowerPoint</Application>
  <PresentationFormat>Экран (4:3)</PresentationFormat>
  <Paragraphs>720</Paragraphs>
  <Slides>67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67</vt:i4>
      </vt:variant>
    </vt:vector>
  </HeadingPairs>
  <TitlesOfParts>
    <vt:vector size="79" baseType="lpstr">
      <vt:lpstr>Arial</vt:lpstr>
      <vt:lpstr>Arial Black</vt:lpstr>
      <vt:lpstr>Arial Narrow</vt:lpstr>
      <vt:lpstr>Arial Unicode MS</vt:lpstr>
      <vt:lpstr>Calibri</vt:lpstr>
      <vt:lpstr>Courier New</vt:lpstr>
      <vt:lpstr>Georgia</vt:lpstr>
      <vt:lpstr>Lucida Sans Typewriter</vt:lpstr>
      <vt:lpstr>Symbol</vt:lpstr>
      <vt:lpstr>Times New Roman</vt:lpstr>
      <vt:lpstr>Wingdings</vt:lpstr>
      <vt:lpstr>Пиксел</vt:lpstr>
      <vt:lpstr>Типизация и структуризация данных </vt:lpstr>
      <vt:lpstr>Организация данных</vt:lpstr>
      <vt:lpstr>Проблема</vt:lpstr>
      <vt:lpstr>Модель обработки информации</vt:lpstr>
      <vt:lpstr>Организация данных</vt:lpstr>
      <vt:lpstr>Организация данных</vt:lpstr>
      <vt:lpstr>Организация данных</vt:lpstr>
      <vt:lpstr>Организация данных</vt:lpstr>
      <vt:lpstr>Презентация PowerPoint</vt:lpstr>
      <vt:lpstr>Уровни организации данных</vt:lpstr>
      <vt:lpstr>Понятие о типизации языка </vt:lpstr>
      <vt:lpstr>Хранение данных</vt:lpstr>
      <vt:lpstr>Биты и байты</vt:lpstr>
      <vt:lpstr>Как компьютер понимает типы данных</vt:lpstr>
      <vt:lpstr>Взаимодействие между типами</vt:lpstr>
      <vt:lpstr>Контроль типов</vt:lpstr>
      <vt:lpstr>Правила типизации</vt:lpstr>
      <vt:lpstr>Презентация PowerPoint</vt:lpstr>
      <vt:lpstr>Уровни типизации</vt:lpstr>
      <vt:lpstr>Преимущества типизации</vt:lpstr>
      <vt:lpstr>Тип данных</vt:lpstr>
      <vt:lpstr>Простые и структурные типы данных</vt:lpstr>
      <vt:lpstr>Типы данных С++</vt:lpstr>
      <vt:lpstr>Типы данных Python </vt:lpstr>
      <vt:lpstr>Презентация PowerPoint</vt:lpstr>
      <vt:lpstr>Типы данных Java</vt:lpstr>
      <vt:lpstr>Типы данных Java</vt:lpstr>
      <vt:lpstr>Задача</vt:lpstr>
      <vt:lpstr>Структурированные типы</vt:lpstr>
      <vt:lpstr>Общее понятие структуры данных</vt:lpstr>
      <vt:lpstr>Пример.</vt:lpstr>
      <vt:lpstr>Статические структуры данных</vt:lpstr>
      <vt:lpstr>Массив</vt:lpstr>
      <vt:lpstr>Почему индексация с нуля</vt:lpstr>
      <vt:lpstr>Создание массива в C++</vt:lpstr>
      <vt:lpstr>Создание массива в C#/Java</vt:lpstr>
      <vt:lpstr>Организация доступа к элементам массива</vt:lpstr>
      <vt:lpstr>Динамические структуры данных</vt:lpstr>
      <vt:lpstr>Связное представление данных</vt:lpstr>
      <vt:lpstr>Реализация структур данных</vt:lpstr>
      <vt:lpstr>Коллекции общего назначения</vt:lpstr>
      <vt:lpstr>Иерархия коллекций в Java</vt:lpstr>
      <vt:lpstr>Виды коллекций</vt:lpstr>
      <vt:lpstr>Простейшие структуры данных </vt:lpstr>
      <vt:lpstr>Представление односвязного списка в памяти </vt:lpstr>
      <vt:lpstr>Реализация однонаправленного связанного списка</vt:lpstr>
      <vt:lpstr>Реализация однонаправленного связанного списка</vt:lpstr>
      <vt:lpstr>Стек</vt:lpstr>
      <vt:lpstr>Стек</vt:lpstr>
      <vt:lpstr>Стек – реализация на основе массива</vt:lpstr>
      <vt:lpstr>Стек – реализация на основе односвязного списка</vt:lpstr>
      <vt:lpstr>Очередь FIFO</vt:lpstr>
      <vt:lpstr>Виды очередей</vt:lpstr>
      <vt:lpstr>Способы реализации очереди</vt:lpstr>
      <vt:lpstr>Дек</vt:lpstr>
      <vt:lpstr>Хеш-таблица</vt:lpstr>
      <vt:lpstr>Хеш-таблица. Пример.</vt:lpstr>
      <vt:lpstr>Хеш-таблица. Пример.</vt:lpstr>
      <vt:lpstr>Разрешение коллизий. Метод цепочек</vt:lpstr>
      <vt:lpstr>Разрешение коллизий. Открытая адресация</vt:lpstr>
      <vt:lpstr>Выбор класса коллекции</vt:lpstr>
      <vt:lpstr>Выбор класса коллекции</vt:lpstr>
      <vt:lpstr>Выбор класса коллекции</vt:lpstr>
      <vt:lpstr>Выбор класса коллекции</vt:lpstr>
      <vt:lpstr>Перечисления</vt:lpstr>
      <vt:lpstr>Структуры (С#)</vt:lpstr>
      <vt:lpstr>Презентация PowerPoint</vt:lpstr>
    </vt:vector>
  </TitlesOfParts>
  <Company>Kontora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Типизация и структуры данных</dc:title>
  <dc:creator>tools</dc:creator>
  <cp:lastModifiedBy>niko</cp:lastModifiedBy>
  <cp:revision>104</cp:revision>
  <dcterms:created xsi:type="dcterms:W3CDTF">2008-09-29T08:10:49Z</dcterms:created>
  <dcterms:modified xsi:type="dcterms:W3CDTF">2022-05-11T18:41:17Z</dcterms:modified>
</cp:coreProperties>
</file>