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9" r:id="rId4"/>
    <p:sldId id="291" r:id="rId5"/>
    <p:sldId id="290" r:id="rId6"/>
    <p:sldId id="293" r:id="rId7"/>
    <p:sldId id="292" r:id="rId8"/>
    <p:sldId id="294" r:id="rId9"/>
    <p:sldId id="295" r:id="rId10"/>
    <p:sldId id="296" r:id="rId11"/>
    <p:sldId id="297" r:id="rId12"/>
    <p:sldId id="298" r:id="rId13"/>
    <p:sldId id="303" r:id="rId14"/>
    <p:sldId id="304" r:id="rId15"/>
    <p:sldId id="299" r:id="rId16"/>
    <p:sldId id="300" r:id="rId17"/>
    <p:sldId id="307" r:id="rId18"/>
    <p:sldId id="305" r:id="rId19"/>
    <p:sldId id="306" r:id="rId20"/>
    <p:sldId id="287" r:id="rId21"/>
    <p:sldId id="302" r:id="rId22"/>
    <p:sldId id="282" r:id="rId23"/>
    <p:sldId id="301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33" autoAdjust="0"/>
  </p:normalViewPr>
  <p:slideViewPr>
    <p:cSldViewPr snapToGrid="0">
      <p:cViewPr varScale="1">
        <p:scale>
          <a:sx n="42" d="100"/>
          <a:sy n="42" d="100"/>
        </p:scale>
        <p:origin x="6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F3311-2D17-4340-B37F-3CDD34FBBA3D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918AB-9B74-4090-BAB0-E6EDEEE41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843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918AB-9B74-4090-BAB0-E6EDEEE4135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21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918AB-9B74-4090-BAB0-E6EDEEE4135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392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918AB-9B74-4090-BAB0-E6EDEEE4135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932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200" dirty="0"/>
              <a:t>Рекомендуется составить список кандидатов на роль концептуальных классов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918AB-9B74-4090-BAB0-E6EDEEE4135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449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918AB-9B74-4090-BAB0-E6EDEEE4135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16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6447-1CB7-4CFD-BDC0-A8517300341E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09A-6045-454A-A4A7-A15B26E56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30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6447-1CB7-4CFD-BDC0-A8517300341E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09A-6045-454A-A4A7-A15B26E56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17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6447-1CB7-4CFD-BDC0-A8517300341E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09A-6045-454A-A4A7-A15B26E56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29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6447-1CB7-4CFD-BDC0-A8517300341E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09A-6045-454A-A4A7-A15B26E56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76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6447-1CB7-4CFD-BDC0-A8517300341E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09A-6045-454A-A4A7-A15B26E56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79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6447-1CB7-4CFD-BDC0-A8517300341E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09A-6045-454A-A4A7-A15B26E56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51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6447-1CB7-4CFD-BDC0-A8517300341E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09A-6045-454A-A4A7-A15B26E56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95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6447-1CB7-4CFD-BDC0-A8517300341E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09A-6045-454A-A4A7-A15B26E56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43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6447-1CB7-4CFD-BDC0-A8517300341E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09A-6045-454A-A4A7-A15B26E56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03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6447-1CB7-4CFD-BDC0-A8517300341E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09A-6045-454A-A4A7-A15B26E56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13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6447-1CB7-4CFD-BDC0-A8517300341E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09A-6045-454A-A4A7-A15B26E56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61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16447-1CB7-4CFD-BDC0-A8517300341E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3B09A-6045-454A-A4A7-A15B26E56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29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Модель предметной области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Понятие, структура и основные принципы</a:t>
            </a:r>
          </a:p>
        </p:txBody>
      </p:sp>
    </p:spTree>
    <p:extLst>
      <p:ext uri="{BB962C8B-B14F-4D97-AF65-F5344CB8AC3E}">
        <p14:creationId xmlns:p14="http://schemas.microsoft.com/office/powerpoint/2010/main" val="150004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33593"/>
            <a:ext cx="10515600" cy="533509"/>
          </a:xfrm>
        </p:spPr>
        <p:txBody>
          <a:bodyPr>
            <a:noAutofit/>
          </a:bodyPr>
          <a:lstStyle/>
          <a:p>
            <a:r>
              <a:rPr lang="ru-RU" sz="3600" dirty="0"/>
              <a:t>Выявление концептуальных классов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10880"/>
            <a:ext cx="10515600" cy="450522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Модель предметной области строится в течение нескольких итераций</a:t>
            </a:r>
          </a:p>
          <a:p>
            <a:pPr lvl="0">
              <a:lnSpc>
                <a:spcPct val="110000"/>
              </a:lnSpc>
              <a:spcBef>
                <a:spcPts val="600"/>
              </a:spcBef>
            </a:pPr>
            <a:r>
              <a:rPr lang="ru-RU" dirty="0">
                <a:solidFill>
                  <a:prstClr val="black"/>
                </a:solidFill>
              </a:rPr>
              <a:t>На каждой итерации к модели добавляются концептуальные классы рассматриваемых сценариев, а не делается попытка “объять необъятное” и сразу же построить исчерпывающую модель всех возможных концептуальных классов и их взаимоотношений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Если на текущей итерации рассматривается упрощенный сценарий, описывающий конкретное действие, то в разрабатываемом фрагменте модели предметной области нужно отобразить понятия, относящиеся только к этому сценарию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Концептуальные классы без атрибутов вполне допустимы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1061938"/>
            <a:ext cx="11477297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800" dirty="0"/>
              <a:t>Основная задача — идентифицировать концептуальные классы, связанные с разрабатываемым сценарием</a:t>
            </a:r>
          </a:p>
        </p:txBody>
      </p:sp>
    </p:spTree>
    <p:extLst>
      <p:ext uri="{BB962C8B-B14F-4D97-AF65-F5344CB8AC3E}">
        <p14:creationId xmlns:p14="http://schemas.microsoft.com/office/powerpoint/2010/main" val="626913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33593"/>
            <a:ext cx="10515600" cy="533509"/>
          </a:xfrm>
        </p:spPr>
        <p:txBody>
          <a:bodyPr>
            <a:noAutofit/>
          </a:bodyPr>
          <a:lstStyle/>
          <a:p>
            <a:r>
              <a:rPr lang="ru-RU" sz="3600" dirty="0"/>
              <a:t>Стратегии идентификации концептуальных классов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38201" y="855874"/>
            <a:ext cx="1051560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000" dirty="0"/>
              <a:t>1. С использованием списка категорий концептуальных классов</a:t>
            </a:r>
          </a:p>
          <a:p>
            <a:pPr algn="just"/>
            <a:r>
              <a:rPr lang="ru-RU" sz="2000" dirty="0"/>
              <a:t>2. На основе выделения существительных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861791"/>
              </p:ext>
            </p:extLst>
          </p:nvPr>
        </p:nvGraphicFramePr>
        <p:xfrm>
          <a:off x="334851" y="1597637"/>
          <a:ext cx="11590986" cy="5243098"/>
        </p:xfrm>
        <a:graphic>
          <a:graphicData uri="http://schemas.openxmlformats.org/drawingml/2006/table">
            <a:tbl>
              <a:tblPr/>
              <a:tblGrid>
                <a:gridCol w="467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5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414">
                <a:tc>
                  <a:txBody>
                    <a:bodyPr/>
                    <a:lstStyle/>
                    <a:p>
                      <a:pPr marL="8890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b="1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Категория концептуальных классов</a:t>
                      </a:r>
                      <a:endParaRPr lang="ru-RU" sz="1600" b="1" spc="30" dirty="0">
                        <a:effectLst/>
                        <a:latin typeface="+mn-lt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3076" marR="30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b="1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Примеры</a:t>
                      </a:r>
                      <a:endParaRPr lang="ru-RU" sz="1600" b="1" spc="30" dirty="0">
                        <a:effectLst/>
                        <a:latin typeface="+mn-lt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3076" marR="30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67">
                <a:tc>
                  <a:txBody>
                    <a:bodyPr/>
                    <a:lstStyle/>
                    <a:p>
                      <a:pPr marL="8890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Спецификации, элементы проектных решений или описания объектов</a:t>
                      </a:r>
                      <a:endParaRPr lang="ru-RU" sz="1600" spc="30" dirty="0">
                        <a:effectLst/>
                        <a:latin typeface="+mn-lt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3076" marR="30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ProductSpecif ication </a:t>
                      </a:r>
                      <a:r>
                        <a:rPr lang="ru-RU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(Спецификация товара), </a:t>
                      </a:r>
                      <a:r>
                        <a:rPr lang="en-US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FlightDescription </a:t>
                      </a:r>
                      <a:r>
                        <a:rPr lang="ru-RU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(Описание полета)</a:t>
                      </a:r>
                      <a:endParaRPr lang="ru-RU" sz="1600" spc="30">
                        <a:effectLst/>
                        <a:latin typeface="+mn-lt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3076" marR="30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728">
                <a:tc>
                  <a:txBody>
                    <a:bodyPr/>
                    <a:lstStyle/>
                    <a:p>
                      <a:pPr marL="8890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Места</a:t>
                      </a:r>
                      <a:endParaRPr lang="ru-RU" sz="1600" spc="30" dirty="0">
                        <a:effectLst/>
                        <a:latin typeface="+mn-lt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3076" marR="30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store </a:t>
                      </a:r>
                      <a:r>
                        <a:rPr lang="ru-RU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(Магазин), </a:t>
                      </a:r>
                      <a:r>
                        <a:rPr lang="en-US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Airport </a:t>
                      </a:r>
                      <a:r>
                        <a:rPr lang="ru-RU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(Аэропорт)</a:t>
                      </a:r>
                      <a:endParaRPr lang="ru-RU" sz="1600" spc="30" dirty="0">
                        <a:effectLst/>
                        <a:latin typeface="+mn-lt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3076" marR="30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67">
                <a:tc>
                  <a:txBody>
                    <a:bodyPr/>
                    <a:lstStyle/>
                    <a:p>
                      <a:pPr marL="8890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Транзакции</a:t>
                      </a:r>
                      <a:endParaRPr lang="ru-RU" sz="1600" spc="30">
                        <a:effectLst/>
                        <a:latin typeface="+mn-lt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3076" marR="30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Sale </a:t>
                      </a:r>
                      <a:r>
                        <a:rPr lang="ru-RU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(Продажа), </a:t>
                      </a:r>
                      <a:r>
                        <a:rPr lang="en-US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Payment </a:t>
                      </a:r>
                      <a:r>
                        <a:rPr lang="ru-RU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(Платеж), </a:t>
                      </a:r>
                      <a:r>
                        <a:rPr lang="en-US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Reservation </a:t>
                      </a:r>
                      <a:r>
                        <a:rPr lang="ru-RU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(Резервирование)</a:t>
                      </a:r>
                      <a:endParaRPr lang="ru-RU" sz="1600" spc="30">
                        <a:effectLst/>
                        <a:latin typeface="+mn-lt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3076" marR="30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86">
                <a:tc>
                  <a:txBody>
                    <a:bodyPr/>
                    <a:lstStyle/>
                    <a:p>
                      <a:pPr marL="8890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Элементы транзакций</a:t>
                      </a:r>
                      <a:endParaRPr lang="ru-RU" sz="1600" spc="30">
                        <a:effectLst/>
                        <a:latin typeface="+mn-lt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3076" marR="30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SalesLineltem </a:t>
                      </a:r>
                      <a:r>
                        <a:rPr lang="ru-RU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(Элемент продажи)</a:t>
                      </a:r>
                      <a:endParaRPr lang="ru-RU" sz="1600" spc="30">
                        <a:effectLst/>
                        <a:latin typeface="+mn-lt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3076" marR="30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805">
                <a:tc>
                  <a:txBody>
                    <a:bodyPr/>
                    <a:lstStyle/>
                    <a:p>
                      <a:pPr marL="8890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Роли людей</a:t>
                      </a:r>
                      <a:endParaRPr lang="ru-RU" sz="1600" spc="30">
                        <a:effectLst/>
                        <a:latin typeface="+mn-lt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3076" marR="30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Cashier </a:t>
                      </a:r>
                      <a:r>
                        <a:rPr lang="ru-RU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(Кассир), </a:t>
                      </a:r>
                      <a:r>
                        <a:rPr lang="en-US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Pilot </a:t>
                      </a:r>
                      <a:r>
                        <a:rPr lang="ru-RU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(Пилот)</a:t>
                      </a:r>
                      <a:endParaRPr lang="ru-RU" sz="1600" spc="30">
                        <a:effectLst/>
                        <a:latin typeface="+mn-lt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3076" marR="30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805">
                <a:tc>
                  <a:txBody>
                    <a:bodyPr/>
                    <a:lstStyle/>
                    <a:p>
                      <a:pPr marL="8890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Контейнеры других объектов</a:t>
                      </a:r>
                      <a:endParaRPr lang="ru-RU" sz="1600" spc="30" dirty="0">
                        <a:effectLst/>
                        <a:latin typeface="+mn-lt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3076" marR="30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Store </a:t>
                      </a:r>
                      <a:r>
                        <a:rPr lang="ru-RU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(Магазин), </a:t>
                      </a:r>
                      <a:r>
                        <a:rPr lang="en-US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Bin </a:t>
                      </a:r>
                      <a:r>
                        <a:rPr lang="ru-RU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(Бункер), </a:t>
                      </a:r>
                      <a:r>
                        <a:rPr lang="en-US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Airplane </a:t>
                      </a:r>
                      <a:r>
                        <a:rPr lang="ru-RU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(Самолет)</a:t>
                      </a:r>
                      <a:endParaRPr lang="ru-RU" sz="1600" spc="30" dirty="0">
                        <a:effectLst/>
                        <a:latin typeface="+mn-lt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3076" marR="30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8728">
                <a:tc>
                  <a:txBody>
                    <a:bodyPr/>
                    <a:lstStyle/>
                    <a:p>
                      <a:pPr marL="8890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Содержимое контейнеров</a:t>
                      </a:r>
                      <a:endParaRPr lang="ru-RU" sz="1600" spc="30">
                        <a:effectLst/>
                        <a:latin typeface="+mn-lt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3076" marR="30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item </a:t>
                      </a:r>
                      <a:r>
                        <a:rPr lang="ru-RU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(Элемент), </a:t>
                      </a:r>
                      <a:r>
                        <a:rPr lang="en-US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Passenger </a:t>
                      </a:r>
                      <a:r>
                        <a:rPr lang="ru-RU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(Пассажир)</a:t>
                      </a:r>
                      <a:endParaRPr lang="ru-RU" sz="1600" spc="30">
                        <a:effectLst/>
                        <a:latin typeface="+mn-lt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3076" marR="30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6457">
                <a:tc>
                  <a:txBody>
                    <a:bodyPr/>
                    <a:lstStyle/>
                    <a:p>
                      <a:pPr marL="8890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Другие компьютеры или электро­механические системы, внешние по отношению к данной системе</a:t>
                      </a:r>
                      <a:endParaRPr lang="ru-RU" sz="1600" spc="30" dirty="0">
                        <a:effectLst/>
                        <a:latin typeface="+mn-lt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3076" marR="30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spc="5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CreditPaymentAuthorizationSystem</a:t>
                      </a:r>
                      <a:r>
                        <a:rPr lang="en-US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(Система авторизации кредитных платежей), </a:t>
                      </a:r>
                      <a:r>
                        <a:rPr lang="en-US" sz="1600" spc="5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AirTrafficControl</a:t>
                      </a:r>
                      <a:r>
                        <a:rPr lang="en-US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(Система управления движением)</a:t>
                      </a:r>
                      <a:endParaRPr lang="ru-RU" sz="1600" spc="30" dirty="0">
                        <a:effectLst/>
                        <a:latin typeface="+mn-lt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3076" marR="30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343">
                <a:tc>
                  <a:txBody>
                    <a:bodyPr/>
                    <a:lstStyle/>
                    <a:p>
                      <a:pPr marL="8890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Организации</a:t>
                      </a:r>
                      <a:endParaRPr lang="ru-RU" sz="1600" spc="30" dirty="0">
                        <a:effectLst/>
                        <a:latin typeface="+mn-lt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3076" marR="30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SalesDepartment </a:t>
                      </a:r>
                      <a:r>
                        <a:rPr lang="en-US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(</a:t>
                      </a:r>
                      <a:r>
                        <a:rPr lang="ru-RU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Отдел продаж</a:t>
                      </a:r>
                      <a:r>
                        <a:rPr lang="en-US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), </a:t>
                      </a:r>
                      <a:r>
                        <a:rPr lang="en-US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objectAirline </a:t>
                      </a:r>
                      <a:r>
                        <a:rPr lang="en-US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(</a:t>
                      </a:r>
                      <a:r>
                        <a:rPr lang="ru-RU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Авиалинии</a:t>
                      </a:r>
                      <a:r>
                        <a:rPr lang="en-US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)</a:t>
                      </a:r>
                      <a:endParaRPr lang="ru-RU" sz="1600" spc="30">
                        <a:effectLst/>
                        <a:latin typeface="+mn-lt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3076" marR="30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0267">
                <a:tc>
                  <a:txBody>
                    <a:bodyPr/>
                    <a:lstStyle/>
                    <a:p>
                      <a:pPr marL="8890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События</a:t>
                      </a:r>
                      <a:endParaRPr lang="ru-RU" sz="1600" spc="30">
                        <a:effectLst/>
                        <a:latin typeface="+mn-lt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3076" marR="30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Sale </a:t>
                      </a:r>
                      <a:r>
                        <a:rPr lang="ru-RU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(Продажа), </a:t>
                      </a:r>
                      <a:r>
                        <a:rPr lang="en-US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Payment </a:t>
                      </a:r>
                      <a:r>
                        <a:rPr lang="ru-RU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(Платеж), </a:t>
                      </a:r>
                      <a:r>
                        <a:rPr lang="en-US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Meeting </a:t>
                      </a:r>
                      <a:r>
                        <a:rPr lang="ru-RU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(Встреча), </a:t>
                      </a:r>
                      <a:r>
                        <a:rPr lang="en-US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Flight </a:t>
                      </a:r>
                      <a:r>
                        <a:rPr lang="ru-RU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(Полет), </a:t>
                      </a:r>
                      <a:r>
                        <a:rPr lang="en-US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Crash </a:t>
                      </a:r>
                      <a:r>
                        <a:rPr lang="ru-RU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(Крушение), </a:t>
                      </a:r>
                      <a:r>
                        <a:rPr lang="en-US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Landing </a:t>
                      </a:r>
                      <a:r>
                        <a:rPr lang="ru-RU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(Приземление)</a:t>
                      </a:r>
                      <a:endParaRPr lang="ru-RU" sz="1600" spc="30" dirty="0">
                        <a:effectLst/>
                        <a:latin typeface="+mn-lt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3076" marR="30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0267">
                <a:tc>
                  <a:txBody>
                    <a:bodyPr/>
                    <a:lstStyle/>
                    <a:p>
                      <a:pPr marL="8890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Процессы</a:t>
                      </a:r>
                      <a:endParaRPr lang="ru-RU" sz="1600" spc="30" dirty="0">
                        <a:effectLst/>
                        <a:latin typeface="+mn-lt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3076" marR="30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seiiingAProduct </a:t>
                      </a:r>
                      <a:r>
                        <a:rPr lang="ru-RU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(Продажа продукта), </a:t>
                      </a:r>
                      <a:r>
                        <a:rPr lang="en-US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BookingASeat </a:t>
                      </a:r>
                      <a:r>
                        <a:rPr lang="ru-RU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(Бронирование места)</a:t>
                      </a:r>
                      <a:endParaRPr lang="ru-RU" sz="1600" spc="30">
                        <a:effectLst/>
                        <a:latin typeface="+mn-lt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3076" marR="30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1805">
                <a:tc>
                  <a:txBody>
                    <a:bodyPr/>
                    <a:lstStyle/>
                    <a:p>
                      <a:pPr marL="8890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Каталоги</a:t>
                      </a:r>
                      <a:endParaRPr lang="ru-RU" sz="1600" spc="30" dirty="0">
                        <a:effectLst/>
                        <a:latin typeface="+mn-lt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3076" marR="30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Productcataiog </a:t>
                      </a:r>
                      <a:r>
                        <a:rPr lang="ru-RU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(Каталог товаров), </a:t>
                      </a:r>
                      <a:r>
                        <a:rPr lang="en-US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PartsCatalog </a:t>
                      </a:r>
                      <a:r>
                        <a:rPr lang="ru-RU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(Каталог частей)</a:t>
                      </a:r>
                      <a:endParaRPr lang="ru-RU" sz="1600" spc="30">
                        <a:effectLst/>
                        <a:latin typeface="+mn-lt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3076" marR="30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01361">
                <a:tc>
                  <a:txBody>
                    <a:bodyPr/>
                    <a:lstStyle/>
                    <a:p>
                      <a:pPr marL="8890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Записи финансовой, трудовой, юри­дической и другой деятельности</a:t>
                      </a:r>
                      <a:endParaRPr lang="ru-RU" sz="1600" spc="30">
                        <a:effectLst/>
                        <a:latin typeface="+mn-lt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3076" marR="30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Receipt </a:t>
                      </a:r>
                      <a:r>
                        <a:rPr lang="ru-RU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(Чек), </a:t>
                      </a:r>
                      <a:r>
                        <a:rPr lang="en-US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Ledger </a:t>
                      </a:r>
                      <a:r>
                        <a:rPr lang="ru-RU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(Гроссбух), </a:t>
                      </a:r>
                      <a:r>
                        <a:rPr lang="en-US" sz="1600" spc="5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EmploymentContract</a:t>
                      </a:r>
                      <a:r>
                        <a:rPr lang="en-US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(Трудовой контракт),</a:t>
                      </a:r>
                      <a:endParaRPr lang="ru-RU" sz="1600" spc="30" dirty="0">
                        <a:effectLst/>
                        <a:latin typeface="+mn-lt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  <a:p>
                      <a:pPr marL="7620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spc="5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MaintenanceLog</a:t>
                      </a:r>
                      <a:r>
                        <a:rPr lang="en-US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(Журнал обслуживания)</a:t>
                      </a:r>
                      <a:endParaRPr lang="ru-RU" sz="1600" spc="30" dirty="0">
                        <a:effectLst/>
                        <a:latin typeface="+mn-lt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3076" marR="30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1805">
                <a:tc>
                  <a:txBody>
                    <a:bodyPr/>
                    <a:lstStyle/>
                    <a:p>
                      <a:pPr marL="8890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Финансовые инструменты и службы</a:t>
                      </a:r>
                      <a:endParaRPr lang="ru-RU" sz="1600" spc="30">
                        <a:effectLst/>
                        <a:latin typeface="+mn-lt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3076" marR="30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LineOfcredit </a:t>
                      </a:r>
                      <a:r>
                        <a:rPr lang="ru-RU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(Кредитная линия), </a:t>
                      </a:r>
                      <a:r>
                        <a:rPr lang="en-US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stock </a:t>
                      </a:r>
                      <a:r>
                        <a:rPr lang="ru-RU" sz="1600" spc="5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(Акция)</a:t>
                      </a:r>
                      <a:endParaRPr lang="ru-RU" sz="1600" spc="30">
                        <a:effectLst/>
                        <a:latin typeface="+mn-lt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3076" marR="30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6111">
                <a:tc>
                  <a:txBody>
                    <a:bodyPr/>
                    <a:lstStyle/>
                    <a:p>
                      <a:pPr marL="8890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Руководства, документы, статьи, книги</a:t>
                      </a:r>
                      <a:endParaRPr lang="ru-RU" sz="1600" spc="30" dirty="0">
                        <a:effectLst/>
                        <a:latin typeface="+mn-lt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3076" marR="30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spc="5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DailyPriceChangeList</a:t>
                      </a:r>
                      <a:r>
                        <a:rPr lang="en-US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(Бюллетень ежедневного изменения цен), </a:t>
                      </a:r>
                      <a:r>
                        <a:rPr lang="en-US" sz="1600" spc="5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RepairManual</a:t>
                      </a:r>
                      <a:r>
                        <a:rPr lang="en-US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600" spc="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(Руководство по восстановлению)</a:t>
                      </a:r>
                      <a:endParaRPr lang="ru-RU" sz="1600" spc="30" dirty="0">
                        <a:effectLst/>
                        <a:latin typeface="+mn-lt"/>
                        <a:ea typeface="Century Schoolbook" panose="02040604050505020304" pitchFamily="18" charset="0"/>
                        <a:cs typeface="Century Schoolbook" panose="02040604050505020304" pitchFamily="18" charset="0"/>
                      </a:endParaRPr>
                    </a:p>
                  </a:txBody>
                  <a:tcPr marL="3076" marR="30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016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33593"/>
            <a:ext cx="10515600" cy="533509"/>
          </a:xfrm>
        </p:spPr>
        <p:txBody>
          <a:bodyPr>
            <a:noAutofit/>
          </a:bodyPr>
          <a:lstStyle/>
          <a:p>
            <a:r>
              <a:rPr lang="ru-RU" sz="3600" dirty="0"/>
              <a:t>Стратегии идентификации концептуальных классов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38201" y="855874"/>
            <a:ext cx="1051560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000" dirty="0"/>
              <a:t>1. С использованием списка категорий концептуальных классов</a:t>
            </a:r>
          </a:p>
          <a:p>
            <a:pPr algn="just"/>
            <a:r>
              <a:rPr lang="ru-RU" sz="2000" dirty="0"/>
              <a:t>2. </a:t>
            </a:r>
            <a:r>
              <a:rPr lang="ru-RU" sz="2000" b="1" dirty="0"/>
              <a:t>На основе выделения существительных (лингвистического анализа)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40159" y="1859340"/>
            <a:ext cx="103030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/>
              <a:t>Выделить существительные из текстовых описаний предметной области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Отобрать их в качестве кандидатов в концептуальные классы или атрибуты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Для реализации подобного подхода удобно использовать развернутые описания прецедентов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940159" y="4472666"/>
            <a:ext cx="10303098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/>
            <a:r>
              <a:rPr lang="ru-RU" sz="2800" u="sng" dirty="0"/>
              <a:t>Проблема</a:t>
            </a:r>
            <a:r>
              <a:rPr lang="ru-RU" sz="2800" dirty="0"/>
              <a:t>: между существительными и концептуальными классами нет взаимно однозначного соответствия, а слова естественного языка могут иметь по несколько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2496904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ru-RU" sz="3600" dirty="0"/>
              <a:t>Пример. Лифт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43474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Предложение в техническом описании: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Лифт закрывает дверь, прежде чем двигаться к следующему этажу 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elevator</a:t>
            </a:r>
            <a:r>
              <a:rPr lang="ru-RU" dirty="0"/>
              <a:t> </a:t>
            </a:r>
            <a:r>
              <a:rPr lang="ru-RU" dirty="0" err="1"/>
              <a:t>will</a:t>
            </a:r>
            <a:r>
              <a:rPr lang="ru-RU" dirty="0"/>
              <a:t> </a:t>
            </a:r>
            <a:r>
              <a:rPr lang="ru-RU" dirty="0" err="1"/>
              <a:t>close</a:t>
            </a:r>
            <a:r>
              <a:rPr lang="ru-RU" dirty="0"/>
              <a:t> </a:t>
            </a:r>
            <a:r>
              <a:rPr lang="ru-RU" dirty="0" err="1"/>
              <a:t>its</a:t>
            </a:r>
            <a:r>
              <a:rPr lang="ru-RU" dirty="0"/>
              <a:t> </a:t>
            </a:r>
            <a:r>
              <a:rPr lang="ru-RU" dirty="0" err="1"/>
              <a:t>door</a:t>
            </a:r>
            <a:r>
              <a:rPr lang="ru-RU" dirty="0"/>
              <a:t> </a:t>
            </a:r>
            <a:r>
              <a:rPr lang="ru-RU" dirty="0" err="1"/>
              <a:t>before</a:t>
            </a:r>
            <a:r>
              <a:rPr lang="ru-RU" dirty="0"/>
              <a:t> </a:t>
            </a:r>
            <a:r>
              <a:rPr lang="ru-RU" dirty="0" err="1"/>
              <a:t>it</a:t>
            </a:r>
            <a:r>
              <a:rPr lang="ru-RU" dirty="0"/>
              <a:t> </a:t>
            </a:r>
            <a:r>
              <a:rPr lang="ru-RU" dirty="0" err="1"/>
              <a:t>moves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another</a:t>
            </a:r>
            <a:r>
              <a:rPr lang="ru-RU" dirty="0"/>
              <a:t> </a:t>
            </a:r>
            <a:r>
              <a:rPr lang="ru-RU" dirty="0" err="1"/>
              <a:t>floor</a:t>
            </a:r>
            <a:endParaRPr lang="ru-RU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ru-RU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Функционально-ориентированный разработчик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Извлечет необходимость создания функции "</a:t>
            </a:r>
            <a:r>
              <a:rPr lang="ru-RU" dirty="0" err="1"/>
              <a:t>move</a:t>
            </a:r>
            <a:r>
              <a:rPr lang="ru-RU" dirty="0"/>
              <a:t> "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ОО-разработчик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Увидит необходимость создания объектов трех типов: ELEVATOR, DOOR, FLOOR, приводящих к классам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17096" y="5598696"/>
            <a:ext cx="7042484" cy="892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800" u="sng" dirty="0"/>
              <a:t>Проблема</a:t>
            </a:r>
            <a:r>
              <a:rPr lang="ru-RU" sz="2800" dirty="0"/>
              <a:t>: Но необходим ли класс DOOR? </a:t>
            </a:r>
          </a:p>
          <a:p>
            <a:pPr algn="ctr"/>
            <a:r>
              <a:rPr lang="ru-RU" sz="2400" dirty="0"/>
              <a:t>Может быть, да, а может быть и нет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880684" y="5598696"/>
            <a:ext cx="3841949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2400" dirty="0"/>
              <a:t>Свойство класса </a:t>
            </a:r>
            <a:r>
              <a:rPr lang="en-US" sz="2400" dirty="0"/>
              <a:t>ELEVATOR</a:t>
            </a:r>
            <a:r>
              <a:rPr lang="ru-RU" sz="2400" dirty="0"/>
              <a:t>?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880684" y="6113424"/>
            <a:ext cx="3841949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Отдельный класс?</a:t>
            </a:r>
          </a:p>
        </p:txBody>
      </p:sp>
    </p:spTree>
    <p:extLst>
      <p:ext uri="{BB962C8B-B14F-4D97-AF65-F5344CB8AC3E}">
        <p14:creationId xmlns:p14="http://schemas.microsoft.com/office/powerpoint/2010/main" val="2727599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6580"/>
          </a:xfrm>
        </p:spPr>
        <p:txBody>
          <a:bodyPr>
            <a:normAutofit/>
          </a:bodyPr>
          <a:lstStyle/>
          <a:p>
            <a:r>
              <a:rPr lang="ru-RU" sz="3600" dirty="0"/>
              <a:t>Решение проблемы: абстрактные типы данных (АТД)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11705"/>
            <a:ext cx="10984832" cy="123524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Абстрактный тип данных (АТД):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математическая модель и операции, определенные в рамках этой модели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86063" y="2506776"/>
            <a:ext cx="110369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Для решения проблемы выбора (пример про дверь) вот вопрос, на который следует ответить: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3863456"/>
            <a:ext cx="10515600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ru-RU" sz="2800" dirty="0"/>
              <a:t>Является ли " DOOR " независимым типом данных с собственными четко определенными операциями или все они уже включены в операции других типов данных, таких как, например, ELEVATOR?</a:t>
            </a:r>
          </a:p>
        </p:txBody>
      </p:sp>
    </p:spTree>
    <p:extLst>
      <p:ext uri="{BB962C8B-B14F-4D97-AF65-F5344CB8AC3E}">
        <p14:creationId xmlns:p14="http://schemas.microsoft.com/office/powerpoint/2010/main" val="74000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2093"/>
            <a:ext cx="10515600" cy="729579"/>
          </a:xfrm>
        </p:spPr>
        <p:txBody>
          <a:bodyPr>
            <a:normAutofit/>
          </a:bodyPr>
          <a:lstStyle/>
          <a:p>
            <a:r>
              <a:rPr lang="ru-RU" sz="3600" dirty="0"/>
              <a:t>Последовательность создания модели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10614"/>
            <a:ext cx="10515600" cy="496634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создания модели предметной области выполните следующие действия: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Составьте список кандидатов на роль концептуальных классов на основе списка категорий и метода анализа текстового описания для текущей итерации разработки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Отобразите их в модели предметной области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Добавьте необходимые ассоциации, отражающие связи, для которых требуется выделение памяти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Добавьте атрибуты, необходимые для выполнения информационных требований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D03B651-FBAD-30DF-E6B4-35FE7BB53F3C}"/>
              </a:ext>
            </a:extLst>
          </p:cNvPr>
          <p:cNvSpPr/>
          <p:nvPr/>
        </p:nvSpPr>
        <p:spPr>
          <a:xfrm>
            <a:off x="800501" y="5741503"/>
            <a:ext cx="10278979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800" dirty="0"/>
              <a:t>Выявление класса – это двойственный процесс: генерирование кандидатов, их отбраковка</a:t>
            </a:r>
          </a:p>
        </p:txBody>
      </p:sp>
    </p:spTree>
    <p:extLst>
      <p:ext uri="{BB962C8B-B14F-4D97-AF65-F5344CB8AC3E}">
        <p14:creationId xmlns:p14="http://schemas.microsoft.com/office/powerpoint/2010/main" val="587147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12728"/>
            <a:ext cx="10879667" cy="549275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Типичная ошибка при создании модели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4133" y="4013200"/>
            <a:ext cx="11243733" cy="265853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b="1" dirty="0"/>
              <a:t>Пример</a:t>
            </a:r>
            <a:r>
              <a:rPr lang="ru-RU" dirty="0"/>
              <a:t>. Является ли </a:t>
            </a:r>
            <a:r>
              <a:rPr lang="ru-RU" dirty="0" err="1"/>
              <a:t>store</a:t>
            </a:r>
            <a:r>
              <a:rPr lang="ru-RU" dirty="0"/>
              <a:t> (магазин) атрибутом объекта </a:t>
            </a:r>
            <a:r>
              <a:rPr lang="ru-RU" dirty="0" err="1"/>
              <a:t>Sale</a:t>
            </a:r>
            <a:r>
              <a:rPr lang="ru-RU" dirty="0"/>
              <a:t> (Продажа) или отдельным концептуальным классом </a:t>
            </a:r>
            <a:r>
              <a:rPr lang="ru-RU" dirty="0" err="1"/>
              <a:t>Store</a:t>
            </a:r>
            <a:r>
              <a:rPr lang="ru-RU" dirty="0"/>
              <a:t>?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В реальном мире магазин не является числом или текстом, он представляет реальную сущность, организацию, занимающую некоторое место. Следовательно, </a:t>
            </a:r>
            <a:r>
              <a:rPr lang="ru-RU" dirty="0" err="1"/>
              <a:t>Store</a:t>
            </a:r>
            <a:r>
              <a:rPr lang="ru-RU" dirty="0"/>
              <a:t> нужно рассматривать в качестве концептуального класса.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82CD366-00DD-4816-94B8-4A00627E4F77}"/>
              </a:ext>
            </a:extLst>
          </p:cNvPr>
          <p:cNvSpPr/>
          <p:nvPr/>
        </p:nvSpPr>
        <p:spPr>
          <a:xfrm>
            <a:off x="1202266" y="997637"/>
            <a:ext cx="9889067" cy="95410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800" dirty="0"/>
              <a:t>Отнесение некоторого объекта к атрибутам, в то время как он должен относиться к концептуальным классам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5BEF99-858F-4691-B71A-73DE58D81121}"/>
              </a:ext>
            </a:extLst>
          </p:cNvPr>
          <p:cNvSpPr/>
          <p:nvPr/>
        </p:nvSpPr>
        <p:spPr>
          <a:xfrm>
            <a:off x="474133" y="2764139"/>
            <a:ext cx="11243733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800" dirty="0"/>
              <a:t>Если некоторый объект X в реальном мире не является числом или текстом, значит, это скорее концептуальный класс, чем атрибут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EA6D5A5-5115-4103-8743-C7BBBE036018}"/>
              </a:ext>
            </a:extLst>
          </p:cNvPr>
          <p:cNvSpPr txBox="1">
            <a:spLocks/>
          </p:cNvSpPr>
          <p:nvPr/>
        </p:nvSpPr>
        <p:spPr>
          <a:xfrm>
            <a:off x="474133" y="2110406"/>
            <a:ext cx="10879666" cy="615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u-RU" dirty="0"/>
              <a:t>Чтобы избежать этой ошибки, следует придерживаться правила: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1222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12728"/>
            <a:ext cx="10879667" cy="549275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Типичная ошибка при создании модели предметной области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82CD366-00DD-4816-94B8-4A00627E4F77}"/>
              </a:ext>
            </a:extLst>
          </p:cNvPr>
          <p:cNvSpPr/>
          <p:nvPr/>
        </p:nvSpPr>
        <p:spPr>
          <a:xfrm>
            <a:off x="1202266" y="997637"/>
            <a:ext cx="9889067" cy="95410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800" dirty="0"/>
              <a:t>Проектирование класса, которого нет – называя классом то, что в действительности является функцией (подпрограммой)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5BEF99-858F-4691-B71A-73DE58D81121}"/>
              </a:ext>
            </a:extLst>
          </p:cNvPr>
          <p:cNvSpPr/>
          <p:nvPr/>
        </p:nvSpPr>
        <p:spPr>
          <a:xfrm>
            <a:off x="474133" y="4289387"/>
            <a:ext cx="11243733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800" dirty="0"/>
              <a:t>Следует убедиться, что каждый класс соответствует осмысленной абстракции данных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EA6D5A5-5115-4103-8743-C7BBBE036018}"/>
              </a:ext>
            </a:extLst>
          </p:cNvPr>
          <p:cNvSpPr txBox="1">
            <a:spLocks/>
          </p:cNvSpPr>
          <p:nvPr/>
        </p:nvSpPr>
        <p:spPr>
          <a:xfrm>
            <a:off x="538301" y="3289687"/>
            <a:ext cx="10879666" cy="615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u-RU" dirty="0"/>
              <a:t>Чтобы избежать этих ошибок, следует придерживаться правила: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2CD366-00DD-4816-94B8-4A00627E4F77}"/>
              </a:ext>
            </a:extLst>
          </p:cNvPr>
          <p:cNvSpPr/>
          <p:nvPr/>
        </p:nvSpPr>
        <p:spPr>
          <a:xfrm>
            <a:off x="1202266" y="2156728"/>
            <a:ext cx="9889067" cy="52322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800" dirty="0"/>
              <a:t>В одном классе смешиваются две или более абстракций</a:t>
            </a:r>
          </a:p>
        </p:txBody>
      </p:sp>
    </p:spTree>
    <p:extLst>
      <p:ext uri="{BB962C8B-B14F-4D97-AF65-F5344CB8AC3E}">
        <p14:creationId xmlns:p14="http://schemas.microsoft.com/office/powerpoint/2010/main" val="2503084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Рекомендации при обосновании типа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/>
              <a:t>Цель анализа системы не в том, чтобы "моделировать мир"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/>
              <a:t>Задачей создателей ПО является моделирование мира </a:t>
            </a:r>
            <a:r>
              <a:rPr lang="ru-RU" u="sng" dirty="0"/>
              <a:t>лишь в той мере</a:t>
            </a:r>
            <a:r>
              <a:rPr lang="ru-RU" dirty="0"/>
              <a:t>, которая касается создаваемого ПО.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/>
              <a:t>Подход АТД и ОО-метода основан на том, что объекты определяются только тем, что можно с ними делать.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/>
              <a:t>Если все операции и свойства некоторого типа не связаны с целями системы или покрываются другими классами, то сам тип не должен рассматриваться как самостоятельный класс.</a:t>
            </a:r>
          </a:p>
        </p:txBody>
      </p:sp>
    </p:spTree>
    <p:extLst>
      <p:ext uri="{BB962C8B-B14F-4D97-AF65-F5344CB8AC3E}">
        <p14:creationId xmlns:p14="http://schemas.microsoft.com/office/powerpoint/2010/main" val="1025848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892577"/>
          </a:xfrm>
        </p:spPr>
        <p:txBody>
          <a:bodyPr>
            <a:normAutofit/>
          </a:bodyPr>
          <a:lstStyle/>
          <a:p>
            <a:r>
              <a:rPr lang="ru-RU" sz="3600" dirty="0"/>
              <a:t>Пример. Лифт. Проблема выявления класса.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074822"/>
            <a:ext cx="11161296" cy="564682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Документ с требованиями к лифтовой системе содержит предложение:</a:t>
            </a:r>
          </a:p>
          <a:p>
            <a:pPr lvl="1"/>
            <a:r>
              <a:rPr lang="ru-RU" dirty="0"/>
              <a:t>Запись базы данных должна создаваться всякий раз, когда лифт перемещается от одного этажа к другому (</a:t>
            </a:r>
            <a:r>
              <a:rPr lang="en-US" dirty="0"/>
              <a:t>A database record must be created every time the elevator moves from one floor to another).</a:t>
            </a:r>
          </a:p>
          <a:p>
            <a:r>
              <a:rPr lang="ru-RU" dirty="0"/>
              <a:t>Существительное "</a:t>
            </a:r>
            <a:r>
              <a:rPr lang="en-US" dirty="0"/>
              <a:t>record" </a:t>
            </a:r>
            <a:r>
              <a:rPr lang="ru-RU" dirty="0"/>
              <a:t>предполагает класс </a:t>
            </a:r>
            <a:r>
              <a:rPr lang="en-US" dirty="0"/>
              <a:t>DATABASE_RECORD </a:t>
            </a:r>
            <a:endParaRPr lang="ru-RU" dirty="0"/>
          </a:p>
          <a:p>
            <a:r>
              <a:rPr lang="ru-RU" dirty="0"/>
              <a:t>Вопрос. Абстракция данных: понятие </a:t>
            </a:r>
            <a:r>
              <a:rPr lang="ru-RU" u="sng" dirty="0" err="1"/>
              <a:t>move</a:t>
            </a:r>
            <a:r>
              <a:rPr lang="ru-RU" dirty="0"/>
              <a:t>, определяющее перемещение между этажами?</a:t>
            </a:r>
          </a:p>
          <a:p>
            <a:pPr lvl="1"/>
            <a:r>
              <a:rPr lang="ru-RU" dirty="0"/>
              <a:t>Из смысла данного предложения скорее следует необходимость класса MOVE</a:t>
            </a:r>
          </a:p>
          <a:p>
            <a:r>
              <a:rPr lang="ru-RU" dirty="0"/>
              <a:t>Другой вариант того же требования:</a:t>
            </a:r>
          </a:p>
          <a:p>
            <a:pPr lvl="1"/>
            <a:r>
              <a:rPr lang="ru-RU" dirty="0"/>
              <a:t>Каждое перемещение лифта приводит к созданию записи в базе данных (A </a:t>
            </a:r>
            <a:r>
              <a:rPr lang="ru-RU" dirty="0" err="1"/>
              <a:t>database</a:t>
            </a:r>
            <a:r>
              <a:rPr lang="ru-RU" dirty="0"/>
              <a:t> </a:t>
            </a:r>
            <a:r>
              <a:rPr lang="ru-RU" dirty="0" err="1"/>
              <a:t>record</a:t>
            </a:r>
            <a:r>
              <a:rPr lang="ru-RU" dirty="0"/>
              <a:t> </a:t>
            </a:r>
            <a:r>
              <a:rPr lang="ru-RU" dirty="0" err="1"/>
              <a:t>must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created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every</a:t>
            </a:r>
            <a:r>
              <a:rPr lang="ru-RU" dirty="0"/>
              <a:t> </a:t>
            </a:r>
            <a:r>
              <a:rPr lang="ru-RU" dirty="0" err="1"/>
              <a:t>move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elevator</a:t>
            </a:r>
            <a:r>
              <a:rPr lang="ru-RU" dirty="0"/>
              <a:t> </a:t>
            </a:r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one</a:t>
            </a:r>
            <a:r>
              <a:rPr lang="ru-RU" dirty="0"/>
              <a:t> </a:t>
            </a:r>
            <a:r>
              <a:rPr lang="ru-RU" dirty="0" err="1"/>
              <a:t>floor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another</a:t>
            </a:r>
            <a:r>
              <a:rPr lang="ru-RU" dirty="0"/>
              <a:t>).</a:t>
            </a:r>
          </a:p>
          <a:p>
            <a:r>
              <a:rPr lang="ru-RU" dirty="0"/>
              <a:t>Из этого видно, что "</a:t>
            </a:r>
            <a:r>
              <a:rPr lang="ru-RU" dirty="0" err="1"/>
              <a:t>move</a:t>
            </a:r>
            <a:r>
              <a:rPr lang="ru-RU" dirty="0"/>
              <a:t>" из глагола переходит в разряд существительных, претендуя на класс</a:t>
            </a:r>
          </a:p>
        </p:txBody>
      </p:sp>
    </p:spTree>
    <p:extLst>
      <p:ext uri="{BB962C8B-B14F-4D97-AF65-F5344CB8AC3E}">
        <p14:creationId xmlns:p14="http://schemas.microsoft.com/office/powerpoint/2010/main" val="235156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625475"/>
          </a:xfrm>
        </p:spPr>
        <p:txBody>
          <a:bodyPr>
            <a:normAutofit/>
          </a:bodyPr>
          <a:lstStyle/>
          <a:p>
            <a:r>
              <a:rPr lang="ru-RU" sz="3600" dirty="0"/>
              <a:t>Что было сделано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0863"/>
            <a:ext cx="10515600" cy="559869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dirty="0"/>
              <a:t>Определены требования</a:t>
            </a:r>
          </a:p>
          <a:p>
            <a:pPr lvl="1">
              <a:lnSpc>
                <a:spcPct val="100000"/>
              </a:lnSpc>
            </a:pPr>
            <a:r>
              <a:rPr lang="ru-RU" sz="2800" dirty="0"/>
              <a:t>Анализ требований может включать описание процессов функционирования системы, представленное в форме прецедентов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Разработаны прецеденты (варианты использования)</a:t>
            </a:r>
          </a:p>
          <a:p>
            <a:pPr lvl="1">
              <a:lnSpc>
                <a:spcPct val="100000"/>
              </a:lnSpc>
            </a:pPr>
            <a:r>
              <a:rPr lang="ru-RU" sz="2800" dirty="0"/>
              <a:t>Важные артефакты этапа анализа требований (они не являются объектно-ориентированными)</a:t>
            </a:r>
          </a:p>
        </p:txBody>
      </p:sp>
    </p:spTree>
    <p:extLst>
      <p:ext uri="{BB962C8B-B14F-4D97-AF65-F5344CB8AC3E}">
        <p14:creationId xmlns:p14="http://schemas.microsoft.com/office/powerpoint/2010/main" val="1116429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625475"/>
          </a:xfrm>
        </p:spPr>
        <p:txBody>
          <a:bodyPr>
            <a:normAutofit/>
          </a:bodyPr>
          <a:lstStyle/>
          <a:p>
            <a:r>
              <a:rPr lang="ru-RU" sz="3600" dirty="0"/>
              <a:t>Фрагмент модели предметной области. 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090863"/>
            <a:ext cx="2952750" cy="555758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Концептуальные классы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SalesLineltem</a:t>
            </a:r>
            <a:r>
              <a:rPr lang="en-US" dirty="0"/>
              <a:t> (</a:t>
            </a:r>
            <a:r>
              <a:rPr lang="ru-RU" dirty="0"/>
              <a:t>Элемент продажи)</a:t>
            </a:r>
          </a:p>
          <a:p>
            <a:pPr>
              <a:lnSpc>
                <a:spcPct val="100000"/>
              </a:lnSpc>
            </a:pPr>
            <a:r>
              <a:rPr lang="en-US" dirty="0"/>
              <a:t>Item </a:t>
            </a:r>
            <a:r>
              <a:rPr lang="ru-RU" dirty="0"/>
              <a:t>(Элемент)</a:t>
            </a:r>
          </a:p>
          <a:p>
            <a:pPr>
              <a:lnSpc>
                <a:spcPct val="100000"/>
              </a:lnSpc>
            </a:pPr>
            <a:r>
              <a:rPr lang="ru-RU" dirty="0" err="1"/>
              <a:t>Sale</a:t>
            </a:r>
            <a:r>
              <a:rPr lang="ru-RU" dirty="0"/>
              <a:t> (Продажа)</a:t>
            </a:r>
          </a:p>
          <a:p>
            <a:pPr>
              <a:lnSpc>
                <a:spcPct val="100000"/>
              </a:lnSpc>
            </a:pPr>
            <a:r>
              <a:rPr lang="ru-RU" dirty="0" err="1"/>
              <a:t>Payment</a:t>
            </a:r>
            <a:r>
              <a:rPr lang="ru-RU" dirty="0"/>
              <a:t> (Платеж) </a:t>
            </a:r>
          </a:p>
          <a:p>
            <a:pPr>
              <a:lnSpc>
                <a:spcPct val="100000"/>
              </a:lnSpc>
            </a:pPr>
            <a:r>
              <a:rPr lang="en-US" dirty="0"/>
              <a:t>Store </a:t>
            </a:r>
            <a:r>
              <a:rPr lang="ru-RU" dirty="0"/>
              <a:t>(Магазин)</a:t>
            </a:r>
          </a:p>
          <a:p>
            <a:pPr>
              <a:lnSpc>
                <a:spcPct val="100000"/>
              </a:lnSpc>
            </a:pPr>
            <a:r>
              <a:rPr lang="en-US" dirty="0"/>
              <a:t>Register </a:t>
            </a:r>
            <a:r>
              <a:rPr lang="ru-RU" dirty="0"/>
              <a:t>(Реестр)</a:t>
            </a:r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33751" y="1175457"/>
            <a:ext cx="8743950" cy="5625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6217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Модель предметной области игры Монополия». 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090863"/>
            <a:ext cx="2952750" cy="555758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Концептуальные классы</a:t>
            </a:r>
          </a:p>
          <a:p>
            <a:pPr>
              <a:lnSpc>
                <a:spcPct val="100000"/>
              </a:lnSpc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9639E5-4AEF-43B5-B9E9-01B092DFA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686" y="865943"/>
            <a:ext cx="8081963" cy="583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61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625475"/>
          </a:xfrm>
        </p:spPr>
        <p:txBody>
          <a:bodyPr>
            <a:normAutofit/>
          </a:bodyPr>
          <a:lstStyle/>
          <a:p>
            <a:r>
              <a:rPr lang="ru-RU" sz="3600" dirty="0"/>
              <a:t>Что дальше?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166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Требуется добавить </a:t>
            </a:r>
            <a:r>
              <a:rPr lang="ru-RU" b="1" dirty="0"/>
              <a:t>методы программных классов</a:t>
            </a:r>
            <a:r>
              <a:rPr lang="ru-RU" dirty="0"/>
              <a:t>, описывающие передачу сообщений между объектами для удовлетворения требованиям</a:t>
            </a:r>
          </a:p>
          <a:p>
            <a:pPr marL="1250950" indent="-36036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ru-RU" dirty="0"/>
              <a:t>Вопрос определения способов взаимодействия объектов и принадлежности методов важен и не тривиален</a:t>
            </a:r>
          </a:p>
          <a:p>
            <a:pPr>
              <a:lnSpc>
                <a:spcPct val="100000"/>
              </a:lnSpc>
            </a:pPr>
            <a:r>
              <a:rPr lang="ru-RU" dirty="0"/>
              <a:t>Разработать диаграммы взаимодействий</a:t>
            </a:r>
          </a:p>
          <a:p>
            <a:pPr>
              <a:lnSpc>
                <a:spcPct val="100000"/>
              </a:lnSpc>
            </a:pPr>
            <a:r>
              <a:rPr lang="ru-RU" dirty="0"/>
              <a:t>Принципы объектного проектирования отражены в шаблонах проектирования GRASP – шаблонах распределения обязанностей </a:t>
            </a:r>
          </a:p>
        </p:txBody>
      </p:sp>
    </p:spTree>
    <p:extLst>
      <p:ext uri="{BB962C8B-B14F-4D97-AF65-F5344CB8AC3E}">
        <p14:creationId xmlns:p14="http://schemas.microsoft.com/office/powerpoint/2010/main" val="2528793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CA8CA-EDE2-42F9-8F5B-F127AC3A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394"/>
            <a:ext cx="10515600" cy="633942"/>
          </a:xfrm>
        </p:spPr>
        <p:txBody>
          <a:bodyPr>
            <a:normAutofit/>
          </a:bodyPr>
          <a:lstStyle/>
          <a:p>
            <a:r>
              <a:rPr lang="ru-RU" sz="3600" dirty="0"/>
              <a:t>Модель проектирования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834B00-DE5A-42F9-B325-9945CAED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049872"/>
            <a:ext cx="5103900" cy="2827866"/>
          </a:xfrm>
        </p:spPr>
        <p:txBody>
          <a:bodyPr>
            <a:normAutofit/>
          </a:bodyPr>
          <a:lstStyle/>
          <a:p>
            <a:r>
              <a:rPr lang="ru-RU" dirty="0"/>
              <a:t>При создании программных классов разработчик объектно-ориентированной системы учитывает понятия из предметной области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FB2522-F9C2-4B6A-979F-70231C8DE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500" y="999068"/>
            <a:ext cx="6668468" cy="57710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30D36B-9BBB-440D-ACF4-8325868DC20D}"/>
              </a:ext>
            </a:extLst>
          </p:cNvPr>
          <p:cNvSpPr txBox="1"/>
          <p:nvPr/>
        </p:nvSpPr>
        <p:spPr>
          <a:xfrm>
            <a:off x="4233336" y="3422946"/>
            <a:ext cx="128753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dirty="0"/>
              <a:t>Понятие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5B3240-96D6-431B-8C27-DF2E8495F44C}"/>
              </a:ext>
            </a:extLst>
          </p:cNvPr>
          <p:cNvSpPr txBox="1"/>
          <p:nvPr/>
        </p:nvSpPr>
        <p:spPr>
          <a:xfrm>
            <a:off x="2617119" y="4273431"/>
            <a:ext cx="284238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dirty="0"/>
              <a:t>Программный класс</a:t>
            </a:r>
          </a:p>
        </p:txBody>
      </p:sp>
    </p:spTree>
    <p:extLst>
      <p:ext uri="{BB962C8B-B14F-4D97-AF65-F5344CB8AC3E}">
        <p14:creationId xmlns:p14="http://schemas.microsoft.com/office/powerpoint/2010/main" val="1018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625475"/>
          </a:xfrm>
        </p:spPr>
        <p:txBody>
          <a:bodyPr>
            <a:normAutofit/>
          </a:bodyPr>
          <a:lstStyle/>
          <a:p>
            <a:r>
              <a:rPr lang="ru-RU" sz="3600" dirty="0"/>
              <a:t>Что дальше?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49867"/>
            <a:ext cx="10515600" cy="46735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Требуется разработать </a:t>
            </a:r>
            <a:r>
              <a:rPr lang="ru-RU" b="1" dirty="0"/>
              <a:t>модель предметной области </a:t>
            </a:r>
            <a:r>
              <a:rPr lang="en-US" dirty="0"/>
              <a:t>– </a:t>
            </a:r>
            <a:r>
              <a:rPr lang="ru-RU" dirty="0"/>
              <a:t>определить основные сущности в терминах предметной области</a:t>
            </a:r>
          </a:p>
          <a:p>
            <a:pPr>
              <a:lnSpc>
                <a:spcPct val="100000"/>
              </a:lnSpc>
            </a:pPr>
            <a:r>
              <a:rPr lang="ru-RU" b="1" dirty="0"/>
              <a:t>Предметная область </a:t>
            </a:r>
            <a:r>
              <a:rPr lang="ru-RU" dirty="0"/>
              <a:t> – это часть реального мира, которая подлежит изучению с целью автоматизации организации управления.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ru-RU" dirty="0"/>
              <a:t>Предметной областью информационной системы является совокупность объектов, свойства которых и отношения между которыми представляют интерес для пользователей информационной системы .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ru-RU" dirty="0"/>
              <a:t>Модель предметной области отображает основные классы понятий (концептуальные классы) предметной области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5919590"/>
            <a:ext cx="10354566" cy="58477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1">
              <a:lnSpc>
                <a:spcPct val="100000"/>
              </a:lnSpc>
            </a:pPr>
            <a:r>
              <a:rPr lang="ru-RU" sz="3200" dirty="0"/>
              <a:t>Модель предметной области – концептуальная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215136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2061"/>
            <a:ext cx="10515600" cy="612337"/>
          </a:xfrm>
        </p:spPr>
        <p:txBody>
          <a:bodyPr>
            <a:normAutofit/>
          </a:bodyPr>
          <a:lstStyle/>
          <a:p>
            <a:r>
              <a:rPr lang="ru-RU" sz="3600" dirty="0"/>
              <a:t>Модель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82414"/>
            <a:ext cx="10515600" cy="553369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b="1" dirty="0"/>
              <a:t>Модель предметной области</a:t>
            </a:r>
            <a:r>
              <a:rPr lang="ru-RU" dirty="0"/>
              <a:t> — это система абстракций, которая описывает отдельные аспекты сферы знаний, влияния или деятельности и может быть использована для решения проблем, связанных с этой сферой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b="1" dirty="0"/>
              <a:t>Модель предметной области</a:t>
            </a:r>
            <a:r>
              <a:rPr lang="ru-RU" dirty="0"/>
              <a:t> — это представление значимых концепций реального мира, относящихся к материальным аспектам, которые необходимо моделировать в программном обеспечении.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u="sng" dirty="0"/>
              <a:t>Изучение предметной области </a:t>
            </a:r>
            <a:r>
              <a:rPr lang="ru-RU" dirty="0"/>
              <a:t>состоит в идентификации </a:t>
            </a:r>
            <a:r>
              <a:rPr lang="ru-RU" i="1" dirty="0"/>
              <a:t>понятий</a:t>
            </a:r>
            <a:r>
              <a:rPr lang="ru-RU" dirty="0"/>
              <a:t>, </a:t>
            </a:r>
            <a:r>
              <a:rPr lang="ru-RU" i="1" dirty="0"/>
              <a:t>атрибутов</a:t>
            </a:r>
            <a:r>
              <a:rPr lang="ru-RU" dirty="0"/>
              <a:t> и </a:t>
            </a:r>
            <a:r>
              <a:rPr lang="ru-RU" i="1" dirty="0"/>
              <a:t>ассоциаций</a:t>
            </a:r>
            <a:r>
              <a:rPr lang="ru-RU" dirty="0"/>
              <a:t>, имеющих важное значение для решения задачи</a:t>
            </a:r>
          </a:p>
        </p:txBody>
      </p:sp>
    </p:spTree>
    <p:extLst>
      <p:ext uri="{BB962C8B-B14F-4D97-AF65-F5344CB8AC3E}">
        <p14:creationId xmlns:p14="http://schemas.microsoft.com/office/powerpoint/2010/main" val="335319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2061"/>
            <a:ext cx="10515600" cy="612337"/>
          </a:xfrm>
        </p:spPr>
        <p:txBody>
          <a:bodyPr>
            <a:normAutofit/>
          </a:bodyPr>
          <a:lstStyle/>
          <a:p>
            <a:r>
              <a:rPr lang="ru-RU" sz="3600" dirty="0"/>
              <a:t>Модель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82415"/>
            <a:ext cx="10515600" cy="3137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Понятия включают данные, используемые в бизнесе и правила, которые организация применяет в отношении этих компонентов.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Модель предметной области обычно использует профессиональный словарь. 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Это позволяет передавать представления заинтересованным сторонам. Он не должен ссылаться на какие-либо технические реализации.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4587770"/>
            <a:ext cx="10639097" cy="151426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r>
              <a:rPr lang="ru-RU" sz="2800" dirty="0"/>
              <a:t>Модель предметной области — это </a:t>
            </a:r>
            <a:r>
              <a:rPr lang="ru-RU" sz="2800" u="sng" dirty="0"/>
              <a:t>не описание </a:t>
            </a:r>
            <a:r>
              <a:rPr lang="ru-RU" sz="2800" dirty="0"/>
              <a:t>программных компонентов, а </a:t>
            </a:r>
            <a:r>
              <a:rPr lang="ru-RU" sz="2800" u="sng" dirty="0"/>
              <a:t>представление</a:t>
            </a:r>
            <a:r>
              <a:rPr lang="ru-RU" sz="2800" dirty="0"/>
              <a:t> понятий, выраженных в терминах предметной области задачи (понятий реального мира)</a:t>
            </a:r>
          </a:p>
        </p:txBody>
      </p:sp>
    </p:spTree>
    <p:extLst>
      <p:ext uri="{BB962C8B-B14F-4D97-AF65-F5344CB8AC3E}">
        <p14:creationId xmlns:p14="http://schemas.microsoft.com/office/powerpoint/2010/main" val="148849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6296"/>
            <a:ext cx="10515600" cy="1038006"/>
          </a:xfrm>
        </p:spPr>
        <p:txBody>
          <a:bodyPr>
            <a:noAutofit/>
          </a:bodyPr>
          <a:lstStyle/>
          <a:p>
            <a:r>
              <a:rPr lang="ru-RU" sz="3600" dirty="0"/>
              <a:t>Концептуальная модель — это не модель программных компонентов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92317"/>
            <a:ext cx="10515600" cy="4840014"/>
          </a:xfrm>
        </p:spPr>
        <p:txBody>
          <a:bodyPr/>
          <a:lstStyle/>
          <a:p>
            <a:r>
              <a:rPr lang="ru-RU" dirty="0"/>
              <a:t>В модели предметной области не используются следующие элементы:</a:t>
            </a:r>
          </a:p>
          <a:p>
            <a:pPr lvl="1"/>
            <a:r>
              <a:rPr lang="ru-RU" dirty="0"/>
              <a:t>Артефакты программирования типа окон или базы данных</a:t>
            </a:r>
          </a:p>
          <a:p>
            <a:pPr lvl="1"/>
            <a:r>
              <a:rPr lang="ru-RU" dirty="0"/>
              <a:t>Обязанности или методы (функции)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320" y="4828190"/>
            <a:ext cx="6191413" cy="13952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65" y="3294993"/>
            <a:ext cx="4855288" cy="3405353"/>
          </a:xfrm>
          <a:prstGeom prst="rect">
            <a:avLst/>
          </a:prstGeom>
        </p:spPr>
      </p:pic>
      <p:sp>
        <p:nvSpPr>
          <p:cNvPr id="6" name="Умножение 5"/>
          <p:cNvSpPr/>
          <p:nvPr/>
        </p:nvSpPr>
        <p:spPr>
          <a:xfrm>
            <a:off x="1686911" y="4260631"/>
            <a:ext cx="1860331" cy="113511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люс 6"/>
          <p:cNvSpPr/>
          <p:nvPr/>
        </p:nvSpPr>
        <p:spPr>
          <a:xfrm>
            <a:off x="7646274" y="3783724"/>
            <a:ext cx="1198179" cy="1044466"/>
          </a:xfrm>
          <a:prstGeom prst="mathPlus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19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625475"/>
          </a:xfrm>
        </p:spPr>
        <p:txBody>
          <a:bodyPr>
            <a:normAutofit/>
          </a:bodyPr>
          <a:lstStyle/>
          <a:p>
            <a:r>
              <a:rPr lang="ru-RU" sz="3600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14311"/>
            <a:ext cx="10515600" cy="37632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Модель предметной области представляется в виде </a:t>
            </a:r>
            <a:r>
              <a:rPr lang="ru-RU" u="sng" dirty="0"/>
              <a:t>набора диаграмм концептуальных классов</a:t>
            </a:r>
            <a:r>
              <a:rPr lang="ru-RU" dirty="0"/>
              <a:t>, на которых </a:t>
            </a:r>
            <a:r>
              <a:rPr lang="ru-RU" u="sng" dirty="0"/>
              <a:t>не определяются </a:t>
            </a:r>
            <a:r>
              <a:rPr lang="ru-RU" dirty="0"/>
              <a:t>никакие операции, но может отображать: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Объекты предметной области или концептуальные классы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Ассоциации между концептуальными классами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Атрибуты концептуальных классов</a:t>
            </a:r>
          </a:p>
          <a:p>
            <a:pPr>
              <a:lnSpc>
                <a:spcPct val="100000"/>
              </a:lnSpc>
            </a:pPr>
            <a:r>
              <a:rPr lang="ru-RU" dirty="0"/>
              <a:t>Информацию на диаграмме (в системе обозначений UML) можно также выразить в виде словесного описания, терминов словаря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5099268"/>
            <a:ext cx="10657489" cy="954107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800" dirty="0"/>
              <a:t>Модель предметной области можно рассматривать как визу­альный словарь важных абстракций или словарь предметной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4076949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2679"/>
            <a:ext cx="10515600" cy="625475"/>
          </a:xfrm>
        </p:spPr>
        <p:txBody>
          <a:bodyPr>
            <a:normAutofit/>
          </a:bodyPr>
          <a:lstStyle/>
          <a:p>
            <a:r>
              <a:rPr lang="ru-RU" sz="3600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2100897"/>
            <a:ext cx="10686393" cy="30112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Концептуальный класс можно рассматривать в терминах </a:t>
            </a:r>
            <a:r>
              <a:rPr lang="ru-RU" i="1" dirty="0"/>
              <a:t>символов</a:t>
            </a:r>
            <a:r>
              <a:rPr lang="ru-RU" dirty="0"/>
              <a:t>, </a:t>
            </a:r>
            <a:r>
              <a:rPr lang="ru-RU" i="1" dirty="0"/>
              <a:t>содержания</a:t>
            </a:r>
            <a:r>
              <a:rPr lang="ru-RU" dirty="0"/>
              <a:t> и </a:t>
            </a:r>
            <a:r>
              <a:rPr lang="ru-RU" i="1" dirty="0"/>
              <a:t>расширения 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Символы (</a:t>
            </a:r>
            <a:r>
              <a:rPr lang="ru-RU" dirty="0" err="1"/>
              <a:t>symbol</a:t>
            </a:r>
            <a:r>
              <a:rPr lang="ru-RU" dirty="0"/>
              <a:t>) — слова или образы, представляющие концептуальный класс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Содержание (</a:t>
            </a:r>
            <a:r>
              <a:rPr lang="ru-RU" dirty="0" err="1"/>
              <a:t>intension</a:t>
            </a:r>
            <a:r>
              <a:rPr lang="ru-RU" dirty="0"/>
              <a:t>) — определение концептуального класса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Расширение (</a:t>
            </a:r>
            <a:r>
              <a:rPr lang="ru-RU" dirty="0" err="1"/>
              <a:t>extension</a:t>
            </a:r>
            <a:r>
              <a:rPr lang="ru-RU" dirty="0"/>
              <a:t>) — набор примеров, к которым применим концептуальный класс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92672" y="1306979"/>
            <a:ext cx="11377448" cy="523220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prstClr val="black"/>
                </a:solidFill>
              </a:rPr>
              <a:t>Концептуальный класс — это представление идеи или объекта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68C354F-17D7-47D0-9820-62953CDBA0AE}"/>
              </a:ext>
            </a:extLst>
          </p:cNvPr>
          <p:cNvSpPr/>
          <p:nvPr/>
        </p:nvSpPr>
        <p:spPr>
          <a:xfrm>
            <a:off x="838199" y="5449423"/>
            <a:ext cx="1065748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/>
              <a:t>Концептуальные классы могут вообще не содержать атрибутов и играть в предметной области чисто поведенческую, а не информационную роль</a:t>
            </a:r>
          </a:p>
        </p:txBody>
      </p:sp>
    </p:spTree>
    <p:extLst>
      <p:ext uri="{BB962C8B-B14F-4D97-AF65-F5344CB8AC3E}">
        <p14:creationId xmlns:p14="http://schemas.microsoft.com/office/powerpoint/2010/main" val="411491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2679"/>
            <a:ext cx="10515600" cy="625475"/>
          </a:xfrm>
        </p:spPr>
        <p:txBody>
          <a:bodyPr>
            <a:normAutofit/>
          </a:bodyPr>
          <a:lstStyle/>
          <a:p>
            <a:r>
              <a:rPr lang="ru-RU" sz="3600" dirty="0"/>
              <a:t>Реализация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20110" y="1088863"/>
            <a:ext cx="1107790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u="sng" dirty="0"/>
              <a:t>Пример</a:t>
            </a:r>
            <a:r>
              <a:rPr lang="ru-RU" sz="2400" dirty="0"/>
              <a:t>. Событие </a:t>
            </a:r>
            <a:r>
              <a:rPr lang="ru-RU" sz="2400" b="1" i="1" dirty="0"/>
              <a:t>Выполнение покупки</a:t>
            </a:r>
          </a:p>
          <a:p>
            <a:r>
              <a:rPr lang="ru-RU" sz="2400" dirty="0"/>
              <a:t>Концептуальный класс для этого события:</a:t>
            </a:r>
          </a:p>
          <a:p>
            <a:pPr lvl="4"/>
            <a:r>
              <a:rPr lang="ru-RU" sz="2400" b="1" dirty="0"/>
              <a:t>Символы</a:t>
            </a:r>
            <a:r>
              <a:rPr lang="ru-RU" sz="2400" dirty="0"/>
              <a:t>: </a:t>
            </a:r>
            <a:r>
              <a:rPr lang="en-US" sz="2400" dirty="0"/>
              <a:t>Sale</a:t>
            </a:r>
            <a:endParaRPr lang="ru-RU" sz="2400" dirty="0"/>
          </a:p>
          <a:p>
            <a:pPr lvl="4"/>
            <a:r>
              <a:rPr lang="ru-RU" sz="2400" b="1" dirty="0"/>
              <a:t>Содержание</a:t>
            </a:r>
            <a:r>
              <a:rPr lang="ru-RU" sz="2400" dirty="0"/>
              <a:t>: представление события </a:t>
            </a:r>
            <a:r>
              <a:rPr lang="ru-RU" sz="2400" i="1" dirty="0"/>
              <a:t>Выполнение покупки </a:t>
            </a:r>
            <a:r>
              <a:rPr lang="ru-RU" sz="2400" dirty="0"/>
              <a:t>в определенный день и определенное время</a:t>
            </a:r>
          </a:p>
          <a:p>
            <a:pPr lvl="4"/>
            <a:r>
              <a:rPr lang="ru-RU" sz="2400" b="1" dirty="0"/>
              <a:t>Расширения</a:t>
            </a:r>
            <a:r>
              <a:rPr lang="ru-RU" sz="2400" dirty="0"/>
              <a:t>: все примеры покупок (все множество покупок)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10" y="3617896"/>
            <a:ext cx="5544208" cy="129851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10" y="5002831"/>
            <a:ext cx="5882883" cy="136644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696" y="3507534"/>
            <a:ext cx="5431680" cy="1616256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6972531" y="5225276"/>
            <a:ext cx="5135391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dk1"/>
                </a:solidFill>
              </a:rPr>
              <a:t>При создании модели предметной области обычно рассматриваются </a:t>
            </a:r>
            <a:r>
              <a:rPr lang="ru-RU" sz="2400" u="sng" dirty="0">
                <a:solidFill>
                  <a:schemeClr val="dk1"/>
                </a:solidFill>
              </a:rPr>
              <a:t>символьное описание и содержание </a:t>
            </a:r>
            <a:r>
              <a:rPr lang="ru-RU" sz="2400" dirty="0">
                <a:solidFill>
                  <a:schemeClr val="dk1"/>
                </a:solidFill>
              </a:rPr>
              <a:t>концептуального класса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502993" y="1427660"/>
            <a:ext cx="160948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2800" b="1" dirty="0">
                <a:solidFill>
                  <a:prstClr val="black"/>
                </a:solidFill>
              </a:rPr>
              <a:t>Продажа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902989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3786</TotalTime>
  <Words>1604</Words>
  <Application>Microsoft Office PowerPoint</Application>
  <PresentationFormat>Широкоэкранный</PresentationFormat>
  <Paragraphs>172</Paragraphs>
  <Slides>23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Тема Office</vt:lpstr>
      <vt:lpstr>Модель предметной области</vt:lpstr>
      <vt:lpstr>Что было сделано</vt:lpstr>
      <vt:lpstr>Что дальше?</vt:lpstr>
      <vt:lpstr>Модель предметной области</vt:lpstr>
      <vt:lpstr>Модель предметной области</vt:lpstr>
      <vt:lpstr>Концептуальная модель — это не модель программных компонентов</vt:lpstr>
      <vt:lpstr>Реализация</vt:lpstr>
      <vt:lpstr>Реализация</vt:lpstr>
      <vt:lpstr>Реализация</vt:lpstr>
      <vt:lpstr>Выявление концептуальных классов</vt:lpstr>
      <vt:lpstr>Стратегии идентификации концептуальных классов</vt:lpstr>
      <vt:lpstr>Стратегии идентификации концептуальных классов</vt:lpstr>
      <vt:lpstr>Пример. Лифт</vt:lpstr>
      <vt:lpstr>Решение проблемы: абстрактные типы данных (АТД)</vt:lpstr>
      <vt:lpstr>Последовательность создания модели</vt:lpstr>
      <vt:lpstr>Типичная ошибка при создании модели предметной области</vt:lpstr>
      <vt:lpstr>Типичная ошибка при создании модели предметной области</vt:lpstr>
      <vt:lpstr>Рекомендации при обосновании типа</vt:lpstr>
      <vt:lpstr>Пример. Лифт. Проблема выявления класса.</vt:lpstr>
      <vt:lpstr>Фрагмент модели предметной области. Пример</vt:lpstr>
      <vt:lpstr>Модель предметной области игры Монополия». Пример</vt:lpstr>
      <vt:lpstr>Что дальше?</vt:lpstr>
      <vt:lpstr>Модель проектирования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GRASP</dc:title>
  <dc:creator>Осипов</dc:creator>
  <cp:lastModifiedBy>niko</cp:lastModifiedBy>
  <cp:revision>104</cp:revision>
  <dcterms:created xsi:type="dcterms:W3CDTF">2018-03-05T05:28:06Z</dcterms:created>
  <dcterms:modified xsi:type="dcterms:W3CDTF">2022-09-18T08:31:37Z</dcterms:modified>
</cp:coreProperties>
</file>