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2" r:id="rId4"/>
    <p:sldId id="257" r:id="rId5"/>
    <p:sldId id="283" r:id="rId6"/>
    <p:sldId id="285" r:id="rId7"/>
    <p:sldId id="286" r:id="rId8"/>
    <p:sldId id="287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719" autoAdjust="0"/>
  </p:normalViewPr>
  <p:slideViewPr>
    <p:cSldViewPr snapToGrid="0">
      <p:cViewPr varScale="1">
        <p:scale>
          <a:sx n="48" d="100"/>
          <a:sy n="48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8C114-D387-4F13-9F7D-466326A7F17F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2B3A616E-B204-4256-A846-39A09DD1C667}">
      <dgm:prSet phldrT="[Текст]" custT="1"/>
      <dgm:spPr/>
      <dgm:t>
        <a:bodyPr/>
        <a:lstStyle/>
        <a:p>
          <a:r>
            <a:rPr lang="ru-RU" sz="2400" b="0" dirty="0"/>
            <a:t>Прецеденты</a:t>
          </a:r>
          <a:r>
            <a:rPr lang="ru-RU" sz="2400" dirty="0"/>
            <a:t> определяют, как внешние исполнители взаимодействуют с программной системой </a:t>
          </a:r>
        </a:p>
      </dgm:t>
    </dgm:pt>
    <dgm:pt modelId="{1944331E-8855-4D9A-9C9F-2F63A4C19D8F}" type="parTrans" cxnId="{80F1BD00-F585-4BA5-81FA-9FA5207F8CAB}">
      <dgm:prSet/>
      <dgm:spPr/>
      <dgm:t>
        <a:bodyPr/>
        <a:lstStyle/>
        <a:p>
          <a:endParaRPr lang="ru-RU" sz="2000"/>
        </a:p>
      </dgm:t>
    </dgm:pt>
    <dgm:pt modelId="{4C434CB8-D679-4076-A0DE-C577A0F979A2}" type="sibTrans" cxnId="{80F1BD00-F585-4BA5-81FA-9FA5207F8CAB}">
      <dgm:prSet custT="1"/>
      <dgm:spPr/>
      <dgm:t>
        <a:bodyPr/>
        <a:lstStyle/>
        <a:p>
          <a:endParaRPr lang="ru-RU" sz="1800"/>
        </a:p>
      </dgm:t>
    </dgm:pt>
    <dgm:pt modelId="{9B67A2EF-5434-40FE-B43D-CDE2B3E7B94D}">
      <dgm:prSet phldrT="[Текст]" custT="1"/>
      <dgm:spPr/>
      <dgm:t>
        <a:bodyPr/>
        <a:lstStyle/>
        <a:p>
          <a:r>
            <a:rPr lang="ru-RU" sz="2400" dirty="0"/>
            <a:t>Исполнителем генерируются системные события</a:t>
          </a:r>
        </a:p>
        <a:p>
          <a:r>
            <a:rPr lang="ru-RU" sz="2000" dirty="0"/>
            <a:t>запросы на выполнение некоторой системной операции</a:t>
          </a:r>
        </a:p>
      </dgm:t>
    </dgm:pt>
    <dgm:pt modelId="{BCC8CE3C-477D-46AC-9532-E0CE4B2AE341}" type="parTrans" cxnId="{9CF11711-0D4D-4607-9FDC-FA1BDF45A70B}">
      <dgm:prSet/>
      <dgm:spPr/>
      <dgm:t>
        <a:bodyPr/>
        <a:lstStyle/>
        <a:p>
          <a:endParaRPr lang="ru-RU" sz="2000"/>
        </a:p>
      </dgm:t>
    </dgm:pt>
    <dgm:pt modelId="{8E464DF8-CF93-43A4-8117-CBDB8B6756B3}" type="sibTrans" cxnId="{9CF11711-0D4D-4607-9FDC-FA1BDF45A70B}">
      <dgm:prSet/>
      <dgm:spPr/>
      <dgm:t>
        <a:bodyPr/>
        <a:lstStyle/>
        <a:p>
          <a:endParaRPr lang="ru-RU" sz="2000"/>
        </a:p>
      </dgm:t>
    </dgm:pt>
    <dgm:pt modelId="{101403C9-C15A-4A40-BE26-C056AA01412E}" type="pres">
      <dgm:prSet presAssocID="{95E8C114-D387-4F13-9F7D-466326A7F17F}" presName="Name0" presStyleCnt="0">
        <dgm:presLayoutVars>
          <dgm:dir/>
          <dgm:resizeHandles val="exact"/>
        </dgm:presLayoutVars>
      </dgm:prSet>
      <dgm:spPr/>
    </dgm:pt>
    <dgm:pt modelId="{A5BC4B3C-29CF-41C9-B5ED-352D989DFF18}" type="pres">
      <dgm:prSet presAssocID="{2B3A616E-B204-4256-A846-39A09DD1C667}" presName="node" presStyleLbl="node1" presStyleIdx="0" presStyleCnt="2">
        <dgm:presLayoutVars>
          <dgm:bulletEnabled val="1"/>
        </dgm:presLayoutVars>
      </dgm:prSet>
      <dgm:spPr/>
    </dgm:pt>
    <dgm:pt modelId="{1D2E70D0-ABE5-4E5A-8506-D54008F735D7}" type="pres">
      <dgm:prSet presAssocID="{4C434CB8-D679-4076-A0DE-C577A0F979A2}" presName="sibTrans" presStyleLbl="sibTrans2D1" presStyleIdx="0" presStyleCnt="1"/>
      <dgm:spPr/>
    </dgm:pt>
    <dgm:pt modelId="{A23F10EC-6C49-4843-8602-0D9FDCC77BC3}" type="pres">
      <dgm:prSet presAssocID="{4C434CB8-D679-4076-A0DE-C577A0F979A2}" presName="connectorText" presStyleLbl="sibTrans2D1" presStyleIdx="0" presStyleCnt="1"/>
      <dgm:spPr/>
    </dgm:pt>
    <dgm:pt modelId="{AF6A7314-AA4A-4553-8220-07305D58930D}" type="pres">
      <dgm:prSet presAssocID="{9B67A2EF-5434-40FE-B43D-CDE2B3E7B94D}" presName="node" presStyleLbl="node1" presStyleIdx="1" presStyleCnt="2">
        <dgm:presLayoutVars>
          <dgm:bulletEnabled val="1"/>
        </dgm:presLayoutVars>
      </dgm:prSet>
      <dgm:spPr/>
    </dgm:pt>
  </dgm:ptLst>
  <dgm:cxnLst>
    <dgm:cxn modelId="{80F1BD00-F585-4BA5-81FA-9FA5207F8CAB}" srcId="{95E8C114-D387-4F13-9F7D-466326A7F17F}" destId="{2B3A616E-B204-4256-A846-39A09DD1C667}" srcOrd="0" destOrd="0" parTransId="{1944331E-8855-4D9A-9C9F-2F63A4C19D8F}" sibTransId="{4C434CB8-D679-4076-A0DE-C577A0F979A2}"/>
    <dgm:cxn modelId="{9CF11711-0D4D-4607-9FDC-FA1BDF45A70B}" srcId="{95E8C114-D387-4F13-9F7D-466326A7F17F}" destId="{9B67A2EF-5434-40FE-B43D-CDE2B3E7B94D}" srcOrd="1" destOrd="0" parTransId="{BCC8CE3C-477D-46AC-9532-E0CE4B2AE341}" sibTransId="{8E464DF8-CF93-43A4-8117-CBDB8B6756B3}"/>
    <dgm:cxn modelId="{1EF0A71A-15CE-467E-8580-F2141235DCCA}" type="presOf" srcId="{9B67A2EF-5434-40FE-B43D-CDE2B3E7B94D}" destId="{AF6A7314-AA4A-4553-8220-07305D58930D}" srcOrd="0" destOrd="0" presId="urn:microsoft.com/office/officeart/2005/8/layout/process1"/>
    <dgm:cxn modelId="{B7409440-182B-4C03-8E2A-FC361F784FEF}" type="presOf" srcId="{2B3A616E-B204-4256-A846-39A09DD1C667}" destId="{A5BC4B3C-29CF-41C9-B5ED-352D989DFF18}" srcOrd="0" destOrd="0" presId="urn:microsoft.com/office/officeart/2005/8/layout/process1"/>
    <dgm:cxn modelId="{1FBED641-DC51-4FEA-B36A-AD2AFA2D6AEE}" type="presOf" srcId="{4C434CB8-D679-4076-A0DE-C577A0F979A2}" destId="{A23F10EC-6C49-4843-8602-0D9FDCC77BC3}" srcOrd="1" destOrd="0" presId="urn:microsoft.com/office/officeart/2005/8/layout/process1"/>
    <dgm:cxn modelId="{D1B01DCB-2A22-465A-9BCC-F31CAC5607F4}" type="presOf" srcId="{95E8C114-D387-4F13-9F7D-466326A7F17F}" destId="{101403C9-C15A-4A40-BE26-C056AA01412E}" srcOrd="0" destOrd="0" presId="urn:microsoft.com/office/officeart/2005/8/layout/process1"/>
    <dgm:cxn modelId="{2DA789E2-1153-4009-9E2F-75F840772332}" type="presOf" srcId="{4C434CB8-D679-4076-A0DE-C577A0F979A2}" destId="{1D2E70D0-ABE5-4E5A-8506-D54008F735D7}" srcOrd="0" destOrd="0" presId="urn:microsoft.com/office/officeart/2005/8/layout/process1"/>
    <dgm:cxn modelId="{6BAF60B3-CBAF-4DE4-9F3D-92A2D1B7F3C8}" type="presParOf" srcId="{101403C9-C15A-4A40-BE26-C056AA01412E}" destId="{A5BC4B3C-29CF-41C9-B5ED-352D989DFF18}" srcOrd="0" destOrd="0" presId="urn:microsoft.com/office/officeart/2005/8/layout/process1"/>
    <dgm:cxn modelId="{D42C46D1-AAD4-4926-AC33-42AB4CB8F4EC}" type="presParOf" srcId="{101403C9-C15A-4A40-BE26-C056AA01412E}" destId="{1D2E70D0-ABE5-4E5A-8506-D54008F735D7}" srcOrd="1" destOrd="0" presId="urn:microsoft.com/office/officeart/2005/8/layout/process1"/>
    <dgm:cxn modelId="{AF8DA8C4-7477-48A7-A0A1-C7A25FFD7021}" type="presParOf" srcId="{1D2E70D0-ABE5-4E5A-8506-D54008F735D7}" destId="{A23F10EC-6C49-4843-8602-0D9FDCC77BC3}" srcOrd="0" destOrd="0" presId="urn:microsoft.com/office/officeart/2005/8/layout/process1"/>
    <dgm:cxn modelId="{D3587806-03C7-45D8-A83B-CB601ADAF9E8}" type="presParOf" srcId="{101403C9-C15A-4A40-BE26-C056AA01412E}" destId="{AF6A7314-AA4A-4553-8220-07305D58930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C4B3C-29CF-41C9-B5ED-352D989DFF18}">
      <dsp:nvSpPr>
        <dsp:cNvPr id="0" name=""/>
        <dsp:cNvSpPr/>
      </dsp:nvSpPr>
      <dsp:spPr>
        <a:xfrm>
          <a:off x="1908" y="114025"/>
          <a:ext cx="4069093" cy="2441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kern="1200" dirty="0"/>
            <a:t>Прецеденты</a:t>
          </a:r>
          <a:r>
            <a:rPr lang="ru-RU" sz="2400" kern="1200" dirty="0"/>
            <a:t> определяют, как внешние исполнители взаимодействуют с программной системой </a:t>
          </a:r>
        </a:p>
      </dsp:txBody>
      <dsp:txXfrm>
        <a:off x="73416" y="185533"/>
        <a:ext cx="3926077" cy="2298440"/>
      </dsp:txXfrm>
    </dsp:sp>
    <dsp:sp modelId="{1D2E70D0-ABE5-4E5A-8506-D54008F735D7}">
      <dsp:nvSpPr>
        <dsp:cNvPr id="0" name=""/>
        <dsp:cNvSpPr/>
      </dsp:nvSpPr>
      <dsp:spPr>
        <a:xfrm>
          <a:off x="4477911" y="830185"/>
          <a:ext cx="862647" cy="100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4477911" y="1032012"/>
        <a:ext cx="603853" cy="605481"/>
      </dsp:txXfrm>
    </dsp:sp>
    <dsp:sp modelId="{AF6A7314-AA4A-4553-8220-07305D58930D}">
      <dsp:nvSpPr>
        <dsp:cNvPr id="0" name=""/>
        <dsp:cNvSpPr/>
      </dsp:nvSpPr>
      <dsp:spPr>
        <a:xfrm>
          <a:off x="5698639" y="114025"/>
          <a:ext cx="4069093" cy="2441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Исполнителем генерируются системные события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запросы на выполнение некоторой системной операции</a:t>
          </a:r>
        </a:p>
      </dsp:txBody>
      <dsp:txXfrm>
        <a:off x="5770147" y="185533"/>
        <a:ext cx="3926077" cy="229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91F8-99E4-4294-A038-0E4CC52B98C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50E78-58D8-4B62-A82A-B8740F49F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1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Пример</a:t>
            </a:r>
            <a:r>
              <a:rPr lang="ru-RU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Кассир, введя идентификатор товара, тем самым предписывает, чтобы система POS записала данные о приобретении товара (событие </a:t>
            </a:r>
            <a:r>
              <a:rPr lang="ru-RU" dirty="0" err="1"/>
              <a:t>enterItem</a:t>
            </a:r>
            <a:r>
              <a:rPr lang="ru-RU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Это событие инициирует в системе выполнение некоторой операции.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Событие </a:t>
            </a:r>
            <a:r>
              <a:rPr lang="ru-RU" dirty="0" err="1"/>
              <a:t>enterItem</a:t>
            </a:r>
            <a:r>
              <a:rPr lang="ru-RU" dirty="0"/>
              <a:t> вводится в описании прецедента, а на системной диаграмме последовательностей оно конкретизируется и формализуется.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50E78-58D8-4B62-A82A-B8740F49FD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Замечание</a:t>
            </a:r>
            <a:r>
              <a:rPr lang="ru-RU" dirty="0"/>
              <a:t>. </a:t>
            </a:r>
          </a:p>
          <a:p>
            <a:r>
              <a:rPr lang="ru-RU" dirty="0"/>
              <a:t>В контексте языка UML нет понятия “системная диаграмма последовательностей”, есть просто “диаграмма последовательностей”. </a:t>
            </a:r>
          </a:p>
          <a:p>
            <a:r>
              <a:rPr lang="ru-RU" dirty="0"/>
              <a:t>Это уточнение </a:t>
            </a:r>
            <a:r>
              <a:rPr lang="ru-RU" dirty="0" err="1"/>
              <a:t>Крег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использовал для того, чтобы сделать акцент на рассмотрении системы в виде “черного ящика”. </a:t>
            </a:r>
          </a:p>
          <a:p>
            <a:r>
              <a:rPr lang="ru-RU" dirty="0"/>
              <a:t>В дальнейшем диаграммы последовательностей будут рассмотрены в другом контексте — для иллюстрации взаимодействия разрабатываемых программных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50E78-58D8-4B62-A82A-B8740F49FD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10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50E78-58D8-4B62-A82A-B8740F49FDB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3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4327B-7D58-4392-A4F1-20A8435B6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9322CD-444A-43BB-9E58-9463816F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616DC-E1CD-40B6-9C2A-1379A5C5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4DB2A-2228-4AC9-8698-BBB56B5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1EA43-392F-4492-A429-2C95B339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3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3148D-4DD0-4843-B323-486AF384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2FFF0F-71FC-4767-99E1-128524AB7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7BD67-4F99-4202-905C-2576EF7A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E95C0-60A9-42ED-84CB-3A7CDA8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EDF3E-E671-4AB5-ABFF-40B0F4F7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F43B2A-B76B-4EAF-BD52-73CD55AF4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A3CA59-51A4-482B-97C2-2655C2E3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D192-F06C-4226-BE49-7FCF044B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5198D-C8F4-478C-8948-C10E88D1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102AF-4966-4B0F-A515-2A964B4E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7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EFE1-949E-4CB7-8CF8-D48C0A4C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C9155-6DC7-4C23-A9B6-310AB36F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0265E-ED3A-480E-B8C4-1DCCD8B3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8EDD9-75E7-4F1B-8D09-81658B03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4B1F-BEEE-48C6-BF77-848EEA6F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0F659-3E9E-4CB2-A476-93EF0326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52E806-3EF5-4EE0-A7E2-289E7E52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985C7-9E0D-4162-80B8-B578D829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79636-B1A1-4413-9276-44228A79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AC1C72-1B17-4791-B25E-0B2379EC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34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48C09-A48D-4E64-965D-061E0D92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EA505-3467-45D2-94D2-04AE8F42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D95AE-B32D-4622-BD8C-7C23EBC9F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340A1-58CC-47A2-89B3-5D1DC508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C9103-27A8-4BE8-A0F9-2A945734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199E52-DD35-4A4C-AC73-40237C62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FA906-2F01-48AD-9729-28B134FA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91C5F-BEB9-4499-807B-E1BD1BB7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5D8E13-87C5-4826-B088-FCC99D8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AD4F7A-C24D-47B9-81E1-131E073A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DED343-B51D-429D-81BB-AA671AA0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883A44-B51D-4963-A70D-E69D1EFA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391EFC-6E07-4380-82C0-628327F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8341AA-335F-424F-BB68-14367FF8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16B4-E2E4-4C9F-96C9-78BB8FE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094F16-E071-425E-A17E-1EA083A6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2408CC-78D3-4B5C-848D-06C74505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F95FF7-93D2-44C7-A289-65C24379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1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172199-63BD-457A-97F0-831A680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E2CE0-BB0F-45AD-B016-2E897A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3C6AA7-57EE-4B03-99F6-22BD4EC5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2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A3654-5F8E-425C-B9BF-1DD177D3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732BB-8DAE-48E6-9530-F26A0649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2661E7-ED82-4E6B-BDB6-46DE3292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B60E4-0126-4D86-8222-ECD1DA26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42D45-4AB5-49F3-BDFD-E66F186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ABB514-2F13-4319-A4AF-F74ADB3D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8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06B9-11E5-4D60-B978-DBE72E67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59539B-0255-4DDD-A1EA-6D67F7168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FEF9EC-AC88-41DF-8E2C-DFDF0680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B1A354-12C4-442C-A474-1977E786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68FFB-F85E-4AE5-8B17-E2FC947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9B186A-463A-49AA-BC14-0330F4F5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EDDF-90A4-4930-9ADE-8F683E6E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B5975-F4EA-4E28-8F66-16E68F1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C9C06-314B-4532-8567-B061533BE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AE68-FE61-4A1B-AA62-55D89C379D25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7BC43-9B31-4B6D-9376-6E7F7BD9C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A5BE2-C2E0-4BCF-B1CE-A1AB0FB60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9A49-3BED-4E98-AED1-C18F8660B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53198-F81A-4716-BEE4-CD810E0C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Системные диаграммы последовательностей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8F349-6ED7-47BE-88DD-1293A36D5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и основные принципы создания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0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было сделано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5986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Определены требования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Анализ требований может включать описание процессов функционирования системы, представленное в форме прецедентов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Разработаны прецеденты (варианты использования)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Важные артефакты этапа анализа требований (они не являются объектно-ориентированными)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Разработана модель предметной области </a:t>
            </a:r>
            <a:r>
              <a:rPr lang="en-US" sz="3200" dirty="0"/>
              <a:t>– </a:t>
            </a:r>
            <a:r>
              <a:rPr lang="ru-RU" sz="3200" dirty="0"/>
              <a:t>определены основные сущности в терминах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1164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39"/>
            <a:ext cx="10928684" cy="5365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Описать передачу сообщений между объектами для удовлетворения системным требованиям</a:t>
            </a:r>
          </a:p>
          <a:p>
            <a:pPr marL="1250950" indent="-3603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dirty="0"/>
              <a:t>Вопрос определения способов взаимодействия объектов и принадлежности методов важен и не тривиален</a:t>
            </a:r>
          </a:p>
          <a:p>
            <a:pPr>
              <a:lnSpc>
                <a:spcPct val="100000"/>
              </a:lnSpc>
            </a:pPr>
            <a:r>
              <a:rPr lang="ru-RU" dirty="0"/>
              <a:t>Разработать диаграмму последовательностей: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Прежде чем приступать к проектированию логики работы программной системы, необходимо исследовать и определить ее поведение как “черного ящика” - поведение системы  представляет собой описание того, какие действия она выполняет, без определения механизма их реализации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Одной из частей такого описания является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последовательностей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79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99CFF-FF6D-409A-8FB1-FCEBCD7F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828675"/>
          </a:xfrm>
        </p:spPr>
        <p:txBody>
          <a:bodyPr>
            <a:normAutofit/>
          </a:bodyPr>
          <a:lstStyle/>
          <a:p>
            <a:r>
              <a:rPr lang="ru-RU" sz="3600" dirty="0"/>
              <a:t>Последовательность как взаимодействие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2BAC9-65CB-416C-9A8D-1ED4467B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2502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Диаграмма последовательностей 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– диаграмма, показывающая входные и выходные события, связанные с разрабатываемой системой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Применяется для иллюстрации событий, связывающих внешних исполнителей с системой – системные события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790B655-F869-44CF-9D66-29AF41AC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040994"/>
              </p:ext>
            </p:extLst>
          </p:nvPr>
        </p:nvGraphicFramePr>
        <p:xfrm>
          <a:off x="1227221" y="3874168"/>
          <a:ext cx="9769641" cy="2669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2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FD30B8-4B3C-4854-8A3D-13FD4612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12" y="205073"/>
            <a:ext cx="8491784" cy="64606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99CFF-FF6D-409A-8FB1-FCEBCD7F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14325"/>
            <a:ext cx="4100945" cy="1833130"/>
          </a:xfrm>
        </p:spPr>
        <p:txBody>
          <a:bodyPr>
            <a:normAutofit/>
          </a:bodyPr>
          <a:lstStyle/>
          <a:p>
            <a:r>
              <a:rPr lang="ru-RU" sz="2400" dirty="0"/>
              <a:t>Взаимосвязь системных диаграмм последовательностей с другими элементами процесса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5CF12DB-6500-43DB-ACA8-161CED9F0960}"/>
              </a:ext>
            </a:extLst>
          </p:cNvPr>
          <p:cNvSpPr/>
          <p:nvPr/>
        </p:nvSpPr>
        <p:spPr>
          <a:xfrm>
            <a:off x="6373091" y="3233605"/>
            <a:ext cx="3532909" cy="2820831"/>
          </a:xfrm>
          <a:custGeom>
            <a:avLst/>
            <a:gdLst>
              <a:gd name="connsiteX0" fmla="*/ 762000 w 3532909"/>
              <a:gd name="connsiteY0" fmla="*/ 91486 h 2820831"/>
              <a:gd name="connsiteX1" fmla="*/ 886691 w 3532909"/>
              <a:gd name="connsiteY1" fmla="*/ 77631 h 2820831"/>
              <a:gd name="connsiteX2" fmla="*/ 955964 w 3532909"/>
              <a:gd name="connsiteY2" fmla="*/ 63777 h 2820831"/>
              <a:gd name="connsiteX3" fmla="*/ 1274618 w 3532909"/>
              <a:gd name="connsiteY3" fmla="*/ 49922 h 2820831"/>
              <a:gd name="connsiteX4" fmla="*/ 2660073 w 3532909"/>
              <a:gd name="connsiteY4" fmla="*/ 49922 h 2820831"/>
              <a:gd name="connsiteX5" fmla="*/ 2854036 w 3532909"/>
              <a:gd name="connsiteY5" fmla="*/ 63777 h 2820831"/>
              <a:gd name="connsiteX6" fmla="*/ 3089564 w 3532909"/>
              <a:gd name="connsiteY6" fmla="*/ 91486 h 2820831"/>
              <a:gd name="connsiteX7" fmla="*/ 3228109 w 3532909"/>
              <a:gd name="connsiteY7" fmla="*/ 133050 h 2820831"/>
              <a:gd name="connsiteX8" fmla="*/ 3325091 w 3532909"/>
              <a:gd name="connsiteY8" fmla="*/ 188468 h 2820831"/>
              <a:gd name="connsiteX9" fmla="*/ 3435927 w 3532909"/>
              <a:gd name="connsiteY9" fmla="*/ 327013 h 2820831"/>
              <a:gd name="connsiteX10" fmla="*/ 3435927 w 3532909"/>
              <a:gd name="connsiteY10" fmla="*/ 327013 h 2820831"/>
              <a:gd name="connsiteX11" fmla="*/ 3519054 w 3532909"/>
              <a:gd name="connsiteY11" fmla="*/ 465559 h 2820831"/>
              <a:gd name="connsiteX12" fmla="*/ 3505200 w 3532909"/>
              <a:gd name="connsiteY12" fmla="*/ 853486 h 2820831"/>
              <a:gd name="connsiteX13" fmla="*/ 3491345 w 3532909"/>
              <a:gd name="connsiteY13" fmla="*/ 1089013 h 2820831"/>
              <a:gd name="connsiteX14" fmla="*/ 3519054 w 3532909"/>
              <a:gd name="connsiteY14" fmla="*/ 1601631 h 2820831"/>
              <a:gd name="connsiteX15" fmla="*/ 3532909 w 3532909"/>
              <a:gd name="connsiteY15" fmla="*/ 1698613 h 2820831"/>
              <a:gd name="connsiteX16" fmla="*/ 3519054 w 3532909"/>
              <a:gd name="connsiteY16" fmla="*/ 2031122 h 2820831"/>
              <a:gd name="connsiteX17" fmla="*/ 3505200 w 3532909"/>
              <a:gd name="connsiteY17" fmla="*/ 2072686 h 2820831"/>
              <a:gd name="connsiteX18" fmla="*/ 3477491 w 3532909"/>
              <a:gd name="connsiteY18" fmla="*/ 2183522 h 2820831"/>
              <a:gd name="connsiteX19" fmla="*/ 3435927 w 3532909"/>
              <a:gd name="connsiteY19" fmla="*/ 2238940 h 2820831"/>
              <a:gd name="connsiteX20" fmla="*/ 3408218 w 3532909"/>
              <a:gd name="connsiteY20" fmla="*/ 2280504 h 2820831"/>
              <a:gd name="connsiteX21" fmla="*/ 3311236 w 3532909"/>
              <a:gd name="connsiteY21" fmla="*/ 2419050 h 2820831"/>
              <a:gd name="connsiteX22" fmla="*/ 3283527 w 3532909"/>
              <a:gd name="connsiteY22" fmla="*/ 2460613 h 2820831"/>
              <a:gd name="connsiteX23" fmla="*/ 3214254 w 3532909"/>
              <a:gd name="connsiteY23" fmla="*/ 2516031 h 2820831"/>
              <a:gd name="connsiteX24" fmla="*/ 3103418 w 3532909"/>
              <a:gd name="connsiteY24" fmla="*/ 2613013 h 2820831"/>
              <a:gd name="connsiteX25" fmla="*/ 3020291 w 3532909"/>
              <a:gd name="connsiteY25" fmla="*/ 2640722 h 2820831"/>
              <a:gd name="connsiteX26" fmla="*/ 2978727 w 3532909"/>
              <a:gd name="connsiteY26" fmla="*/ 2668431 h 2820831"/>
              <a:gd name="connsiteX27" fmla="*/ 2909454 w 3532909"/>
              <a:gd name="connsiteY27" fmla="*/ 2682286 h 2820831"/>
              <a:gd name="connsiteX28" fmla="*/ 2854036 w 3532909"/>
              <a:gd name="connsiteY28" fmla="*/ 2696140 h 2820831"/>
              <a:gd name="connsiteX29" fmla="*/ 2798618 w 3532909"/>
              <a:gd name="connsiteY29" fmla="*/ 2723850 h 2820831"/>
              <a:gd name="connsiteX30" fmla="*/ 2757054 w 3532909"/>
              <a:gd name="connsiteY30" fmla="*/ 2737704 h 2820831"/>
              <a:gd name="connsiteX31" fmla="*/ 2452254 w 3532909"/>
              <a:gd name="connsiteY31" fmla="*/ 2793122 h 2820831"/>
              <a:gd name="connsiteX32" fmla="*/ 2272145 w 3532909"/>
              <a:gd name="connsiteY32" fmla="*/ 2820831 h 2820831"/>
              <a:gd name="connsiteX33" fmla="*/ 1731818 w 3532909"/>
              <a:gd name="connsiteY33" fmla="*/ 2806977 h 2820831"/>
              <a:gd name="connsiteX34" fmla="*/ 1620982 w 3532909"/>
              <a:gd name="connsiteY34" fmla="*/ 2793122 h 2820831"/>
              <a:gd name="connsiteX35" fmla="*/ 1537854 w 3532909"/>
              <a:gd name="connsiteY35" fmla="*/ 2765413 h 2820831"/>
              <a:gd name="connsiteX36" fmla="*/ 1454727 w 3532909"/>
              <a:gd name="connsiteY36" fmla="*/ 2737704 h 2820831"/>
              <a:gd name="connsiteX37" fmla="*/ 1371600 w 3532909"/>
              <a:gd name="connsiteY37" fmla="*/ 2709995 h 2820831"/>
              <a:gd name="connsiteX38" fmla="*/ 1274618 w 3532909"/>
              <a:gd name="connsiteY38" fmla="*/ 2654577 h 2820831"/>
              <a:gd name="connsiteX39" fmla="*/ 1177636 w 3532909"/>
              <a:gd name="connsiteY39" fmla="*/ 2626868 h 2820831"/>
              <a:gd name="connsiteX40" fmla="*/ 1080654 w 3532909"/>
              <a:gd name="connsiteY40" fmla="*/ 2557595 h 2820831"/>
              <a:gd name="connsiteX41" fmla="*/ 997527 w 3532909"/>
              <a:gd name="connsiteY41" fmla="*/ 2502177 h 2820831"/>
              <a:gd name="connsiteX42" fmla="*/ 955964 w 3532909"/>
              <a:gd name="connsiteY42" fmla="*/ 2474468 h 2820831"/>
              <a:gd name="connsiteX43" fmla="*/ 914400 w 3532909"/>
              <a:gd name="connsiteY43" fmla="*/ 2446759 h 2820831"/>
              <a:gd name="connsiteX44" fmla="*/ 858982 w 3532909"/>
              <a:gd name="connsiteY44" fmla="*/ 2405195 h 2820831"/>
              <a:gd name="connsiteX45" fmla="*/ 817418 w 3532909"/>
              <a:gd name="connsiteY45" fmla="*/ 2363631 h 2820831"/>
              <a:gd name="connsiteX46" fmla="*/ 734291 w 3532909"/>
              <a:gd name="connsiteY46" fmla="*/ 2294359 h 2820831"/>
              <a:gd name="connsiteX47" fmla="*/ 665018 w 3532909"/>
              <a:gd name="connsiteY47" fmla="*/ 2225086 h 2820831"/>
              <a:gd name="connsiteX48" fmla="*/ 651164 w 3532909"/>
              <a:gd name="connsiteY48" fmla="*/ 2183522 h 2820831"/>
              <a:gd name="connsiteX49" fmla="*/ 581891 w 3532909"/>
              <a:gd name="connsiteY49" fmla="*/ 2128104 h 2820831"/>
              <a:gd name="connsiteX50" fmla="*/ 540327 w 3532909"/>
              <a:gd name="connsiteY50" fmla="*/ 2086540 h 2820831"/>
              <a:gd name="connsiteX51" fmla="*/ 512618 w 3532909"/>
              <a:gd name="connsiteY51" fmla="*/ 2044977 h 2820831"/>
              <a:gd name="connsiteX52" fmla="*/ 457200 w 3532909"/>
              <a:gd name="connsiteY52" fmla="*/ 2003413 h 2820831"/>
              <a:gd name="connsiteX53" fmla="*/ 429491 w 3532909"/>
              <a:gd name="connsiteY53" fmla="*/ 1961850 h 2820831"/>
              <a:gd name="connsiteX54" fmla="*/ 360218 w 3532909"/>
              <a:gd name="connsiteY54" fmla="*/ 1906431 h 2820831"/>
              <a:gd name="connsiteX55" fmla="*/ 318654 w 3532909"/>
              <a:gd name="connsiteY55" fmla="*/ 1892577 h 2820831"/>
              <a:gd name="connsiteX56" fmla="*/ 235527 w 3532909"/>
              <a:gd name="connsiteY56" fmla="*/ 1851013 h 2820831"/>
              <a:gd name="connsiteX57" fmla="*/ 193964 w 3532909"/>
              <a:gd name="connsiteY57" fmla="*/ 1823304 h 2820831"/>
              <a:gd name="connsiteX58" fmla="*/ 166254 w 3532909"/>
              <a:gd name="connsiteY58" fmla="*/ 1795595 h 2820831"/>
              <a:gd name="connsiteX59" fmla="*/ 124691 w 3532909"/>
              <a:gd name="connsiteY59" fmla="*/ 1781740 h 2820831"/>
              <a:gd name="connsiteX60" fmla="*/ 69273 w 3532909"/>
              <a:gd name="connsiteY60" fmla="*/ 1684759 h 2820831"/>
              <a:gd name="connsiteX61" fmla="*/ 55418 w 3532909"/>
              <a:gd name="connsiteY61" fmla="*/ 1643195 h 2820831"/>
              <a:gd name="connsiteX62" fmla="*/ 27709 w 3532909"/>
              <a:gd name="connsiteY62" fmla="*/ 1587777 h 2820831"/>
              <a:gd name="connsiteX63" fmla="*/ 0 w 3532909"/>
              <a:gd name="connsiteY63" fmla="*/ 1504650 h 2820831"/>
              <a:gd name="connsiteX64" fmla="*/ 27709 w 3532909"/>
              <a:gd name="connsiteY64" fmla="*/ 1130577 h 2820831"/>
              <a:gd name="connsiteX65" fmla="*/ 41564 w 3532909"/>
              <a:gd name="connsiteY65" fmla="*/ 1089013 h 2820831"/>
              <a:gd name="connsiteX66" fmla="*/ 55418 w 3532909"/>
              <a:gd name="connsiteY66" fmla="*/ 1033595 h 2820831"/>
              <a:gd name="connsiteX67" fmla="*/ 83127 w 3532909"/>
              <a:gd name="connsiteY67" fmla="*/ 992031 h 2820831"/>
              <a:gd name="connsiteX68" fmla="*/ 138545 w 3532909"/>
              <a:gd name="connsiteY68" fmla="*/ 867340 h 2820831"/>
              <a:gd name="connsiteX69" fmla="*/ 180109 w 3532909"/>
              <a:gd name="connsiteY69" fmla="*/ 728795 h 2820831"/>
              <a:gd name="connsiteX70" fmla="*/ 235527 w 3532909"/>
              <a:gd name="connsiteY70" fmla="*/ 645668 h 2820831"/>
              <a:gd name="connsiteX71" fmla="*/ 263236 w 3532909"/>
              <a:gd name="connsiteY71" fmla="*/ 604104 h 2820831"/>
              <a:gd name="connsiteX72" fmla="*/ 304800 w 3532909"/>
              <a:gd name="connsiteY72" fmla="*/ 562540 h 2820831"/>
              <a:gd name="connsiteX73" fmla="*/ 332509 w 3532909"/>
              <a:gd name="connsiteY73" fmla="*/ 520977 h 2820831"/>
              <a:gd name="connsiteX74" fmla="*/ 374073 w 3532909"/>
              <a:gd name="connsiteY74" fmla="*/ 493268 h 2820831"/>
              <a:gd name="connsiteX75" fmla="*/ 415636 w 3532909"/>
              <a:gd name="connsiteY75" fmla="*/ 451704 h 2820831"/>
              <a:gd name="connsiteX76" fmla="*/ 457200 w 3532909"/>
              <a:gd name="connsiteY76" fmla="*/ 423995 h 2820831"/>
              <a:gd name="connsiteX77" fmla="*/ 540327 w 3532909"/>
              <a:gd name="connsiteY77" fmla="*/ 354722 h 2820831"/>
              <a:gd name="connsiteX78" fmla="*/ 595745 w 3532909"/>
              <a:gd name="connsiteY78" fmla="*/ 271595 h 2820831"/>
              <a:gd name="connsiteX79" fmla="*/ 651164 w 3532909"/>
              <a:gd name="connsiteY79" fmla="*/ 202322 h 2820831"/>
              <a:gd name="connsiteX80" fmla="*/ 692727 w 3532909"/>
              <a:gd name="connsiteY80" fmla="*/ 174613 h 2820831"/>
              <a:gd name="connsiteX81" fmla="*/ 762000 w 3532909"/>
              <a:gd name="connsiteY81" fmla="*/ 91486 h 282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532909" h="2820831">
                <a:moveTo>
                  <a:pt x="762000" y="91486"/>
                </a:moveTo>
                <a:cubicBezTo>
                  <a:pt x="794327" y="75322"/>
                  <a:pt x="845292" y="83545"/>
                  <a:pt x="886691" y="77631"/>
                </a:cubicBezTo>
                <a:cubicBezTo>
                  <a:pt x="910003" y="74301"/>
                  <a:pt x="932476" y="65455"/>
                  <a:pt x="955964" y="63777"/>
                </a:cubicBezTo>
                <a:cubicBezTo>
                  <a:pt x="1062012" y="56202"/>
                  <a:pt x="1168400" y="54540"/>
                  <a:pt x="1274618" y="49922"/>
                </a:cubicBezTo>
                <a:cubicBezTo>
                  <a:pt x="1771547" y="-49459"/>
                  <a:pt x="1368344" y="26221"/>
                  <a:pt x="2660073" y="49922"/>
                </a:cubicBezTo>
                <a:cubicBezTo>
                  <a:pt x="2724881" y="51111"/>
                  <a:pt x="2789382" y="59159"/>
                  <a:pt x="2854036" y="63777"/>
                </a:cubicBezTo>
                <a:cubicBezTo>
                  <a:pt x="2965483" y="100924"/>
                  <a:pt x="2843795" y="64178"/>
                  <a:pt x="3089564" y="91486"/>
                </a:cubicBezTo>
                <a:cubicBezTo>
                  <a:pt x="3112801" y="94068"/>
                  <a:pt x="3219747" y="127475"/>
                  <a:pt x="3228109" y="133050"/>
                </a:cubicBezTo>
                <a:cubicBezTo>
                  <a:pt x="3286857" y="172215"/>
                  <a:pt x="3254780" y="153312"/>
                  <a:pt x="3325091" y="188468"/>
                </a:cubicBezTo>
                <a:cubicBezTo>
                  <a:pt x="3370325" y="278935"/>
                  <a:pt x="3338196" y="229282"/>
                  <a:pt x="3435927" y="327013"/>
                </a:cubicBezTo>
                <a:lnTo>
                  <a:pt x="3435927" y="327013"/>
                </a:lnTo>
                <a:cubicBezTo>
                  <a:pt x="3502801" y="427325"/>
                  <a:pt x="3476452" y="380354"/>
                  <a:pt x="3519054" y="465559"/>
                </a:cubicBezTo>
                <a:cubicBezTo>
                  <a:pt x="3514436" y="594868"/>
                  <a:pt x="3510945" y="724222"/>
                  <a:pt x="3505200" y="853486"/>
                </a:cubicBezTo>
                <a:cubicBezTo>
                  <a:pt x="3501708" y="932053"/>
                  <a:pt x="3491345" y="1010368"/>
                  <a:pt x="3491345" y="1089013"/>
                </a:cubicBezTo>
                <a:cubicBezTo>
                  <a:pt x="3491345" y="1216376"/>
                  <a:pt x="3503343" y="1452372"/>
                  <a:pt x="3519054" y="1601631"/>
                </a:cubicBezTo>
                <a:cubicBezTo>
                  <a:pt x="3522473" y="1634107"/>
                  <a:pt x="3528291" y="1666286"/>
                  <a:pt x="3532909" y="1698613"/>
                </a:cubicBezTo>
                <a:cubicBezTo>
                  <a:pt x="3528291" y="1809449"/>
                  <a:pt x="3527249" y="1920493"/>
                  <a:pt x="3519054" y="2031122"/>
                </a:cubicBezTo>
                <a:cubicBezTo>
                  <a:pt x="3517975" y="2045686"/>
                  <a:pt x="3508742" y="2058518"/>
                  <a:pt x="3505200" y="2072686"/>
                </a:cubicBezTo>
                <a:cubicBezTo>
                  <a:pt x="3500134" y="2092950"/>
                  <a:pt x="3491565" y="2158893"/>
                  <a:pt x="3477491" y="2183522"/>
                </a:cubicBezTo>
                <a:cubicBezTo>
                  <a:pt x="3466035" y="2203571"/>
                  <a:pt x="3449348" y="2220150"/>
                  <a:pt x="3435927" y="2238940"/>
                </a:cubicBezTo>
                <a:cubicBezTo>
                  <a:pt x="3426249" y="2252490"/>
                  <a:pt x="3417896" y="2266954"/>
                  <a:pt x="3408218" y="2280504"/>
                </a:cubicBezTo>
                <a:cubicBezTo>
                  <a:pt x="3305632" y="2424124"/>
                  <a:pt x="3438652" y="2227925"/>
                  <a:pt x="3311236" y="2419050"/>
                </a:cubicBezTo>
                <a:cubicBezTo>
                  <a:pt x="3302000" y="2432904"/>
                  <a:pt x="3297381" y="2451377"/>
                  <a:pt x="3283527" y="2460613"/>
                </a:cubicBezTo>
                <a:cubicBezTo>
                  <a:pt x="3252669" y="2481185"/>
                  <a:pt x="3236814" y="2487831"/>
                  <a:pt x="3214254" y="2516031"/>
                </a:cubicBezTo>
                <a:cubicBezTo>
                  <a:pt x="3173109" y="2567461"/>
                  <a:pt x="3190326" y="2584044"/>
                  <a:pt x="3103418" y="2613013"/>
                </a:cubicBezTo>
                <a:lnTo>
                  <a:pt x="3020291" y="2640722"/>
                </a:lnTo>
                <a:cubicBezTo>
                  <a:pt x="3006436" y="2649958"/>
                  <a:pt x="2994318" y="2662584"/>
                  <a:pt x="2978727" y="2668431"/>
                </a:cubicBezTo>
                <a:cubicBezTo>
                  <a:pt x="2956678" y="2676699"/>
                  <a:pt x="2932442" y="2677178"/>
                  <a:pt x="2909454" y="2682286"/>
                </a:cubicBezTo>
                <a:cubicBezTo>
                  <a:pt x="2890866" y="2686417"/>
                  <a:pt x="2872509" y="2691522"/>
                  <a:pt x="2854036" y="2696140"/>
                </a:cubicBezTo>
                <a:cubicBezTo>
                  <a:pt x="2835563" y="2705377"/>
                  <a:pt x="2817601" y="2715714"/>
                  <a:pt x="2798618" y="2723850"/>
                </a:cubicBezTo>
                <a:cubicBezTo>
                  <a:pt x="2785195" y="2729603"/>
                  <a:pt x="2771143" y="2733861"/>
                  <a:pt x="2757054" y="2737704"/>
                </a:cubicBezTo>
                <a:cubicBezTo>
                  <a:pt x="2589846" y="2783306"/>
                  <a:pt x="2671932" y="2756508"/>
                  <a:pt x="2452254" y="2793122"/>
                </a:cubicBezTo>
                <a:cubicBezTo>
                  <a:pt x="2336916" y="2812346"/>
                  <a:pt x="2396936" y="2803004"/>
                  <a:pt x="2272145" y="2820831"/>
                </a:cubicBezTo>
                <a:lnTo>
                  <a:pt x="1731818" y="2806977"/>
                </a:lnTo>
                <a:cubicBezTo>
                  <a:pt x="1694619" y="2805394"/>
                  <a:pt x="1657388" y="2800923"/>
                  <a:pt x="1620982" y="2793122"/>
                </a:cubicBezTo>
                <a:cubicBezTo>
                  <a:pt x="1592422" y="2787002"/>
                  <a:pt x="1565563" y="2774649"/>
                  <a:pt x="1537854" y="2765413"/>
                </a:cubicBezTo>
                <a:lnTo>
                  <a:pt x="1454727" y="2737704"/>
                </a:lnTo>
                <a:cubicBezTo>
                  <a:pt x="1454723" y="2737703"/>
                  <a:pt x="1371603" y="2709997"/>
                  <a:pt x="1371600" y="2709995"/>
                </a:cubicBezTo>
                <a:cubicBezTo>
                  <a:pt x="1329858" y="2682167"/>
                  <a:pt x="1323836" y="2675670"/>
                  <a:pt x="1274618" y="2654577"/>
                </a:cubicBezTo>
                <a:cubicBezTo>
                  <a:pt x="1246788" y="2642650"/>
                  <a:pt x="1205764" y="2633900"/>
                  <a:pt x="1177636" y="2626868"/>
                </a:cubicBezTo>
                <a:cubicBezTo>
                  <a:pt x="1104170" y="2553400"/>
                  <a:pt x="1171833" y="2612302"/>
                  <a:pt x="1080654" y="2557595"/>
                </a:cubicBezTo>
                <a:cubicBezTo>
                  <a:pt x="1052098" y="2540461"/>
                  <a:pt x="1025236" y="2520650"/>
                  <a:pt x="997527" y="2502177"/>
                </a:cubicBezTo>
                <a:lnTo>
                  <a:pt x="955964" y="2474468"/>
                </a:lnTo>
                <a:cubicBezTo>
                  <a:pt x="942109" y="2465232"/>
                  <a:pt x="927721" y="2456750"/>
                  <a:pt x="914400" y="2446759"/>
                </a:cubicBezTo>
                <a:cubicBezTo>
                  <a:pt x="895927" y="2432904"/>
                  <a:pt x="876514" y="2420222"/>
                  <a:pt x="858982" y="2405195"/>
                </a:cubicBezTo>
                <a:cubicBezTo>
                  <a:pt x="844106" y="2392444"/>
                  <a:pt x="832470" y="2376174"/>
                  <a:pt x="817418" y="2363631"/>
                </a:cubicBezTo>
                <a:cubicBezTo>
                  <a:pt x="757974" y="2314095"/>
                  <a:pt x="789485" y="2360592"/>
                  <a:pt x="734291" y="2294359"/>
                </a:cubicBezTo>
                <a:cubicBezTo>
                  <a:pt x="676564" y="2225086"/>
                  <a:pt x="741218" y="2275886"/>
                  <a:pt x="665018" y="2225086"/>
                </a:cubicBezTo>
                <a:cubicBezTo>
                  <a:pt x="660400" y="2211231"/>
                  <a:pt x="658678" y="2196045"/>
                  <a:pt x="651164" y="2183522"/>
                </a:cubicBezTo>
                <a:cubicBezTo>
                  <a:pt x="635043" y="2156653"/>
                  <a:pt x="604541" y="2146980"/>
                  <a:pt x="581891" y="2128104"/>
                </a:cubicBezTo>
                <a:cubicBezTo>
                  <a:pt x="566839" y="2115561"/>
                  <a:pt x="552870" y="2101592"/>
                  <a:pt x="540327" y="2086540"/>
                </a:cubicBezTo>
                <a:cubicBezTo>
                  <a:pt x="529667" y="2073748"/>
                  <a:pt x="524392" y="2056751"/>
                  <a:pt x="512618" y="2044977"/>
                </a:cubicBezTo>
                <a:cubicBezTo>
                  <a:pt x="496290" y="2028649"/>
                  <a:pt x="473528" y="2019741"/>
                  <a:pt x="457200" y="2003413"/>
                </a:cubicBezTo>
                <a:cubicBezTo>
                  <a:pt x="445426" y="1991639"/>
                  <a:pt x="439893" y="1974852"/>
                  <a:pt x="429491" y="1961850"/>
                </a:cubicBezTo>
                <a:cubicBezTo>
                  <a:pt x="412308" y="1940371"/>
                  <a:pt x="384224" y="1918434"/>
                  <a:pt x="360218" y="1906431"/>
                </a:cubicBezTo>
                <a:cubicBezTo>
                  <a:pt x="347156" y="1899900"/>
                  <a:pt x="332509" y="1897195"/>
                  <a:pt x="318654" y="1892577"/>
                </a:cubicBezTo>
                <a:cubicBezTo>
                  <a:pt x="199542" y="1813168"/>
                  <a:pt x="350246" y="1908373"/>
                  <a:pt x="235527" y="1851013"/>
                </a:cubicBezTo>
                <a:cubicBezTo>
                  <a:pt x="220634" y="1843566"/>
                  <a:pt x="206966" y="1833706"/>
                  <a:pt x="193964" y="1823304"/>
                </a:cubicBezTo>
                <a:cubicBezTo>
                  <a:pt x="183764" y="1815144"/>
                  <a:pt x="177455" y="1802316"/>
                  <a:pt x="166254" y="1795595"/>
                </a:cubicBezTo>
                <a:cubicBezTo>
                  <a:pt x="153731" y="1788081"/>
                  <a:pt x="138545" y="1786358"/>
                  <a:pt x="124691" y="1781740"/>
                </a:cubicBezTo>
                <a:cubicBezTo>
                  <a:pt x="92923" y="1686441"/>
                  <a:pt x="136375" y="1802188"/>
                  <a:pt x="69273" y="1684759"/>
                </a:cubicBezTo>
                <a:cubicBezTo>
                  <a:pt x="62027" y="1672079"/>
                  <a:pt x="61171" y="1656618"/>
                  <a:pt x="55418" y="1643195"/>
                </a:cubicBezTo>
                <a:cubicBezTo>
                  <a:pt x="47282" y="1624212"/>
                  <a:pt x="35379" y="1606953"/>
                  <a:pt x="27709" y="1587777"/>
                </a:cubicBezTo>
                <a:cubicBezTo>
                  <a:pt x="16861" y="1560658"/>
                  <a:pt x="0" y="1504650"/>
                  <a:pt x="0" y="1504650"/>
                </a:cubicBezTo>
                <a:cubicBezTo>
                  <a:pt x="6813" y="1354747"/>
                  <a:pt x="-4215" y="1258269"/>
                  <a:pt x="27709" y="1130577"/>
                </a:cubicBezTo>
                <a:cubicBezTo>
                  <a:pt x="31251" y="1116409"/>
                  <a:pt x="37552" y="1103055"/>
                  <a:pt x="41564" y="1089013"/>
                </a:cubicBezTo>
                <a:cubicBezTo>
                  <a:pt x="46795" y="1070704"/>
                  <a:pt x="47917" y="1051097"/>
                  <a:pt x="55418" y="1033595"/>
                </a:cubicBezTo>
                <a:cubicBezTo>
                  <a:pt x="61977" y="1018290"/>
                  <a:pt x="76364" y="1007247"/>
                  <a:pt x="83127" y="992031"/>
                </a:cubicBezTo>
                <a:cubicBezTo>
                  <a:pt x="149076" y="843645"/>
                  <a:pt x="75836" y="961405"/>
                  <a:pt x="138545" y="867340"/>
                </a:cubicBezTo>
                <a:cubicBezTo>
                  <a:pt x="146290" y="836362"/>
                  <a:pt x="166618" y="749031"/>
                  <a:pt x="180109" y="728795"/>
                </a:cubicBezTo>
                <a:lnTo>
                  <a:pt x="235527" y="645668"/>
                </a:lnTo>
                <a:cubicBezTo>
                  <a:pt x="244763" y="631813"/>
                  <a:pt x="251462" y="615878"/>
                  <a:pt x="263236" y="604104"/>
                </a:cubicBezTo>
                <a:cubicBezTo>
                  <a:pt x="277091" y="590249"/>
                  <a:pt x="292257" y="577592"/>
                  <a:pt x="304800" y="562540"/>
                </a:cubicBezTo>
                <a:cubicBezTo>
                  <a:pt x="315460" y="549748"/>
                  <a:pt x="320735" y="532751"/>
                  <a:pt x="332509" y="520977"/>
                </a:cubicBezTo>
                <a:cubicBezTo>
                  <a:pt x="344283" y="509203"/>
                  <a:pt x="361281" y="503928"/>
                  <a:pt x="374073" y="493268"/>
                </a:cubicBezTo>
                <a:cubicBezTo>
                  <a:pt x="389125" y="480725"/>
                  <a:pt x="400584" y="464247"/>
                  <a:pt x="415636" y="451704"/>
                </a:cubicBezTo>
                <a:cubicBezTo>
                  <a:pt x="428428" y="441044"/>
                  <a:pt x="444408" y="434655"/>
                  <a:pt x="457200" y="423995"/>
                </a:cubicBezTo>
                <a:cubicBezTo>
                  <a:pt x="563881" y="335095"/>
                  <a:pt x="437129" y="423521"/>
                  <a:pt x="540327" y="354722"/>
                </a:cubicBezTo>
                <a:lnTo>
                  <a:pt x="595745" y="271595"/>
                </a:lnTo>
                <a:cubicBezTo>
                  <a:pt x="616322" y="240729"/>
                  <a:pt x="622959" y="224886"/>
                  <a:pt x="651164" y="202322"/>
                </a:cubicBezTo>
                <a:cubicBezTo>
                  <a:pt x="664166" y="191920"/>
                  <a:pt x="678873" y="183849"/>
                  <a:pt x="692727" y="174613"/>
                </a:cubicBezTo>
                <a:cubicBezTo>
                  <a:pt x="722998" y="129207"/>
                  <a:pt x="729673" y="107650"/>
                  <a:pt x="762000" y="9148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7A378A-047B-4523-A686-607C6EA8D537}"/>
              </a:ext>
            </a:extLst>
          </p:cNvPr>
          <p:cNvSpPr/>
          <p:nvPr/>
        </p:nvSpPr>
        <p:spPr>
          <a:xfrm>
            <a:off x="277091" y="2771554"/>
            <a:ext cx="3308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Входными данными для создания системных диаграмм последовательности служат описания прецедентов и системные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16757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99CFF-FF6D-409A-8FB1-FCEBCD7F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828675"/>
          </a:xfrm>
        </p:spPr>
        <p:txBody>
          <a:bodyPr>
            <a:normAutofit/>
          </a:bodyPr>
          <a:lstStyle/>
          <a:p>
            <a:r>
              <a:rPr lang="ru-RU" sz="3600" dirty="0"/>
              <a:t>Системная диаграмма последовательностей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2BAC9-65CB-416C-9A8D-1ED4467B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38501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Системная диаграмма последовательностей (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, SSD) – это схема, которая для </a:t>
            </a:r>
            <a:r>
              <a:rPr lang="ru-RU" i="1" dirty="0"/>
              <a:t>определенного сценария прецедента </a:t>
            </a:r>
            <a:r>
              <a:rPr lang="ru-RU" dirty="0"/>
              <a:t>показывает генерируемые внешними исполнителями события, их порядок, а также события, генерируемые внутри самой системы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При этом система рассматривается как “черный ящик”</a:t>
            </a:r>
          </a:p>
          <a:p>
            <a:pPr>
              <a:lnSpc>
                <a:spcPct val="100000"/>
              </a:lnSpc>
            </a:pPr>
            <a:r>
              <a:rPr lang="ru-RU" dirty="0"/>
              <a:t>Назначение диаграммы – отображение событий, передаваемых исполнителями системе через ее границы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E9CA8D-CAE0-4B8B-B4A4-65C5D63FB685}"/>
              </a:ext>
            </a:extLst>
          </p:cNvPr>
          <p:cNvSpPr/>
          <p:nvPr/>
        </p:nvSpPr>
        <p:spPr>
          <a:xfrm>
            <a:off x="693821" y="5295220"/>
            <a:ext cx="10904621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Диаграмму последовательностей нужно создать для основного успешного сценария прецедента, а при необходимости и для наиболее существенных и сложных альтернативных сценариев</a:t>
            </a:r>
          </a:p>
        </p:txBody>
      </p:sp>
    </p:spTree>
    <p:extLst>
      <p:ext uri="{BB962C8B-B14F-4D97-AF65-F5344CB8AC3E}">
        <p14:creationId xmlns:p14="http://schemas.microsoft.com/office/powerpoint/2010/main" val="70305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99CFF-FF6D-409A-8FB1-FCEBCD7F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325"/>
            <a:ext cx="10688053" cy="828675"/>
          </a:xfrm>
        </p:spPr>
        <p:txBody>
          <a:bodyPr>
            <a:normAutofit/>
          </a:bodyPr>
          <a:lstStyle/>
          <a:p>
            <a:r>
              <a:rPr lang="ru-RU" sz="3600" dirty="0"/>
              <a:t>Системная диаграмма последовательностей. Пример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90974-0C47-43BB-9FA0-DADB1610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" y="1007592"/>
            <a:ext cx="9583902" cy="572858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95FC09-A60A-47E5-B934-F46A265414EE}"/>
              </a:ext>
            </a:extLst>
          </p:cNvPr>
          <p:cNvSpPr/>
          <p:nvPr/>
        </p:nvSpPr>
        <p:spPr>
          <a:xfrm>
            <a:off x="9906001" y="2862048"/>
            <a:ext cx="21175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 диаграмме отображаются системные события для одного сценария некоторого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2325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4CE50-4925-4557-ADD9-AB27D2A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3899350"/>
            <a:ext cx="5253091" cy="2822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39"/>
            <a:ext cx="10928684" cy="5365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Системные диаграммы последовательностей можно использовать для иллюстрации взаимодействия между системами,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например между системой продаж и внешней службой авторизации платежей по кредитной карточке</a:t>
            </a:r>
          </a:p>
          <a:p>
            <a:pPr>
              <a:lnSpc>
                <a:spcPct val="100000"/>
              </a:lnSpc>
            </a:pPr>
            <a:r>
              <a:rPr lang="ru-RU" dirty="0"/>
              <a:t>Перейти к объектному проектированию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разработка диаграмм последовательностей</a:t>
            </a:r>
            <a:br>
              <a:rPr lang="ru-RU" dirty="0"/>
            </a:br>
            <a:r>
              <a:rPr lang="ru-RU" dirty="0"/>
              <a:t>для иллюстрации взаимодействия</a:t>
            </a:r>
            <a:br>
              <a:rPr lang="ru-RU" dirty="0"/>
            </a:br>
            <a:r>
              <a:rPr lang="ru-RU" dirty="0"/>
              <a:t>разрабатываемых программных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08855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3666" cy="92180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Задание</a:t>
            </a:r>
            <a:r>
              <a:rPr lang="ru-RU" sz="3600" dirty="0"/>
              <a:t>. Реализация системной диаграммы последовательностей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21305"/>
            <a:ext cx="11133667" cy="4599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Разработать системную диаграмму последовательностей (</a:t>
            </a:r>
            <a:r>
              <a:rPr lang="en-US" dirty="0" err="1"/>
              <a:t>ssd</a:t>
            </a:r>
            <a:r>
              <a:rPr lang="ru-RU" dirty="0"/>
              <a:t>) на основе модели прецедентов (согласно индивидуального задания)</a:t>
            </a:r>
            <a:r>
              <a:rPr lang="en-US" dirty="0"/>
              <a:t> </a:t>
            </a:r>
            <a:r>
              <a:rPr lang="ru-RU" dirty="0"/>
              <a:t>для одного сценария некоторого прецедента (см. главу 10 стр. 203 [1]).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Литература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1. </a:t>
            </a:r>
            <a:r>
              <a:rPr lang="ru-RU" dirty="0" err="1"/>
              <a:t>Ларман</a:t>
            </a:r>
            <a:r>
              <a:rPr lang="ru-RU" dirty="0"/>
              <a:t>, </a:t>
            </a:r>
            <a:r>
              <a:rPr lang="ru-RU" dirty="0" err="1"/>
              <a:t>Крэг</a:t>
            </a:r>
            <a:r>
              <a:rPr lang="ru-RU" dirty="0"/>
              <a:t>. Применение UML 2.0 и шаблонов проектирования.3-е издание.: Пер. с англ. — М. : Вильямс, 2013.  – 736 с.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761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524</Words>
  <Application>Microsoft Office PowerPoint</Application>
  <PresentationFormat>Широкоэкранный</PresentationFormat>
  <Paragraphs>51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Системные диаграммы последовательностей</vt:lpstr>
      <vt:lpstr>Что было сделано</vt:lpstr>
      <vt:lpstr>Что дальше?</vt:lpstr>
      <vt:lpstr>Последовательность как взаимодействие</vt:lpstr>
      <vt:lpstr>Взаимосвязь системных диаграмм последовательностей с другими элементами процесса</vt:lpstr>
      <vt:lpstr>Системная диаграмма последовательностей </vt:lpstr>
      <vt:lpstr>Системная диаграмма последовательностей. Пример </vt:lpstr>
      <vt:lpstr>Что дальше?</vt:lpstr>
      <vt:lpstr>Задание. Реализация системной диаграммы последовательностей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Системные диаграммы последовательностей</dc:title>
  <dc:creator>niko</dc:creator>
  <cp:lastModifiedBy>niko</cp:lastModifiedBy>
  <cp:revision>20</cp:revision>
  <dcterms:created xsi:type="dcterms:W3CDTF">2020-05-16T14:53:11Z</dcterms:created>
  <dcterms:modified xsi:type="dcterms:W3CDTF">2020-05-17T11:07:50Z</dcterms:modified>
</cp:coreProperties>
</file>