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63" r:id="rId2"/>
    <p:sldId id="336" r:id="rId3"/>
    <p:sldId id="313" r:id="rId4"/>
    <p:sldId id="327" r:id="rId5"/>
    <p:sldId id="314" r:id="rId6"/>
    <p:sldId id="328" r:id="rId7"/>
    <p:sldId id="329" r:id="rId8"/>
    <p:sldId id="315" r:id="rId9"/>
    <p:sldId id="316" r:id="rId10"/>
    <p:sldId id="317" r:id="rId11"/>
    <p:sldId id="318" r:id="rId12"/>
    <p:sldId id="319" r:id="rId13"/>
    <p:sldId id="320" r:id="rId14"/>
    <p:sldId id="332" r:id="rId15"/>
    <p:sldId id="321" r:id="rId16"/>
    <p:sldId id="322" r:id="rId17"/>
    <p:sldId id="323" r:id="rId18"/>
    <p:sldId id="324" r:id="rId19"/>
    <p:sldId id="325" r:id="rId20"/>
    <p:sldId id="326" r:id="rId21"/>
    <p:sldId id="333" r:id="rId22"/>
    <p:sldId id="334" r:id="rId23"/>
    <p:sldId id="335" r:id="rId2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6" autoAdjust="0"/>
    <p:restoredTop sz="95072" autoAdjust="0"/>
  </p:normalViewPr>
  <p:slideViewPr>
    <p:cSldViewPr>
      <p:cViewPr varScale="1">
        <p:scale>
          <a:sx n="63" d="100"/>
          <a:sy n="63" d="100"/>
        </p:scale>
        <p:origin x="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883A02-8CB4-4427-9BAE-9E4120FBA27F}" type="datetimeFigureOut">
              <a:rPr lang="ru-RU"/>
              <a:pPr>
                <a:defRPr/>
              </a:pPr>
              <a:t>02.07.2023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E5B54CA-0DD0-4973-8186-67EB88896A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E573-1F90-4CCA-A5C1-E87743C87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28BC-8FF3-4899-B3FE-5215C7BD3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6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12AC-B14A-451D-95E8-5FDADE5D6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4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29C9A-50DB-4DFE-A7D4-8ABC62ECBD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7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2799-3ECE-41F3-BC9C-A2906CD48C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A82D-8612-4D62-B991-133C253BC5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50F0B-3A56-4A57-ACDD-1CE624FFB8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0DF2-AE91-4751-A5AE-245A6D12EB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CE99-E4FE-4401-B704-1A2DAA57E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18557-BE4B-469B-B657-5FC95A8463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A1A1-5BD0-4737-86A3-93E68DC849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29F7B-B1F8-407A-A9C1-E5837D689F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E95E0B6-607F-44B5-A117-D3D44ECD4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rinion.org/blog/idef0-znakomstvo-s-notaciey-i-primer-ispolzovaniya" TargetMode="External"/><Relationship Id="rId3" Type="http://schemas.microsoft.com/office/2007/relationships/hdphoto" Target="../media/hdphoto1.wdp"/><Relationship Id="rId7" Type="http://schemas.openxmlformats.org/officeDocument/2006/relationships/hyperlink" Target="http://projectimo.ru/biznes-processy/idef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ia.ru/text/78/472/43301.php" TargetMode="External"/><Relationship Id="rId5" Type="http://schemas.openxmlformats.org/officeDocument/2006/relationships/hyperlink" Target="https://www.cfin.ru/management/iso9000/idef_iso.shtml" TargetMode="External"/><Relationship Id="rId4" Type="http://schemas.openxmlformats.org/officeDocument/2006/relationships/hyperlink" Target="https://infostart.ru/1c/articles/140820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b="1" dirty="0"/>
              <a:t>Обзор методологии</a:t>
            </a:r>
            <a:r>
              <a:rPr lang="en-US" sz="3600" b="1" dirty="0"/>
              <a:t> SADT </a:t>
            </a:r>
            <a:br>
              <a:rPr lang="ru-RU" sz="3600" b="1" dirty="0"/>
            </a:br>
            <a:r>
              <a:rPr lang="en-US" sz="3600" b="1" dirty="0"/>
              <a:t>(Structured Analysis and Design Technique)</a:t>
            </a:r>
            <a:endParaRPr lang="ru-RU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Диаграммы методологии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184576"/>
          </a:xfrm>
        </p:spPr>
        <p:txBody>
          <a:bodyPr/>
          <a:lstStyle/>
          <a:p>
            <a:r>
              <a:rPr lang="ru-RU" sz="2800" dirty="0"/>
              <a:t>Функции делятся на подфункции и так до достижения требуемого уровня детализации исследуемой системы</a:t>
            </a:r>
          </a:p>
          <a:p>
            <a:r>
              <a:rPr lang="ru-RU" sz="2800" dirty="0"/>
              <a:t>Диаграммы, которые описывают каждый такой фрагмент системы, называются </a:t>
            </a:r>
            <a:r>
              <a:rPr lang="ru-RU" sz="2800" b="1" i="1" dirty="0"/>
              <a:t>диаграммами декомпозиции</a:t>
            </a:r>
            <a:endParaRPr lang="ru-RU" sz="2800" dirty="0"/>
          </a:p>
          <a:p>
            <a:pPr lvl="1"/>
            <a:r>
              <a:rPr lang="ru-RU" sz="2400" dirty="0"/>
              <a:t>После каждого сеанса декомпозиции проводятся сеансы экспертизы – эксперты предметной области указывают на соответствие реальных процессов созданным диаграммам. </a:t>
            </a:r>
          </a:p>
          <a:p>
            <a:pPr lvl="1"/>
            <a:r>
              <a:rPr lang="ru-RU" sz="2400" dirty="0"/>
              <a:t>Найденные несоответствия устраняются, после чего приступают к дальнейшей детализации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165729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Диаграммы методологии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/>
          <a:lstStyle/>
          <a:p>
            <a:r>
              <a:rPr lang="ru-RU" sz="2800" b="1" i="1" dirty="0"/>
              <a:t>Диаграмма дерева узлов</a:t>
            </a:r>
            <a:r>
              <a:rPr lang="ru-RU" sz="2800" dirty="0"/>
              <a:t> показывает иерархическую зависимость функций (работ), но не связи между ними. </a:t>
            </a:r>
          </a:p>
          <a:p>
            <a:pPr lvl="1"/>
            <a:r>
              <a:rPr lang="ru-RU" sz="2400" dirty="0"/>
              <a:t>Их может быть несколько, поскольку дерево можно построить на произвольную глубину и с произвольного узла.</a:t>
            </a:r>
          </a:p>
          <a:p>
            <a:r>
              <a:rPr lang="ru-RU" sz="2800" b="1" i="1" dirty="0"/>
              <a:t>Диаграммы для экспозиции </a:t>
            </a:r>
            <a:r>
              <a:rPr lang="ru-RU" sz="2800" dirty="0"/>
              <a:t>строятся для иллюстрации отдельных фрагментов модели с целью отображения альтернативной точки зрения на происходящие в системе процессы</a:t>
            </a:r>
          </a:p>
          <a:p>
            <a:pPr lvl="1"/>
            <a:r>
              <a:rPr lang="ru-RU" sz="2400" dirty="0"/>
              <a:t>например, с точки зрения руководства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78867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Элементы графической нотации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1728192"/>
          </a:xfrm>
        </p:spPr>
        <p:txBody>
          <a:bodyPr/>
          <a:lstStyle/>
          <a:p>
            <a:r>
              <a:rPr lang="ru-RU" sz="2400" dirty="0"/>
              <a:t>Главными компонентами модели являются диаграммы </a:t>
            </a:r>
          </a:p>
          <a:p>
            <a:r>
              <a:rPr lang="ru-RU" sz="2400" dirty="0"/>
              <a:t>На них отображаются </a:t>
            </a:r>
            <a:r>
              <a:rPr lang="ru-RU" sz="2400" b="1" dirty="0">
                <a:solidFill>
                  <a:srgbClr val="C00000"/>
                </a:solidFill>
              </a:rPr>
              <a:t>функции системы </a:t>
            </a:r>
            <a:r>
              <a:rPr lang="ru-RU" sz="2400" dirty="0"/>
              <a:t>в виде </a:t>
            </a:r>
            <a:r>
              <a:rPr lang="ru-RU" sz="2400" b="1" dirty="0">
                <a:solidFill>
                  <a:srgbClr val="C00000"/>
                </a:solidFill>
              </a:rPr>
              <a:t>прямоугольников</a:t>
            </a:r>
            <a:r>
              <a:rPr lang="ru-RU" sz="2400" dirty="0"/>
              <a:t>, а также </a:t>
            </a:r>
            <a:r>
              <a:rPr lang="ru-RU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связи</a:t>
            </a:r>
            <a:r>
              <a:rPr lang="ru-RU" sz="2400" dirty="0"/>
              <a:t> между ними и внешней средой посредством </a:t>
            </a:r>
            <a:r>
              <a:rPr lang="ru-RU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стрелок</a:t>
            </a:r>
            <a:r>
              <a:rPr lang="ru-RU" sz="24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7960" y="3140968"/>
            <a:ext cx="6405767" cy="3520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61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Элементы графической нотации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5434270"/>
          </a:xfrm>
        </p:spPr>
        <p:txBody>
          <a:bodyPr/>
          <a:lstStyle/>
          <a:p>
            <a:r>
              <a:rPr lang="ru-RU" sz="2400" b="1" i="1" dirty="0"/>
              <a:t>вход</a:t>
            </a:r>
            <a:r>
              <a:rPr lang="ru-RU" sz="2400" dirty="0"/>
              <a:t> (</a:t>
            </a:r>
            <a:r>
              <a:rPr lang="ru-RU" sz="2400" dirty="0" err="1"/>
              <a:t>input</a:t>
            </a:r>
            <a:r>
              <a:rPr lang="ru-RU" sz="2400" dirty="0"/>
              <a:t>) – материал или </a:t>
            </a:r>
            <a:br>
              <a:rPr lang="ru-RU" sz="2400" dirty="0"/>
            </a:br>
            <a:r>
              <a:rPr lang="ru-RU" sz="2400" dirty="0"/>
              <a:t>информация, которые </a:t>
            </a:r>
            <a:br>
              <a:rPr lang="ru-RU" sz="2400" dirty="0"/>
            </a:br>
            <a:r>
              <a:rPr lang="ru-RU" sz="2400" dirty="0"/>
              <a:t>используются и преобразуются </a:t>
            </a:r>
            <a:br>
              <a:rPr lang="ru-RU" sz="2400" dirty="0"/>
            </a:br>
            <a:r>
              <a:rPr lang="ru-RU" sz="2400" dirty="0"/>
              <a:t>работой для получения </a:t>
            </a:r>
            <a:br>
              <a:rPr lang="ru-RU" sz="2400" dirty="0"/>
            </a:br>
            <a:r>
              <a:rPr lang="ru-RU" sz="2400" dirty="0"/>
              <a:t>результата (выхода).</a:t>
            </a:r>
          </a:p>
          <a:p>
            <a:r>
              <a:rPr lang="ru-RU" sz="2400" b="1" i="1" dirty="0"/>
              <a:t>управление</a:t>
            </a:r>
            <a:r>
              <a:rPr lang="ru-RU" sz="2400" dirty="0"/>
              <a:t> (</a:t>
            </a:r>
            <a:r>
              <a:rPr lang="ru-RU" sz="2400" dirty="0" err="1"/>
              <a:t>control</a:t>
            </a:r>
            <a:r>
              <a:rPr lang="ru-RU" sz="2400" dirty="0"/>
              <a:t>) – управляющие, регламентирующие и нормативные данные, которыми руководствуется работа</a:t>
            </a:r>
          </a:p>
          <a:p>
            <a:r>
              <a:rPr lang="ru-RU" sz="2400" b="1" i="1" dirty="0"/>
              <a:t>механизм</a:t>
            </a:r>
            <a:r>
              <a:rPr lang="ru-RU" sz="2400" dirty="0"/>
              <a:t> (</a:t>
            </a:r>
            <a:r>
              <a:rPr lang="ru-RU" sz="2400" dirty="0" err="1"/>
              <a:t>mechanism</a:t>
            </a:r>
            <a:r>
              <a:rPr lang="ru-RU" sz="2400" dirty="0"/>
              <a:t>) – ресурсы, которые выполняют работу</a:t>
            </a:r>
          </a:p>
          <a:p>
            <a:r>
              <a:rPr lang="ru-RU" sz="2400" b="1" i="1" dirty="0"/>
              <a:t>вызов</a:t>
            </a:r>
            <a:r>
              <a:rPr lang="ru-RU" sz="2400" dirty="0"/>
              <a:t> (</a:t>
            </a:r>
            <a:r>
              <a:rPr lang="ru-RU" sz="2400" dirty="0" err="1"/>
              <a:t>call</a:t>
            </a:r>
            <a:r>
              <a:rPr lang="ru-RU" sz="2400" dirty="0"/>
              <a:t>) – стрелка указывает, что некоторая часть работы выполняется за пределами рассматриваемого блока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1050" y="1111979"/>
            <a:ext cx="3438515" cy="1890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24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B285-80F9-44AE-9591-B5CAC25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r>
              <a:rPr lang="ru-RU" sz="3200" dirty="0"/>
              <a:t>Контекстная диаграмма. Пример.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62EDE-D03F-4157-9077-BF7990A5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8229600" cy="57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8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Декомпозиция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1905878"/>
          </a:xfrm>
        </p:spPr>
        <p:txBody>
          <a:bodyPr/>
          <a:lstStyle/>
          <a:p>
            <a:r>
              <a:rPr lang="ru-RU" sz="2800" dirty="0"/>
              <a:t>Каждая отдельная функция должна решать одну, строго определенную задачу</a:t>
            </a:r>
          </a:p>
          <a:p>
            <a:r>
              <a:rPr lang="ru-RU" sz="2800" dirty="0"/>
              <a:t>В противном случае необходима дальнейшая декомпозиция или разделение функций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2201" y="3573016"/>
            <a:ext cx="8094255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/>
              <a:t>При объединении функций в подсистемы необходимо стремиться, чтобы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FF0000"/>
                </a:solidFill>
              </a:rPr>
              <a:t>внутренняя связность </a:t>
            </a:r>
            <a:r>
              <a:rPr lang="ru-RU" sz="2800" dirty="0"/>
              <a:t>(между функциями внутри модуля) </a:t>
            </a:r>
            <a:r>
              <a:rPr lang="ru-RU" sz="2800" dirty="0">
                <a:solidFill>
                  <a:srgbClr val="FF0000"/>
                </a:solidFill>
              </a:rPr>
              <a:t>была как можно сильнее</a:t>
            </a:r>
            <a:r>
              <a:rPr lang="ru-RU" sz="2800" dirty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800" dirty="0"/>
              <a:t>а </a:t>
            </a:r>
            <a:r>
              <a:rPr lang="ru-R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внешняя </a:t>
            </a:r>
            <a:r>
              <a:rPr lang="ru-RU" sz="2800" dirty="0"/>
              <a:t>(между функциями, входящими в разные модули), </a:t>
            </a:r>
            <a:r>
              <a:rPr lang="ru-R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как можно слабее</a:t>
            </a:r>
          </a:p>
        </p:txBody>
      </p:sp>
    </p:spTree>
    <p:extLst>
      <p:ext uri="{BB962C8B-B14F-4D97-AF65-F5344CB8AC3E}">
        <p14:creationId xmlns:p14="http://schemas.microsoft.com/office/powerpoint/2010/main" val="300410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Типы связей между работами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5434270"/>
          </a:xfrm>
        </p:spPr>
        <p:txBody>
          <a:bodyPr/>
          <a:lstStyle/>
          <a:p>
            <a:r>
              <a:rPr lang="ru-RU" sz="2800" b="1" i="1" dirty="0"/>
              <a:t>Иерархическая связь (связь «часть» – «целое»)</a:t>
            </a:r>
            <a:r>
              <a:rPr lang="ru-RU" sz="2800" dirty="0"/>
              <a:t> имеет место между функцией и подфункциями, из которых она состоит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24" y="3140968"/>
            <a:ext cx="764979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1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Типы связей между работами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2553950"/>
          </a:xfrm>
        </p:spPr>
        <p:txBody>
          <a:bodyPr/>
          <a:lstStyle/>
          <a:p>
            <a:r>
              <a:rPr lang="ru-RU" sz="2400" b="1" i="1" dirty="0"/>
              <a:t>Регламентирующая (управляющая, подчиненная) связь</a:t>
            </a:r>
            <a:r>
              <a:rPr lang="ru-RU" sz="2400" dirty="0"/>
              <a:t> отражает зависимость одной функции от другой, когда выход одной работы направляется на управление другой. </a:t>
            </a:r>
          </a:p>
          <a:p>
            <a:pPr lvl="1"/>
            <a:r>
              <a:rPr lang="ru-RU" sz="2000" dirty="0"/>
              <a:t>Функцию, из которой выходит управление, следует считать регламентирующей или управляющей, а в которую входит – подчиненной.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20072" y="4461808"/>
            <a:ext cx="367240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Прямая связь по управлению</a:t>
            </a:r>
            <a:r>
              <a:rPr lang="ru-RU" sz="2400" dirty="0"/>
              <a:t> – управление передается с вышестоящей работы на нижестоящую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" y="3899386"/>
            <a:ext cx="4837589" cy="25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1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Типы связей между работами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2553950"/>
          </a:xfrm>
        </p:spPr>
        <p:txBody>
          <a:bodyPr/>
          <a:lstStyle/>
          <a:p>
            <a:r>
              <a:rPr lang="ru-RU" sz="2400" b="1" i="1" dirty="0"/>
              <a:t>Регламентирующая (управляющая, подчиненная) связь</a:t>
            </a:r>
            <a:r>
              <a:rPr lang="ru-RU" sz="2400" dirty="0"/>
              <a:t> отражает зависимость одной функции от другой, когда выход одной работы направляется на управление другой. </a:t>
            </a:r>
          </a:p>
          <a:p>
            <a:pPr lvl="1"/>
            <a:r>
              <a:rPr lang="ru-RU" sz="2000" dirty="0"/>
              <a:t>Функцию, из которой выходит управление, следует считать регламентирующей или управляющей, а в которую входит – подчиненной.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2160" y="3904536"/>
            <a:ext cx="29096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Обратная связь по управлению – </a:t>
            </a:r>
            <a:r>
              <a:rPr lang="ru-RU" sz="2400" dirty="0"/>
              <a:t>управление передается от нижестоящей к вышестоящей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" y="3933056"/>
            <a:ext cx="5786382" cy="2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Типы связей между работами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2985998"/>
          </a:xfrm>
        </p:spPr>
        <p:txBody>
          <a:bodyPr/>
          <a:lstStyle/>
          <a:p>
            <a:r>
              <a:rPr lang="ru-RU" sz="2400" b="1" i="1" dirty="0"/>
              <a:t>Функциональная (технологическая) связь</a:t>
            </a:r>
            <a:r>
              <a:rPr lang="ru-RU" sz="2400" dirty="0"/>
              <a:t> имеет место, когда выход одной функции служит входными данными для следующей функции. </a:t>
            </a:r>
          </a:p>
          <a:p>
            <a:pPr lvl="1"/>
            <a:r>
              <a:rPr lang="ru-RU" sz="2000" dirty="0"/>
              <a:t>С точки зрения потока материальных объектов данная связь показывает технологию (последовательность работ) обработки этих объектов. </a:t>
            </a:r>
          </a:p>
          <a:p>
            <a:pPr marL="0" indent="0">
              <a:buNone/>
            </a:pPr>
            <a:r>
              <a:rPr lang="ru-RU" sz="2400" b="1" i="1" dirty="0"/>
              <a:t>Прямая связь по входу</a:t>
            </a:r>
            <a:r>
              <a:rPr lang="ru-RU" sz="2400" dirty="0"/>
              <a:t>, когда выход передается с вышестоящей работы на нижестоящую</a:t>
            </a:r>
          </a:p>
          <a:p>
            <a:pPr marL="457200" lvl="1" indent="0">
              <a:buNone/>
            </a:pPr>
            <a:r>
              <a:rPr lang="ru-RU" sz="20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552769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400" b="1" i="1" dirty="0"/>
              <a:t>Обратная связь </a:t>
            </a:r>
            <a:r>
              <a:rPr lang="ru-RU" sz="2400" dirty="0"/>
              <a:t>по входу, когда выход передается с нижестоящей к вышестоящей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248815"/>
            <a:ext cx="6120680" cy="11038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49" y="5405224"/>
            <a:ext cx="4382156" cy="13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7725" y="404664"/>
            <a:ext cx="4690779" cy="6361707"/>
          </a:xfrm>
          <a:prstGeom prst="rect">
            <a:avLst/>
          </a:prstGeom>
        </p:spPr>
      </p:pic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667234"/>
            <a:ext cx="6984776" cy="96156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dirty="0"/>
              <a:t>РД </a:t>
            </a:r>
            <a:r>
              <a:rPr lang="en-US" sz="2400" dirty="0"/>
              <a:t>IDEF 0 - 2000</a:t>
            </a:r>
            <a:r>
              <a:rPr lang="ru-RU" sz="2400" dirty="0"/>
              <a:t>. Методология функционального моделирования </a:t>
            </a:r>
            <a:r>
              <a:rPr lang="en-US" sz="2400" dirty="0"/>
              <a:t>IDEF0</a:t>
            </a:r>
            <a:endParaRPr lang="ru-RU" sz="2400" dirty="0"/>
          </a:p>
          <a:p>
            <a:pPr marL="457200" indent="-457200" eaLnBrk="1" hangingPunct="1">
              <a:lnSpc>
                <a:spcPct val="80000"/>
              </a:lnSpc>
              <a:defRPr/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D5912-FFE8-27CE-CF2D-D6BC13274019}"/>
              </a:ext>
            </a:extLst>
          </p:cNvPr>
          <p:cNvSpPr txBox="1"/>
          <p:nvPr/>
        </p:nvSpPr>
        <p:spPr>
          <a:xfrm>
            <a:off x="107152" y="1989415"/>
            <a:ext cx="5249316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hlinkClick r:id="rId4"/>
              </a:rPr>
              <a:t>Котлеты по-одесски, или с чем кушать IDEF0</a:t>
            </a:r>
            <a:endParaRPr lang="ru-R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hlinkClick r:id="rId5"/>
              </a:rPr>
              <a:t>Использование IDEF0 для описания и классификации процессов в рамках системы качества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hlinkClick r:id="rId6"/>
              </a:rPr>
              <a:t>Методика и порядок работ по определению, классификации и идентификации процессов. описание процессов на базе методологии IDEF0 </a:t>
            </a:r>
            <a:endParaRPr lang="ru-R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hlinkClick r:id="rId7"/>
              </a:rPr>
              <a:t>Актуально ли на сегодня моделирование в IDEF0?</a:t>
            </a:r>
            <a:endParaRPr lang="ru-R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hlinkClick r:id="rId8"/>
              </a:rPr>
              <a:t>IDEF0. Знакомство с нотацией и пример использования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Типы связей между работами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5090"/>
            <a:ext cx="8464639" cy="1385845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Потребительская связь</a:t>
            </a:r>
            <a:r>
              <a:rPr lang="ru-RU" sz="2400" dirty="0"/>
              <a:t> имеет место, когда выход одной функции служит механизмом для следующей функции</a:t>
            </a:r>
            <a:endParaRPr lang="ru-RU" sz="1800" dirty="0"/>
          </a:p>
          <a:p>
            <a:pPr marL="457200" lvl="1" indent="0">
              <a:buNone/>
            </a:pPr>
            <a:r>
              <a:rPr lang="ru-RU" sz="24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11" y="2132856"/>
            <a:ext cx="3787989" cy="22103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813" y="4343238"/>
            <a:ext cx="403244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i="1" dirty="0">
                <a:latin typeface="+mn-lt"/>
                <a:cs typeface="+mn-cs"/>
              </a:rPr>
              <a:t>Информационная</a:t>
            </a:r>
            <a:r>
              <a:rPr lang="ru-RU" sz="2400" b="1" i="1" dirty="0"/>
              <a:t> связь </a:t>
            </a:r>
            <a:r>
              <a:rPr lang="ru-RU" sz="2200" dirty="0"/>
              <a:t>имеет место между функциями, использующими в качестве входных данных одну и ту же информацию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9" y="4797152"/>
            <a:ext cx="4905307" cy="1944216"/>
          </a:xfrm>
          <a:prstGeom prst="rect">
            <a:avLst/>
          </a:prstGeom>
        </p:spPr>
      </p:pic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D7403A1D-E9A0-44CB-8DEF-2C6C9282EB24}"/>
              </a:ext>
            </a:extLst>
          </p:cNvPr>
          <p:cNvSpPr/>
          <p:nvPr/>
        </p:nvSpPr>
        <p:spPr>
          <a:xfrm>
            <a:off x="2403813" y="2132939"/>
            <a:ext cx="3682753" cy="988665"/>
          </a:xfrm>
          <a:prstGeom prst="wedgeRoundRectCallout">
            <a:avLst>
              <a:gd name="adj1" fmla="val 69288"/>
              <a:gd name="adj2" fmla="val 6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200" dirty="0"/>
              <a:t>Одна функция потребляет ресурсы, вырабатываемые другой</a:t>
            </a:r>
          </a:p>
        </p:txBody>
      </p:sp>
    </p:spTree>
    <p:extLst>
      <p:ext uri="{BB962C8B-B14F-4D97-AF65-F5344CB8AC3E}">
        <p14:creationId xmlns:p14="http://schemas.microsoft.com/office/powerpoint/2010/main" val="364047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B285-80F9-44AE-9591-B5CAC25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r>
              <a:rPr lang="ru-RU" sz="3200" dirty="0"/>
              <a:t>Диаграмма декомпозиции первого уровня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D43D8-ABAC-4DF3-B87A-FD515DE6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5" y="1144216"/>
            <a:ext cx="8076483" cy="55971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42E9B1-2EC2-5E84-2D72-DC95B451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31" y="1883768"/>
            <a:ext cx="2114550" cy="1276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353E3-46ED-B952-2E45-D4B50A3E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304617"/>
            <a:ext cx="2114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5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B285-80F9-44AE-9591-B5CAC25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r>
              <a:rPr lang="ru-RU" sz="2800" dirty="0"/>
              <a:t>Диаграмма декомпозиции второго уровня для блока А2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818FA9-462B-4C3B-B421-C3BE76B8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2" y="1321566"/>
            <a:ext cx="8028384" cy="55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8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B285-80F9-44AE-9591-B5CAC25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r>
              <a:rPr lang="ru-RU" sz="2800" dirty="0"/>
              <a:t>Диаграмма декомпозиции второго уровня для блока А4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DD127-F7CC-4804-A4EA-87BE5246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7355"/>
            <a:ext cx="7884368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Назначение и состав методологии SADT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50405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800" dirty="0"/>
              <a:t>Методология </a:t>
            </a:r>
            <a:r>
              <a:rPr lang="ru-RU" sz="2800" b="1" dirty="0"/>
              <a:t>SADT</a:t>
            </a:r>
            <a:r>
              <a:rPr lang="ru-RU" sz="2800" dirty="0"/>
              <a:t> (</a:t>
            </a:r>
            <a:r>
              <a:rPr lang="ru-RU" sz="2800" dirty="0" err="1"/>
              <a:t>Structured</a:t>
            </a:r>
            <a:r>
              <a:rPr lang="ru-RU" sz="2800" dirty="0"/>
              <a:t> </a:t>
            </a:r>
            <a:r>
              <a:rPr lang="ru-RU" sz="2800" dirty="0" err="1"/>
              <a:t>Analysis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Design</a:t>
            </a:r>
            <a:r>
              <a:rPr lang="ru-RU" sz="2800" dirty="0"/>
              <a:t> </a:t>
            </a:r>
            <a:r>
              <a:rPr lang="ru-RU" sz="2800" dirty="0" err="1"/>
              <a:t>Technique</a:t>
            </a:r>
            <a:r>
              <a:rPr lang="ru-RU" sz="2800" dirty="0"/>
              <a:t> – методология структурного анализа и проектирования) представляет собой совокупность методов, правил и процедур, предназначенных для построения моделей системы</a:t>
            </a:r>
          </a:p>
          <a:p>
            <a:pPr lvl="1">
              <a:spcBef>
                <a:spcPts val="600"/>
              </a:spcBef>
            </a:pPr>
            <a:r>
              <a:rPr lang="ru-RU" sz="2400" dirty="0"/>
              <a:t>Начало разработки методологии – Дуглас Росс (США), середина 60-х гг. ХХ в</a:t>
            </a:r>
          </a:p>
          <a:p>
            <a:pPr lvl="1"/>
            <a:endParaRPr lang="ru-RU" sz="2400" dirty="0"/>
          </a:p>
          <a:p>
            <a:endParaRPr lang="ru-RU" sz="2800" dirty="0"/>
          </a:p>
          <a:p>
            <a:endParaRPr lang="ru-RU" sz="2800" dirty="0"/>
          </a:p>
          <a:p>
            <a:pPr>
              <a:spcBef>
                <a:spcPts val="120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04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Назначение и состав методологии SADT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51845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800" dirty="0"/>
              <a:t>Методология </a:t>
            </a:r>
            <a:r>
              <a:rPr lang="ru-RU" sz="2800" b="1" dirty="0"/>
              <a:t>SADT</a:t>
            </a:r>
            <a:r>
              <a:rPr lang="ru-RU" sz="2800" dirty="0"/>
              <a:t> включает семейство стандартов </a:t>
            </a:r>
            <a:r>
              <a:rPr lang="en-US" sz="2800" dirty="0"/>
              <a:t>IDEFX:</a:t>
            </a:r>
          </a:p>
          <a:p>
            <a:pPr lvl="1"/>
            <a:r>
              <a:rPr lang="en-US" sz="2400" b="1" i="1" dirty="0"/>
              <a:t>IDEF0 </a:t>
            </a:r>
            <a:r>
              <a:rPr lang="en-US" sz="2400" dirty="0"/>
              <a:t>– </a:t>
            </a:r>
            <a:r>
              <a:rPr lang="ru-RU" sz="2400" dirty="0"/>
              <a:t>методология функционального моделирования</a:t>
            </a:r>
            <a:endParaRPr lang="en-US" sz="2400" dirty="0"/>
          </a:p>
          <a:p>
            <a:pPr lvl="1"/>
            <a:r>
              <a:rPr lang="ru-RU" sz="2400" b="1" i="1" dirty="0"/>
              <a:t>IDEF1 </a:t>
            </a:r>
            <a:r>
              <a:rPr lang="ru-RU" sz="2400" dirty="0"/>
              <a:t>– методология моделирования информационных потоков внутри систем</a:t>
            </a:r>
            <a:endParaRPr lang="en-US" sz="2400" dirty="0"/>
          </a:p>
          <a:p>
            <a:pPr lvl="1"/>
            <a:r>
              <a:rPr lang="ru-RU" sz="2400" b="1" i="1" dirty="0"/>
              <a:t>IDEF2 </a:t>
            </a:r>
            <a:r>
              <a:rPr lang="ru-RU" sz="2400" i="1" dirty="0"/>
              <a:t>– </a:t>
            </a:r>
            <a:r>
              <a:rPr lang="ru-RU" sz="2400" dirty="0"/>
              <a:t>методология динамического моделирования систем</a:t>
            </a:r>
            <a:endParaRPr lang="en-US" sz="2400" dirty="0"/>
          </a:p>
          <a:p>
            <a:pPr lvl="1"/>
            <a:r>
              <a:rPr lang="ru-RU" sz="2400" b="1" i="1" dirty="0"/>
              <a:t>IDEF3 – </a:t>
            </a:r>
            <a:r>
              <a:rPr lang="ru-RU" sz="2400" dirty="0"/>
              <a:t>методология документирования процессов, происходящих в системе </a:t>
            </a:r>
            <a:endParaRPr lang="en-US" sz="2400" dirty="0"/>
          </a:p>
          <a:p>
            <a:pPr lvl="1"/>
            <a:r>
              <a:rPr lang="en-US" sz="2400" b="1" i="1" dirty="0"/>
              <a:t>I</a:t>
            </a:r>
            <a:r>
              <a:rPr lang="ru-RU" sz="2400" b="1" i="1" dirty="0"/>
              <a:t>DEF4</a:t>
            </a:r>
            <a:r>
              <a:rPr lang="ru-RU" sz="2400" dirty="0"/>
              <a:t> – методология построения объектно-ориентированных систем </a:t>
            </a:r>
            <a:endParaRPr lang="ru-RU" sz="2800" dirty="0"/>
          </a:p>
          <a:p>
            <a:endParaRPr lang="ru-RU" sz="2800" dirty="0"/>
          </a:p>
          <a:p>
            <a:pPr>
              <a:spcBef>
                <a:spcPts val="120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68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Применение методологии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b="1" dirty="0"/>
              <a:t>IDEF0 может применяться на ранних этапах создания</a:t>
            </a:r>
            <a:r>
              <a:rPr lang="ru-RU" sz="2400" dirty="0"/>
              <a:t> широкого круга систем.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Может быть использована для анализа функций существующих систем и выработки решений по их улучшению.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Основу методологии IDEF0 </a:t>
            </a:r>
            <a:r>
              <a:rPr lang="ru-RU" sz="2400" dirty="0"/>
              <a:t>составляет графический язык описания процессов – графика "блоков и дуг"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IDEF0-диаграммы отображают производственную операцию в виде блока, а интерфейсы входа/выхода в/из операции представляются дугами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Модель в нотации IDEF0 </a:t>
            </a:r>
            <a:r>
              <a:rPr lang="ru-RU" sz="2400" dirty="0"/>
              <a:t>представляет собой совокупность иерархически упорядоченных и взаимосвязанных диаграмм</a:t>
            </a:r>
            <a:r>
              <a:rPr lang="ru-RU" sz="2200" dirty="0"/>
              <a:t> </a:t>
            </a:r>
          </a:p>
          <a:p>
            <a:pPr lvl="1"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78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75E87-BCE7-4D81-9A21-1DC457B2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Основные элементы концепции </a:t>
            </a:r>
            <a:r>
              <a:rPr lang="en-US" sz="3200" dirty="0"/>
              <a:t>IDEF0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2CEC6-642C-495B-8E9D-92EA1CEA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r>
              <a:rPr lang="ru-RU" sz="2800" dirty="0"/>
              <a:t>Результат: </a:t>
            </a:r>
            <a:r>
              <a:rPr lang="ru-RU" sz="2800" b="1" dirty="0"/>
              <a:t>Модель</a:t>
            </a:r>
            <a:r>
              <a:rPr lang="ru-RU" sz="2800" dirty="0"/>
              <a:t> – искусственный объект, представляющий собой отображение (образ) системы и ее компонентов</a:t>
            </a:r>
          </a:p>
          <a:p>
            <a:r>
              <a:rPr lang="ru-RU" sz="2800" dirty="0"/>
              <a:t>Блочное моделирование и его графическое представление</a:t>
            </a:r>
          </a:p>
          <a:p>
            <a:pPr lvl="1"/>
            <a:r>
              <a:rPr lang="ru-RU" sz="2200" dirty="0"/>
              <a:t>Представление любой изучаемой системы в виде набора взаимодействующих и взаимосвязанных блоков, отображающих процессы, операции, действия, происходящие в изучаемой системе</a:t>
            </a:r>
          </a:p>
          <a:p>
            <a:r>
              <a:rPr lang="ru-RU" sz="2800" dirty="0"/>
              <a:t>Лаконичность и точность</a:t>
            </a:r>
          </a:p>
          <a:p>
            <a:pPr lvl="1"/>
            <a:r>
              <a:rPr lang="ru-RU" sz="2200" dirty="0"/>
              <a:t>Документация, описывающая систему должна быть точной и лаконичной – обеспечивается графическим языком</a:t>
            </a:r>
          </a:p>
        </p:txBody>
      </p:sp>
    </p:spTree>
    <p:extLst>
      <p:ext uri="{BB962C8B-B14F-4D97-AF65-F5344CB8AC3E}">
        <p14:creationId xmlns:p14="http://schemas.microsoft.com/office/powerpoint/2010/main" val="120022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75E87-BCE7-4D81-9A21-1DC457B2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Основные элементы концепции </a:t>
            </a:r>
            <a:r>
              <a:rPr lang="en-US" sz="3200" dirty="0"/>
              <a:t>IDEF0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2CEC6-642C-495B-8E9D-92EA1CEA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r>
              <a:rPr lang="ru-RU" sz="2800" dirty="0"/>
              <a:t>Передача информации</a:t>
            </a:r>
          </a:p>
          <a:p>
            <a:pPr lvl="1"/>
            <a:r>
              <a:rPr lang="ru-RU" sz="2200" dirty="0"/>
              <a:t>Обеспечение передачи информации от одного участника разработки модели к другому</a:t>
            </a:r>
          </a:p>
          <a:p>
            <a:r>
              <a:rPr lang="ru-RU" sz="2800" dirty="0"/>
              <a:t>Строгость (формализм) и точность</a:t>
            </a:r>
          </a:p>
          <a:p>
            <a:pPr lvl="1"/>
            <a:r>
              <a:rPr lang="ru-RU" sz="2200" dirty="0"/>
              <a:t>Выполнение правил IDEF0 требует достаточной строгости и точности – правила описаны стандартом</a:t>
            </a:r>
          </a:p>
          <a:p>
            <a:r>
              <a:rPr lang="ru-RU" sz="2800" dirty="0"/>
              <a:t>Итеративное моделирование</a:t>
            </a:r>
          </a:p>
          <a:p>
            <a:pPr lvl="1"/>
            <a:r>
              <a:rPr lang="ru-RU" sz="2200" dirty="0"/>
              <a:t>Разработка модели в IDEF0 представляет собой пошаговую, итеративную процедуру</a:t>
            </a:r>
          </a:p>
          <a:p>
            <a:r>
              <a:rPr lang="ru-RU" sz="2800" dirty="0"/>
              <a:t>Отделение «Организации» от «функций»</a:t>
            </a:r>
          </a:p>
          <a:p>
            <a:pPr lvl="1"/>
            <a:r>
              <a:rPr lang="ru-RU" sz="2200" dirty="0"/>
              <a:t>Следует избегать изначальной «привязки» функций исследуемой системы к существующей организационной структуре моделируемого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4023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Диаграммы методологии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32859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Модель (AS-IS, TO-BE или SHOULD-BE) может содержать </a:t>
            </a:r>
            <a:r>
              <a:rPr lang="ru-RU" sz="2800" b="1" i="1" dirty="0"/>
              <a:t>4 типа диаграмм</a:t>
            </a:r>
            <a:r>
              <a:rPr lang="ru-RU" sz="2800" dirty="0"/>
              <a:t>:</a:t>
            </a:r>
          </a:p>
          <a:p>
            <a:r>
              <a:rPr lang="ru-RU" sz="2800" dirty="0"/>
              <a:t>Контекстная диаграмма</a:t>
            </a:r>
          </a:p>
          <a:p>
            <a:r>
              <a:rPr lang="ru-RU" sz="2800" dirty="0"/>
              <a:t>Диаграмма декомпозиции</a:t>
            </a:r>
          </a:p>
          <a:p>
            <a:r>
              <a:rPr lang="ru-RU" sz="2800" dirty="0"/>
              <a:t>Диаграмма дерева узлов</a:t>
            </a:r>
          </a:p>
          <a:p>
            <a:r>
              <a:rPr lang="ru-RU" sz="2800" dirty="0"/>
              <a:t>Диаграмма только для экспозиции (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exposition</a:t>
            </a:r>
            <a:r>
              <a:rPr lang="ru-RU" sz="2800" dirty="0"/>
              <a:t> </a:t>
            </a:r>
            <a:r>
              <a:rPr lang="ru-RU" sz="2800" dirty="0" err="1"/>
              <a:t>only</a:t>
            </a:r>
            <a:r>
              <a:rPr lang="ru-RU" sz="2800" dirty="0"/>
              <a:t>, FEO)</a:t>
            </a:r>
            <a:endParaRPr lang="ru-RU" sz="2400" dirty="0"/>
          </a:p>
          <a:p>
            <a:endParaRPr lang="ru-RU" sz="2800" dirty="0"/>
          </a:p>
          <a:p>
            <a:endParaRPr lang="ru-RU" sz="2800" dirty="0"/>
          </a:p>
          <a:p>
            <a:pPr>
              <a:spcBef>
                <a:spcPts val="120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91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Диаграммы методологии IDEF0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800" b="1" i="1" dirty="0"/>
              <a:t>Контекстная диаграмма </a:t>
            </a:r>
            <a:r>
              <a:rPr lang="ru-RU" sz="2800" dirty="0"/>
              <a:t>(диаграмма верхнего уровня) – вершина древовидной структуры диаграмм</a:t>
            </a:r>
          </a:p>
          <a:p>
            <a:pPr lvl="1">
              <a:spcBef>
                <a:spcPts val="1200"/>
              </a:spcBef>
            </a:pPr>
            <a:r>
              <a:rPr lang="ru-RU" sz="2400" dirty="0"/>
              <a:t>Показывает </a:t>
            </a:r>
            <a:r>
              <a:rPr lang="ru-RU" sz="2400" b="1" dirty="0"/>
              <a:t>назначение системы</a:t>
            </a:r>
            <a:r>
              <a:rPr lang="ru-RU" sz="2400" dirty="0"/>
              <a:t> (основную функцию) и ее </a:t>
            </a:r>
            <a:r>
              <a:rPr lang="ru-RU" sz="2400" b="1" dirty="0"/>
              <a:t>взаимодействие с внешней средой</a:t>
            </a:r>
            <a:endParaRPr lang="ru-RU" sz="2400" dirty="0"/>
          </a:p>
          <a:p>
            <a:pPr>
              <a:spcBef>
                <a:spcPts val="1200"/>
              </a:spcBef>
            </a:pPr>
            <a:r>
              <a:rPr lang="ru-RU" sz="2800" dirty="0"/>
              <a:t>В каждой модели может быть </a:t>
            </a:r>
            <a:r>
              <a:rPr lang="ru-RU" sz="2800" b="1" u="sng" dirty="0"/>
              <a:t>только одна </a:t>
            </a:r>
            <a:r>
              <a:rPr lang="ru-RU" sz="2800" dirty="0"/>
              <a:t>контекстная диаграмма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После описания основной функции выполняется </a:t>
            </a:r>
            <a:r>
              <a:rPr lang="ru-RU" sz="2800" b="1" dirty="0"/>
              <a:t>функциональная декомпозиция</a:t>
            </a:r>
            <a:r>
              <a:rPr lang="ru-RU" sz="2800" dirty="0"/>
              <a:t>, т. е. определяются функции, из которых состоит основная</a:t>
            </a:r>
          </a:p>
        </p:txBody>
      </p:sp>
    </p:spTree>
    <p:extLst>
      <p:ext uri="{BB962C8B-B14F-4D97-AF65-F5344CB8AC3E}">
        <p14:creationId xmlns:p14="http://schemas.microsoft.com/office/powerpoint/2010/main" val="4111711130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2910</TotalTime>
  <Words>1024</Words>
  <Application>Microsoft Office PowerPoint</Application>
  <PresentationFormat>Экран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Wingdings</vt:lpstr>
      <vt:lpstr>Пиксел</vt:lpstr>
      <vt:lpstr>Обзор методологии SADT  (Structured Analysis and Design Technique)</vt:lpstr>
      <vt:lpstr>Презентация PowerPoint</vt:lpstr>
      <vt:lpstr>Назначение и состав методологии SADT</vt:lpstr>
      <vt:lpstr>Назначение и состав методологии SADT</vt:lpstr>
      <vt:lpstr>Применение методологии IDEF0 </vt:lpstr>
      <vt:lpstr>Основные элементы концепции IDEF0</vt:lpstr>
      <vt:lpstr>Основные элементы концепции IDEF0</vt:lpstr>
      <vt:lpstr>Диаграммы методологии IDEF0 </vt:lpstr>
      <vt:lpstr>Диаграммы методологии IDEF0 </vt:lpstr>
      <vt:lpstr>Диаграммы методологии IDEF0 </vt:lpstr>
      <vt:lpstr>Диаграммы методологии IDEF0 </vt:lpstr>
      <vt:lpstr>Элементы графической нотации IDEF0 </vt:lpstr>
      <vt:lpstr>Элементы графической нотации IDEF0 </vt:lpstr>
      <vt:lpstr>Контекстная диаграмма. Пример.</vt:lpstr>
      <vt:lpstr>Декомпозиция системы</vt:lpstr>
      <vt:lpstr>Типы связей между работами</vt:lpstr>
      <vt:lpstr>Типы связей между работами</vt:lpstr>
      <vt:lpstr>Типы связей между работами</vt:lpstr>
      <vt:lpstr>Типы связей между работами</vt:lpstr>
      <vt:lpstr>Типы связей между работами</vt:lpstr>
      <vt:lpstr>Диаграмма декомпозиции первого уровня</vt:lpstr>
      <vt:lpstr>Диаграмма декомпозиции второго уровня для блока А2</vt:lpstr>
      <vt:lpstr>Диаграмма декомпозиции второго уровня для блока А4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программирования Программа как формализованное описание процесса обработки данных.</dc:title>
  <dc:creator>1</dc:creator>
  <cp:lastModifiedBy>niko os</cp:lastModifiedBy>
  <cp:revision>156</cp:revision>
  <dcterms:created xsi:type="dcterms:W3CDTF">2006-03-06T08:09:24Z</dcterms:created>
  <dcterms:modified xsi:type="dcterms:W3CDTF">2023-07-02T13:05:43Z</dcterms:modified>
</cp:coreProperties>
</file>