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66" r:id="rId2"/>
    <p:sldId id="293" r:id="rId3"/>
    <p:sldId id="277" r:id="rId4"/>
    <p:sldId id="257" r:id="rId5"/>
    <p:sldId id="279" r:id="rId6"/>
    <p:sldId id="267" r:id="rId7"/>
    <p:sldId id="294" r:id="rId8"/>
    <p:sldId id="295" r:id="rId9"/>
    <p:sldId id="291" r:id="rId10"/>
    <p:sldId id="292" r:id="rId11"/>
    <p:sldId id="280" r:id="rId12"/>
    <p:sldId id="281" r:id="rId13"/>
    <p:sldId id="282" r:id="rId14"/>
    <p:sldId id="269" r:id="rId15"/>
    <p:sldId id="258" r:id="rId16"/>
    <p:sldId id="259" r:id="rId17"/>
    <p:sldId id="260" r:id="rId18"/>
    <p:sldId id="296" r:id="rId19"/>
    <p:sldId id="284" r:id="rId20"/>
    <p:sldId id="285" r:id="rId21"/>
    <p:sldId id="286" r:id="rId22"/>
    <p:sldId id="265" r:id="rId23"/>
    <p:sldId id="287" r:id="rId24"/>
    <p:sldId id="297" r:id="rId25"/>
    <p:sldId id="298" r:id="rId26"/>
    <p:sldId id="299" r:id="rId27"/>
    <p:sldId id="288" r:id="rId28"/>
    <p:sldId id="300" r:id="rId29"/>
    <p:sldId id="301" r:id="rId30"/>
    <p:sldId id="270" r:id="rId31"/>
    <p:sldId id="278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275" r:id="rId4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0858" autoAdjust="0"/>
  </p:normalViewPr>
  <p:slideViewPr>
    <p:cSldViewPr>
      <p:cViewPr varScale="1">
        <p:scale>
          <a:sx n="61" d="100"/>
          <a:sy n="61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11AA-2E79-4A60-B5C2-4EEAB71D2B8F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48AA-59FC-4223-BA87-259437AA8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2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348AA-59FC-4223-BA87-259437AA8EA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438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поиска выхода включает ряд рекурсивных шагов. </a:t>
            </a:r>
          </a:p>
          <a:p>
            <a:r>
              <a:rPr lang="ru-RU" dirty="0"/>
              <a:t>В каждом перекрестке необходимо исследовать возможные варианты. Если возможно, сначала следует пойти налево. </a:t>
            </a:r>
          </a:p>
          <a:p>
            <a:r>
              <a:rPr lang="ru-RU" dirty="0"/>
              <a:t>Достигнув очередного перекрестка, необходимо снова рассмотреть варианты и попытаться пойти налево. </a:t>
            </a:r>
          </a:p>
          <a:p>
            <a:r>
              <a:rPr lang="ru-RU" dirty="0"/>
              <a:t>Если выбор левого направления заводит в тупик, следует отступить на один шаг назад и выбрать движение прямо, если это направление не заблокировано. Если этот выбор заводит в тупик, вновь необходимо отступить на один шаг и пойти направо. </a:t>
            </a:r>
          </a:p>
          <a:p>
            <a:r>
              <a:rPr lang="ru-RU" dirty="0"/>
              <a:t>Если все альтернативы движения из данного перекрестка ведут в тупики, следует вернуться к предыдущему перекрестку и сделать новый выбор. </a:t>
            </a:r>
          </a:p>
          <a:p>
            <a:r>
              <a:rPr lang="ru-RU" dirty="0"/>
              <a:t>Если произошел возврат к исходной точке, и из нее нет новых путей, задача поиска выхода из лабиринта не имеет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3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900" dirty="0"/>
              <a:t>Процесс поиска выхода включает ряд рекурсивных шагов. </a:t>
            </a:r>
          </a:p>
          <a:p>
            <a:r>
              <a:rPr lang="ru-RU" sz="900" dirty="0"/>
              <a:t>В каждом перекрестке необходимо исследовать возможные варианты. Если возможно, сначала следует пойти налево. </a:t>
            </a:r>
          </a:p>
          <a:p>
            <a:r>
              <a:rPr lang="ru-RU" sz="900" dirty="0"/>
              <a:t>Достигнув очередного перекрестка, необходимо снова рассмотреть варианты и попытаться пойти налево. </a:t>
            </a:r>
          </a:p>
          <a:p>
            <a:r>
              <a:rPr lang="ru-RU" sz="900" dirty="0"/>
              <a:t>Если выбор левого направления заводит в тупик, следует отступить на один шаг назад и выбрать движение прямо, если это направление не заблокировано. Если этот выбор заводит в тупик, вновь необходимо отступить на один шаг и пойти направо. </a:t>
            </a:r>
          </a:p>
          <a:p>
            <a:r>
              <a:rPr lang="ru-RU" sz="900" dirty="0"/>
              <a:t>Если все альтернативы движения из данного перекрестка ведут в тупики, следует вернуться к предыдущему перекрестку и сделать новый выбор. </a:t>
            </a:r>
          </a:p>
          <a:p>
            <a:r>
              <a:rPr lang="ru-RU" sz="900" dirty="0"/>
              <a:t>Если произошел возврат к исходной точке, и из нее нет новых путей, задача поиска выхода из лабиринта не имеет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348AA-59FC-4223-BA87-259437AA8EA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11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02">
            <a:extLst>
              <a:ext uri="{FF2B5EF4-FFF2-40B4-BE49-F238E27FC236}">
                <a16:creationId xmlns:a16="http://schemas.microsoft.com/office/drawing/2014/main" id="{B7C94710-3F23-4B00-87F7-87A5036C3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7" name="Shape 103">
            <a:extLst>
              <a:ext uri="{FF2B5EF4-FFF2-40B4-BE49-F238E27FC236}">
                <a16:creationId xmlns:a16="http://schemas.microsoft.com/office/drawing/2014/main" id="{2BF2F69F-0CC6-436F-B10B-551280CCE76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146">
            <a:extLst>
              <a:ext uri="{FF2B5EF4-FFF2-40B4-BE49-F238E27FC236}">
                <a16:creationId xmlns:a16="http://schemas.microsoft.com/office/drawing/2014/main" id="{79FFB6CE-5E6C-4B36-B863-D3A1AEDF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00" bIns="4570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25000"/>
            </a:pPr>
            <a:r>
              <a:rPr lang="en-US" altLang="ru-RU" sz="1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0179" name="Shape 147">
            <a:extLst>
              <a:ext uri="{FF2B5EF4-FFF2-40B4-BE49-F238E27FC236}">
                <a16:creationId xmlns:a16="http://schemas.microsoft.com/office/drawing/2014/main" id="{076A29BD-6A9E-4DF9-B6CB-5B6B10D7FEA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50180" name="Shape 148">
            <a:extLst>
              <a:ext uri="{FF2B5EF4-FFF2-40B4-BE49-F238E27FC236}">
                <a16:creationId xmlns:a16="http://schemas.microsoft.com/office/drawing/2014/main" id="{FEBDECFD-E77A-4CF2-BCE3-2A3C88D8D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00" bIns="45700" numCol="1" anchor="t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Pct val="25000"/>
            </a:pPr>
            <a:r>
              <a:rPr lang="en-US" altLang="ru-RU" sz="1300" b="1"/>
              <a:t>Элементарность шагов</a:t>
            </a:r>
            <a:r>
              <a:rPr lang="en-US" altLang="ru-RU" sz="1300"/>
              <a:t> означает, что объем работы, выполняемой на отдельном шаге, ограничивается некоторой константой, зависящей от характеристик исполнителя алгоритма и не зависящей от входных данных и промежуточных значений. Для численных алгоритмов такими элементарными шагами могут быть, например, сложение, вычитание, умножение, деление, сравнение двух 32-х разрядных чисел, пересылка одного числа из некоторого места памяти в другое. К элементарным шагам не относится, например, сравнение двух файлов, так как время сравнения зависит от длины файлов, то есть от входных данных.</a:t>
            </a:r>
          </a:p>
          <a:p>
            <a:pPr eaLnBrk="1" hangingPunct="1">
              <a:spcBef>
                <a:spcPct val="0"/>
              </a:spcBef>
            </a:pPr>
            <a:endParaRPr lang="ru-RU" altLang="ru-RU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Базисная часть задает один или более случаев, которые удовлетворяют определению, а рекурсивная часть показывает, как применить определение, чтобы проверить, удовлетворяют ли ему другие случаи.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9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1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7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0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2588-008D-4633-8D6A-3E64C0C0727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4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5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5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E0E37-9C10-44E4-83C4-44DECD471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98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2E05F-02F5-4897-9947-1A70EB448D5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9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2CFB5-430E-4B71-A677-3295E0500250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3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479DA-D75E-4BFC-A311-94D0863C3C3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7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DDD74-AAC6-48C2-8252-F455504F1C35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6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2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OBJECT_OVER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48C64-0AA3-483B-89E6-760E9910246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203D0-ED49-4A28-B0EE-1920AE922A41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6753D-6685-4EE0-AF78-A91BB6DBE64A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F8954-6939-433F-949E-2A876ACAF2B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EE1F5-8C18-4105-A1FB-39E6C928A38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6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2B675-7E48-4907-895B-F2544779C99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7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614-1E3F-4DB2-A30F-3904864CEBDF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9D25B-A86F-4EF7-953B-90B4137B85E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0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5A11BC35-9A56-4751-A9F4-BA70E5CAD2D7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4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9" r:id="rId14"/>
    <p:sldLayoutId id="2147483720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31">
            <a:extLst>
              <a:ext uri="{FF2B5EF4-FFF2-40B4-BE49-F238E27FC236}">
                <a16:creationId xmlns:a16="http://schemas.microsoft.com/office/drawing/2014/main" id="{7A726A07-211D-4408-B127-0D482CF0D6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00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en-US" altLang="ru-RU"/>
              <a:t> </a:t>
            </a:r>
          </a:p>
        </p:txBody>
      </p:sp>
      <p:sp>
        <p:nvSpPr>
          <p:cNvPr id="49155" name="Shape 132">
            <a:extLst>
              <a:ext uri="{FF2B5EF4-FFF2-40B4-BE49-F238E27FC236}">
                <a16:creationId xmlns:a16="http://schemas.microsoft.com/office/drawing/2014/main" id="{CE35DB07-8B27-4478-930B-66987AAF21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488951"/>
          </a:xfrm>
        </p:spPr>
        <p:txBody>
          <a:bodyPr tIns="45700" bIns="45700"/>
          <a:lstStyle/>
          <a:p>
            <a:pPr eaLnBrk="1" hangingPunct="1">
              <a:buClr>
                <a:srgbClr val="000000"/>
              </a:buClr>
              <a:buSzPct val="25000"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Элементарность шагов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Shape 133">
            <a:extLst>
              <a:ext uri="{FF2B5EF4-FFF2-40B4-BE49-F238E27FC236}">
                <a16:creationId xmlns:a16="http://schemas.microsoft.com/office/drawing/2014/main" id="{04B74E16-EAD5-4EF4-A0F5-C99B3E6701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8053" y="1412776"/>
            <a:ext cx="8229600" cy="1296144"/>
          </a:xfrm>
        </p:spPr>
        <p:txBody>
          <a:bodyPr tIns="45700" bIns="45700"/>
          <a:lstStyle/>
          <a:p>
            <a:pPr eaLnBrk="1" hangingPunct="1">
              <a:spcBef>
                <a:spcPts val="563"/>
              </a:spcBef>
              <a:buClr>
                <a:srgbClr val="000000"/>
              </a:buClr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 работы выполняемый на всяком шаге ограничен сверху некоторой константой, не зависящей от объема данных</a:t>
            </a:r>
          </a:p>
          <a:p>
            <a:pPr marL="342900" indent="-342900" eaLnBrk="1" hangingPunct="1">
              <a:spcBef>
                <a:spcPts val="563"/>
              </a:spcBef>
              <a:buClr>
                <a:srgbClr val="000000"/>
              </a:buClr>
            </a:pP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563"/>
              </a:spcBef>
              <a:buClr>
                <a:srgbClr val="000000"/>
              </a:buClr>
            </a:pP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157" name="Shape 134">
            <a:extLst>
              <a:ext uri="{FF2B5EF4-FFF2-40B4-BE49-F238E27FC236}">
                <a16:creationId xmlns:a16="http://schemas.microsoft.com/office/drawing/2014/main" id="{C1491BC4-7786-4EFD-B7BE-E84512E85E7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71800"/>
            <a:ext cx="7772400" cy="3400426"/>
            <a:chOff x="1182687" y="3500437"/>
            <a:chExt cx="7772400" cy="3400425"/>
          </a:xfrm>
        </p:grpSpPr>
        <p:sp>
          <p:nvSpPr>
            <p:cNvPr id="49158" name="Shape 135">
              <a:extLst>
                <a:ext uri="{FF2B5EF4-FFF2-40B4-BE49-F238E27FC236}">
                  <a16:creationId xmlns:a16="http://schemas.microsoft.com/office/drawing/2014/main" id="{86B0D978-2B38-4F00-A327-61A9B6D86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87" y="4076700"/>
              <a:ext cx="3886200" cy="282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сравнение двух файлов;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проверка жесткого диска на вирусы;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архивирование папки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endParaRPr lang="en-US" altLang="ru-RU" sz="2800" dirty="0"/>
            </a:p>
          </p:txBody>
        </p:sp>
        <p:sp>
          <p:nvSpPr>
            <p:cNvPr id="49159" name="Shape 136">
              <a:extLst>
                <a:ext uri="{FF2B5EF4-FFF2-40B4-BE49-F238E27FC236}">
                  <a16:creationId xmlns:a16="http://schemas.microsoft.com/office/drawing/2014/main" id="{850978CE-7570-4A42-9E0A-852EB32FA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687" y="4076700"/>
              <a:ext cx="3886200" cy="282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en-US" altLang="ru-RU" sz="2800" dirty="0"/>
                <a:t> </a:t>
              </a:r>
              <a:r>
                <a:rPr lang="ru-RU" altLang="ru-RU" sz="2400" dirty="0"/>
                <a:t>сложение;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вычитание;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умножение;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деление;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r>
                <a:rPr lang="ru-RU" altLang="ru-RU" sz="2400" dirty="0"/>
                <a:t> сравнение чисел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Arial" panose="020B0604020202020204" pitchFamily="34" charset="0"/>
                <a:buChar char="-"/>
              </a:pPr>
              <a:endParaRPr lang="en-US" altLang="ru-RU" sz="2800" dirty="0"/>
            </a:p>
          </p:txBody>
        </p:sp>
        <p:sp>
          <p:nvSpPr>
            <p:cNvPr id="49160" name="Shape 137">
              <a:extLst>
                <a:ext uri="{FF2B5EF4-FFF2-40B4-BE49-F238E27FC236}">
                  <a16:creationId xmlns:a16="http://schemas.microsoft.com/office/drawing/2014/main" id="{E0C2CCA2-F885-4286-963B-38731F584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87" y="3500437"/>
              <a:ext cx="3886200" cy="57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25000"/>
                <a:buFont typeface="Arial" panose="020B0604020202020204" pitchFamily="34" charset="0"/>
                <a:buNone/>
              </a:pPr>
              <a:r>
                <a:rPr lang="en-US" altLang="ru-RU" sz="2800" dirty="0">
                  <a:solidFill>
                    <a:srgbClr val="C00000"/>
                  </a:solidFill>
                </a:rPr>
                <a:t>Н</a:t>
              </a:r>
              <a:r>
                <a:rPr lang="ru-RU" altLang="ru-RU" sz="2800" dirty="0">
                  <a:solidFill>
                    <a:srgbClr val="C00000"/>
                  </a:solidFill>
                </a:rPr>
                <a:t>е</a:t>
              </a:r>
              <a:r>
                <a:rPr lang="en-US" altLang="ru-RU" sz="2800" dirty="0">
                  <a:solidFill>
                    <a:srgbClr val="C00000"/>
                  </a:solidFill>
                </a:rPr>
                <a:t> </a:t>
              </a:r>
              <a:r>
                <a:rPr lang="ru-RU" altLang="ru-RU" sz="2800" dirty="0">
                  <a:solidFill>
                    <a:srgbClr val="C00000"/>
                  </a:solidFill>
                </a:rPr>
                <a:t>элементарные</a:t>
              </a:r>
              <a:endParaRPr lang="en-US" altLang="ru-RU" sz="2800" dirty="0">
                <a:solidFill>
                  <a:srgbClr val="C00000"/>
                </a:solidFill>
              </a:endParaRPr>
            </a:p>
          </p:txBody>
        </p:sp>
        <p:sp>
          <p:nvSpPr>
            <p:cNvPr id="49161" name="Shape 138">
              <a:extLst>
                <a:ext uri="{FF2B5EF4-FFF2-40B4-BE49-F238E27FC236}">
                  <a16:creationId xmlns:a16="http://schemas.microsoft.com/office/drawing/2014/main" id="{F13D76CD-B625-46BB-95C4-503DB5643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687" y="3500437"/>
              <a:ext cx="3886200" cy="57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25000"/>
                <a:buFont typeface="Arial" panose="020B0604020202020204" pitchFamily="34" charset="0"/>
                <a:buNone/>
              </a:pPr>
              <a:r>
                <a:rPr lang="ru-RU" altLang="ru-RU" sz="2800" dirty="0">
                  <a:solidFill>
                    <a:srgbClr val="C00000"/>
                  </a:solidFill>
                </a:rPr>
                <a:t>Элементарные</a:t>
              </a:r>
              <a:endParaRPr lang="en-US" altLang="ru-RU" sz="2800" dirty="0">
                <a:solidFill>
                  <a:srgbClr val="C00000"/>
                </a:solidFill>
              </a:endParaRPr>
            </a:p>
          </p:txBody>
        </p:sp>
        <p:cxnSp>
          <p:nvCxnSpPr>
            <p:cNvPr id="49162" name="Shape 139">
              <a:extLst>
                <a:ext uri="{FF2B5EF4-FFF2-40B4-BE49-F238E27FC236}">
                  <a16:creationId xmlns:a16="http://schemas.microsoft.com/office/drawing/2014/main" id="{FD2CC0AE-E64C-4F2C-88EF-5171C66101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2687" y="3500437"/>
              <a:ext cx="7772400" cy="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3" name="Shape 140">
              <a:extLst>
                <a:ext uri="{FF2B5EF4-FFF2-40B4-BE49-F238E27FC236}">
                  <a16:creationId xmlns:a16="http://schemas.microsoft.com/office/drawing/2014/main" id="{F774E07D-E813-4362-A908-C9EDA348FA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2687" y="4076700"/>
              <a:ext cx="7772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4" name="Shape 141">
              <a:extLst>
                <a:ext uri="{FF2B5EF4-FFF2-40B4-BE49-F238E27FC236}">
                  <a16:creationId xmlns:a16="http://schemas.microsoft.com/office/drawing/2014/main" id="{B11C3732-3B50-402C-948B-36638BB3AA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2687" y="6900861"/>
              <a:ext cx="7772400" cy="0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5" name="Shape 142">
              <a:extLst>
                <a:ext uri="{FF2B5EF4-FFF2-40B4-BE49-F238E27FC236}">
                  <a16:creationId xmlns:a16="http://schemas.microsoft.com/office/drawing/2014/main" id="{3FE31BC5-D9DB-48B4-A4DE-909C5D333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82687" y="3500437"/>
              <a:ext cx="0" cy="3400424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6" name="Shape 143">
              <a:extLst>
                <a:ext uri="{FF2B5EF4-FFF2-40B4-BE49-F238E27FC236}">
                  <a16:creationId xmlns:a16="http://schemas.microsoft.com/office/drawing/2014/main" id="{477DEDD7-FCF9-4F70-951B-C053AA8BC0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68887" y="3500437"/>
              <a:ext cx="0" cy="34004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7" name="Shape 144">
              <a:extLst>
                <a:ext uri="{FF2B5EF4-FFF2-40B4-BE49-F238E27FC236}">
                  <a16:creationId xmlns:a16="http://schemas.microsoft.com/office/drawing/2014/main" id="{0D0407C5-2DB2-4B77-885B-3408F39A61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55086" y="3500437"/>
              <a:ext cx="0" cy="3400424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Алгоритм поиска НОД двух целых чисел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ru-RU" sz="2400" i="1" dirty="0"/>
              <a:t>Вычисление НОД чисел </a:t>
            </a:r>
            <a:r>
              <a:rPr lang="en-US" sz="2400" i="1" dirty="0"/>
              <a:t>m</a:t>
            </a:r>
            <a:r>
              <a:rPr lang="ru-RU" sz="2400" i="1" dirty="0"/>
              <a:t> и </a:t>
            </a:r>
            <a:r>
              <a:rPr lang="en-US" sz="2400" i="1" dirty="0"/>
              <a:t>n</a:t>
            </a:r>
            <a:r>
              <a:rPr lang="ru-RU" sz="2400" i="1" dirty="0"/>
              <a:t> при помощи алгоритма Евклида </a:t>
            </a:r>
            <a:endParaRPr lang="ru-RU" sz="2400" dirty="0"/>
          </a:p>
          <a:p>
            <a:r>
              <a:rPr lang="ru-RU" sz="2400" dirty="0"/>
              <a:t>Шаг 1. Если </a:t>
            </a:r>
            <a:r>
              <a:rPr lang="en-US" sz="2400" i="1" dirty="0"/>
              <a:t>n</a:t>
            </a:r>
            <a:r>
              <a:rPr lang="en-US" sz="2400" dirty="0"/>
              <a:t> </a:t>
            </a:r>
            <a:r>
              <a:rPr lang="ru-RU" sz="2400" dirty="0"/>
              <a:t>=</a:t>
            </a:r>
            <a:r>
              <a:rPr lang="en-US" sz="2400" dirty="0"/>
              <a:t> </a:t>
            </a:r>
            <a:r>
              <a:rPr lang="ru-RU" sz="2400" dirty="0"/>
              <a:t>0, вернуть </a:t>
            </a:r>
            <a:r>
              <a:rPr lang="en-US" sz="2400" i="1" dirty="0"/>
              <a:t>m</a:t>
            </a:r>
            <a:r>
              <a:rPr lang="ru-RU" sz="2400" dirty="0"/>
              <a:t> в качестве ответа и закончить работу; иначе перейти к шагу 2. </a:t>
            </a:r>
          </a:p>
          <a:p>
            <a:r>
              <a:rPr lang="ru-RU" sz="2400" dirty="0"/>
              <a:t>Шаг 2. Поделить нацело </a:t>
            </a:r>
            <a:r>
              <a:rPr lang="en-US" sz="2400" i="1" dirty="0"/>
              <a:t>m</a:t>
            </a:r>
            <a:r>
              <a:rPr lang="ru-RU" sz="2400" i="1" dirty="0"/>
              <a:t> </a:t>
            </a:r>
            <a:r>
              <a:rPr lang="ru-RU" sz="2400" dirty="0"/>
              <a:t>на </a:t>
            </a:r>
            <a:r>
              <a:rPr lang="en-US" sz="2400" i="1" dirty="0"/>
              <a:t>n</a:t>
            </a:r>
            <a:r>
              <a:rPr lang="ru-RU" sz="2400" dirty="0"/>
              <a:t> и присвоить значение остатка переменной </a:t>
            </a:r>
            <a:r>
              <a:rPr lang="en-US" sz="2400" i="1" dirty="0"/>
              <a:t>r</a:t>
            </a:r>
            <a:r>
              <a:rPr lang="ru-RU" sz="2400" dirty="0"/>
              <a:t>. </a:t>
            </a:r>
          </a:p>
          <a:p>
            <a:r>
              <a:rPr lang="ru-RU" sz="2400" dirty="0"/>
              <a:t>Шаг 3. Присвоить значение </a:t>
            </a:r>
            <a:r>
              <a:rPr lang="en-US" sz="2400" i="1" dirty="0"/>
              <a:t>n</a:t>
            </a:r>
            <a:r>
              <a:rPr lang="ru-RU" sz="2400" dirty="0"/>
              <a:t> переменной </a:t>
            </a:r>
            <a:r>
              <a:rPr lang="en-US" sz="2400" i="1" dirty="0"/>
              <a:t>m</a:t>
            </a:r>
            <a:r>
              <a:rPr lang="ru-RU" sz="2400" dirty="0"/>
              <a:t>, а значение </a:t>
            </a:r>
            <a:r>
              <a:rPr lang="en-US" sz="2400" i="1" dirty="0"/>
              <a:t>r</a:t>
            </a:r>
            <a:r>
              <a:rPr lang="ru-RU" sz="2400" dirty="0"/>
              <a:t> — переменной </a:t>
            </a:r>
            <a:r>
              <a:rPr lang="en-US" sz="2400" i="1" dirty="0"/>
              <a:t>n</a:t>
            </a:r>
            <a:r>
              <a:rPr lang="ru-RU" sz="2400" dirty="0"/>
              <a:t>.  Перейти к шагу 1. </a:t>
            </a:r>
          </a:p>
        </p:txBody>
      </p:sp>
    </p:spTree>
    <p:extLst>
      <p:ext uri="{BB962C8B-B14F-4D97-AF65-F5344CB8AC3E}">
        <p14:creationId xmlns:p14="http://schemas.microsoft.com/office/powerpoint/2010/main" val="48989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Алгоритм поиска НОД двух целых чисел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</p:spPr>
        <p:txBody>
          <a:bodyPr/>
          <a:lstStyle/>
          <a:p>
            <a:pPr marL="0" indent="0">
              <a:buNone/>
            </a:pPr>
            <a:r>
              <a:rPr lang="ru-RU" sz="2400" i="1" dirty="0"/>
              <a:t>Вычисление НОД чисел методом последовательного перебора </a:t>
            </a:r>
            <a:endParaRPr lang="ru-RU" sz="2400" dirty="0"/>
          </a:p>
          <a:p>
            <a:r>
              <a:rPr lang="ru-RU" sz="2400" dirty="0"/>
              <a:t>Шаг 1. Присвоить значение функции </a:t>
            </a:r>
            <a:r>
              <a:rPr lang="ru-RU" sz="2400" dirty="0" err="1"/>
              <a:t>min</a:t>
            </a:r>
            <a:r>
              <a:rPr lang="ru-RU" sz="2400" dirty="0"/>
              <a:t> {</a:t>
            </a:r>
            <a:r>
              <a:rPr lang="en-US" sz="2400" i="1" dirty="0"/>
              <a:t>m</a:t>
            </a:r>
            <a:r>
              <a:rPr lang="ru-RU" sz="2400" i="1" dirty="0"/>
              <a:t>, </a:t>
            </a:r>
            <a:r>
              <a:rPr lang="en-US" sz="2400" i="1" dirty="0"/>
              <a:t>n</a:t>
            </a:r>
            <a:r>
              <a:rPr lang="ru-RU" sz="2400" dirty="0"/>
              <a:t>} переменной </a:t>
            </a:r>
            <a:r>
              <a:rPr lang="ru-RU" sz="2400" i="1" dirty="0"/>
              <a:t>t</a:t>
            </a:r>
            <a:r>
              <a:rPr lang="ru-RU" sz="2400" dirty="0"/>
              <a:t>. </a:t>
            </a:r>
          </a:p>
          <a:p>
            <a:r>
              <a:rPr lang="ru-RU" sz="2400" dirty="0"/>
              <a:t>Шаг 2. Разделить </a:t>
            </a:r>
            <a:r>
              <a:rPr lang="en-US" sz="2400" i="1" dirty="0"/>
              <a:t>m</a:t>
            </a:r>
            <a:r>
              <a:rPr lang="ru-RU" sz="2400" dirty="0"/>
              <a:t> на </a:t>
            </a:r>
            <a:r>
              <a:rPr lang="ru-RU" sz="2400" i="1" dirty="0"/>
              <a:t>t</a:t>
            </a:r>
            <a:r>
              <a:rPr lang="ru-RU" sz="2400" dirty="0"/>
              <a:t>. Если остаток равен нулю, перейти к шагу 3; иначе перейти к шагу 4. </a:t>
            </a:r>
          </a:p>
          <a:p>
            <a:r>
              <a:rPr lang="ru-RU" sz="2400" dirty="0"/>
              <a:t>Шаг 3. Разделить </a:t>
            </a:r>
            <a:r>
              <a:rPr lang="en-US" sz="2400" i="1" dirty="0"/>
              <a:t>n</a:t>
            </a:r>
            <a:r>
              <a:rPr lang="ru-RU" sz="2400" dirty="0"/>
              <a:t> на </a:t>
            </a:r>
            <a:r>
              <a:rPr lang="ru-RU" sz="2400" i="1" dirty="0"/>
              <a:t>t</a:t>
            </a:r>
            <a:r>
              <a:rPr lang="ru-RU" sz="2400" dirty="0"/>
              <a:t>. Если остаток равен нулю, вернуть </a:t>
            </a:r>
            <a:r>
              <a:rPr lang="ru-RU" sz="2400" i="1" dirty="0"/>
              <a:t>t</a:t>
            </a:r>
            <a:r>
              <a:rPr lang="ru-RU" sz="2400" dirty="0"/>
              <a:t> в качестве ответа и закончить работу; иначе перейти к шагу 4. </a:t>
            </a:r>
          </a:p>
          <a:p>
            <a:r>
              <a:rPr lang="ru-RU" sz="2400" dirty="0"/>
              <a:t>Шаг 4. Вычесть 1 из </a:t>
            </a:r>
            <a:r>
              <a:rPr lang="ru-RU" sz="2400" i="1" dirty="0"/>
              <a:t>t</a:t>
            </a:r>
            <a:r>
              <a:rPr lang="ru-RU" sz="2400" dirty="0"/>
              <a:t>. Перейти к шагу 2. </a:t>
            </a:r>
          </a:p>
        </p:txBody>
      </p:sp>
    </p:spTree>
    <p:extLst>
      <p:ext uri="{BB962C8B-B14F-4D97-AF65-F5344CB8AC3E}">
        <p14:creationId xmlns:p14="http://schemas.microsoft.com/office/powerpoint/2010/main" val="28527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dirty="0"/>
              <a:t>Алгоритм поиска НОД двух целых чисел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/>
          <a:lstStyle/>
          <a:p>
            <a:r>
              <a:rPr lang="ru-RU" sz="2400" i="1" dirty="0"/>
              <a:t>Вычисление НОД чисел </a:t>
            </a:r>
            <a:r>
              <a:rPr lang="en-US" sz="2400" i="1" dirty="0"/>
              <a:t>m</a:t>
            </a:r>
            <a:r>
              <a:rPr lang="ru-RU" sz="2400" i="1" dirty="0"/>
              <a:t> и п школьным методом </a:t>
            </a:r>
            <a:endParaRPr lang="ru-RU" sz="2400" dirty="0"/>
          </a:p>
          <a:p>
            <a:r>
              <a:rPr lang="ru-RU" sz="2400" dirty="0"/>
              <a:t>Шаг 1. Разложить на простые множители число </a:t>
            </a:r>
            <a:r>
              <a:rPr lang="en-US" sz="2400" i="1" dirty="0"/>
              <a:t>m</a:t>
            </a:r>
            <a:r>
              <a:rPr lang="ru-RU" sz="2400" dirty="0"/>
              <a:t>. </a:t>
            </a:r>
          </a:p>
          <a:p>
            <a:r>
              <a:rPr lang="ru-RU" sz="2400" dirty="0"/>
              <a:t>Шаг 2. Разложить на простые множители число </a:t>
            </a:r>
            <a:r>
              <a:rPr lang="en-US" sz="2400" i="1" dirty="0"/>
              <a:t>n</a:t>
            </a:r>
            <a:r>
              <a:rPr lang="ru-RU" sz="2400" dirty="0"/>
              <a:t>. </a:t>
            </a:r>
          </a:p>
          <a:p>
            <a:r>
              <a:rPr lang="ru-RU" sz="2400" dirty="0"/>
              <a:t>Шаг 3. Для простых множителей чисел </a:t>
            </a:r>
            <a:r>
              <a:rPr lang="en-US" sz="2400" i="1" dirty="0"/>
              <a:t>m</a:t>
            </a:r>
            <a:r>
              <a:rPr lang="ru-RU" sz="2400" i="1" dirty="0"/>
              <a:t> и </a:t>
            </a:r>
            <a:r>
              <a:rPr lang="en-US" sz="2400" i="1" dirty="0"/>
              <a:t>n</a:t>
            </a:r>
            <a:r>
              <a:rPr lang="ru-RU" sz="2400" dirty="0"/>
              <a:t>, найденных на шаге 1 и 2, выделить их общие делители. Если р является общим делителем чисел тип и встречается в их разложении на простые множители, соответственно, р</a:t>
            </a:r>
            <a:r>
              <a:rPr lang="en-US" sz="2400" baseline="-25000" dirty="0"/>
              <a:t>m</a:t>
            </a:r>
            <a:r>
              <a:rPr lang="ru-RU" sz="2400" dirty="0"/>
              <a:t> и р</a:t>
            </a:r>
            <a:r>
              <a:rPr lang="en-US" sz="2400" baseline="-25000" dirty="0"/>
              <a:t>n</a:t>
            </a:r>
            <a:r>
              <a:rPr lang="ru-RU" sz="2400" dirty="0"/>
              <a:t> раз, то при выделении нужно повторить это </a:t>
            </a:r>
            <a:r>
              <a:rPr lang="ru-RU" sz="2400" dirty="0" err="1"/>
              <a:t>min</a:t>
            </a:r>
            <a:r>
              <a:rPr lang="ru-RU" sz="2400" dirty="0"/>
              <a:t> {</a:t>
            </a:r>
            <a:r>
              <a:rPr lang="ru-RU" sz="2400" dirty="0" err="1"/>
              <a:t>p</a:t>
            </a:r>
            <a:r>
              <a:rPr lang="ru-RU" sz="2400" baseline="-25000" dirty="0" err="1"/>
              <a:t>m</a:t>
            </a:r>
            <a:r>
              <a:rPr lang="ru-RU" sz="2400" dirty="0" err="1"/>
              <a:t>,p</a:t>
            </a:r>
            <a:r>
              <a:rPr lang="ru-RU" sz="2400" baseline="-25000" dirty="0" err="1"/>
              <a:t>n</a:t>
            </a:r>
            <a:r>
              <a:rPr lang="ru-RU" sz="2400" dirty="0"/>
              <a:t>} раз.</a:t>
            </a:r>
          </a:p>
          <a:p>
            <a:r>
              <a:rPr lang="ru-RU" sz="2400" dirty="0"/>
              <a:t>Шаг 4. Вычислить произведение всех выделенных общих делителей и вернуть его в качестве результата поиска НОД двух указанных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58159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eaLnBrk="1" hangingPunct="1"/>
            <a:r>
              <a:rPr lang="ru-RU" sz="3200" b="1" dirty="0">
                <a:latin typeface="Times New Roman" panose="02020603050405020304" pitchFamily="18" charset="0"/>
              </a:rPr>
              <a:t>Основные способы описания алгоритмов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ru-RU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</a:rPr>
              <a:t>словесно-формульный</a:t>
            </a:r>
          </a:p>
          <a:p>
            <a:pPr eaLnBrk="1" hangingPunct="1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</a:rPr>
              <a:t>структурный или блок-схемный</a:t>
            </a:r>
          </a:p>
          <a:p>
            <a:pPr eaLnBrk="1" hangingPunct="1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</a:rPr>
              <a:t>табличный</a:t>
            </a:r>
          </a:p>
          <a:p>
            <a:pPr eaLnBrk="1" hangingPunct="1">
              <a:buClr>
                <a:schemeClr val="tx1"/>
              </a:buClr>
            </a:pPr>
            <a:r>
              <a:rPr lang="ru-RU" dirty="0">
                <a:latin typeface="Times New Roman" panose="02020603050405020304" pitchFamily="18" charset="0"/>
              </a:rPr>
              <a:t>с помощью граф-схем</a:t>
            </a:r>
          </a:p>
          <a:p>
            <a:pPr eaLnBrk="1" hangingPunct="1">
              <a:buClr>
                <a:schemeClr val="tx1"/>
              </a:buClr>
            </a:pPr>
            <a:endParaRPr 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ru-RU" sz="2400" b="1" dirty="0"/>
              <a:t>Представление алгоритмов в виде блок-схем</a:t>
            </a:r>
            <a:br>
              <a:rPr lang="ru-RU" sz="4000" b="1" i="1" dirty="0"/>
            </a:br>
            <a:endParaRPr lang="ru-RU" sz="4000" b="1" i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8207375" cy="107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1800" b="1" i="1">
                <a:latin typeface="Times New Roman" panose="02020603050405020304" pitchFamily="18" charset="0"/>
              </a:rPr>
              <a:t>Блок - схема</a:t>
            </a:r>
            <a:r>
              <a:rPr lang="ru-RU" sz="1800">
                <a:latin typeface="Times New Roman" panose="02020603050405020304" pitchFamily="18" charset="0"/>
              </a:rPr>
              <a:t> представляет собой двухмерный рисунок, построенный из управляющих структур. При рисовании этих структур используются специальные обозначения.</a:t>
            </a:r>
            <a:endParaRPr lang="ru-RU" sz="180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205038"/>
            <a:ext cx="960438" cy="923925"/>
          </a:xfrm>
          <a:noFill/>
        </p:spPr>
      </p:pic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1476375" y="2060575"/>
            <a:ext cx="70564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latin typeface="Times New Roman" panose="02020603050405020304" pitchFamily="18" charset="0"/>
              </a:rPr>
              <a:t>Обозначение обработки.</a:t>
            </a:r>
            <a:r>
              <a:rPr lang="ru-RU">
                <a:latin typeface="Times New Roman" panose="02020603050405020304" pitchFamily="18" charset="0"/>
              </a:rPr>
              <a:t> Действие, которое необходимо выполнить, обозначается прямоугольником, в который входит и из которого выходит ровно одна линия управления. </a:t>
            </a:r>
          </a:p>
          <a:p>
            <a:pPr eaLnBrk="1" hangingPunct="1"/>
            <a:r>
              <a:rPr lang="ru-RU">
                <a:latin typeface="Times New Roman" panose="02020603050405020304" pitchFamily="18" charset="0"/>
              </a:rPr>
              <a:t>Прямоугольник называется </a:t>
            </a:r>
            <a:r>
              <a:rPr lang="ru-RU" b="1">
                <a:latin typeface="Times New Roman" panose="02020603050405020304" pitchFamily="18" charset="0"/>
              </a:rPr>
              <a:t>узлом обработки</a:t>
            </a:r>
            <a:r>
              <a:rPr lang="ru-RU">
                <a:latin typeface="Times New Roman" panose="02020603050405020304" pitchFamily="18" charset="0"/>
              </a:rPr>
              <a:t>, или </a:t>
            </a:r>
            <a:r>
              <a:rPr lang="ru-RU" b="1">
                <a:latin typeface="Times New Roman" panose="02020603050405020304" pitchFamily="18" charset="0"/>
              </a:rPr>
              <a:t>функциональным узлом</a:t>
            </a:r>
            <a:r>
              <a:rPr lang="ru-RU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10246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3933825"/>
            <a:ext cx="2346325" cy="1463675"/>
          </a:xfrm>
          <a:noFill/>
        </p:spPr>
      </p:pic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2916238" y="3716338"/>
            <a:ext cx="583247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latin typeface="Times New Roman" panose="02020603050405020304" pitchFamily="18" charset="0"/>
              </a:rPr>
              <a:t>Обозначение проверки.</a:t>
            </a:r>
            <a:r>
              <a:rPr lang="ru-RU">
                <a:latin typeface="Times New Roman" panose="02020603050405020304" pitchFamily="18" charset="0"/>
              </a:rPr>
              <a:t> Операция проверки обозначается символом, который называется </a:t>
            </a:r>
            <a:r>
              <a:rPr lang="ru-RU" b="1">
                <a:latin typeface="Times New Roman" panose="02020603050405020304" pitchFamily="18" charset="0"/>
              </a:rPr>
              <a:t>условным</a:t>
            </a:r>
            <a:r>
              <a:rPr lang="ru-RU">
                <a:latin typeface="Times New Roman" panose="02020603050405020304" pitchFamily="18" charset="0"/>
              </a:rPr>
              <a:t> (</a:t>
            </a:r>
            <a:r>
              <a:rPr lang="ru-RU" b="1">
                <a:latin typeface="Times New Roman" panose="02020603050405020304" pitchFamily="18" charset="0"/>
              </a:rPr>
              <a:t>предикатным) узлом</a:t>
            </a:r>
            <a:r>
              <a:rPr lang="ru-RU">
                <a:latin typeface="Times New Roman" panose="02020603050405020304" pitchFamily="18" charset="0"/>
              </a:rPr>
              <a:t>. Он представляет собой ромб, в который входит одна линия управления, а выходят две. В результате проверки помещенного внутри ромба условия (предиката) </a:t>
            </a:r>
            <a:r>
              <a:rPr lang="en-US" b="1">
                <a:latin typeface="Times New Roman" panose="02020603050405020304" pitchFamily="18" charset="0"/>
              </a:rPr>
              <a:t>p</a:t>
            </a:r>
            <a:r>
              <a:rPr lang="ru-RU">
                <a:latin typeface="Times New Roman" panose="02020603050405020304" pitchFamily="18" charset="0"/>
              </a:rPr>
              <a:t> выбирается один из выходов (но не оба сразу).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431800"/>
          </a:xfrm>
        </p:spPr>
        <p:txBody>
          <a:bodyPr/>
          <a:lstStyle/>
          <a:p>
            <a:pPr eaLnBrk="1" hangingPunct="1"/>
            <a:r>
              <a:rPr lang="ru-RU" sz="3200" b="1" dirty="0"/>
              <a:t>Управляющие структуры</a:t>
            </a:r>
            <a:r>
              <a:rPr lang="ru-RU" sz="5400" dirty="0"/>
              <a:t> </a:t>
            </a:r>
          </a:p>
        </p:txBody>
      </p:sp>
      <p:pic>
        <p:nvPicPr>
          <p:cNvPr id="11267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117850"/>
            <a:ext cx="1447800" cy="687388"/>
          </a:xfrm>
          <a:noFill/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314575"/>
            <a:ext cx="1625600" cy="546100"/>
          </a:xfrm>
          <a:noFill/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611188" y="1341438"/>
            <a:ext cx="79660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sz="2000"/>
              <a:t>Безальтернативные вычисления (управляющая структура "следование")</a:t>
            </a:r>
          </a:p>
          <a:p>
            <a:pPr eaLnBrk="1" hangingPunct="1"/>
            <a:endParaRPr lang="ru-RU" sz="2000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2411413" y="1989138"/>
            <a:ext cx="67325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latin typeface="Times New Roman" panose="02020603050405020304" pitchFamily="18" charset="0"/>
              </a:rPr>
              <a:t>Ввод данных.</a:t>
            </a:r>
            <a:r>
              <a:rPr lang="ru-RU">
                <a:latin typeface="Times New Roman" panose="02020603050405020304" pitchFamily="18" charset="0"/>
              </a:rPr>
              <a:t> Предписание на ввод данных содержит указание устройства ввода и имя переменной, значение которой надо ввести.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2247900" y="2944813"/>
            <a:ext cx="6572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latin typeface="Times New Roman" panose="02020603050405020304" pitchFamily="18" charset="0"/>
              </a:rPr>
              <a:t>Изменение данных</a:t>
            </a:r>
            <a:r>
              <a:rPr lang="ru-RU">
                <a:latin typeface="Times New Roman" panose="02020603050405020304" pitchFamily="18" charset="0"/>
              </a:rPr>
              <a:t>. Чаще всего предписание на изменение данных  представляется в виде оператора присваивания (последовательности операторов присваивания). </a:t>
            </a:r>
          </a:p>
        </p:txBody>
      </p:sp>
      <p:pic>
        <p:nvPicPr>
          <p:cNvPr id="11272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4106863"/>
            <a:ext cx="1265237" cy="495300"/>
          </a:xfrm>
          <a:noFill/>
        </p:spPr>
      </p:pic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051050" y="4005263"/>
            <a:ext cx="65008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b="1">
                <a:latin typeface="Times New Roman" panose="02020603050405020304" pitchFamily="18" charset="0"/>
              </a:rPr>
              <a:t>Вывод данных.</a:t>
            </a:r>
            <a:r>
              <a:rPr lang="ru-RU">
                <a:latin typeface="Times New Roman" panose="02020603050405020304" pitchFamily="18" charset="0"/>
              </a:rPr>
              <a:t> Предписание на вывод данных содержит указание устройства вывода и имя переменной, значение которой следует вывести. 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447675" y="4960938"/>
            <a:ext cx="82280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Управляющая структура "следование" используется в случае, когда алгоритм представляется как последовательность, элементами которой служат только действия по преобразованию данных. В этом случае алгоритм называют </a:t>
            </a:r>
            <a:r>
              <a:rPr lang="ru-RU" b="1">
                <a:latin typeface="Times New Roman" panose="02020603050405020304" pitchFamily="18" charset="0"/>
              </a:rPr>
              <a:t>линейным алгоритмом</a:t>
            </a:r>
            <a:r>
              <a:rPr lang="ru-RU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 b="1" dirty="0"/>
              <a:t>Управляющие структуры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71550" y="1316038"/>
            <a:ext cx="7866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sz="2000"/>
              <a:t>Альтернативные вычисления (управляющая структура «выбор»)</a:t>
            </a:r>
          </a:p>
          <a:p>
            <a:pPr eaLnBrk="1" hangingPunct="1"/>
            <a:endParaRPr lang="ru-RU" sz="2000"/>
          </a:p>
        </p:txBody>
      </p:sp>
      <p:pic>
        <p:nvPicPr>
          <p:cNvPr id="1229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141663"/>
            <a:ext cx="8316912" cy="2951162"/>
          </a:xfrm>
          <a:noFill/>
        </p:spPr>
      </p:pic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23850" y="2205038"/>
            <a:ext cx="8281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anose="02020603050405020304" pitchFamily="18" charset="0"/>
              </a:rPr>
              <a:t>Для реализации альтернативного двоичного выбора используется управляющая структура </a:t>
            </a:r>
            <a:r>
              <a:rPr lang="ru-RU" b="1">
                <a:latin typeface="Times New Roman" panose="02020603050405020304" pitchFamily="18" charset="0"/>
              </a:rPr>
              <a:t>выбор </a:t>
            </a:r>
            <a:r>
              <a:rPr lang="ru-RU">
                <a:latin typeface="Times New Roman" panose="02020603050405020304" pitchFamily="18" charset="0"/>
              </a:rPr>
              <a:t>в двух ее модификациях: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2800" dirty="0"/>
              <a:t>Пример.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98640"/>
          </a:xfrm>
        </p:spPr>
        <p:txBody>
          <a:bodyPr/>
          <a:lstStyle/>
          <a:p>
            <a:r>
              <a:rPr lang="ru-RU" sz="2000" dirty="0"/>
              <a:t>Дана точка в декартовой системе координат P(</a:t>
            </a:r>
            <a:r>
              <a:rPr lang="ru-RU" sz="2000" dirty="0" err="1"/>
              <a:t>x,y</a:t>
            </a:r>
            <a:r>
              <a:rPr lang="ru-RU" sz="2000" dirty="0"/>
              <a:t>). </a:t>
            </a:r>
          </a:p>
          <a:p>
            <a:r>
              <a:rPr lang="ru-RU" sz="2000" dirty="0"/>
              <a:t>Требуется составить условие определения в какой четверти находится данная точка.</a:t>
            </a:r>
          </a:p>
          <a:p>
            <a:endParaRPr lang="ru-RU" sz="2000" dirty="0"/>
          </a:p>
          <a:p>
            <a:r>
              <a:rPr lang="ru-RU" sz="2000" u="sng" dirty="0"/>
              <a:t>Задачу можно решить различными алгоритмами</a:t>
            </a:r>
          </a:p>
        </p:txBody>
      </p:sp>
    </p:spTree>
    <p:extLst>
      <p:ext uri="{BB962C8B-B14F-4D97-AF65-F5344CB8AC3E}">
        <p14:creationId xmlns:p14="http://schemas.microsoft.com/office/powerpoint/2010/main" val="123911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2800" dirty="0"/>
              <a:t>Пример.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Алгоритмическое решение.</a:t>
            </a:r>
          </a:p>
          <a:p>
            <a:r>
              <a:rPr lang="ru-RU" sz="2000" dirty="0"/>
              <a:t>Вариант 1. </a:t>
            </a:r>
            <a:r>
              <a:rPr lang="ru-RU" sz="2000" b="1" dirty="0"/>
              <a:t>Последовательный перебор</a:t>
            </a:r>
            <a:r>
              <a:rPr lang="ru-RU" sz="2000" dirty="0"/>
              <a:t>. Последовательно составляются условия на принадлежность к каждой четверти.</a:t>
            </a:r>
          </a:p>
          <a:p>
            <a:r>
              <a:rPr lang="ru-RU" sz="2000" dirty="0"/>
              <a:t>Вариант 2. </a:t>
            </a:r>
            <a:r>
              <a:rPr lang="ru-RU" sz="2000" b="1" dirty="0"/>
              <a:t>Метод деления пополам</a:t>
            </a:r>
            <a:r>
              <a:rPr lang="ru-RU" sz="2000" dirty="0"/>
              <a:t>. Сначала сравнивается первая координата на условие принадлежности точки к половине системы координат. Затем уточняется к какой из ее двух частей принадлежит точка</a:t>
            </a:r>
          </a:p>
          <a:p>
            <a:pPr marL="0" indent="0">
              <a:buNone/>
            </a:pPr>
            <a:r>
              <a:rPr lang="ru-RU" sz="1800" dirty="0"/>
              <a:t>Для решения задач выбора применяются:</a:t>
            </a:r>
          </a:p>
          <a:p>
            <a:pPr lvl="0"/>
            <a:r>
              <a:rPr lang="ru-RU" sz="1800" dirty="0"/>
              <a:t>Операции сравнения, которые возвращают </a:t>
            </a:r>
            <a:r>
              <a:rPr lang="ru-RU" sz="1800" dirty="0" err="1"/>
              <a:t>True</a:t>
            </a:r>
            <a:r>
              <a:rPr lang="ru-RU" sz="1800" dirty="0"/>
              <a:t> (истина) или </a:t>
            </a:r>
            <a:r>
              <a:rPr lang="ru-RU" sz="1800" dirty="0" err="1"/>
              <a:t>False</a:t>
            </a:r>
            <a:r>
              <a:rPr lang="ru-RU" sz="1800" dirty="0"/>
              <a:t> (ложь):</a:t>
            </a:r>
          </a:p>
          <a:p>
            <a:pPr lvl="1"/>
            <a:r>
              <a:rPr lang="ru-RU" sz="1600" dirty="0"/>
              <a:t>меньше, больше, равно, не равно, больше или равно, меньше или равно </a:t>
            </a:r>
          </a:p>
          <a:p>
            <a:pPr lvl="0"/>
            <a:r>
              <a:rPr lang="ru-RU" sz="1800" dirty="0"/>
              <a:t>Логические операторы, применяемые для проверки одновременно несколько условий:</a:t>
            </a:r>
          </a:p>
          <a:p>
            <a:pPr lvl="1"/>
            <a:r>
              <a:rPr lang="ru-RU" sz="1600" dirty="0"/>
              <a:t>X </a:t>
            </a:r>
            <a:r>
              <a:rPr lang="ru-RU" sz="1600" dirty="0" err="1"/>
              <a:t>and</a:t>
            </a:r>
            <a:r>
              <a:rPr lang="ru-RU" sz="1600" dirty="0"/>
              <a:t> Y 	(Истина, если оба значения X и Y истинны)</a:t>
            </a:r>
          </a:p>
          <a:p>
            <a:pPr lvl="1"/>
            <a:r>
              <a:rPr lang="ru-RU" sz="1600" dirty="0"/>
              <a:t>X </a:t>
            </a:r>
            <a:r>
              <a:rPr lang="ru-RU" sz="1600" dirty="0" err="1"/>
              <a:t>or</a:t>
            </a:r>
            <a:r>
              <a:rPr lang="ru-RU" sz="1600" dirty="0"/>
              <a:t> Y 		(Истина, если хотя бы одно из значений X или Y истинно)</a:t>
            </a:r>
          </a:p>
          <a:p>
            <a:pPr lvl="1"/>
            <a:r>
              <a:rPr lang="ru-RU" sz="1600" dirty="0" err="1"/>
              <a:t>not</a:t>
            </a:r>
            <a:r>
              <a:rPr lang="ru-RU" sz="1600" dirty="0"/>
              <a:t> X 		(Истина, если X ложно)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88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2800" b="1" dirty="0"/>
              <a:t>Литература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57400" y="1196752"/>
            <a:ext cx="8507288" cy="547260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b="1" i="1" dirty="0">
                <a:cs typeface="Times New Roman" panose="02020603050405020304" pitchFamily="18" charset="0"/>
              </a:rPr>
              <a:t>Левитин А.</a:t>
            </a:r>
            <a:r>
              <a:rPr lang="ru-RU" sz="1600" b="1" dirty="0">
                <a:cs typeface="Times New Roman" panose="02020603050405020304" pitchFamily="18" charset="0"/>
              </a:rPr>
              <a:t> Алгоритмы: введение в разработку и анализ.- М.:  Вильямс, 2006. — 576 с.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b="1" i="1" dirty="0" err="1"/>
              <a:t>Стивенс</a:t>
            </a:r>
            <a:r>
              <a:rPr lang="ru-RU" sz="1600" b="1" i="1" dirty="0"/>
              <a:t> Род</a:t>
            </a:r>
            <a:r>
              <a:rPr lang="ru-RU" sz="1600" b="1" dirty="0"/>
              <a:t>. Алгоритмы. Теория и практическое применение. – М.: Э, 2016. – 544 с.</a:t>
            </a:r>
            <a:endParaRPr lang="en-US" sz="16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b="1" i="1" dirty="0" err="1"/>
              <a:t>Дасгупта</a:t>
            </a:r>
            <a:r>
              <a:rPr lang="ru-RU" sz="1600" b="1" i="1" dirty="0"/>
              <a:t> С., Пападимитриу Х, </a:t>
            </a:r>
            <a:r>
              <a:rPr lang="ru-RU" sz="1600" b="1" i="1" dirty="0" err="1"/>
              <a:t>Вазирани</a:t>
            </a:r>
            <a:r>
              <a:rPr lang="ru-RU" sz="1600" b="1" i="1" dirty="0"/>
              <a:t> У</a:t>
            </a:r>
            <a:r>
              <a:rPr lang="ru-RU" sz="1600" b="1" dirty="0"/>
              <a:t>.</a:t>
            </a:r>
            <a:r>
              <a:rPr lang="en-US" sz="1600" b="1" dirty="0"/>
              <a:t> </a:t>
            </a:r>
            <a:r>
              <a:rPr lang="ru-RU" sz="1600" b="1" dirty="0"/>
              <a:t>Алгоритмы; Пер. с англ. – М.: МЦНМО, 2014. – 320 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i="1" dirty="0" err="1"/>
              <a:t>Кормен</a:t>
            </a:r>
            <a:r>
              <a:rPr lang="ru-RU" sz="1600" i="1" dirty="0"/>
              <a:t> Т. Х</a:t>
            </a:r>
            <a:r>
              <a:rPr lang="ru-RU" sz="1600" dirty="0"/>
              <a:t>. Алгоритмы: Вводный курс — М.: Вильямс, 2015. — 208 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i="1" dirty="0" err="1">
                <a:cs typeface="Times New Roman" panose="02020603050405020304" pitchFamily="18" charset="0"/>
              </a:rPr>
              <a:t>Кормен</a:t>
            </a:r>
            <a:r>
              <a:rPr lang="ru-RU" sz="1600" i="1" dirty="0">
                <a:cs typeface="Times New Roman" panose="02020603050405020304" pitchFamily="18" charset="0"/>
              </a:rPr>
              <a:t> Т., </a:t>
            </a:r>
            <a:r>
              <a:rPr lang="ru-RU" sz="1600" i="1" dirty="0" err="1">
                <a:cs typeface="Times New Roman" panose="02020603050405020304" pitchFamily="18" charset="0"/>
              </a:rPr>
              <a:t>Лейзерсон</a:t>
            </a:r>
            <a:r>
              <a:rPr lang="ru-RU" sz="1600" i="1" dirty="0">
                <a:cs typeface="Times New Roman" panose="02020603050405020304" pitchFamily="18" charset="0"/>
              </a:rPr>
              <a:t> Ч., </a:t>
            </a:r>
            <a:r>
              <a:rPr lang="ru-RU" sz="1600" i="1" dirty="0" err="1">
                <a:cs typeface="Times New Roman" panose="02020603050405020304" pitchFamily="18" charset="0"/>
              </a:rPr>
              <a:t>Ривест</a:t>
            </a:r>
            <a:r>
              <a:rPr lang="ru-RU" sz="1600" i="1" dirty="0">
                <a:cs typeface="Times New Roman" panose="02020603050405020304" pitchFamily="18" charset="0"/>
              </a:rPr>
              <a:t> Р</a:t>
            </a:r>
            <a:r>
              <a:rPr lang="ru-RU" sz="1600" dirty="0">
                <a:cs typeface="Times New Roman" panose="02020603050405020304" pitchFamily="18" charset="0"/>
              </a:rPr>
              <a:t>. Алгоритмы: построение и анализ. — М.: МЦНМО. — 960 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i="1" dirty="0" err="1">
                <a:cs typeface="Times New Roman" panose="02020603050405020304" pitchFamily="18" charset="0"/>
              </a:rPr>
              <a:t>Рафгарден</a:t>
            </a:r>
            <a:r>
              <a:rPr lang="ru-RU" sz="1600" i="1" dirty="0">
                <a:cs typeface="Times New Roman" panose="02020603050405020304" pitchFamily="18" charset="0"/>
              </a:rPr>
              <a:t> Тим Совершенный алгоритм. Основы. — СПб.: Питер, 2019. — 256с.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i="1" dirty="0" err="1"/>
              <a:t>Скиена</a:t>
            </a:r>
            <a:r>
              <a:rPr lang="ru-RU" sz="1600" i="1" dirty="0"/>
              <a:t> С</a:t>
            </a:r>
            <a:r>
              <a:rPr lang="ru-RU" sz="1600" dirty="0"/>
              <a:t>. Алгоритмы. Руководство по разработке. – 2-е </a:t>
            </a:r>
            <a:r>
              <a:rPr lang="ru-RU" sz="1600" dirty="0" err="1"/>
              <a:t>изд</a:t>
            </a:r>
            <a:r>
              <a:rPr lang="ru-RU" sz="1600" dirty="0"/>
              <a:t>.:Пер. с англ. – СПб.: БХВ-Петербург, 2011. – 720 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b="1" i="1" dirty="0" err="1"/>
              <a:t>Ахо</a:t>
            </a:r>
            <a:r>
              <a:rPr lang="ru-RU" sz="1600" b="1" i="1" dirty="0"/>
              <a:t>, Альфред, В., </a:t>
            </a:r>
            <a:r>
              <a:rPr lang="ru-RU" sz="1600" b="1" i="1" dirty="0" err="1"/>
              <a:t>Хопкрофт</a:t>
            </a:r>
            <a:r>
              <a:rPr lang="ru-RU" sz="1600" b="1" i="1" dirty="0"/>
              <a:t>, Джон, Ульман, Джеффри, </a:t>
            </a:r>
            <a:r>
              <a:rPr lang="ru-RU" sz="1600" b="1" dirty="0"/>
              <a:t>Структуры данных и алгоритмы. – М. : Вильямс, 2000. — 384 с.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i="1" dirty="0" err="1"/>
              <a:t>Ахо</a:t>
            </a:r>
            <a:r>
              <a:rPr lang="ru-RU" sz="1600" i="1" dirty="0"/>
              <a:t>, Альфред, В., </a:t>
            </a:r>
            <a:r>
              <a:rPr lang="ru-RU" sz="1600" i="1" dirty="0" err="1"/>
              <a:t>Хопкрофт</a:t>
            </a:r>
            <a:r>
              <a:rPr lang="ru-RU" sz="1600" i="1" dirty="0"/>
              <a:t>, Джон, Ульман, Джеффри</a:t>
            </a:r>
            <a:r>
              <a:rPr lang="ru-RU" sz="1600" dirty="0"/>
              <a:t>, Построение и анализ вычислительных алгоритмов. – М. Мир, </a:t>
            </a:r>
            <a:r>
              <a:rPr lang="ru-RU" sz="1600" dirty="0">
                <a:solidFill>
                  <a:srgbClr val="FF0000"/>
                </a:solidFill>
              </a:rPr>
              <a:t>1979</a:t>
            </a:r>
            <a:r>
              <a:rPr lang="ru-RU" sz="1600" dirty="0"/>
              <a:t>. – 520 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dirty="0"/>
              <a:t>Дж. </a:t>
            </a:r>
            <a:r>
              <a:rPr lang="ru-RU" sz="1600" dirty="0" err="1"/>
              <a:t>Макконнелл</a:t>
            </a:r>
            <a:r>
              <a:rPr lang="ru-RU" sz="1600" dirty="0"/>
              <a:t>. Основы современных алгоритмов. М.: </a:t>
            </a:r>
            <a:r>
              <a:rPr lang="ru-RU" sz="1600" dirty="0" err="1"/>
              <a:t>Техносфера</a:t>
            </a:r>
            <a:r>
              <a:rPr lang="ru-RU" sz="1600" dirty="0"/>
              <a:t>, 2004. -368с.</a:t>
            </a:r>
            <a:endParaRPr lang="en-US" sz="16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600" b="1" dirty="0"/>
              <a:t>Вайнштейн, Ю. В. Математическая логика и теория алгоритмов : учеб. пособие /  – Красноярск : </a:t>
            </a:r>
            <a:r>
              <a:rPr lang="ru-RU" sz="1600" b="1" dirty="0" err="1"/>
              <a:t>Сиб</a:t>
            </a:r>
            <a:r>
              <a:rPr lang="ru-RU" sz="1600" b="1" dirty="0"/>
              <a:t>. </a:t>
            </a:r>
            <a:r>
              <a:rPr lang="ru-RU" sz="1600" b="1" dirty="0" err="1"/>
              <a:t>федер</a:t>
            </a:r>
            <a:r>
              <a:rPr lang="ru-RU" sz="1600" b="1" dirty="0"/>
              <a:t>. ун-т, 2019. – 110 с.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2800" dirty="0"/>
              <a:t>Пример.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Программное решение.</a:t>
            </a:r>
          </a:p>
          <a:p>
            <a:r>
              <a:rPr lang="ru-RU" sz="2000" dirty="0"/>
              <a:t>Вариант 1. Последовательный перебор. Последовательно составляются условия на принадлежность к каждой четверти.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1337" y="2577886"/>
            <a:ext cx="756084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0 &amp;&amp; y &gt; 0)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Первая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0 &amp;&amp; y &lt; 0)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Четвертая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&gt; 0)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Вторая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Третья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1125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2800" dirty="0"/>
              <a:t>Пример.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72819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Программное решение.</a:t>
            </a:r>
          </a:p>
          <a:p>
            <a:r>
              <a:rPr lang="ru-RU" sz="2000" dirty="0"/>
              <a:t>Вариант 2. Метод деления пополам. Сначала сравнивается первая координата на условие принадлежности точки к половине системы координат. Затем уточняется к какой из ее двух частей принадлежит точка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3161253"/>
            <a:ext cx="785921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&gt;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Первая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Четвертая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 &gt;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Вторая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Третья четверть"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6350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23528"/>
          </a:xfrm>
        </p:spPr>
        <p:txBody>
          <a:bodyPr/>
          <a:lstStyle/>
          <a:p>
            <a:pPr eaLnBrk="1" hangingPunct="1"/>
            <a:r>
              <a:rPr lang="ru-RU" sz="3200" b="1" dirty="0"/>
              <a:t>Управляющие структуры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68288" y="1843088"/>
            <a:ext cx="75009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sz="2400"/>
              <a:t>Альтернативные вычисления </a:t>
            </a:r>
          </a:p>
          <a:p>
            <a:pPr eaLnBrk="1" hangingPunct="1">
              <a:spcBef>
                <a:spcPct val="20000"/>
              </a:spcBef>
            </a:pPr>
            <a:r>
              <a:rPr lang="ru-RU" sz="2400"/>
              <a:t>(управляющая структура «множественный выбор»)</a:t>
            </a:r>
          </a:p>
          <a:p>
            <a:pPr eaLnBrk="1" hangingPunct="1"/>
            <a:endParaRPr lang="ru-RU" sz="2400"/>
          </a:p>
        </p:txBody>
      </p:sp>
      <p:pic>
        <p:nvPicPr>
          <p:cNvPr id="1331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3309938"/>
            <a:ext cx="7416800" cy="2652712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504056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ru-RU" sz="2800" dirty="0"/>
              <a:t>Множественный выбор. Пример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867918"/>
            <a:ext cx="79208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ok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(op)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res = a + b;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res = a - b;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res = a * b;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':'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!= 0)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res =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 / b;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ok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(ok)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 {1} {2} = {3}"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op, b, res);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6341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2800" b="1" dirty="0"/>
              <a:t>Управляющие структуры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23528" y="1125538"/>
            <a:ext cx="583264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sz="2400" dirty="0"/>
              <a:t>Повторяющиеся вычисления</a:t>
            </a:r>
          </a:p>
          <a:p>
            <a:pPr eaLnBrk="1" hangingPunct="1">
              <a:spcBef>
                <a:spcPct val="20000"/>
              </a:spcBef>
            </a:pPr>
            <a:r>
              <a:rPr lang="ru-RU" sz="2400" dirty="0"/>
              <a:t> (управляющая структура «цикл для»)</a:t>
            </a:r>
          </a:p>
          <a:p>
            <a:pPr eaLnBrk="1" hangingPunct="1"/>
            <a:endParaRPr lang="ru-RU" sz="2400" dirty="0"/>
          </a:p>
        </p:txBody>
      </p:sp>
      <p:pic>
        <p:nvPicPr>
          <p:cNvPr id="15364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9"/>
          <a:stretch/>
        </p:blipFill>
        <p:spPr>
          <a:xfrm>
            <a:off x="5755170" y="1359155"/>
            <a:ext cx="3084913" cy="3886831"/>
          </a:xfrm>
          <a:noFill/>
        </p:spPr>
      </p:pic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15343" y="2180049"/>
            <a:ext cx="5092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anose="02020603050405020304" pitchFamily="18" charset="0"/>
              </a:rPr>
              <a:t>Приращение параметра цикла – "</a:t>
            </a:r>
            <a:r>
              <a:rPr lang="ru-RU" sz="2000" i="1" dirty="0">
                <a:latin typeface="Times New Roman" panose="02020603050405020304" pitchFamily="18" charset="0"/>
              </a:rPr>
              <a:t>шаг цикла</a:t>
            </a:r>
            <a:r>
              <a:rPr lang="ru-RU" sz="2000" dirty="0">
                <a:latin typeface="Times New Roman" panose="02020603050405020304" pitchFamily="18" charset="0"/>
              </a:rPr>
              <a:t>"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719034"/>
            <a:ext cx="4968552" cy="18312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n; i++) // C#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5073" y="4725144"/>
            <a:ext cx="496855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(a, b; a != b; ) // C++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&gt;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-= b;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 -= a;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5496149"/>
            <a:ext cx="3233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Алгоритм определения НОД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eaLnBrk="1" hangingPunct="1"/>
            <a:r>
              <a:rPr lang="ru-RU" sz="2800" b="1" dirty="0"/>
              <a:t>Управляющие структуры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71550" y="1341438"/>
            <a:ext cx="7489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sz="2400" dirty="0"/>
              <a:t>Повторяющиеся вычисления (управляющая структура «цикл пока»)</a:t>
            </a:r>
          </a:p>
        </p:txBody>
      </p:sp>
      <p:pic>
        <p:nvPicPr>
          <p:cNvPr id="1434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8486" y="1922147"/>
            <a:ext cx="4248150" cy="3830637"/>
          </a:xfrm>
          <a:noFill/>
        </p:spPr>
      </p:pic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656908" y="2636912"/>
            <a:ext cx="40367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</a:rPr>
              <a:t>Предписывает выполнять тело цикла до тех пор </a:t>
            </a:r>
            <a:r>
              <a:rPr lang="ru-RU" sz="2000" b="1" dirty="0">
                <a:latin typeface="Times New Roman" panose="02020603050405020304" pitchFamily="18" charset="0"/>
              </a:rPr>
              <a:t>ПОКА</a:t>
            </a:r>
            <a:r>
              <a:rPr lang="ru-RU" sz="2000" dirty="0">
                <a:latin typeface="Times New Roman" panose="02020603050405020304" pitchFamily="18" charset="0"/>
              </a:rPr>
              <a:t> истинно условие </a:t>
            </a:r>
            <a:r>
              <a:rPr lang="en-US" sz="2000" b="1" dirty="0">
                <a:latin typeface="Times New Roman" panose="02020603050405020304" pitchFamily="18" charset="0"/>
              </a:rPr>
              <a:t>p</a:t>
            </a:r>
            <a:r>
              <a:rPr lang="ru-RU" sz="2000" b="1" dirty="0">
                <a:latin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</a:rPr>
              <a:t>Тело "цикла пока" может не выполняться ни одного раза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71551" y="4437112"/>
            <a:ext cx="338442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!= b)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&gt;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 -= b;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b -= a;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1653"/>
          </a:xfrm>
        </p:spPr>
        <p:txBody>
          <a:bodyPr/>
          <a:lstStyle/>
          <a:p>
            <a:pPr eaLnBrk="1" hangingPunct="1"/>
            <a:r>
              <a:rPr lang="ru-RU" sz="2800" b="1" dirty="0"/>
              <a:t>Управляющие структуры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sz="2400" dirty="0"/>
              <a:t>Повторяющиеся вычисления (управляющая структура «цикл до»)</a:t>
            </a:r>
          </a:p>
          <a:p>
            <a:pPr eaLnBrk="1" hangingPunct="1"/>
            <a:endParaRPr lang="ru-RU" sz="2400" dirty="0"/>
          </a:p>
        </p:txBody>
      </p:sp>
      <p:grpSp>
        <p:nvGrpSpPr>
          <p:cNvPr id="16388" name="Group 50"/>
          <p:cNvGrpSpPr>
            <a:grpSpLocks/>
          </p:cNvGrpSpPr>
          <p:nvPr/>
        </p:nvGrpSpPr>
        <p:grpSpPr bwMode="auto">
          <a:xfrm>
            <a:off x="6788079" y="2204864"/>
            <a:ext cx="1871663" cy="3101975"/>
            <a:chOff x="2381" y="1071"/>
            <a:chExt cx="1179" cy="1954"/>
          </a:xfrm>
        </p:grpSpPr>
        <p:sp>
          <p:nvSpPr>
            <p:cNvPr id="16390" name="AutoShape 34"/>
            <p:cNvSpPr>
              <a:spLocks noChangeArrowheads="1"/>
            </p:cNvSpPr>
            <p:nvPr/>
          </p:nvSpPr>
          <p:spPr bwMode="auto">
            <a:xfrm>
              <a:off x="2744" y="1932"/>
              <a:ext cx="576" cy="384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16391" name="Line 36"/>
            <p:cNvSpPr>
              <a:spLocks noChangeShapeType="1"/>
            </p:cNvSpPr>
            <p:nvPr/>
          </p:nvSpPr>
          <p:spPr bwMode="auto">
            <a:xfrm>
              <a:off x="3016" y="2295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2" name="Line 37"/>
            <p:cNvSpPr>
              <a:spLocks noChangeShapeType="1"/>
            </p:cNvSpPr>
            <p:nvPr/>
          </p:nvSpPr>
          <p:spPr bwMode="auto">
            <a:xfrm>
              <a:off x="3016" y="166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3" name="Line 38"/>
            <p:cNvSpPr>
              <a:spLocks noChangeShapeType="1"/>
            </p:cNvSpPr>
            <p:nvPr/>
          </p:nvSpPr>
          <p:spPr bwMode="auto">
            <a:xfrm>
              <a:off x="3016" y="107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4" name="Line 39"/>
            <p:cNvSpPr>
              <a:spLocks noChangeShapeType="1"/>
            </p:cNvSpPr>
            <p:nvPr/>
          </p:nvSpPr>
          <p:spPr bwMode="auto">
            <a:xfrm flipH="1">
              <a:off x="2381" y="21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5" name="Line 40"/>
            <p:cNvSpPr>
              <a:spLocks noChangeShapeType="1"/>
            </p:cNvSpPr>
            <p:nvPr/>
          </p:nvSpPr>
          <p:spPr bwMode="auto">
            <a:xfrm flipV="1">
              <a:off x="2381" y="1116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6" name="Line 41"/>
            <p:cNvSpPr>
              <a:spLocks noChangeShapeType="1"/>
            </p:cNvSpPr>
            <p:nvPr/>
          </p:nvSpPr>
          <p:spPr bwMode="auto">
            <a:xfrm>
              <a:off x="2381" y="111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7" name="Text Box 44"/>
            <p:cNvSpPr txBox="1">
              <a:spLocks noChangeArrowheads="1"/>
            </p:cNvSpPr>
            <p:nvPr/>
          </p:nvSpPr>
          <p:spPr bwMode="auto">
            <a:xfrm>
              <a:off x="2958" y="19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b="1"/>
                <a:t>р</a:t>
              </a:r>
            </a:p>
          </p:txBody>
        </p:sp>
        <p:sp>
          <p:nvSpPr>
            <p:cNvPr id="16398" name="Text Box 46"/>
            <p:cNvSpPr txBox="1">
              <a:spLocks noChangeArrowheads="1"/>
            </p:cNvSpPr>
            <p:nvPr/>
          </p:nvSpPr>
          <p:spPr bwMode="auto">
            <a:xfrm>
              <a:off x="2925" y="279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16399" name="Text Box 4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>
                  <a:latin typeface="Times New Roman" panose="02020603050405020304" pitchFamily="18" charset="0"/>
                </a:rPr>
                <a:t>Тело цикла (действие)</a:t>
              </a:r>
            </a:p>
          </p:txBody>
        </p:sp>
      </p:grpSp>
      <p:sp>
        <p:nvSpPr>
          <p:cNvPr id="16389" name="Text Box 48"/>
          <p:cNvSpPr txBox="1">
            <a:spLocks noChangeArrowheads="1"/>
          </p:cNvSpPr>
          <p:nvPr/>
        </p:nvSpPr>
        <p:spPr bwMode="auto">
          <a:xfrm>
            <a:off x="603180" y="2556039"/>
            <a:ext cx="591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</a:rPr>
              <a:t>Предписывает выполнять тело цикла до выполнения условия </a:t>
            </a:r>
            <a:r>
              <a:rPr lang="en-US" sz="2000" b="1" dirty="0">
                <a:latin typeface="Times New Roman" panose="02020603050405020304" pitchFamily="18" charset="0"/>
              </a:rPr>
              <a:t>p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</a:rPr>
              <a:t>Тело "цикла до" выполняется хотя бы один раз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87660" y="3743489"/>
            <a:ext cx="588451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= sin(x);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y &lt;&lt; endl;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x + 0.01;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3.14);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595536"/>
          </a:xfrm>
        </p:spPr>
        <p:txBody>
          <a:bodyPr/>
          <a:lstStyle/>
          <a:p>
            <a:r>
              <a:rPr lang="ru-RU" sz="2800" dirty="0"/>
              <a:t>Пример. Циклы с условием «до» и «после»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6408" y="1268760"/>
            <a:ext cx="77768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answer, text;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слово"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text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j = text.Length-1;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&lt;j) &amp;&amp; (text[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text[j]))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j--;}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(text[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text[j])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 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палиндром!"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 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не палиндром!"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Продолжим? 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y/n)"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answer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(answer ==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7586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ru-RU" sz="2800" b="1" dirty="0"/>
              <a:t>Принудительное окончание цикла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4945286"/>
          </a:xfrm>
        </p:spPr>
        <p:txBody>
          <a:bodyPr/>
          <a:lstStyle/>
          <a:p>
            <a:r>
              <a:rPr lang="ru-RU" sz="2000" dirty="0"/>
              <a:t>Оператор выхода из цикла или переключателя (</a:t>
            </a:r>
            <a:r>
              <a:rPr lang="en-US" sz="2000" b="1" dirty="0"/>
              <a:t>break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управление передается следующему за циклом или переключателем оператору</a:t>
            </a:r>
          </a:p>
          <a:p>
            <a:r>
              <a:rPr lang="ru-RU" sz="2000" dirty="0"/>
              <a:t>Оператор перехода к следующей итерации цикла (с</a:t>
            </a:r>
            <a:r>
              <a:rPr lang="en-US" sz="2000" b="1" dirty="0" err="1"/>
              <a:t>ontinue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завершается текущая итерация и начинается проверка условия дальнейшего продолжения цикла, т.е. условий начала следующей итерации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3789040"/>
            <a:ext cx="494699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n; i++)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951021"/>
            <a:ext cx="77048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Типичная задача. Требуется найти сумму всех целых чисел от 0 до </a:t>
            </a:r>
            <a:r>
              <a:rPr lang="en-US" dirty="0"/>
              <a:t>n</a:t>
            </a:r>
            <a:r>
              <a:rPr lang="ru-RU" dirty="0"/>
              <a:t>, которые не делятся на </a:t>
            </a:r>
            <a:r>
              <a:rPr lang="en-US" dirty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266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pPr eaLnBrk="1" hangingPunct="1"/>
            <a:r>
              <a:rPr lang="ru-RU" sz="2800" b="1" dirty="0"/>
              <a:t>Представление конечных автоматов</a:t>
            </a:r>
            <a:endParaRPr lang="ru-RU" sz="2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5121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. Автомат, который выдает билет при опускании в него монет в сумме 3 руб., причем он принимает монеты 50 коп., 1рубль и 2 рубля. Автомат может давать сдачу.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Требуется составить алгоритм работы автомата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r="50718" b="7287"/>
          <a:stretch/>
        </p:blipFill>
        <p:spPr bwMode="auto">
          <a:xfrm>
            <a:off x="5436096" y="3329038"/>
            <a:ext cx="2808312" cy="341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1" t="3221" r="51947" b="12348"/>
          <a:stretch/>
        </p:blipFill>
        <p:spPr bwMode="auto">
          <a:xfrm>
            <a:off x="323528" y="3657191"/>
            <a:ext cx="2808312" cy="308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2780928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Алгоритм переходов между состояниями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13176" y="2784912"/>
            <a:ext cx="4330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Значения на выходе алгоритма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r>
              <a:rPr lang="ru-RU" sz="3200" b="1" dirty="0"/>
              <a:t>Задачи алгоритмизации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714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Построение нового или модификация некоторого ранее разработанного или определенного алгоритма.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Доказательство правильности алгоритма (верификация, тестирование).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Реализация применения разработанного или модифицированного алгоритма.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800" dirty="0"/>
              <a:t>Анализ, оценка алгоритма по некоторым критериям его эффективности. </a:t>
            </a:r>
          </a:p>
          <a:p>
            <a:pPr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2875"/>
          </a:xfrm>
        </p:spPr>
        <p:txBody>
          <a:bodyPr/>
          <a:lstStyle/>
          <a:p>
            <a:pPr eaLnBrk="1" hangingPunct="1"/>
            <a:r>
              <a:rPr lang="ru-RU" sz="3200" b="1" dirty="0"/>
              <a:t>Автоматные графы</a:t>
            </a:r>
            <a:endParaRPr lang="ru-RU" sz="3200" dirty="0"/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1295400" y="1412776"/>
            <a:ext cx="6553200" cy="4384675"/>
            <a:chOff x="1701" y="7074"/>
            <a:chExt cx="4680" cy="2973"/>
          </a:xfrm>
        </p:grpSpPr>
        <p:sp>
          <p:nvSpPr>
            <p:cNvPr id="17412" name="Text Box 5"/>
            <p:cNvSpPr txBox="1">
              <a:spLocks noChangeArrowheads="1"/>
            </p:cNvSpPr>
            <p:nvPr/>
          </p:nvSpPr>
          <p:spPr bwMode="auto">
            <a:xfrm>
              <a:off x="4041" y="869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3300" i="1">
                  <a:latin typeface="Calibri" panose="020F0502020204030204" pitchFamily="34" charset="0"/>
                </a:rPr>
                <a:t>B6</a:t>
              </a:r>
              <a:endParaRPr lang="ru-RU" sz="4800"/>
            </a:p>
          </p:txBody>
        </p:sp>
        <p:sp>
          <p:nvSpPr>
            <p:cNvPr id="17413" name="Text Box 6"/>
            <p:cNvSpPr txBox="1">
              <a:spLocks noChangeArrowheads="1"/>
            </p:cNvSpPr>
            <p:nvPr/>
          </p:nvSpPr>
          <p:spPr bwMode="auto">
            <a:xfrm>
              <a:off x="3861" y="815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3300" i="1">
                  <a:latin typeface="Calibri" panose="020F0502020204030204" pitchFamily="34" charset="0"/>
                </a:rPr>
                <a:t>B4</a:t>
              </a:r>
              <a:endParaRPr lang="ru-RU" sz="4800"/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2421" y="851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3300" i="1">
                  <a:latin typeface="Calibri" panose="020F0502020204030204" pitchFamily="34" charset="0"/>
                </a:rPr>
                <a:t>B5</a:t>
              </a:r>
              <a:endParaRPr lang="ru-RU" sz="4800"/>
            </a:p>
          </p:txBody>
        </p:sp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1701" y="833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3300" i="1">
                  <a:latin typeface="Calibri" panose="020F0502020204030204" pitchFamily="34" charset="0"/>
                </a:rPr>
                <a:t>B1</a:t>
              </a:r>
              <a:endParaRPr lang="ru-RU" sz="4800"/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3681" y="743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3300" i="1">
                  <a:latin typeface="Calibri" panose="020F0502020204030204" pitchFamily="34" charset="0"/>
                </a:rPr>
                <a:t>B2</a:t>
              </a:r>
              <a:endParaRPr lang="ru-RU" sz="4800"/>
            </a:p>
          </p:txBody>
        </p:sp>
        <p:grpSp>
          <p:nvGrpSpPr>
            <p:cNvPr id="17417" name="Group 10"/>
            <p:cNvGrpSpPr>
              <a:grpSpLocks/>
            </p:cNvGrpSpPr>
            <p:nvPr/>
          </p:nvGrpSpPr>
          <p:grpSpPr bwMode="auto">
            <a:xfrm>
              <a:off x="2601" y="7614"/>
              <a:ext cx="900" cy="900"/>
              <a:chOff x="2601" y="7614"/>
              <a:chExt cx="900" cy="900"/>
            </a:xfrm>
          </p:grpSpPr>
          <p:sp>
            <p:nvSpPr>
              <p:cNvPr id="17436" name="Oval 11"/>
              <p:cNvSpPr>
                <a:spLocks noChangeArrowheads="1"/>
              </p:cNvSpPr>
              <p:nvPr/>
            </p:nvSpPr>
            <p:spPr bwMode="auto">
              <a:xfrm>
                <a:off x="2601" y="761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7437" name="Text Box 12"/>
              <p:cNvSpPr txBox="1">
                <a:spLocks noChangeArrowheads="1"/>
              </p:cNvSpPr>
              <p:nvPr/>
            </p:nvSpPr>
            <p:spPr bwMode="auto">
              <a:xfrm>
                <a:off x="2781" y="779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3300" i="1">
                    <a:latin typeface="Calibri" panose="020F0502020204030204" pitchFamily="34" charset="0"/>
                  </a:rPr>
                  <a:t>q0</a:t>
                </a:r>
                <a:endParaRPr lang="ru-RU" sz="4800"/>
              </a:p>
            </p:txBody>
          </p:sp>
        </p:grpSp>
        <p:grpSp>
          <p:nvGrpSpPr>
            <p:cNvPr id="17418" name="Group 13"/>
            <p:cNvGrpSpPr>
              <a:grpSpLocks/>
            </p:cNvGrpSpPr>
            <p:nvPr/>
          </p:nvGrpSpPr>
          <p:grpSpPr bwMode="auto">
            <a:xfrm>
              <a:off x="4581" y="7614"/>
              <a:ext cx="900" cy="900"/>
              <a:chOff x="2601" y="7614"/>
              <a:chExt cx="900" cy="900"/>
            </a:xfrm>
          </p:grpSpPr>
          <p:sp>
            <p:nvSpPr>
              <p:cNvPr id="17434" name="Oval 14"/>
              <p:cNvSpPr>
                <a:spLocks noChangeArrowheads="1"/>
              </p:cNvSpPr>
              <p:nvPr/>
            </p:nvSpPr>
            <p:spPr bwMode="auto">
              <a:xfrm>
                <a:off x="2601" y="761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7435" name="Text Box 15"/>
              <p:cNvSpPr txBox="1">
                <a:spLocks noChangeArrowheads="1"/>
              </p:cNvSpPr>
              <p:nvPr/>
            </p:nvSpPr>
            <p:spPr bwMode="auto">
              <a:xfrm>
                <a:off x="2781" y="779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3300" i="1">
                    <a:latin typeface="Calibri" panose="020F0502020204030204" pitchFamily="34" charset="0"/>
                  </a:rPr>
                  <a:t>q1</a:t>
                </a:r>
                <a:endParaRPr lang="ru-RU" sz="4800"/>
              </a:p>
            </p:txBody>
          </p:sp>
        </p:grpSp>
        <p:grpSp>
          <p:nvGrpSpPr>
            <p:cNvPr id="17419" name="Group 16"/>
            <p:cNvGrpSpPr>
              <a:grpSpLocks/>
            </p:cNvGrpSpPr>
            <p:nvPr/>
          </p:nvGrpSpPr>
          <p:grpSpPr bwMode="auto">
            <a:xfrm>
              <a:off x="2601" y="8874"/>
              <a:ext cx="900" cy="900"/>
              <a:chOff x="2601" y="7614"/>
              <a:chExt cx="900" cy="900"/>
            </a:xfrm>
          </p:grpSpPr>
          <p:sp>
            <p:nvSpPr>
              <p:cNvPr id="17432" name="Oval 17"/>
              <p:cNvSpPr>
                <a:spLocks noChangeArrowheads="1"/>
              </p:cNvSpPr>
              <p:nvPr/>
            </p:nvSpPr>
            <p:spPr bwMode="auto">
              <a:xfrm>
                <a:off x="2601" y="761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7433" name="Text Box 18"/>
              <p:cNvSpPr txBox="1">
                <a:spLocks noChangeArrowheads="1"/>
              </p:cNvSpPr>
              <p:nvPr/>
            </p:nvSpPr>
            <p:spPr bwMode="auto">
              <a:xfrm>
                <a:off x="2781" y="779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3300" i="1" dirty="0">
                    <a:latin typeface="Calibri" panose="020F0502020204030204" pitchFamily="34" charset="0"/>
                  </a:rPr>
                  <a:t>q2</a:t>
                </a:r>
                <a:endParaRPr lang="ru-RU" sz="4800" dirty="0"/>
              </a:p>
            </p:txBody>
          </p:sp>
        </p:grpSp>
        <p:grpSp>
          <p:nvGrpSpPr>
            <p:cNvPr id="17420" name="Group 19"/>
            <p:cNvGrpSpPr>
              <a:grpSpLocks/>
            </p:cNvGrpSpPr>
            <p:nvPr/>
          </p:nvGrpSpPr>
          <p:grpSpPr bwMode="auto">
            <a:xfrm>
              <a:off x="4581" y="8874"/>
              <a:ext cx="900" cy="900"/>
              <a:chOff x="2601" y="7614"/>
              <a:chExt cx="900" cy="900"/>
            </a:xfrm>
          </p:grpSpPr>
          <p:sp>
            <p:nvSpPr>
              <p:cNvPr id="17430" name="Oval 20"/>
              <p:cNvSpPr>
                <a:spLocks noChangeArrowheads="1"/>
              </p:cNvSpPr>
              <p:nvPr/>
            </p:nvSpPr>
            <p:spPr bwMode="auto">
              <a:xfrm>
                <a:off x="2601" y="7614"/>
                <a:ext cx="90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7431" name="Text Box 21"/>
              <p:cNvSpPr txBox="1">
                <a:spLocks noChangeArrowheads="1"/>
              </p:cNvSpPr>
              <p:nvPr/>
            </p:nvSpPr>
            <p:spPr bwMode="auto">
              <a:xfrm>
                <a:off x="2781" y="7794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en-US" sz="3300" i="1">
                    <a:latin typeface="Calibri" panose="020F0502020204030204" pitchFamily="34" charset="0"/>
                  </a:rPr>
                  <a:t>q3</a:t>
                </a:r>
                <a:endParaRPr lang="ru-RU" sz="4800"/>
              </a:p>
            </p:txBody>
          </p:sp>
        </p:grpSp>
        <p:sp>
          <p:nvSpPr>
            <p:cNvPr id="17421" name="Line 22"/>
            <p:cNvSpPr>
              <a:spLocks noChangeShapeType="1"/>
            </p:cNvSpPr>
            <p:nvPr/>
          </p:nvSpPr>
          <p:spPr bwMode="auto">
            <a:xfrm>
              <a:off x="3501" y="797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2" name="Freeform 23"/>
            <p:cNvSpPr>
              <a:spLocks/>
            </p:cNvSpPr>
            <p:nvPr/>
          </p:nvSpPr>
          <p:spPr bwMode="auto">
            <a:xfrm>
              <a:off x="3405" y="8295"/>
              <a:ext cx="1215" cy="810"/>
            </a:xfrm>
            <a:custGeom>
              <a:avLst/>
              <a:gdLst>
                <a:gd name="T0" fmla="*/ 1215 w 1215"/>
                <a:gd name="T1" fmla="*/ 0 h 810"/>
                <a:gd name="T2" fmla="*/ 0 w 1215"/>
                <a:gd name="T3" fmla="*/ 810 h 810"/>
                <a:gd name="T4" fmla="*/ 0 60000 65536"/>
                <a:gd name="T5" fmla="*/ 0 60000 65536"/>
                <a:gd name="T6" fmla="*/ 0 w 1215"/>
                <a:gd name="T7" fmla="*/ 0 h 810"/>
                <a:gd name="T8" fmla="*/ 1215 w 1215"/>
                <a:gd name="T9" fmla="*/ 810 h 8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5" h="810">
                  <a:moveTo>
                    <a:pt x="1215" y="0"/>
                  </a:moveTo>
                  <a:lnTo>
                    <a:pt x="0" y="8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3" name="Line 24"/>
            <p:cNvSpPr>
              <a:spLocks noChangeShapeType="1"/>
            </p:cNvSpPr>
            <p:nvPr/>
          </p:nvSpPr>
          <p:spPr bwMode="auto">
            <a:xfrm>
              <a:off x="3501" y="941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4" name="Freeform 25"/>
            <p:cNvSpPr>
              <a:spLocks/>
            </p:cNvSpPr>
            <p:nvPr/>
          </p:nvSpPr>
          <p:spPr bwMode="auto">
            <a:xfrm>
              <a:off x="3321" y="8334"/>
              <a:ext cx="1284" cy="756"/>
            </a:xfrm>
            <a:custGeom>
              <a:avLst/>
              <a:gdLst>
                <a:gd name="T0" fmla="*/ 1284 w 1284"/>
                <a:gd name="T1" fmla="*/ 756 h 756"/>
                <a:gd name="T2" fmla="*/ 0 w 1284"/>
                <a:gd name="T3" fmla="*/ 0 h 756"/>
                <a:gd name="T4" fmla="*/ 0 60000 65536"/>
                <a:gd name="T5" fmla="*/ 0 60000 65536"/>
                <a:gd name="T6" fmla="*/ 0 w 1284"/>
                <a:gd name="T7" fmla="*/ 0 h 756"/>
                <a:gd name="T8" fmla="*/ 1284 w 1284"/>
                <a:gd name="T9" fmla="*/ 756 h 7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4" h="756">
                  <a:moveTo>
                    <a:pt x="1284" y="75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5" name="Line 26"/>
            <p:cNvSpPr>
              <a:spLocks noChangeShapeType="1"/>
            </p:cNvSpPr>
            <p:nvPr/>
          </p:nvSpPr>
          <p:spPr bwMode="auto">
            <a:xfrm>
              <a:off x="2961" y="851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6" name="Freeform 27"/>
            <p:cNvSpPr>
              <a:spLocks/>
            </p:cNvSpPr>
            <p:nvPr/>
          </p:nvSpPr>
          <p:spPr bwMode="auto">
            <a:xfrm>
              <a:off x="1985" y="7974"/>
              <a:ext cx="730" cy="569"/>
            </a:xfrm>
            <a:custGeom>
              <a:avLst/>
              <a:gdLst>
                <a:gd name="T0" fmla="*/ 730 w 730"/>
                <a:gd name="T1" fmla="*/ 411 h 569"/>
                <a:gd name="T2" fmla="*/ 160 w 730"/>
                <a:gd name="T3" fmla="*/ 531 h 569"/>
                <a:gd name="T4" fmla="*/ 76 w 730"/>
                <a:gd name="T5" fmla="*/ 180 h 569"/>
                <a:gd name="T6" fmla="*/ 616 w 730"/>
                <a:gd name="T7" fmla="*/ 0 h 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0"/>
                <a:gd name="T13" fmla="*/ 0 h 569"/>
                <a:gd name="T14" fmla="*/ 730 w 730"/>
                <a:gd name="T15" fmla="*/ 569 h 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0" h="569">
                  <a:moveTo>
                    <a:pt x="730" y="411"/>
                  </a:moveTo>
                  <a:cubicBezTo>
                    <a:pt x="635" y="431"/>
                    <a:pt x="269" y="569"/>
                    <a:pt x="160" y="531"/>
                  </a:cubicBezTo>
                  <a:cubicBezTo>
                    <a:pt x="51" y="493"/>
                    <a:pt x="0" y="268"/>
                    <a:pt x="76" y="180"/>
                  </a:cubicBezTo>
                  <a:cubicBezTo>
                    <a:pt x="152" y="92"/>
                    <a:pt x="526" y="30"/>
                    <a:pt x="61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7" name="Freeform 28"/>
            <p:cNvSpPr>
              <a:spLocks/>
            </p:cNvSpPr>
            <p:nvPr/>
          </p:nvSpPr>
          <p:spPr bwMode="auto">
            <a:xfrm>
              <a:off x="4941" y="7352"/>
              <a:ext cx="720" cy="463"/>
            </a:xfrm>
            <a:custGeom>
              <a:avLst/>
              <a:gdLst>
                <a:gd name="T0" fmla="*/ 0 w 694"/>
                <a:gd name="T1" fmla="*/ 343 h 544"/>
                <a:gd name="T2" fmla="*/ 429 w 694"/>
                <a:gd name="T3" fmla="*/ 4 h 544"/>
                <a:gd name="T4" fmla="*/ 684 w 694"/>
                <a:gd name="T5" fmla="*/ 319 h 544"/>
                <a:gd name="T6" fmla="*/ 489 w 694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4"/>
                <a:gd name="T13" fmla="*/ 0 h 544"/>
                <a:gd name="T14" fmla="*/ 694 w 69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4" h="544">
                  <a:moveTo>
                    <a:pt x="0" y="343"/>
                  </a:moveTo>
                  <a:cubicBezTo>
                    <a:pt x="71" y="287"/>
                    <a:pt x="315" y="8"/>
                    <a:pt x="429" y="4"/>
                  </a:cubicBezTo>
                  <a:cubicBezTo>
                    <a:pt x="543" y="0"/>
                    <a:pt x="674" y="229"/>
                    <a:pt x="684" y="319"/>
                  </a:cubicBezTo>
                  <a:cubicBezTo>
                    <a:pt x="694" y="409"/>
                    <a:pt x="530" y="497"/>
                    <a:pt x="489" y="54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28" name="Text Box 29"/>
            <p:cNvSpPr txBox="1">
              <a:spLocks noChangeArrowheads="1"/>
            </p:cNvSpPr>
            <p:nvPr/>
          </p:nvSpPr>
          <p:spPr bwMode="auto">
            <a:xfrm>
              <a:off x="5661" y="70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3300" i="1">
                  <a:latin typeface="Calibri" panose="020F0502020204030204" pitchFamily="34" charset="0"/>
                </a:rPr>
                <a:t>B3</a:t>
              </a:r>
              <a:endParaRPr lang="ru-RU" sz="4800"/>
            </a:p>
          </p:txBody>
        </p:sp>
        <p:sp>
          <p:nvSpPr>
            <p:cNvPr id="17429" name="Text Box 30"/>
            <p:cNvSpPr txBox="1">
              <a:spLocks noChangeArrowheads="1"/>
            </p:cNvSpPr>
            <p:nvPr/>
          </p:nvSpPr>
          <p:spPr bwMode="auto">
            <a:xfrm>
              <a:off x="3658" y="9507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sz="2900" i="1">
                  <a:latin typeface="Calibri" panose="020F0502020204030204" pitchFamily="34" charset="0"/>
                </a:rPr>
                <a:t>B7</a:t>
              </a:r>
              <a:endParaRPr lang="ru-RU" sz="4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8753"/>
            <a:ext cx="8229600" cy="631975"/>
          </a:xfrm>
        </p:spPr>
        <p:txBody>
          <a:bodyPr/>
          <a:lstStyle/>
          <a:p>
            <a:pPr eaLnBrk="1" hangingPunct="1"/>
            <a:r>
              <a:rPr lang="ru-RU" sz="2800" b="1" dirty="0"/>
              <a:t>Рекурсия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203673"/>
            <a:ext cx="8229600" cy="539367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b="1" i="1" dirty="0"/>
              <a:t>Рекурсия</a:t>
            </a:r>
            <a:r>
              <a:rPr lang="ru-RU" sz="2400" dirty="0"/>
              <a:t> — это такой способ организации обработки данных, при котором программа вызывает сама себя непосредственно, либо с помощью других программ.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Рекурсивный алгоритм разбивает задачу на части, которые по своей структуре являются такими же как исходная задача, но более простыми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В ходе рекурсии функция вызывает сама себя: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Если она делает это непосредственно, то рекурсия называется </a:t>
            </a:r>
            <a:r>
              <a:rPr lang="ru-RU" sz="2000" b="1" dirty="0"/>
              <a:t>прямой</a:t>
            </a:r>
            <a:r>
              <a:rPr lang="ru-RU" sz="2000" dirty="0"/>
              <a:t>, 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Если через другую функцию, то </a:t>
            </a:r>
            <a:r>
              <a:rPr lang="ru-RU" sz="2000" b="1" dirty="0"/>
              <a:t>косвенной</a:t>
            </a:r>
            <a:r>
              <a:rPr lang="ru-RU" sz="2000" dirty="0"/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Рекурсия может быть единичной (однократный вызов) либо множественной (вызов осуществляется несколько раз).</a:t>
            </a:r>
          </a:p>
          <a:p>
            <a:pPr eaLnBrk="1" hangingPunct="1">
              <a:spcBef>
                <a:spcPts val="600"/>
              </a:spcBef>
            </a:pPr>
            <a:endParaRPr lang="en-US" sz="2400" dirty="0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043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8753"/>
            <a:ext cx="8229600" cy="631975"/>
          </a:xfrm>
        </p:spPr>
        <p:txBody>
          <a:bodyPr/>
          <a:lstStyle/>
          <a:p>
            <a:pPr eaLnBrk="1" hangingPunct="1"/>
            <a:r>
              <a:rPr lang="ru-RU" sz="2800" b="1" dirty="0"/>
              <a:t>Рекурсия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980729"/>
            <a:ext cx="8229600" cy="35283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При обращении подпрограммы к самой себе происходит то же самое, что и при обращении к любой процедуре или функции: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 стек записывается адрес возврата,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резервируется место под локальные переменные,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происходит передача параметров,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после чего управление передается первому исполняемому оператору программы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37369" y="4055150"/>
            <a:ext cx="8069262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ru-RU" sz="2400" dirty="0"/>
              <a:t>Любое рекурсивное определение содержит две части: </a:t>
            </a:r>
          </a:p>
          <a:p>
            <a:pPr algn="ctr" eaLnBrk="1" hangingPunct="1">
              <a:spcBef>
                <a:spcPts val="600"/>
              </a:spcBef>
            </a:pPr>
            <a:r>
              <a:rPr lang="ru-RU" sz="2400" dirty="0"/>
              <a:t>базисную часть и рекурсивную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078526"/>
            <a:ext cx="424847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/>
              <a:t>Базисная часть является</a:t>
            </a:r>
            <a:br>
              <a:rPr lang="ru-RU" sz="2000" dirty="0"/>
            </a:br>
            <a:r>
              <a:rPr lang="ru-RU" sz="2000" u="sng" dirty="0"/>
              <a:t>не рекурсивным </a:t>
            </a:r>
            <a:r>
              <a:rPr lang="ru-RU" sz="2000" dirty="0"/>
              <a:t>утверждением, которое задает определение для некоторой фиксированной группы объектов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5085184"/>
            <a:ext cx="45720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sz="2000" dirty="0"/>
              <a:t>Рекурсивная часть определения записывается таким образом, чтобы при цепочке повторных применений утверждение из рекурсивной части приводилось бы к базисной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128113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sz="2800" dirty="0"/>
              <a:t>Рекурсивная схема организации вычислительного процесса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34" y="1335444"/>
            <a:ext cx="5975970" cy="520862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96" y="1535301"/>
            <a:ext cx="3059832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Совокупность локальных переменных, значений фактических параметров, подставляемых на место формальных параметров рекурсивного метода, и адреса возврата однозначно характеризует текущую активацию и образует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фрейм активации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81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507288" cy="631975"/>
          </a:xfrm>
        </p:spPr>
        <p:txBody>
          <a:bodyPr/>
          <a:lstStyle/>
          <a:p>
            <a:pPr eaLnBrk="1" hangingPunct="1"/>
            <a:r>
              <a:rPr lang="ru-RU" sz="2800" dirty="0"/>
              <a:t>Рекурсия. Пример. Нечетное число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908720"/>
            <a:ext cx="8229600" cy="2304256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/>
              <a:t>Базисная часть: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число 1 является нечетным целым числом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Рекурсивная часть: 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если какое либо число </a:t>
            </a:r>
            <a:r>
              <a:rPr lang="ru-RU" sz="2000" i="1" dirty="0"/>
              <a:t>К</a:t>
            </a:r>
            <a:r>
              <a:rPr lang="ru-RU" sz="2000" dirty="0"/>
              <a:t> является нечетным целым числом, то нечетными целыми будут числа, определяемые выражениями </a:t>
            </a:r>
            <a:r>
              <a:rPr lang="ru-RU" sz="2000" i="1" dirty="0"/>
              <a:t>К </a:t>
            </a:r>
            <a:r>
              <a:rPr lang="ru-RU" sz="2000" dirty="0"/>
              <a:t>– 2 и </a:t>
            </a:r>
            <a:r>
              <a:rPr lang="ru-RU" sz="2000" i="1" dirty="0"/>
              <a:t>К </a:t>
            </a:r>
            <a:r>
              <a:rPr lang="ru-RU" sz="2000" dirty="0"/>
              <a:t>+ 2</a:t>
            </a:r>
            <a:endParaRPr lang="en-US" sz="2000" dirty="0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3140968"/>
            <a:ext cx="8856984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Докажем, что число К = 7 является нечетным целым числом. 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этого применим 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рекурсивную часть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определения: 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число К = 7 является нечетным целым числом, если нечетным целым является число К - 2 = 7 - 2 = 5; 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число К = 5 является нечетным целым числом, если нечетным целым является число К - 2 = 5 - 2 = 3; 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число К = 3 является нечетным целым числом, если нечетным целым является число К - 2 = 3 - 2 = 1; 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число К = 1 является нечетным целым числом – 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базовое утверждение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Таким образом, рекурсивное утверждение 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удалось привести к базе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следовательно, первоначальное утверждение о том, что число К = 7 - нечетное целое число является истинным.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0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70742"/>
          </a:xfrm>
        </p:spPr>
        <p:txBody>
          <a:bodyPr/>
          <a:lstStyle/>
          <a:p>
            <a:pPr eaLnBrk="1" hangingPunct="1"/>
            <a:r>
              <a:rPr lang="ru-RU" sz="2800" b="1" dirty="0"/>
              <a:t>Пример рекурсивной процедуры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907" y="908720"/>
            <a:ext cx="5430628" cy="825581"/>
          </a:xfrm>
        </p:spPr>
        <p:txBody>
          <a:bodyPr/>
          <a:lstStyle/>
          <a:p>
            <a:pPr eaLnBrk="1" hangingPunct="1"/>
            <a:r>
              <a:rPr lang="ru-RU" sz="2400" dirty="0"/>
              <a:t>В основной программе выполнить вызов, например, </a:t>
            </a:r>
            <a:r>
              <a:rPr lang="ru-RU" sz="2400" dirty="0" err="1"/>
              <a:t>Rec</a:t>
            </a:r>
            <a:r>
              <a:rPr lang="ru-RU" sz="2400" dirty="0"/>
              <a:t>(3):</a:t>
            </a:r>
            <a:endParaRPr lang="en-US" sz="2400" dirty="0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1475" y="908720"/>
            <a:ext cx="2976389" cy="24465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void Rec(</a:t>
            </a:r>
            <a:r>
              <a:rPr lang="en-US" sz="20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a)  </a:t>
            </a:r>
            <a:endParaRPr lang="ru-RU" sz="20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if (n &gt; 0)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 Rec(a – 1);   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20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WriteLine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(a); 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01008"/>
            <a:ext cx="8894031" cy="252028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38684" y="2854677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dirty="0"/>
              <a:t>Количество одновременно выполняемых процедур называют глубиной рекурсии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475" y="6197242"/>
            <a:ext cx="2472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Результат вызова: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70192" y="619724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печать четырех чисел: 0, 1, 2, 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87806" y="2411596"/>
            <a:ext cx="25484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Не рекурсивная ветвь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70907" y="1822278"/>
            <a:ext cx="53292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Рекурсивная ветвь внутри условного оператора</a:t>
            </a:r>
          </a:p>
        </p:txBody>
      </p:sp>
      <p:sp>
        <p:nvSpPr>
          <p:cNvPr id="8" name="Стрелка влево 7"/>
          <p:cNvSpPr/>
          <p:nvPr/>
        </p:nvSpPr>
        <p:spPr>
          <a:xfrm>
            <a:off x="2836663" y="1956321"/>
            <a:ext cx="717614" cy="2485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лево 14"/>
          <p:cNvSpPr/>
          <p:nvPr/>
        </p:nvSpPr>
        <p:spPr>
          <a:xfrm>
            <a:off x="2870192" y="2595546"/>
            <a:ext cx="717614" cy="2485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5" grpId="0" animBg="1"/>
      <p:bldP spid="12" grpId="0" animBg="1"/>
      <p:bldP spid="8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2929"/>
            <a:ext cx="8229600" cy="575791"/>
          </a:xfrm>
        </p:spPr>
        <p:txBody>
          <a:bodyPr/>
          <a:lstStyle/>
          <a:p>
            <a:pPr eaLnBrk="1" hangingPunct="1"/>
            <a:r>
              <a:rPr lang="ru-RU" sz="2800" b="1" dirty="0"/>
              <a:t>Рекурсивная функция факториала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059655"/>
            <a:ext cx="8229600" cy="3656013"/>
          </a:xfrm>
        </p:spPr>
        <p:txBody>
          <a:bodyPr/>
          <a:lstStyle/>
          <a:p>
            <a:pPr eaLnBrk="1" hangingPunct="1"/>
            <a:r>
              <a:rPr lang="ru-RU" sz="2400" dirty="0"/>
              <a:t>Рекурсивный вариант вычисления</a:t>
            </a:r>
          </a:p>
          <a:p>
            <a:pPr eaLnBrk="1" hangingPunct="1"/>
            <a:endParaRPr lang="en-US" sz="2400" dirty="0"/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graphicFrame>
        <p:nvGraphicFramePr>
          <p:cNvPr id="19461" name="Object 8"/>
          <p:cNvGraphicFramePr>
            <a:graphicFrameLocks noChangeAspect="1"/>
          </p:cNvGraphicFramePr>
          <p:nvPr/>
        </p:nvGraphicFramePr>
        <p:xfrm>
          <a:off x="5796136" y="934517"/>
          <a:ext cx="34559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2" imgW="1663700" imgH="495300" progId="Equation.3">
                  <p:embed/>
                </p:oleObj>
              </mc:Choice>
              <mc:Fallback>
                <p:oleObj name="Уравнение" r:id="rId2" imgW="1663700" imgH="495300" progId="Equation.3">
                  <p:embed/>
                  <p:pic>
                    <p:nvPicPr>
                      <p:cNvPr id="194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934517"/>
                        <a:ext cx="34559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8021" y="1916832"/>
            <a:ext cx="8401050" cy="23762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long </a:t>
            </a:r>
            <a:r>
              <a:rPr lang="en-US" sz="2000" b="1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n)</a:t>
            </a:r>
            <a:endParaRPr lang="ru-RU" sz="20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if (n == 0 || n == 1)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return 1;   // </a:t>
            </a: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не рекурсивная ветвь – условие завершения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else return n*</a:t>
            </a:r>
            <a:r>
              <a:rPr lang="en-US" sz="2000" b="1" kern="0" dirty="0">
                <a:latin typeface="Lucida Sans Typewriter" panose="020B0509030504030204" pitchFamily="49" charset="0"/>
              </a:rPr>
              <a:t>F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(n-1);  // </a:t>
            </a: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рекурсия - повторный вызов</a:t>
            </a:r>
            <a:b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</a:b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                     </a:t>
            </a:r>
            <a:r>
              <a:rPr lang="en-US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// метода с меньшим значением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4" y="4402659"/>
            <a:ext cx="8390758" cy="2410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5068652"/>
            <a:ext cx="6817951" cy="17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2800" b="1" dirty="0"/>
              <a:t>Условия рекурсии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400" dirty="0"/>
              <a:t>Создаваемые рекурсивные функции должны удовлетворять двум основным условиям: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должны явно решать задачу для базового случая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 каждом рекурсивном вызове должны использоваться меньшие значения аргументов</a:t>
            </a:r>
          </a:p>
          <a:p>
            <a:pPr>
              <a:spcBef>
                <a:spcPts val="600"/>
              </a:spcBef>
            </a:pPr>
            <a:endParaRPr lang="ru-RU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253" y="3356992"/>
            <a:ext cx="4620803" cy="25922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puzzle(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== 1)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 % 2 == 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puzzle(n / 2);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puzzle(3 * n + 1);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92080" y="3356992"/>
            <a:ext cx="3466728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Невозможно, что программа </a:t>
            </a:r>
            <a:r>
              <a:rPr lang="ru-RU" u="sng" dirty="0"/>
              <a:t>гарантированно</a:t>
            </a:r>
            <a:r>
              <a:rPr lang="ru-RU" dirty="0"/>
              <a:t> завершится, поскольку не каждый рекурсивный вызов использует аргумент, меньший предыдущего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5215839"/>
            <a:ext cx="346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6</a:t>
            </a:r>
            <a:r>
              <a:rPr lang="ru-RU" dirty="0"/>
              <a:t> параметр «скачет»:</a:t>
            </a:r>
          </a:p>
          <a:p>
            <a:r>
              <a:rPr lang="ru-RU" dirty="0"/>
              <a:t>3, 10, 5, 16, 8, 4, 2, 1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8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2800" dirty="0"/>
              <a:t>Пример. Числа Фибоначчи</a:t>
            </a:r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24413"/>
          </a:xfrm>
        </p:spPr>
        <p:txBody>
          <a:bodyPr/>
          <a:lstStyle/>
          <a:p>
            <a:r>
              <a:rPr lang="ru-RU" sz="2400" dirty="0"/>
              <a:t>Вычислить N чисел в последовательности Фибоначчи, — 1, 1, 2, 3, 5, 8, … — в которой первые два члена равны единице, а все остальные представляют собой сумму двух предыдущих. N меньше 100. </a:t>
            </a:r>
          </a:p>
          <a:p>
            <a:r>
              <a:rPr lang="ru-RU" sz="2400" dirty="0"/>
              <a:t>Решение задачи: рекурсивная функция: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3717032"/>
            <a:ext cx="5616623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if(n==1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n==2)</a:t>
            </a:r>
          </a:p>
          <a:p>
            <a:pPr lvl="1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 lvl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fib(n-1)+fib(n-2);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47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2800" dirty="0"/>
              <a:t>Пример. Числа Фибоначчи</a:t>
            </a:r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505542"/>
          </a:xfrm>
        </p:spPr>
        <p:txBody>
          <a:bodyPr/>
          <a:lstStyle/>
          <a:p>
            <a:r>
              <a:rPr lang="ru-RU" sz="2400" dirty="0"/>
              <a:t>Вычислить N чисел в последовательности Фибоначчи, — 1, 1, 2, 3, 5, 8, … — в которой первые два члена равны единице, а все остальные представляют собой сумму двух предыдущих. N меньше 100. </a:t>
            </a:r>
          </a:p>
          <a:p>
            <a:r>
              <a:rPr lang="ru-RU" sz="2400" dirty="0"/>
              <a:t>Решение задачи: рекурсивная функция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4149080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sz="2800" dirty="0">
                <a:latin typeface="+mn-lt"/>
              </a:rPr>
              <a:t>Алгоритм прост, но почему так медленно исполняется?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630287"/>
            <a:ext cx="6346171" cy="317308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310" y="3889060"/>
            <a:ext cx="264604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Проблема в том, что мы много раз повторно вычисляем значение функ­ции от одних и тех же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4189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075613" cy="525462"/>
          </a:xfrm>
        </p:spPr>
        <p:txBody>
          <a:bodyPr/>
          <a:lstStyle/>
          <a:p>
            <a:pPr eaLnBrk="1" hangingPunct="1"/>
            <a:r>
              <a:rPr lang="ru-RU" sz="3200" b="1" dirty="0"/>
              <a:t>Алгоритм</a:t>
            </a:r>
            <a:endParaRPr lang="ru-RU" sz="4800" b="1" i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928688"/>
            <a:ext cx="9001125" cy="5715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>
                <a:latin typeface="Times New Roman" panose="02020603050405020304" pitchFamily="18" charset="0"/>
              </a:rPr>
              <a:t>Алгоритм</a:t>
            </a:r>
            <a:r>
              <a:rPr lang="ru-RU" sz="2800" dirty="0">
                <a:latin typeface="Times New Roman" panose="02020603050405020304" pitchFamily="18" charset="0"/>
              </a:rPr>
              <a:t> – точное предписание, которое определяет процесс, ведущий от исходных данных к требуемому результату</a:t>
            </a:r>
            <a:r>
              <a:rPr lang="en-US" sz="2800" dirty="0">
                <a:latin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</a:rPr>
              <a:t>и достаточно определенное для того, чтобы ее можно было выполнить при помощи некоторого автоматического устройства.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sz="2800" b="1" dirty="0">
                <a:latin typeface="Times New Roman" panose="02020603050405020304" pitchFamily="18" charset="0"/>
              </a:rPr>
              <a:t>Алгоритм</a:t>
            </a:r>
            <a:r>
              <a:rPr lang="ru-RU" sz="2800" dirty="0">
                <a:latin typeface="Times New Roman" panose="02020603050405020304" pitchFamily="18" charset="0"/>
              </a:rPr>
              <a:t> – это формально описанная вычислительная процедура, получающая исходные данные, называемые также входом алгоритма или его аргументом, и выдающая результат вычислений на выход.</a:t>
            </a:r>
            <a:endParaRPr 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sz="2400" dirty="0">
                <a:latin typeface="Times New Roman" panose="02020603050405020304" pitchFamily="18" charset="0"/>
              </a:rPr>
              <a:t>ученый средневекового Востока - </a:t>
            </a:r>
            <a:r>
              <a:rPr lang="ru-RU" sz="2400" dirty="0" err="1">
                <a:latin typeface="Times New Roman" panose="02020603050405020304" pitchFamily="18" charset="0"/>
              </a:rPr>
              <a:t>Муххамад</a:t>
            </a:r>
            <a:r>
              <a:rPr lang="ru-RU" sz="2400" dirty="0">
                <a:latin typeface="Times New Roman" panose="02020603050405020304" pitchFamily="18" charset="0"/>
              </a:rPr>
              <a:t> ибн Муса ал-Хорезми (Магомет, сын Моисея, из Хорезма), в латинских переводах с арабского ал-Хорезми его имя определялось как </a:t>
            </a:r>
            <a:r>
              <a:rPr lang="ru-RU" sz="2400" dirty="0" err="1">
                <a:latin typeface="Times New Roman" panose="02020603050405020304" pitchFamily="18" charset="0"/>
              </a:rPr>
              <a:t>algorismi</a:t>
            </a:r>
            <a:r>
              <a:rPr lang="ru-RU" sz="2400" dirty="0">
                <a:latin typeface="Times New Roman" panose="02020603050405020304" pitchFamily="18" charset="0"/>
              </a:rPr>
              <a:t>. </a:t>
            </a:r>
            <a:endParaRPr lang="ru-RU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2800" dirty="0"/>
              <a:t>Пример. Числа Фибоначчи</a:t>
            </a:r>
          </a:p>
        </p:txBody>
      </p:sp>
      <p:sp>
        <p:nvSpPr>
          <p:cNvPr id="14339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944216"/>
          </a:xfrm>
        </p:spPr>
        <p:txBody>
          <a:bodyPr/>
          <a:lstStyle/>
          <a:p>
            <a:r>
              <a:rPr lang="ru-RU" sz="2400" dirty="0"/>
              <a:t>Можно ли ускорить алгоритм? </a:t>
            </a:r>
          </a:p>
          <a:p>
            <a:r>
              <a:rPr lang="ru-RU" sz="2400" dirty="0"/>
              <a:t>Решение задачи: ввести добавочный массив для сохранения предыдущих значений функции</a:t>
            </a:r>
          </a:p>
          <a:p>
            <a:pPr lvl="1"/>
            <a:r>
              <a:rPr lang="ru-RU" sz="2000" dirty="0"/>
              <a:t>вычисленные значения функции не будут вычисляться повторно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924944"/>
            <a:ext cx="8568952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if(n==1||n==2)</a:t>
            </a:r>
          </a:p>
          <a:p>
            <a:pPr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 != 0)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 = fib(n-1)+fib(n-2);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36096" y="3356992"/>
            <a:ext cx="2088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возвращаем сохраненное значение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98492" y="5013176"/>
            <a:ext cx="208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сохраняем результат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92" y="548680"/>
            <a:ext cx="2402332" cy="39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435280" cy="595535"/>
          </a:xfrm>
        </p:spPr>
        <p:txBody>
          <a:bodyPr/>
          <a:lstStyle/>
          <a:p>
            <a:pPr eaLnBrk="1" hangingPunct="1"/>
            <a:r>
              <a:rPr lang="ru-RU" sz="2800" b="1" dirty="0"/>
              <a:t>Итерация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564904"/>
            <a:ext cx="8497192" cy="3816425"/>
          </a:xfrm>
        </p:spPr>
        <p:txBody>
          <a:bodyPr/>
          <a:lstStyle/>
          <a:p>
            <a:pPr eaLnBrk="1" hangingPunct="1"/>
            <a:r>
              <a:rPr lang="ru-RU" sz="2000" dirty="0"/>
              <a:t>Простым примером величины, вычисляемой с помощью рекуррентных соотношений, является факториал </a:t>
            </a:r>
            <a:r>
              <a:rPr lang="en-US" sz="2400" dirty="0"/>
              <a:t>n! = 1·2·3·…·n</a:t>
            </a:r>
            <a:endParaRPr lang="ru-RU" sz="2400" dirty="0"/>
          </a:p>
          <a:p>
            <a:pPr eaLnBrk="1" hangingPunct="1"/>
            <a:r>
              <a:rPr lang="ru-RU" sz="2000" dirty="0"/>
              <a:t>Каждое обновление (x = x * i) называется </a:t>
            </a:r>
            <a:r>
              <a:rPr lang="ru-RU" sz="2000" i="1" dirty="0"/>
              <a:t>итерацией</a:t>
            </a:r>
            <a:r>
              <a:rPr lang="ru-RU" sz="2000" dirty="0"/>
              <a:t>, а процесс повторения итераций – </a:t>
            </a:r>
            <a:r>
              <a:rPr lang="ru-RU" sz="2000" i="1" dirty="0"/>
              <a:t>итерированием</a:t>
            </a:r>
            <a:endParaRPr lang="ru-RU" sz="2000" dirty="0"/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b="1" i="1" dirty="0"/>
              <a:t>Итерация</a:t>
            </a:r>
            <a:r>
              <a:rPr lang="ru-RU" sz="2000" dirty="0"/>
              <a:t> — способ организации обработки данных, при котором определенные действия повторяются многократно, не приводя при этом к рекурсивным вызовам программ.</a:t>
            </a:r>
            <a:endParaRPr lang="en-US" sz="2000" dirty="0"/>
          </a:p>
          <a:p>
            <a:pPr eaLnBrk="1" hangingPunct="1"/>
            <a:r>
              <a:rPr lang="ru-RU" sz="2000" dirty="0"/>
              <a:t>Итерационные решения работают быстрее рекурсивных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7200" y="1196752"/>
            <a:ext cx="843528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/>
              <a:t>Говорят, что последовательность векторов задана рекуррентным соотношением, если задан начальный вектор и функциональная зависимость последующего вектора от предыдущего</a:t>
            </a:r>
          </a:p>
        </p:txBody>
      </p:sp>
    </p:spTree>
    <p:extLst>
      <p:ext uri="{BB962C8B-B14F-4D97-AF65-F5344CB8AC3E}">
        <p14:creationId xmlns:p14="http://schemas.microsoft.com/office/powerpoint/2010/main" val="3415643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435280" cy="595535"/>
          </a:xfrm>
        </p:spPr>
        <p:txBody>
          <a:bodyPr/>
          <a:lstStyle/>
          <a:p>
            <a:pPr eaLnBrk="1" hangingPunct="1"/>
            <a:r>
              <a:rPr lang="ru-RU" sz="2800" b="1" dirty="0"/>
              <a:t>Итерация	 			</a:t>
            </a:r>
            <a:r>
              <a:rPr lang="ru-RU" sz="2400" dirty="0"/>
              <a:t>Вычисление факториала</a:t>
            </a:r>
            <a:endParaRPr lang="ru-RU" sz="2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952" y="4581128"/>
            <a:ext cx="4248720" cy="1872209"/>
          </a:xfrm>
        </p:spPr>
        <p:txBody>
          <a:bodyPr/>
          <a:lstStyle/>
          <a:p>
            <a:pPr eaLnBrk="1" hangingPunct="1"/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04" y="1052736"/>
            <a:ext cx="3698292" cy="58170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" y="1864294"/>
            <a:ext cx="5537785" cy="499370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1520" y="1166417"/>
            <a:ext cx="65268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Схема итеративного вычислительного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75851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2800" dirty="0"/>
              <a:t>Рекурсия или итерация?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ru-RU" sz="2400" dirty="0"/>
              <a:t>Итерационные решения работают быстрее рекурсивных</a:t>
            </a:r>
          </a:p>
          <a:p>
            <a:r>
              <a:rPr lang="ru-RU" sz="2400" dirty="0"/>
              <a:t>Если существует быстрое итерационное (на базе циклов) решение, то тот же цикл можно реализовать с помощью рекурсивной процедуры или функции</a:t>
            </a:r>
          </a:p>
          <a:p>
            <a:endParaRPr lang="ru-RU" sz="2400" dirty="0"/>
          </a:p>
          <a:p>
            <a:r>
              <a:rPr lang="ru-RU" sz="2400" dirty="0"/>
              <a:t>Пример. Реверсирование строки с помощью рекурсии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Любые рекурсивные процедуры и функции, содержащие всего один рекурсивный вызов самих себя, заменяются итерационными циклами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2352" y="3284984"/>
            <a:ext cx="8754144" cy="22322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Пример. Р</a:t>
            </a:r>
            <a:r>
              <a:rPr 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еверсирование</a:t>
            </a:r>
            <a:r>
              <a:rPr lang="en-US" sz="1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строки</a:t>
            </a:r>
            <a:endParaRPr lang="en-US" sz="1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string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RString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s1,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s1.Length)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s1[s1.Length -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- 1].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RString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(s1,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""; //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пройдена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вся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окончание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рекурсивного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процесса</a:t>
            </a:r>
            <a:endParaRPr lang="en-US" sz="16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2800" b="1" dirty="0"/>
              <a:t>Применение рекурсии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429250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Алгоритмы, определяющие решение методом проб и ошибок. </a:t>
            </a:r>
          </a:p>
          <a:p>
            <a:pPr lvl="1">
              <a:defRPr/>
            </a:pPr>
            <a:r>
              <a:rPr lang="ru-RU" sz="2000" dirty="0">
                <a:ea typeface="+mn-ea"/>
              </a:rPr>
              <a:t>Процесс проб и ошибок разделяется на отдельные подзадачи, часто эти подзадачи естественно описываются с помощью рекурсии.</a:t>
            </a:r>
          </a:p>
          <a:p>
            <a:pPr>
              <a:defRPr/>
            </a:pPr>
            <a:r>
              <a:rPr lang="ru-RU" sz="2400" dirty="0"/>
              <a:t>Задача оптимального выбора.</a:t>
            </a:r>
          </a:p>
          <a:p>
            <a:pPr lvl="1">
              <a:defRPr/>
            </a:pPr>
            <a:r>
              <a:rPr lang="ru-RU" sz="2000" dirty="0">
                <a:ea typeface="+mn-ea"/>
              </a:rPr>
              <a:t>Например, найти оптимальную выборку из заданного множества объектов, подчиненную некоторым ограничениям. </a:t>
            </a:r>
          </a:p>
          <a:p>
            <a:pPr marL="1439863" lvl="3" indent="-274638">
              <a:defRPr/>
            </a:pPr>
            <a:r>
              <a:rPr lang="ru-RU" dirty="0">
                <a:ea typeface="+mn-ea"/>
              </a:rPr>
              <a:t>Процедура, описывающая процесс исследования пригодности объекта вызывается рекурсивно при переходе к следующему объекту, пока все объекты не будут рассмотрены.</a:t>
            </a:r>
          </a:p>
          <a:p>
            <a:pPr marL="182563" indent="-274638">
              <a:defRPr/>
            </a:pPr>
            <a:r>
              <a:rPr lang="ru-RU" sz="2400" dirty="0"/>
              <a:t>Построение структур данных – деревья</a:t>
            </a:r>
          </a:p>
        </p:txBody>
      </p:sp>
    </p:spTree>
    <p:extLst>
      <p:ext uri="{BB962C8B-B14F-4D97-AF65-F5344CB8AC3E}">
        <p14:creationId xmlns:p14="http://schemas.microsoft.com/office/powerpoint/2010/main" val="95999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2800" b="1" dirty="0"/>
              <a:t>Применение рекурсии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3151237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Алгоритмы, определяющие решение методом проб и ошибок</a:t>
            </a:r>
          </a:p>
          <a:p>
            <a:pPr lvl="1">
              <a:defRPr/>
            </a:pPr>
            <a:r>
              <a:rPr lang="ru-RU" sz="2000" dirty="0"/>
              <a:t>Перебор с возвратами (</a:t>
            </a:r>
            <a:r>
              <a:rPr lang="ru-RU" sz="2000" dirty="0" err="1"/>
              <a:t>бектрекинг</a:t>
            </a:r>
            <a:r>
              <a:rPr lang="ru-RU" sz="2000" dirty="0"/>
              <a:t> - </a:t>
            </a:r>
            <a:r>
              <a:rPr lang="ru-RU" sz="2000" dirty="0" err="1"/>
              <a:t>back</a:t>
            </a:r>
            <a:r>
              <a:rPr lang="ru-RU" sz="2000" dirty="0"/>
              <a:t> </a:t>
            </a:r>
            <a:r>
              <a:rPr lang="ru-RU" sz="2000" dirty="0" err="1"/>
              <a:t>tracking</a:t>
            </a:r>
            <a:r>
              <a:rPr lang="ru-RU" sz="2000" dirty="0"/>
              <a:t> – обратное следование) – это способ поиска решения, когда при возврате после рассмотрения “пробного” варианта решения на один шаг назад все переменные программы восстанавливают свои значения. </a:t>
            </a:r>
          </a:p>
          <a:p>
            <a:pPr lvl="1">
              <a:defRPr/>
            </a:pPr>
            <a:r>
              <a:rPr lang="ru-RU" sz="2000" dirty="0"/>
              <a:t>Классический пример перебора с возвратами - </a:t>
            </a:r>
            <a:r>
              <a:rPr lang="ru-RU" sz="2000" u="sng" dirty="0"/>
              <a:t>алгоритм прохождения лабиринта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4869160"/>
            <a:ext cx="734481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+mn-lt"/>
              </a:rPr>
              <a:t>Функция рекурсивно вызывает сама себя до тех пор, пока не будет выполнено одно из условий – выход из лабиринта обнаружен или рассмотрены все возможные пути </a:t>
            </a:r>
          </a:p>
        </p:txBody>
      </p:sp>
    </p:spTree>
    <p:extLst>
      <p:ext uri="{BB962C8B-B14F-4D97-AF65-F5344CB8AC3E}">
        <p14:creationId xmlns:p14="http://schemas.microsoft.com/office/powerpoint/2010/main" val="1424123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179512" y="457200"/>
            <a:ext cx="8229600" cy="523528"/>
          </a:xfrm>
        </p:spPr>
        <p:txBody>
          <a:bodyPr/>
          <a:lstStyle/>
          <a:p>
            <a:r>
              <a:rPr lang="ru-RU" sz="2400" b="1" dirty="0"/>
              <a:t>Задача о ханойских башнях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59" y="1196752"/>
            <a:ext cx="46805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Чтобы переместить башню из дисков вправо, перемещаем (рекурсивно) все диски, кроме нижнего, влево, потом перекладываем нижний диск вправо, а затем перемещаем (рекурсивно) башню поверх нижнего диска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1" y="457200"/>
            <a:ext cx="3851920" cy="63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7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2800" b="1" dirty="0"/>
              <a:t>Алгоритм прохождения лабиринта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8339806" cy="52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41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075613" cy="525462"/>
          </a:xfrm>
        </p:spPr>
        <p:txBody>
          <a:bodyPr/>
          <a:lstStyle/>
          <a:p>
            <a:pPr eaLnBrk="1" hangingPunct="1"/>
            <a:r>
              <a:rPr lang="ru-RU" sz="3200" b="1" dirty="0"/>
              <a:t>Алгоритм</a:t>
            </a:r>
            <a:endParaRPr lang="ru-RU" sz="4800" b="1" i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4941168"/>
            <a:ext cx="8572500" cy="1628503"/>
          </a:xfrm>
        </p:spPr>
        <p:txBody>
          <a:bodyPr/>
          <a:lstStyle/>
          <a:p>
            <a:pPr eaLnBrk="1" hangingPunct="1">
              <a:buNone/>
            </a:pPr>
            <a:r>
              <a:rPr lang="ru-RU" sz="2800" dirty="0"/>
              <a:t>Существует некоторое абстрактное устройство,  способное распознать инструкции и выполнить предписываемые ими действия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AC099FE-1201-FC50-1DA9-933537C2C6EB}"/>
              </a:ext>
            </a:extLst>
          </p:cNvPr>
          <p:cNvGrpSpPr/>
          <p:nvPr/>
        </p:nvGrpSpPr>
        <p:grpSpPr>
          <a:xfrm>
            <a:off x="1447454" y="954658"/>
            <a:ext cx="7301010" cy="3698478"/>
            <a:chOff x="167932" y="2112477"/>
            <a:chExt cx="8796556" cy="437582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61E163BA-EB37-3F0E-256E-01931996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112477"/>
              <a:ext cx="8784976" cy="437582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38241C-C092-7531-7C38-F98C9E4EA569}"/>
                </a:ext>
              </a:extLst>
            </p:cNvPr>
            <p:cNvSpPr txBox="1"/>
            <p:nvPr/>
          </p:nvSpPr>
          <p:spPr>
            <a:xfrm>
              <a:off x="167932" y="3884891"/>
              <a:ext cx="21490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b="1" dirty="0"/>
                <a:t>Исходная</a:t>
              </a:r>
              <a:r>
                <a:rPr lang="ru-RU" sz="2400" dirty="0"/>
                <a:t> </a:t>
              </a:r>
            </a:p>
            <a:p>
              <a:pPr algn="ctr"/>
              <a:r>
                <a:rPr lang="ru-RU" sz="2400" b="1" dirty="0"/>
                <a:t>информация</a:t>
              </a:r>
            </a:p>
          </p:txBody>
        </p: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D9129EC8-3288-614A-0EC3-13004E8B9B1D}"/>
                </a:ext>
              </a:extLst>
            </p:cNvPr>
            <p:cNvCxnSpPr/>
            <p:nvPr/>
          </p:nvCxnSpPr>
          <p:spPr>
            <a:xfrm>
              <a:off x="899592" y="4715888"/>
              <a:ext cx="0" cy="801344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532A39C2-F8B6-C583-6558-2CEED52CA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00" y="2636912"/>
              <a:ext cx="3168352" cy="1247979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74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b="1" dirty="0"/>
              <a:t>Виды алгоритмов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752504"/>
          </a:xfrm>
        </p:spPr>
        <p:txBody>
          <a:bodyPr/>
          <a:lstStyle/>
          <a:p>
            <a:pPr eaLnBrk="1" hangingPunct="1"/>
            <a:r>
              <a:rPr lang="ru-RU" sz="2400" b="1" dirty="0"/>
              <a:t>Детерминированный</a:t>
            </a:r>
            <a:r>
              <a:rPr lang="ru-RU" sz="2400" dirty="0"/>
              <a:t> алгоритм задает определенные действия, обозначая их в единственной и достоверной последовательности</a:t>
            </a:r>
            <a:endParaRPr lang="ru-RU" sz="2400" b="1" dirty="0"/>
          </a:p>
          <a:p>
            <a:pPr eaLnBrk="1" hangingPunct="1"/>
            <a:r>
              <a:rPr lang="ru-RU" sz="2400" b="1" dirty="0"/>
              <a:t>Стохастический</a:t>
            </a:r>
            <a:r>
              <a:rPr lang="ru-RU" sz="2400" dirty="0"/>
              <a:t> (вероятностный) алгоритм дает программу решения задачи несколькими путями, приводящими к вероятностному достижению результата</a:t>
            </a:r>
            <a:endParaRPr lang="ru-RU" sz="2400" b="1" dirty="0"/>
          </a:p>
          <a:p>
            <a:pPr eaLnBrk="1" hangingPunct="1"/>
            <a:r>
              <a:rPr lang="ru-RU" sz="2400" b="1" dirty="0"/>
              <a:t>Эвристический</a:t>
            </a:r>
            <a:r>
              <a:rPr lang="ru-RU" sz="2400" dirty="0"/>
              <a:t> алгоритм это такой алгоритм, в котором достижение конечного результата однозначно не определено, так же как не обозначена вся последовательность действий.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83568"/>
          </a:xfrm>
        </p:spPr>
        <p:txBody>
          <a:bodyPr/>
          <a:lstStyle/>
          <a:p>
            <a:pPr eaLnBrk="1" hangingPunct="1"/>
            <a:r>
              <a:rPr lang="ru-RU" sz="2800" b="1" dirty="0"/>
              <a:t>Основные требования предъявляемые к алгоритмам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435280" cy="475252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000" dirty="0"/>
              <a:t>Алгоритм должен</a:t>
            </a:r>
            <a:r>
              <a:rPr lang="ru-RU" sz="2000" b="1" dirty="0"/>
              <a:t> </a:t>
            </a:r>
            <a:r>
              <a:rPr lang="ru-RU" sz="2000" dirty="0"/>
              <a:t>принимать</a:t>
            </a:r>
            <a:r>
              <a:rPr lang="ru-RU" sz="2000" b="1" dirty="0"/>
              <a:t> </a:t>
            </a:r>
            <a:r>
              <a:rPr lang="ru-RU" sz="2000" u="sng" dirty="0"/>
              <a:t>данные</a:t>
            </a:r>
            <a:r>
              <a:rPr lang="ru-RU" sz="2000" dirty="0"/>
              <a:t> (входные) и выдавать выходные данные – результат</a:t>
            </a:r>
            <a:endParaRPr lang="ru-RU" sz="2000" u="sng" dirty="0"/>
          </a:p>
          <a:p>
            <a:pPr eaLnBrk="1" hangingPunct="1">
              <a:spcBef>
                <a:spcPts val="600"/>
              </a:spcBef>
            </a:pPr>
            <a:r>
              <a:rPr lang="ru-RU" sz="2000" u="sng" dirty="0"/>
              <a:t>Конечность</a:t>
            </a:r>
            <a:r>
              <a:rPr lang="ru-RU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сходимость алгоритма) – решение задачи должно быть получено за конечное число шагов</a:t>
            </a:r>
            <a:endParaRPr lang="ru-RU" sz="2000" u="sng" dirty="0"/>
          </a:p>
          <a:p>
            <a:pPr eaLnBrk="1" hangingPunct="1">
              <a:spcBef>
                <a:spcPts val="600"/>
              </a:spcBef>
            </a:pPr>
            <a:r>
              <a:rPr lang="ru-RU" sz="2000" u="sng" dirty="0"/>
              <a:t>Однозначность</a:t>
            </a:r>
            <a:r>
              <a:rPr lang="ru-RU" sz="2000" dirty="0"/>
              <a:t> (детерминированность) – последовательность шагов алгоритма однозначно определена</a:t>
            </a:r>
          </a:p>
          <a:p>
            <a:pPr eaLnBrk="1" hangingPunct="1">
              <a:spcBef>
                <a:spcPts val="600"/>
              </a:spcBef>
            </a:pPr>
            <a:r>
              <a:rPr lang="ru-RU" sz="2000" dirty="0"/>
              <a:t>Алгоритм предполагает наличие </a:t>
            </a:r>
            <a:r>
              <a:rPr lang="ru-RU" sz="2000" u="sng" dirty="0"/>
              <a:t>механизма реализации</a:t>
            </a:r>
          </a:p>
          <a:p>
            <a:pPr eaLnBrk="1" hangingPunct="1">
              <a:spcBef>
                <a:spcPts val="600"/>
              </a:spcBef>
            </a:pPr>
            <a:r>
              <a:rPr lang="ru-RU" sz="2000" u="sng" dirty="0"/>
              <a:t>Определенность</a:t>
            </a:r>
            <a:r>
              <a:rPr lang="ru-RU" sz="2000" dirty="0"/>
              <a:t> – для одних и тех же наборов исходных данных алгоритм должен выдавать один и тот же результат на любой устройстве</a:t>
            </a:r>
          </a:p>
          <a:p>
            <a:pPr eaLnBrk="1" hangingPunct="1">
              <a:spcBef>
                <a:spcPts val="600"/>
              </a:spcBef>
            </a:pPr>
            <a:r>
              <a:rPr lang="ru-RU" sz="2000" u="sng" dirty="0"/>
              <a:t>Массовость алгоритма </a:t>
            </a:r>
            <a:r>
              <a:rPr lang="ru-RU" sz="2000" dirty="0"/>
              <a:t>– алгоритм должен описывать круг однотипных задач, исходные данные которых могут изменяться в определенных пределах</a:t>
            </a:r>
          </a:p>
          <a:p>
            <a:pPr eaLnBrk="1" hangingPunct="1">
              <a:spcBef>
                <a:spcPts val="600"/>
              </a:spcBef>
            </a:pP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595535"/>
          </a:xfrm>
        </p:spPr>
        <p:txBody>
          <a:bodyPr/>
          <a:lstStyle/>
          <a:p>
            <a:pPr eaLnBrk="1" hangingPunct="1"/>
            <a:r>
              <a:rPr lang="ru-RU" sz="2800" b="1" dirty="0"/>
              <a:t>Основное свойство алгоритма как процесса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507288" cy="4896122"/>
          </a:xfrm>
        </p:spPr>
        <p:txBody>
          <a:bodyPr/>
          <a:lstStyle/>
          <a:p>
            <a:pPr eaLnBrk="1" hangingPunct="1"/>
            <a:r>
              <a:rPr lang="ru-RU" sz="2400" u="sng" dirty="0"/>
              <a:t>Эффективность</a:t>
            </a:r>
            <a:r>
              <a:rPr lang="ru-RU" sz="2400" dirty="0"/>
              <a:t> – как для решения задачи используются ограниченные ресурсы компьютера (процессорное время, объем оперативной памяти и т.д.)</a:t>
            </a:r>
          </a:p>
        </p:txBody>
      </p:sp>
    </p:spTree>
    <p:extLst>
      <p:ext uri="{BB962C8B-B14F-4D97-AF65-F5344CB8AC3E}">
        <p14:creationId xmlns:p14="http://schemas.microsoft.com/office/powerpoint/2010/main" val="313420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98">
            <a:extLst>
              <a:ext uri="{FF2B5EF4-FFF2-40B4-BE49-F238E27FC236}">
                <a16:creationId xmlns:a16="http://schemas.microsoft.com/office/drawing/2014/main" id="{D9A818DA-4E1B-4165-9EBB-953CF70D56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00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SzPct val="25000"/>
            </a:pPr>
            <a:r>
              <a:rPr lang="en-US" altLang="ru-RU"/>
              <a:t> </a:t>
            </a:r>
          </a:p>
        </p:txBody>
      </p:sp>
      <p:sp>
        <p:nvSpPr>
          <p:cNvPr id="40963" name="Shape 99">
            <a:extLst>
              <a:ext uri="{FF2B5EF4-FFF2-40B4-BE49-F238E27FC236}">
                <a16:creationId xmlns:a16="http://schemas.microsoft.com/office/drawing/2014/main" id="{F841B7EA-78FB-4845-97BD-EE5ABF333D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667544"/>
          </a:xfrm>
        </p:spPr>
        <p:txBody>
          <a:bodyPr tIns="45700" bIns="45700"/>
          <a:lstStyle/>
          <a:p>
            <a:pPr eaLnBrk="1" hangingPunct="1">
              <a:buClr>
                <a:srgbClr val="000000"/>
              </a:buClr>
              <a:buSzPct val="25000"/>
            </a:pP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Исполнитель алгоритма</a:t>
            </a:r>
          </a:p>
        </p:txBody>
      </p:sp>
      <p:sp>
        <p:nvSpPr>
          <p:cNvPr id="40964" name="Shape 100">
            <a:extLst>
              <a:ext uri="{FF2B5EF4-FFF2-40B4-BE49-F238E27FC236}">
                <a16:creationId xmlns:a16="http://schemas.microsoft.com/office/drawing/2014/main" id="{5744E9DD-E43C-426A-BA84-D0CC230003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485900"/>
            <a:ext cx="8229600" cy="3886200"/>
          </a:xfrm>
        </p:spPr>
        <p:txBody>
          <a:bodyPr tIns="45700" bIns="45700"/>
          <a:lstStyle/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Исполняет алгоритм формально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Исполняет только команды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Не задумывается о том, какую задачу решает</a:t>
            </a:r>
          </a:p>
          <a:p>
            <a:pPr marL="342900" indent="-342900" eaLnBrk="1" hangingPunct="1">
              <a:buClr>
                <a:srgbClr val="000000"/>
              </a:buClr>
              <a:buFontTx/>
              <a:buChar char="•"/>
            </a:pPr>
            <a:endParaRPr lang="en-US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1006</TotalTime>
  <Words>3992</Words>
  <Application>Microsoft Office PowerPoint</Application>
  <PresentationFormat>Экран (4:3)</PresentationFormat>
  <Paragraphs>416</Paragraphs>
  <Slides>48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Consolas</vt:lpstr>
      <vt:lpstr>Courier New</vt:lpstr>
      <vt:lpstr>Lucida Sans Typewriter</vt:lpstr>
      <vt:lpstr>Times New Roman</vt:lpstr>
      <vt:lpstr>Wingdings</vt:lpstr>
      <vt:lpstr>Пиксел</vt:lpstr>
      <vt:lpstr>Уравнение</vt:lpstr>
      <vt:lpstr>Алгоритмы</vt:lpstr>
      <vt:lpstr>Литература</vt:lpstr>
      <vt:lpstr>Задачи алгоритмизации</vt:lpstr>
      <vt:lpstr>Алгоритм</vt:lpstr>
      <vt:lpstr>Алгоритм</vt:lpstr>
      <vt:lpstr>Виды алгоритмов</vt:lpstr>
      <vt:lpstr>Основные требования предъявляемые к алгоритмам</vt:lpstr>
      <vt:lpstr>Основное свойство алгоритма как процесса</vt:lpstr>
      <vt:lpstr>Исполнитель алгоритма</vt:lpstr>
      <vt:lpstr>Элементарность шагов</vt:lpstr>
      <vt:lpstr>Алгоритм поиска НОД двух целых чисел</vt:lpstr>
      <vt:lpstr>Алгоритм поиска НОД двух целых чисел</vt:lpstr>
      <vt:lpstr>Алгоритм поиска НОД двух целых чисел</vt:lpstr>
      <vt:lpstr>Основные способы описания алгоритмов</vt:lpstr>
      <vt:lpstr>Представление алгоритмов в виде блок-схем </vt:lpstr>
      <vt:lpstr>Управляющие структуры </vt:lpstr>
      <vt:lpstr>Управляющие структуры</vt:lpstr>
      <vt:lpstr>Пример.</vt:lpstr>
      <vt:lpstr>Пример.</vt:lpstr>
      <vt:lpstr>Пример.</vt:lpstr>
      <vt:lpstr>Пример.</vt:lpstr>
      <vt:lpstr>Управляющие структуры</vt:lpstr>
      <vt:lpstr>Множественный выбор. Пример</vt:lpstr>
      <vt:lpstr>Управляющие структуры</vt:lpstr>
      <vt:lpstr>Управляющие структуры</vt:lpstr>
      <vt:lpstr>Управляющие структуры</vt:lpstr>
      <vt:lpstr>Пример. Циклы с условием «до» и «после»</vt:lpstr>
      <vt:lpstr>Принудительное окончание цикла</vt:lpstr>
      <vt:lpstr>Представление конечных автоматов</vt:lpstr>
      <vt:lpstr>Автоматные графы</vt:lpstr>
      <vt:lpstr>Рекурсия</vt:lpstr>
      <vt:lpstr>Рекурсия</vt:lpstr>
      <vt:lpstr>Рекурсивная схема организации вычислительного процесса</vt:lpstr>
      <vt:lpstr>Рекурсия. Пример. Нечетное число</vt:lpstr>
      <vt:lpstr>Пример рекурсивной процедуры</vt:lpstr>
      <vt:lpstr>Рекурсивная функция факториала</vt:lpstr>
      <vt:lpstr>Условия рекурсии</vt:lpstr>
      <vt:lpstr>Пример. Числа Фибоначчи</vt:lpstr>
      <vt:lpstr>Пример. Числа Фибоначчи</vt:lpstr>
      <vt:lpstr>Пример. Числа Фибоначчи</vt:lpstr>
      <vt:lpstr>Итерация</vt:lpstr>
      <vt:lpstr>Итерация     Вычисление факториала</vt:lpstr>
      <vt:lpstr>Рекурсия или итерация?</vt:lpstr>
      <vt:lpstr>Применение рекурсии</vt:lpstr>
      <vt:lpstr>Применение рекурсии</vt:lpstr>
      <vt:lpstr>Задача о ханойских башнях </vt:lpstr>
      <vt:lpstr>Алгоритм прохождения лабиринта</vt:lpstr>
      <vt:lpstr>Презентация PowerPoint</vt:lpstr>
    </vt:vector>
  </TitlesOfParts>
  <Company>limtu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Свойства алгоритмов</dc:title>
  <dc:creator>bayes</dc:creator>
  <cp:lastModifiedBy>niko</cp:lastModifiedBy>
  <cp:revision>60</cp:revision>
  <dcterms:created xsi:type="dcterms:W3CDTF">2006-03-06T16:58:33Z</dcterms:created>
  <dcterms:modified xsi:type="dcterms:W3CDTF">2022-09-24T17:37:30Z</dcterms:modified>
</cp:coreProperties>
</file>