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76" r:id="rId2"/>
    <p:sldId id="278" r:id="rId3"/>
    <p:sldId id="290" r:id="rId4"/>
    <p:sldId id="267" r:id="rId5"/>
    <p:sldId id="268" r:id="rId6"/>
    <p:sldId id="279" r:id="rId7"/>
    <p:sldId id="291" r:id="rId8"/>
    <p:sldId id="281" r:id="rId9"/>
    <p:sldId id="282" r:id="rId10"/>
    <p:sldId id="307" r:id="rId11"/>
    <p:sldId id="283" r:id="rId12"/>
    <p:sldId id="308" r:id="rId13"/>
    <p:sldId id="274" r:id="rId14"/>
    <p:sldId id="275" r:id="rId15"/>
    <p:sldId id="292" r:id="rId16"/>
    <p:sldId id="269" r:id="rId17"/>
    <p:sldId id="270" r:id="rId18"/>
    <p:sldId id="285" r:id="rId19"/>
    <p:sldId id="272" r:id="rId20"/>
    <p:sldId id="299" r:id="rId21"/>
    <p:sldId id="300" r:id="rId22"/>
    <p:sldId id="301" r:id="rId23"/>
    <p:sldId id="298" r:id="rId24"/>
    <p:sldId id="302" r:id="rId25"/>
    <p:sldId id="303" r:id="rId26"/>
    <p:sldId id="304" r:id="rId27"/>
    <p:sldId id="286" r:id="rId28"/>
    <p:sldId id="287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342C2-8140-4BD1-9841-9FC8D048D8AF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095DD-C220-48BB-AA5A-038D25CE5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8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E126C-2812-4195-8596-F2FDBC81FF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67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Первый алгоритм просто красит доски забора из конца в конец. Количество досок равно N, поэтому время работы алгоритма составляет O(N).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Второй алгоритм рекурсивно делит забор на части, но в итоге закрашивает все N досок. На рекурсивное разделение забора и его покраску уходит, соответственно, O(</a:t>
            </a:r>
            <a:r>
              <a:rPr lang="ru-RU" dirty="0" err="1"/>
              <a:t>log</a:t>
            </a:r>
            <a:r>
              <a:rPr lang="ru-RU" dirty="0"/>
              <a:t> (N)) и O(N) шагов. Общее количество шагов равно N + </a:t>
            </a:r>
            <a:r>
              <a:rPr lang="ru-RU" dirty="0" err="1"/>
              <a:t>log</a:t>
            </a:r>
            <a:r>
              <a:rPr lang="ru-RU" dirty="0"/>
              <a:t> (N), поэтому время работы у второго алгоритма будет таким же, как и у первого — O(N).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Теоретическая продолжительность обоих алгоритмов одинакова, но на практике, если отойти от представления «О» большого, второй из них работает чуть дольше. Кроме того, он отличается сложностью и запутанностью, стало быть, лучше использовать первый алгоритм.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E126C-2812-4195-8596-F2FDBC81FFA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53163-177C-4E41-977A-32374999218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71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74DBB-65FC-45A8-887F-79D2A12562F7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47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2ED460-8582-4D0A-AFF2-CB3EAF3DF0B4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0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7F7E7-FF6C-454C-8F40-12DE587971D8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5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DB4C1-4C42-4F1B-B889-29388D41C243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6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B706B-F6E5-4245-8DE8-724DAF6D361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2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8F58B-919C-43E0-AF94-1717CCB3EA7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49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9E806-8718-4D0D-BC94-89F02053BA4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75C47-2747-43B0-B2F1-F1BF6682A2D7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6DA07-6DF9-4C02-B5DA-9401A5A37EBA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1D1959-4AAF-465B-AFA4-B9C78FA2107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5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39CA0-CA66-4A15-AC9B-7B176B49772B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5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67EB3C71-B798-4714-AFEE-63EB1518427F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sz="5400" b="1" dirty="0"/>
              <a:t>Основы анализа эффективности алгоритмов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8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2800" dirty="0"/>
              <a:t>Оценка эффективности алгоритмов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616624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Анализ алгоритмов проводят на модели </a:t>
            </a:r>
            <a:r>
              <a:rPr lang="ru-RU" sz="2400" b="1" dirty="0"/>
              <a:t>абстрактного вычислителя</a:t>
            </a:r>
            <a:r>
              <a:rPr lang="ru-RU" sz="2400" dirty="0"/>
              <a:t>, называемого </a:t>
            </a:r>
            <a:r>
              <a:rPr lang="ru-RU" sz="2400" i="1" dirty="0"/>
              <a:t>машиной с произвольным доступом к памяти</a:t>
            </a:r>
            <a:r>
              <a:rPr lang="ru-RU" sz="2400" dirty="0"/>
              <a:t> (RAM)</a:t>
            </a:r>
          </a:p>
          <a:p>
            <a:pPr>
              <a:defRPr/>
            </a:pPr>
            <a:r>
              <a:rPr lang="ru-RU" sz="2400" dirty="0"/>
              <a:t>Модель состоит из памяти и процессора, которые работают следующим образом:</a:t>
            </a:r>
          </a:p>
          <a:p>
            <a:pPr lvl="1">
              <a:defRPr/>
            </a:pPr>
            <a:r>
              <a:rPr lang="ru-RU" sz="2000" dirty="0"/>
              <a:t>память состоит из ячеек, каждая из которых имеет адрес и может хранить один элемент данных;</a:t>
            </a:r>
          </a:p>
          <a:p>
            <a:pPr lvl="1">
              <a:defRPr/>
            </a:pPr>
            <a:r>
              <a:rPr lang="ru-RU" sz="2000" dirty="0"/>
              <a:t>каждое обращение к памяти занимает одну единицу времени, независимо от номера адресуемой ячейки;</a:t>
            </a:r>
          </a:p>
          <a:p>
            <a:pPr lvl="1">
              <a:defRPr/>
            </a:pPr>
            <a:r>
              <a:rPr lang="ru-RU" sz="2000" dirty="0"/>
              <a:t>количество памяти достаточно для выполнения любого алгоритма;</a:t>
            </a:r>
          </a:p>
          <a:p>
            <a:pPr lvl="1">
              <a:defRPr/>
            </a:pPr>
            <a:r>
              <a:rPr lang="ru-RU" sz="2000" dirty="0"/>
              <a:t>процессор выполняет любую элементарную операцию (основные логические и арифметические операции, чтение из памяти, запись в память, вызов подпрограммы и т.п.) за один временной шаг;</a:t>
            </a:r>
          </a:p>
          <a:p>
            <a:pPr lvl="1">
              <a:defRPr/>
            </a:pPr>
            <a:r>
              <a:rPr lang="ru-RU" sz="2000" dirty="0"/>
              <a:t>циклы и функции не считаются элементарными операциями</a:t>
            </a:r>
          </a:p>
          <a:p>
            <a:pPr>
              <a:defRPr/>
            </a:pP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085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 dirty="0"/>
              <a:t>Оценка эффективности алгоритмов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882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Аналитически оценки получают на основе подсчета базовых операций сравнения и обмена. </a:t>
            </a:r>
          </a:p>
          <a:p>
            <a:pPr lvl="1">
              <a:defRPr/>
            </a:pPr>
            <a:r>
              <a:rPr lang="ru-RU" sz="2000" dirty="0"/>
              <a:t>Как правило, эти операции сосредоточены во внутренних циклах алгоритма.</a:t>
            </a:r>
          </a:p>
          <a:p>
            <a:pPr>
              <a:defRPr/>
            </a:pPr>
            <a:r>
              <a:rPr lang="ru-RU" sz="2400" dirty="0"/>
              <a:t>В качестве таких «элементарных» операций предлагается использовать следующие:</a:t>
            </a:r>
          </a:p>
          <a:p>
            <a:pPr lvl="1">
              <a:defRPr/>
            </a:pPr>
            <a:r>
              <a:rPr lang="ru-RU" sz="2000" dirty="0"/>
              <a:t>Простое присваивание: а = b;</a:t>
            </a:r>
          </a:p>
          <a:p>
            <a:pPr lvl="1">
              <a:defRPr/>
            </a:pPr>
            <a:r>
              <a:rPr lang="ru-RU" sz="2000" dirty="0"/>
              <a:t>Одномерная индексация a[i] : (адрес (a)+i*длинна элемента);</a:t>
            </a:r>
          </a:p>
          <a:p>
            <a:pPr lvl="1">
              <a:defRPr/>
            </a:pPr>
            <a:r>
              <a:rPr lang="ru-RU" sz="2000" dirty="0"/>
              <a:t>Арифметические операции: (*, /, -, +);</a:t>
            </a:r>
          </a:p>
          <a:p>
            <a:pPr lvl="1">
              <a:defRPr/>
            </a:pPr>
            <a:r>
              <a:rPr lang="ru-RU" sz="2000" dirty="0"/>
              <a:t>Операции сравнения: a &lt; b;</a:t>
            </a:r>
          </a:p>
          <a:p>
            <a:pPr lvl="1">
              <a:defRPr/>
            </a:pPr>
            <a:r>
              <a:rPr lang="ru-RU" sz="2000" dirty="0"/>
              <a:t>Логические операции {</a:t>
            </a:r>
            <a:r>
              <a:rPr lang="ru-RU" sz="2000" dirty="0" err="1"/>
              <a:t>or</a:t>
            </a:r>
            <a:r>
              <a:rPr lang="ru-RU" sz="2000" dirty="0"/>
              <a:t>, </a:t>
            </a:r>
            <a:r>
              <a:rPr lang="ru-RU" sz="2000" dirty="0" err="1"/>
              <a:t>and</a:t>
            </a:r>
            <a:r>
              <a:rPr lang="ru-RU" sz="2000" dirty="0"/>
              <a:t>, </a:t>
            </a:r>
            <a:r>
              <a:rPr lang="ru-RU" sz="2000" dirty="0" err="1"/>
              <a:t>not</a:t>
            </a:r>
            <a:r>
              <a:rPr lang="ru-RU" sz="2000" dirty="0"/>
              <a:t>}.</a:t>
            </a:r>
          </a:p>
          <a:p>
            <a:pPr>
              <a:defRPr/>
            </a:pPr>
            <a:r>
              <a:rPr lang="ru-RU" sz="2400" dirty="0"/>
              <a:t>При заданной длине входа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временная сложность определяется как некоторая функция</a:t>
            </a:r>
            <a:r>
              <a:rPr lang="en-US" sz="2400" dirty="0"/>
              <a:t> </a:t>
            </a:r>
            <a:r>
              <a:rPr lang="en-US" sz="2400" b="1" i="1" dirty="0"/>
              <a:t>T(n)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65044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000" dirty="0"/>
              <a:t> </a:t>
            </a:r>
            <a:r>
              <a:rPr lang="en-US" sz="2000" dirty="0"/>
              <a:t>Algorithm </a:t>
            </a:r>
            <a:r>
              <a:rPr lang="en-US" sz="2000" i="1" dirty="0"/>
              <a:t>A</a:t>
            </a:r>
            <a:r>
              <a:rPr lang="ru-RU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ru-RU" sz="2000" dirty="0"/>
              <a:t>) описывается следующими шагами:</a:t>
            </a:r>
          </a:p>
          <a:p>
            <a:pPr marL="0" indent="1347788">
              <a:spcBef>
                <a:spcPts val="600"/>
              </a:spcBef>
              <a:buNone/>
            </a:pPr>
            <a:r>
              <a:rPr lang="ru-RU" sz="2000" dirty="0"/>
              <a:t> </a:t>
            </a:r>
            <a:r>
              <a:rPr lang="en-US" sz="2000" i="1" dirty="0"/>
              <a:t>j =  </a:t>
            </a:r>
            <a:r>
              <a:rPr lang="en-US" sz="2000" dirty="0"/>
              <a:t>1</a:t>
            </a:r>
            <a:endParaRPr lang="ru-RU" sz="2000" dirty="0"/>
          </a:p>
          <a:p>
            <a:pPr marL="0" indent="1347788">
              <a:spcBef>
                <a:spcPts val="600"/>
              </a:spcBef>
              <a:buNone/>
            </a:pPr>
            <a:r>
              <a:rPr lang="en-US" sz="2000" b="1" dirty="0"/>
              <a:t>for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= 1 </a:t>
            </a:r>
            <a:r>
              <a:rPr lang="en-US" sz="2000" b="1" dirty="0"/>
              <a:t>to </a:t>
            </a:r>
            <a:r>
              <a:rPr lang="en-US" sz="2000" i="1" dirty="0"/>
              <a:t>n </a:t>
            </a:r>
            <a:r>
              <a:rPr lang="en-US" sz="2000" b="1" dirty="0"/>
              <a:t>do</a:t>
            </a:r>
            <a:endParaRPr lang="ru-RU" sz="2000" dirty="0"/>
          </a:p>
          <a:p>
            <a:pPr marL="0" indent="1347788">
              <a:spcBef>
                <a:spcPts val="600"/>
              </a:spcBef>
              <a:buNone/>
            </a:pPr>
            <a:r>
              <a:rPr lang="en-US" sz="2000" dirty="0"/>
              <a:t>      </a:t>
            </a:r>
            <a:r>
              <a:rPr lang="en-US" sz="2000" i="1" dirty="0"/>
              <a:t>j =  j *  </a:t>
            </a:r>
            <a:r>
              <a:rPr lang="en-US" sz="2000" i="1" dirty="0" err="1"/>
              <a:t>i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Время работы алгоритма – функция </a:t>
            </a:r>
            <a:r>
              <a:rPr lang="ru-RU" sz="2000" i="1" dirty="0"/>
              <a:t>T</a:t>
            </a:r>
            <a:r>
              <a:rPr lang="ru-RU" sz="2000" dirty="0"/>
              <a:t>(</a:t>
            </a:r>
            <a:r>
              <a:rPr lang="ru-RU" sz="2000" i="1" dirty="0"/>
              <a:t>n</a:t>
            </a:r>
            <a:r>
              <a:rPr lang="ru-RU" sz="2000" dirty="0"/>
              <a:t>), </a:t>
            </a:r>
            <a:r>
              <a:rPr lang="ru-RU" sz="2000" i="1" dirty="0"/>
              <a:t>n — </a:t>
            </a:r>
            <a:r>
              <a:rPr lang="ru-RU" sz="2000" dirty="0"/>
              <a:t>целое число, размер входных данных.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/>
              <a:t>Требуется определить время работы алгоритма.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/>
              <a:t>Решение: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Инициализация переменной </a:t>
            </a:r>
            <a:r>
              <a:rPr lang="ru-RU" sz="2000" i="1" dirty="0"/>
              <a:t>j </a:t>
            </a:r>
            <a:r>
              <a:rPr lang="ru-RU" sz="2000" dirty="0"/>
              <a:t>выполняется за постоянное время </a:t>
            </a:r>
            <a:r>
              <a:rPr lang="ru-RU" sz="2000" b="1" i="1" dirty="0"/>
              <a:t>c</a:t>
            </a:r>
            <a:r>
              <a:rPr lang="ru-RU" sz="2000" b="1" baseline="-25000" dirty="0"/>
              <a:t>1</a:t>
            </a:r>
            <a:endParaRPr lang="ru-RU" sz="2000" b="1" dirty="0"/>
          </a:p>
          <a:p>
            <a:pPr>
              <a:spcBef>
                <a:spcPts val="600"/>
              </a:spcBef>
            </a:pPr>
            <a:r>
              <a:rPr lang="ru-RU" sz="2000" dirty="0"/>
              <a:t>Увеличение счетчика, проверка условия цикла и обновление переменной в теле цикла выполняются за постоянное время </a:t>
            </a:r>
            <a:r>
              <a:rPr lang="ru-RU" sz="2000" b="1" i="1" dirty="0"/>
              <a:t>c</a:t>
            </a:r>
            <a:r>
              <a:rPr lang="ru-RU" sz="2000" b="1" baseline="-25000" dirty="0"/>
              <a:t>2</a:t>
            </a:r>
            <a:endParaRPr lang="ru-RU" sz="2000" b="1" dirty="0"/>
          </a:p>
          <a:p>
            <a:pPr>
              <a:spcBef>
                <a:spcPts val="600"/>
              </a:spcBef>
            </a:pPr>
            <a:r>
              <a:rPr lang="ru-RU" sz="2000" dirty="0"/>
              <a:t>В итоге, время работы алгоритма </a:t>
            </a:r>
            <a:r>
              <a:rPr lang="ru-RU" sz="2000" b="1" i="1" dirty="0"/>
              <a:t>T</a:t>
            </a:r>
            <a:r>
              <a:rPr lang="ru-RU" sz="2000" b="1" dirty="0"/>
              <a:t>(</a:t>
            </a:r>
            <a:r>
              <a:rPr lang="ru-RU" sz="2000" b="1" i="1" dirty="0"/>
              <a:t>n</a:t>
            </a:r>
            <a:r>
              <a:rPr lang="ru-RU" sz="2000" b="1" dirty="0"/>
              <a:t>) = </a:t>
            </a:r>
            <a:r>
              <a:rPr lang="ru-RU" sz="2000" b="1" i="1" dirty="0"/>
              <a:t>c</a:t>
            </a:r>
            <a:r>
              <a:rPr lang="ru-RU" sz="2000" b="1" baseline="-25000" dirty="0"/>
              <a:t>1</a:t>
            </a:r>
            <a:r>
              <a:rPr lang="ru-RU" sz="2000" b="1" dirty="0"/>
              <a:t> + </a:t>
            </a:r>
            <a:r>
              <a:rPr lang="ru-RU" sz="2000" b="1" i="1" dirty="0"/>
              <a:t>c</a:t>
            </a:r>
            <a:r>
              <a:rPr lang="ru-RU" sz="2000" b="1" baseline="-25000" dirty="0"/>
              <a:t>2·</a:t>
            </a:r>
            <a:r>
              <a:rPr lang="ru-RU" sz="2000" b="1" i="1" dirty="0"/>
              <a:t>n</a:t>
            </a:r>
            <a:endParaRPr lang="ru-RU" sz="2000" b="1" dirty="0"/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392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Алгоритм вычисления значения многочлена степени </a:t>
            </a:r>
            <a:r>
              <a:rPr lang="ru-RU" sz="2400" i="1" dirty="0"/>
              <a:t>n</a:t>
            </a:r>
            <a:r>
              <a:rPr lang="ru-RU" sz="2400" dirty="0"/>
              <a:t> в заданной точке </a:t>
            </a:r>
            <a:r>
              <a:rPr lang="ru-RU" sz="2400" i="1" dirty="0"/>
              <a:t>x</a:t>
            </a:r>
            <a:r>
              <a:rPr lang="ru-RU" sz="2400" dirty="0"/>
              <a:t>.</a:t>
            </a:r>
          </a:p>
          <a:p>
            <a:pPr>
              <a:defRPr/>
            </a:pPr>
            <a:endParaRPr lang="ru-RU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b="1" dirty="0"/>
              <a:t>Алгоритм 1</a:t>
            </a:r>
            <a:endParaRPr lang="ru-RU" sz="2400" dirty="0"/>
          </a:p>
          <a:p>
            <a:pPr>
              <a:defRPr/>
            </a:pPr>
            <a:r>
              <a:rPr lang="ru-RU" sz="2400" dirty="0"/>
              <a:t>Для каждого слагаемого, кроме </a:t>
            </a:r>
            <a:r>
              <a:rPr lang="ru-RU" sz="2400" i="1" dirty="0"/>
              <a:t>a</a:t>
            </a:r>
            <a:r>
              <a:rPr lang="ru-RU" sz="2400" i="1" baseline="-25000" dirty="0"/>
              <a:t>0</a:t>
            </a:r>
            <a:r>
              <a:rPr lang="ru-RU" sz="2400" dirty="0"/>
              <a:t> возвести </a:t>
            </a:r>
            <a:r>
              <a:rPr lang="ru-RU" sz="2400" i="1" dirty="0"/>
              <a:t>x</a:t>
            </a:r>
            <a:r>
              <a:rPr lang="ru-RU" sz="2400" dirty="0"/>
              <a:t> в заданную степень последовательным умножением и затем </a:t>
            </a:r>
            <a:r>
              <a:rPr lang="ru-RU" sz="2400" dirty="0" err="1"/>
              <a:t>домножить</a:t>
            </a:r>
            <a:r>
              <a:rPr lang="ru-RU" sz="2400" dirty="0"/>
              <a:t> на коэффициент. Затем слагаемые сложить.</a:t>
            </a:r>
          </a:p>
          <a:p>
            <a:pPr>
              <a:defRPr/>
            </a:pPr>
            <a:r>
              <a:rPr lang="ru-RU" sz="2400" dirty="0"/>
              <a:t>Вычисление i-</a:t>
            </a:r>
            <a:r>
              <a:rPr lang="ru-RU" sz="2400" dirty="0" err="1"/>
              <a:t>го</a:t>
            </a:r>
            <a:r>
              <a:rPr lang="ru-RU" sz="2400" dirty="0"/>
              <a:t> слагаемого </a:t>
            </a:r>
            <a:r>
              <a:rPr lang="ru-RU" sz="2400" i="1" dirty="0"/>
              <a:t>(i=1..n)</a:t>
            </a:r>
            <a:r>
              <a:rPr lang="ru-RU" sz="2400" dirty="0"/>
              <a:t> требует </a:t>
            </a:r>
            <a:r>
              <a:rPr lang="ru-RU" sz="2400" i="1" dirty="0"/>
              <a:t>i</a:t>
            </a:r>
            <a:r>
              <a:rPr lang="ru-RU" sz="2400" dirty="0"/>
              <a:t> умножений. </a:t>
            </a:r>
          </a:p>
          <a:p>
            <a:pPr lvl="1">
              <a:defRPr/>
            </a:pPr>
            <a:r>
              <a:rPr lang="ru-RU" sz="2000" dirty="0"/>
              <a:t>всего </a:t>
            </a:r>
            <a:r>
              <a:rPr lang="ru-RU" sz="2000" i="1" dirty="0"/>
              <a:t>1 + 2 + 3 + ... + n = n(n+1)/2</a:t>
            </a:r>
            <a:r>
              <a:rPr lang="ru-RU" sz="2000" dirty="0"/>
              <a:t> умножений. </a:t>
            </a:r>
          </a:p>
          <a:p>
            <a:pPr lvl="1">
              <a:defRPr/>
            </a:pPr>
            <a:r>
              <a:rPr lang="ru-RU" sz="2000" dirty="0"/>
              <a:t>кроме того, требуется </a:t>
            </a:r>
            <a:r>
              <a:rPr lang="ru-RU" sz="2000" i="1" dirty="0"/>
              <a:t>n+1</a:t>
            </a:r>
            <a:r>
              <a:rPr lang="ru-RU" sz="2000" dirty="0"/>
              <a:t> сложение. </a:t>
            </a:r>
          </a:p>
          <a:p>
            <a:pPr>
              <a:defRPr/>
            </a:pPr>
            <a:r>
              <a:rPr lang="ru-RU" sz="2400" dirty="0"/>
              <a:t>Всего </a:t>
            </a:r>
            <a:r>
              <a:rPr lang="ru-RU" sz="2400" i="1" dirty="0"/>
              <a:t>n(n+1)/2 + n + 1= n</a:t>
            </a:r>
            <a:r>
              <a:rPr lang="ru-RU" sz="2400" i="1" baseline="30000" dirty="0"/>
              <a:t>2</a:t>
            </a:r>
            <a:r>
              <a:rPr lang="ru-RU" sz="2400" i="1" dirty="0"/>
              <a:t>/2 + 3n/2 + 1</a:t>
            </a:r>
            <a:r>
              <a:rPr lang="ru-RU" sz="2400" dirty="0"/>
              <a:t> операций.</a:t>
            </a:r>
          </a:p>
          <a:p>
            <a:pPr>
              <a:defRPr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300" y="1949450"/>
            <a:ext cx="8137525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(x) =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i="1" baseline="30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+ a</a:t>
            </a:r>
            <a:r>
              <a:rPr lang="en-US" sz="2000" i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i="1" baseline="30000" dirty="0">
                <a:latin typeface="Courier New" pitchFamily="49" charset="0"/>
                <a:cs typeface="Courier New" pitchFamily="49" charset="0"/>
              </a:rPr>
              <a:t>n-1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+ ... 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i="1" baseline="30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+ ... + a</a:t>
            </a:r>
            <a:r>
              <a:rPr lang="ru-RU" sz="2000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i="1" baseline="30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+ a</a:t>
            </a:r>
            <a:r>
              <a:rPr lang="ru-RU" sz="2000" i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b="1" dirty="0"/>
              <a:t>Алгоритм 2</a:t>
            </a:r>
            <a:endParaRPr lang="ru-RU" sz="2400" dirty="0"/>
          </a:p>
          <a:p>
            <a:pPr>
              <a:defRPr/>
            </a:pPr>
            <a:r>
              <a:rPr lang="ru-RU" sz="2400" dirty="0"/>
              <a:t>Вынесем </a:t>
            </a:r>
            <a:r>
              <a:rPr lang="ru-RU" sz="2400" i="1" dirty="0"/>
              <a:t>x</a:t>
            </a:r>
            <a:r>
              <a:rPr lang="ru-RU" sz="2400" dirty="0"/>
              <a:t> за скобки и перепишем многочлен в виде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Самая внутренняя скобка требует одно умножение и одно сложение. Ее значение используется для следующей скобки. </a:t>
            </a:r>
          </a:p>
          <a:p>
            <a:pPr>
              <a:defRPr/>
            </a:pPr>
            <a:r>
              <a:rPr lang="ru-RU" sz="2400" dirty="0"/>
              <a:t>И так, одно умножение и одно сложение на каждую скобку, которых </a:t>
            </a:r>
            <a:r>
              <a:rPr lang="ru-RU" sz="2400" i="1" dirty="0"/>
              <a:t>n-1</a:t>
            </a:r>
            <a:r>
              <a:rPr lang="ru-RU" sz="2400" dirty="0"/>
              <a:t> штука. </a:t>
            </a:r>
          </a:p>
          <a:p>
            <a:pPr>
              <a:defRPr/>
            </a:pPr>
            <a:r>
              <a:rPr lang="ru-RU" sz="2400" dirty="0"/>
              <a:t>И еще после вычисления самой внешней скобки умножить на </a:t>
            </a:r>
            <a:r>
              <a:rPr lang="ru-RU" sz="2400" i="1" dirty="0"/>
              <a:t>x </a:t>
            </a:r>
            <a:r>
              <a:rPr lang="ru-RU" sz="2400" dirty="0"/>
              <a:t>и прибавить </a:t>
            </a:r>
            <a:r>
              <a:rPr lang="ru-RU" sz="2400" i="1" dirty="0"/>
              <a:t>a</a:t>
            </a:r>
            <a:r>
              <a:rPr lang="ru-RU" sz="2400" i="1" baseline="-25000" dirty="0"/>
              <a:t>0</a:t>
            </a:r>
            <a:r>
              <a:rPr lang="ru-RU" sz="2400" dirty="0"/>
              <a:t>. </a:t>
            </a:r>
          </a:p>
          <a:p>
            <a:pPr>
              <a:defRPr/>
            </a:pPr>
            <a:r>
              <a:rPr lang="ru-RU" sz="2400" dirty="0"/>
              <a:t>Таким образом, всего </a:t>
            </a:r>
            <a:r>
              <a:rPr lang="ru-RU" sz="2400" i="1" dirty="0"/>
              <a:t>n</a:t>
            </a:r>
            <a:r>
              <a:rPr lang="ru-RU" sz="2400" dirty="0"/>
              <a:t> умножений и </a:t>
            </a:r>
            <a:r>
              <a:rPr lang="ru-RU" sz="2400" i="1" dirty="0"/>
              <a:t>n</a:t>
            </a:r>
            <a:r>
              <a:rPr lang="ru-RU" sz="2400" dirty="0"/>
              <a:t> сложений, всего </a:t>
            </a:r>
            <a:r>
              <a:rPr lang="ru-RU" sz="2400" i="1" dirty="0"/>
              <a:t>2n</a:t>
            </a:r>
            <a:r>
              <a:rPr lang="ru-RU" sz="2400" dirty="0"/>
              <a:t> операций.</a:t>
            </a:r>
          </a:p>
          <a:p>
            <a:pPr>
              <a:defRPr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2600" y="1960563"/>
            <a:ext cx="8397875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(x) = a</a:t>
            </a:r>
            <a:r>
              <a:rPr lang="en-US" sz="2000" i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+ x(a</a:t>
            </a:r>
            <a:r>
              <a:rPr lang="en-US" sz="2000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+ x(a</a:t>
            </a:r>
            <a:r>
              <a:rPr lang="en-US" sz="2000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+ ... (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+ .. x(a</a:t>
            </a:r>
            <a:r>
              <a:rPr lang="en-US" sz="2000" i="1" baseline="-25000" dirty="0">
                <a:latin typeface="Courier New" pitchFamily="49" charset="0"/>
                <a:cs typeface="Courier New" pitchFamily="49" charset="0"/>
              </a:rPr>
              <a:t>n-1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)))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79296" cy="811560"/>
          </a:xfrm>
        </p:spPr>
        <p:txBody>
          <a:bodyPr/>
          <a:lstStyle/>
          <a:p>
            <a:r>
              <a:rPr lang="en-US" sz="2800" i="1" dirty="0"/>
              <a:t>O</a:t>
            </a:r>
            <a:r>
              <a:rPr lang="el-GR" sz="2800" dirty="0"/>
              <a:t>(</a:t>
            </a:r>
            <a:r>
              <a:rPr lang="en-US" sz="2800" dirty="0"/>
              <a:t>n)</a:t>
            </a:r>
            <a:r>
              <a:rPr lang="ru-RU" sz="2800" dirty="0"/>
              <a:t>: верхняя асимптотическая оценка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392488" y="3501008"/>
            <a:ext cx="4572000" cy="2785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Обозначает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верхнюю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оценку роста функции. </a:t>
            </a:r>
          </a:p>
          <a:p>
            <a:pPr>
              <a:spcBef>
                <a:spcPts val="600"/>
              </a:spcBef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количество операций алгоритма описывает функция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f(n) =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(n</a:t>
            </a:r>
            <a:r>
              <a:rPr lang="ru-RU" sz="20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значит, что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самом худшем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случае будет произведено не более порядка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действий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4" y="1317248"/>
            <a:ext cx="6651384" cy="843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04" y="2387302"/>
            <a:ext cx="7848600" cy="638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23" y="3568077"/>
            <a:ext cx="3820470" cy="266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9803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r>
              <a:rPr lang="ru-RU" sz="3200" dirty="0"/>
              <a:t>Обозначения сложности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5" y="1285875"/>
            <a:ext cx="8715375" cy="5072063"/>
          </a:xfrm>
        </p:spPr>
        <p:txBody>
          <a:bodyPr/>
          <a:lstStyle/>
          <a:p>
            <a:pPr>
              <a:defRPr/>
            </a:pPr>
            <a:r>
              <a:rPr lang="ru-RU" sz="2800" dirty="0"/>
              <a:t>Используют  обозначение – нотация </a:t>
            </a:r>
            <a:r>
              <a:rPr lang="ru-RU" sz="2800" b="1" dirty="0" err="1"/>
              <a:t>Big</a:t>
            </a:r>
            <a:r>
              <a:rPr lang="ru-RU" sz="2800" b="1" dirty="0"/>
              <a:t>-O</a:t>
            </a:r>
            <a:r>
              <a:rPr lang="ru-RU" sz="2800" dirty="0"/>
              <a:t> – порядок роста или асимптотическая оценка роста:                       при           </a:t>
            </a:r>
            <a:r>
              <a:rPr lang="ru-RU" sz="2800" i="1" dirty="0"/>
              <a:t>.</a:t>
            </a:r>
            <a:r>
              <a:rPr lang="ru-RU" sz="2800" dirty="0"/>
              <a:t> </a:t>
            </a:r>
          </a:p>
          <a:p>
            <a:pPr>
              <a:defRPr/>
            </a:pPr>
            <a:r>
              <a:rPr lang="ru-RU" sz="2800" dirty="0"/>
              <a:t>Типичный результат: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сложность алгоритма сортировки – </a:t>
            </a:r>
            <a:r>
              <a:rPr lang="ru-RU" sz="2400" i="1" dirty="0">
                <a:ea typeface="+mn-ea"/>
                <a:cs typeface="+mn-cs"/>
              </a:rPr>
              <a:t>О(</a:t>
            </a:r>
            <a:r>
              <a:rPr lang="en-US" sz="2400" i="1" dirty="0" err="1">
                <a:ea typeface="+mn-ea"/>
                <a:cs typeface="+mn-cs"/>
              </a:rPr>
              <a:t>nlogn</a:t>
            </a:r>
            <a:r>
              <a:rPr lang="ru-RU" sz="2400" i="1" dirty="0">
                <a:ea typeface="+mn-ea"/>
                <a:cs typeface="+mn-cs"/>
              </a:rPr>
              <a:t>). </a:t>
            </a:r>
            <a:r>
              <a:rPr lang="ru-RU" sz="2400" dirty="0">
                <a:ea typeface="+mn-ea"/>
                <a:cs typeface="+mn-cs"/>
              </a:rPr>
              <a:t>Читается как «сложность алгоритма порядка </a:t>
            </a:r>
            <a:r>
              <a:rPr lang="en-US" sz="2400" i="1" dirty="0" err="1">
                <a:ea typeface="+mn-ea"/>
                <a:cs typeface="+mn-cs"/>
              </a:rPr>
              <a:t>nlogn</a:t>
            </a:r>
            <a:r>
              <a:rPr lang="ru-RU" sz="2400" dirty="0">
                <a:ea typeface="+mn-ea"/>
                <a:cs typeface="+mn-cs"/>
              </a:rPr>
              <a:t>»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это следует понимать так: существует константа </a:t>
            </a:r>
            <a:r>
              <a:rPr lang="en-US" sz="2400" dirty="0">
                <a:ea typeface="+mn-ea"/>
                <a:cs typeface="+mn-cs"/>
              </a:rPr>
              <a:t>C </a:t>
            </a:r>
            <a:r>
              <a:rPr lang="ru-RU" sz="2400" dirty="0">
                <a:ea typeface="+mn-ea"/>
                <a:cs typeface="+mn-cs"/>
              </a:rPr>
              <a:t>&gt;</a:t>
            </a:r>
            <a:r>
              <a:rPr lang="en-US" sz="2400" dirty="0">
                <a:ea typeface="+mn-ea"/>
                <a:cs typeface="+mn-cs"/>
              </a:rPr>
              <a:t> </a:t>
            </a:r>
            <a:r>
              <a:rPr lang="ru-RU" sz="2400" dirty="0">
                <a:ea typeface="+mn-ea"/>
                <a:cs typeface="+mn-cs"/>
              </a:rPr>
              <a:t>0, такая, что время работы алгоритма в худшем случае не превышает </a:t>
            </a:r>
            <a:r>
              <a:rPr lang="en-US" sz="2400" dirty="0">
                <a:ea typeface="+mn-ea"/>
                <a:cs typeface="+mn-cs"/>
              </a:rPr>
              <a:t>C</a:t>
            </a:r>
            <a:r>
              <a:rPr lang="ru-RU" sz="2400" dirty="0">
                <a:ea typeface="+mn-ea"/>
                <a:cs typeface="+mn-cs"/>
              </a:rPr>
              <a:t>·</a:t>
            </a:r>
            <a:r>
              <a:rPr lang="en-US" sz="2400" i="1" dirty="0">
                <a:ea typeface="+mn-ea"/>
                <a:cs typeface="+mn-cs"/>
              </a:rPr>
              <a:t>n</a:t>
            </a:r>
            <a:r>
              <a:rPr lang="ru-RU" sz="2400" i="1" dirty="0">
                <a:ea typeface="+mn-ea"/>
                <a:cs typeface="+mn-cs"/>
              </a:rPr>
              <a:t>·</a:t>
            </a:r>
            <a:r>
              <a:rPr lang="en-US" sz="2400" i="1" dirty="0">
                <a:ea typeface="+mn-ea"/>
                <a:cs typeface="+mn-cs"/>
              </a:rPr>
              <a:t>log</a:t>
            </a:r>
            <a:r>
              <a:rPr lang="ru-RU" sz="2400" i="1" baseline="-25000" dirty="0">
                <a:ea typeface="+mn-ea"/>
                <a:cs typeface="+mn-cs"/>
              </a:rPr>
              <a:t>2</a:t>
            </a:r>
            <a:r>
              <a:rPr lang="en-US" sz="2400" i="1" dirty="0">
                <a:ea typeface="+mn-ea"/>
                <a:cs typeface="+mn-cs"/>
              </a:rPr>
              <a:t>n</a:t>
            </a:r>
            <a:r>
              <a:rPr lang="ru-RU" sz="2400" dirty="0">
                <a:ea typeface="+mn-ea"/>
                <a:cs typeface="+mn-cs"/>
              </a:rPr>
              <a:t>. 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существует и другой подход, который заключается в рассмотрении сложности в среднем. 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9" y="2277937"/>
            <a:ext cx="1944216" cy="40736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891605"/>
              </p:ext>
            </p:extLst>
          </p:nvPr>
        </p:nvGraphicFramePr>
        <p:xfrm>
          <a:off x="4576935" y="2277937"/>
          <a:ext cx="969543" cy="30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Уравнение" r:id="rId4" imgW="457200" imgH="139700" progId="Equation.3">
                  <p:embed/>
                </p:oleObj>
              </mc:Choice>
              <mc:Fallback>
                <p:oleObj name="Уравнение" r:id="rId4" imgW="457200" imgH="139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935" y="2277937"/>
                        <a:ext cx="969543" cy="302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62488"/>
          </a:xfrm>
        </p:spPr>
        <p:txBody>
          <a:bodyPr/>
          <a:lstStyle/>
          <a:p>
            <a:r>
              <a:rPr lang="ru-RU" sz="2800" dirty="0"/>
              <a:t>Выражение </a:t>
            </a:r>
            <a:r>
              <a:rPr lang="ru-RU" sz="2800" i="1" dirty="0"/>
              <a:t>О(*) </a:t>
            </a:r>
            <a:r>
              <a:rPr lang="ru-RU" sz="2800" dirty="0"/>
              <a:t>показывает, насколько быстро увеличивается время работы алгоритма с увеличением размерности, </a:t>
            </a:r>
          </a:p>
          <a:p>
            <a:pPr lvl="1"/>
            <a:r>
              <a:rPr lang="ru-RU" sz="2400" dirty="0"/>
              <a:t>т.е. алгоритм, работающий за время </a:t>
            </a:r>
            <a:r>
              <a:rPr lang="ru-RU" sz="2400" i="1" dirty="0"/>
              <a:t>О(</a:t>
            </a:r>
            <a:r>
              <a:rPr lang="en-US" sz="2400" i="1" dirty="0" err="1"/>
              <a:t>nlogn</a:t>
            </a:r>
            <a:r>
              <a:rPr lang="ru-RU" sz="2400" i="1" dirty="0"/>
              <a:t>) </a:t>
            </a:r>
            <a:r>
              <a:rPr lang="ru-RU" sz="2400" dirty="0"/>
              <a:t>лучше алгоритма с временем работы </a:t>
            </a:r>
            <a:r>
              <a:rPr lang="ru-RU" sz="2400" i="1" dirty="0"/>
              <a:t>О(</a:t>
            </a:r>
            <a:r>
              <a:rPr lang="en-US" sz="2400" i="1" dirty="0"/>
              <a:t>n</a:t>
            </a:r>
            <a:r>
              <a:rPr lang="ru-RU" sz="2400" i="1" baseline="30000" dirty="0"/>
              <a:t>2</a:t>
            </a:r>
            <a:r>
              <a:rPr lang="ru-RU" sz="2400" i="1" dirty="0"/>
              <a:t>)</a:t>
            </a:r>
            <a:r>
              <a:rPr lang="ru-RU" sz="2400" dirty="0"/>
              <a:t>.</a:t>
            </a:r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0047ED1-44FE-4A0E-864E-004DD9753F7E}"/>
              </a:ext>
            </a:extLst>
          </p:cNvPr>
          <p:cNvSpPr/>
          <p:nvPr/>
        </p:nvSpPr>
        <p:spPr>
          <a:xfrm>
            <a:off x="827584" y="4243562"/>
            <a:ext cx="734481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Сложность алгоритма определяется как порядок функции, выражающее время его работы или затрачиваемую память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Правила формирования оценки </a:t>
            </a:r>
            <a:r>
              <a:rPr lang="en-US" sz="3200" i="1" dirty="0"/>
              <a:t>O()</a:t>
            </a:r>
            <a:endParaRPr lang="ru-RU" sz="32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ru-RU" sz="2400" dirty="0"/>
              <a:t>При оценке за функцию берется количество операций, возрастающее быстрее всего.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Если в программе одна функция, например, умножение, выполняется </a:t>
            </a:r>
            <a:r>
              <a:rPr lang="ru-RU" sz="2000" i="1" dirty="0"/>
              <a:t>O(n)</a:t>
            </a:r>
            <a:r>
              <a:rPr lang="ru-RU" sz="2000" dirty="0"/>
              <a:t> раз, а сложение - </a:t>
            </a:r>
            <a:r>
              <a:rPr lang="ru-RU" sz="2000" i="1" dirty="0"/>
              <a:t>O(n</a:t>
            </a:r>
            <a:r>
              <a:rPr lang="ru-RU" sz="2000" i="1" baseline="30000" dirty="0"/>
              <a:t>2</a:t>
            </a:r>
            <a:r>
              <a:rPr lang="ru-RU" sz="2000" i="1" dirty="0"/>
              <a:t>)</a:t>
            </a:r>
            <a:r>
              <a:rPr lang="ru-RU" sz="2000" dirty="0"/>
              <a:t> раз, то общая сложность программы - </a:t>
            </a:r>
            <a:r>
              <a:rPr lang="ru-RU" sz="2000" i="1" dirty="0"/>
              <a:t>O(n</a:t>
            </a:r>
            <a:r>
              <a:rPr lang="ru-RU" sz="2000" i="1" baseline="30000" dirty="0"/>
              <a:t>2</a:t>
            </a:r>
            <a:r>
              <a:rPr lang="ru-RU" sz="2000" i="1" dirty="0"/>
              <a:t>),</a:t>
            </a:r>
            <a:r>
              <a:rPr lang="ru-RU" sz="2000" dirty="0"/>
              <a:t> </a:t>
            </a:r>
          </a:p>
          <a:p>
            <a:pPr lvl="0">
              <a:spcBef>
                <a:spcPts val="1200"/>
              </a:spcBef>
            </a:pPr>
            <a:r>
              <a:rPr lang="ru-RU" sz="2400" dirty="0"/>
              <a:t>При оценке </a:t>
            </a:r>
            <a:r>
              <a:rPr lang="ru-RU" sz="2400" i="1" dirty="0"/>
              <a:t>O()</a:t>
            </a:r>
            <a:r>
              <a:rPr lang="ru-RU" sz="2400" dirty="0"/>
              <a:t> константы не учитываются.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Пусть один алгоритм делает </a:t>
            </a:r>
            <a:r>
              <a:rPr lang="ru-RU" sz="2000" i="1" dirty="0"/>
              <a:t>2500n + 1000</a:t>
            </a:r>
            <a:r>
              <a:rPr lang="ru-RU" sz="2000" dirty="0"/>
              <a:t> операций, а другой - </a:t>
            </a:r>
            <a:r>
              <a:rPr lang="ru-RU" sz="2000" i="1" dirty="0"/>
              <a:t>2n+1</a:t>
            </a:r>
            <a:r>
              <a:rPr lang="ru-RU" sz="2000" dirty="0"/>
              <a:t>. Оба они имеют оценку </a:t>
            </a:r>
            <a:r>
              <a:rPr lang="ru-RU" sz="2000" i="1" dirty="0"/>
              <a:t>O(n),</a:t>
            </a:r>
            <a:r>
              <a:rPr lang="ru-RU" sz="2000" dirty="0"/>
              <a:t> так как их время выполнения растет линейно.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/>
              <a:t>Пример</a:t>
            </a:r>
          </a:p>
          <a:p>
            <a:pPr>
              <a:spcBef>
                <a:spcPts val="1200"/>
              </a:spcBef>
            </a:pPr>
            <a:r>
              <a:rPr lang="ru-RU" sz="2400" i="1" dirty="0"/>
              <a:t>n</a:t>
            </a:r>
            <a:r>
              <a:rPr lang="ru-RU" sz="2400" i="1" baseline="30000" dirty="0"/>
              <a:t>2 </a:t>
            </a:r>
            <a:r>
              <a:rPr lang="ru-RU" sz="2400" i="1" dirty="0"/>
              <a:t>/ 2 + 3n/ 2 + 1 – </a:t>
            </a:r>
            <a:r>
              <a:rPr lang="ru-RU" sz="2400" dirty="0"/>
              <a:t>имеет сложность </a:t>
            </a:r>
            <a:r>
              <a:rPr lang="ru-RU" sz="2400" i="1" dirty="0"/>
              <a:t>O(n</a:t>
            </a:r>
            <a:r>
              <a:rPr lang="ru-RU" sz="2400" i="1" baseline="30000" dirty="0"/>
              <a:t>2</a:t>
            </a:r>
            <a:r>
              <a:rPr lang="ru-RU" sz="2400" i="1" dirty="0"/>
              <a:t>)</a:t>
            </a:r>
            <a:r>
              <a:rPr lang="ru-RU" sz="2400" dirty="0"/>
              <a:t> </a:t>
            </a:r>
          </a:p>
          <a:p>
            <a:pPr>
              <a:spcBef>
                <a:spcPts val="120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824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/>
              <a:t>Типичные функции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57188" y="1571625"/>
          <a:ext cx="8501062" cy="2685351"/>
        </p:xfrm>
        <a:graphic>
          <a:graphicData uri="http://schemas.openxmlformats.org/drawingml/2006/table">
            <a:tbl>
              <a:tblPr/>
              <a:tblGrid>
                <a:gridCol w="424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Сложность 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выполняется за один и тот же отрезок времени, независимо от сложности задачи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=10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или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mas[0]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 работы не зависит от количества вводов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выполняется за 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постоянную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единицу времени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772400" cy="1500187"/>
          </a:xfrm>
        </p:spPr>
        <p:txBody>
          <a:bodyPr/>
          <a:lstStyle/>
          <a:p>
            <a:r>
              <a:rPr lang="ru-RU" sz="2400" dirty="0"/>
              <a:t>1. Понятие о об эффективности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10835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/>
              <a:t>Типичные функции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57188" y="1571625"/>
          <a:ext cx="8501062" cy="3410711"/>
        </p:xfrm>
        <a:graphic>
          <a:graphicData uri="http://schemas.openxmlformats.org/drawingml/2006/table">
            <a:tbl>
              <a:tblPr/>
              <a:tblGrid>
                <a:gridCol w="424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Сложность 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«угадай число» бинарного поиска выполняется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8 чисел максимально потребуется 3 попытки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16 чисел потребуется 4 попытки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чисел потребуется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попыток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= Log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(N)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O(Log(N))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 правило, основание логарифма 2, но для асимптотической сложности основание логарифма не важно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7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/>
              <a:t>Типичные функции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57188" y="1571625"/>
          <a:ext cx="8501062" cy="2679191"/>
        </p:xfrm>
        <a:graphic>
          <a:graphicData uri="http://schemas.openxmlformats.org/drawingml/2006/table">
            <a:tbl>
              <a:tblPr/>
              <a:tblGrid>
                <a:gridCol w="424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Сложность 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просмотра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1…N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 присваивание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(вставка элемента в конец списка)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последовательного поиска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O(N)</a:t>
                      </a: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Сложность алгоритма 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пропорциональна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размеру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11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/>
              <a:t>Типичные функции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57188" y="1571625"/>
          <a:ext cx="8501062" cy="2374391"/>
        </p:xfrm>
        <a:graphic>
          <a:graphicData uri="http://schemas.openxmlformats.org/drawingml/2006/table">
            <a:tbl>
              <a:tblPr/>
              <a:tblGrid>
                <a:gridCol w="424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Сложность 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Требуется узнать, какие из элементов исходного массива (размера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присутствуют в отсортированном источнике данных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бинарного поиска повторяется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N·Log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(N))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0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/>
              <a:t>Типичные функции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57188" y="1571625"/>
          <a:ext cx="8501062" cy="3977702"/>
        </p:xfrm>
        <a:graphic>
          <a:graphicData uri="http://schemas.openxmlformats.org/drawingml/2006/table">
            <a:tbl>
              <a:tblPr/>
              <a:tblGrid>
                <a:gridCol w="424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Сложность 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 перебирает все входные данные, а затем пересматривает их еще раз для каждого значения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Или работа с двумерным массивом: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=1…n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 =1…m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a[j] 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Простые алгоритмы сортировки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Умножение матриц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kumimoji="0" lang="ru-RU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4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/>
              <a:t>Типичные функции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57188" y="1571625"/>
          <a:ext cx="8501062" cy="4736591"/>
        </p:xfrm>
        <a:graphic>
          <a:graphicData uri="http://schemas.openxmlformats.org/drawingml/2006/table">
            <a:tbl>
              <a:tblPr/>
              <a:tblGrid>
                <a:gridCol w="594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Сложность 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Задача «О рюкзаке»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Дано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рюкзак определенной грузоподъемности и набор принадлежностей, каждый из которых имеет свою массу и значение.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Требуется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Необходимо наполнить рюкзак предметами так, чтобы их общее значение оказалось наибольшим.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Если учесть, что любой предмет способен пребывать только в двух состояниях (находиться в рюкзаке или вне его), то, умножив количество состояний на количество предметов, получим 2 ×  2 × .. × 2 = 2</a:t>
                      </a:r>
                      <a:r>
                        <a:rPr kumimoji="0" lang="ru-R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вариантов выбора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решения такой задачи на практике применяется динамическое программирование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ru-R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экспоненциальная сложность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17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/>
              <a:t>Типичные функции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57188" y="1571625"/>
          <a:ext cx="8501062" cy="4476051"/>
        </p:xfrm>
        <a:graphic>
          <a:graphicData uri="http://schemas.openxmlformats.org/drawingml/2006/table">
            <a:tbl>
              <a:tblPr/>
              <a:tblGrid>
                <a:gridCol w="594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Сложность 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Задача «Коммивояжера»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Дано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список городов и расстояний между ними.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Требуется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Необходимо составить маршрут таким образом, чтобы посетить каждый населенный пункт один раз и вернуться в отправную точку, преодолев минимальное расстояние.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Наиболее очевидный способ решения — перебрать все возможные варианты маршрута, в итоге получим общее количество вариантов маршрутов составит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× (N – 1) × (N – 2) × ... × 1 = N!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решения такой задачи на практике применяется математическое программирование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kumimoji="0" lang="ru-RU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69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23528"/>
          </a:xfrm>
        </p:spPr>
        <p:txBody>
          <a:bodyPr/>
          <a:lstStyle/>
          <a:p>
            <a:r>
              <a:rPr lang="ru-RU" sz="2800" dirty="0"/>
              <a:t>Пример. Покраска забора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48072"/>
          </a:xfrm>
        </p:spPr>
        <p:txBody>
          <a:bodyPr/>
          <a:lstStyle/>
          <a:p>
            <a:r>
              <a:rPr lang="ru-RU" sz="1800" dirty="0"/>
              <a:t>Каково время работы алгоритмов (N — количество досок в заборе)?</a:t>
            </a:r>
          </a:p>
          <a:p>
            <a:r>
              <a:rPr lang="ru-RU" sz="1800" dirty="0"/>
              <a:t>Какой вариант лучше?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772816"/>
            <a:ext cx="8229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Algorithm1()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i = 0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&lt;количество досок в заборе&gt; - 1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&lt;Красим доску под номером i&gt;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Algorithm1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446894"/>
            <a:ext cx="82296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Algorithm2(Integer: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Integer: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Then</a:t>
            </a:r>
          </a:p>
          <a:p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Имеется только одна доска. Красим только ее</a:t>
            </a:r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&lt;Красим доску под номером </a:t>
            </a:r>
            <a:r>
              <a:rPr lang="ru-RU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first_board</a:t>
            </a:r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.&gt;</a:t>
            </a:r>
          </a:p>
          <a:p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Досок больше одной, делим их на две группы и красим рекурсивно</a:t>
            </a:r>
            <a:endParaRPr lang="ru-RU" dirty="0">
              <a:solidFill>
                <a:srgbClr val="16161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Integer: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2</a:t>
            </a:r>
          </a:p>
          <a:p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Algorithm2(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Algorithm2(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middle_board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last_board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If</a:t>
            </a:r>
          </a:p>
          <a:p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Algorithm2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92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3600" dirty="0"/>
              <a:t>Сравнение сложности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4" y="1196752"/>
            <a:ext cx="8172400" cy="54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8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3600" dirty="0"/>
              <a:t>Сравнение сложности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823340" cy="33123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6" y="5166178"/>
            <a:ext cx="8340646" cy="4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4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595536"/>
          </a:xfrm>
        </p:spPr>
        <p:txBody>
          <a:bodyPr/>
          <a:lstStyle/>
          <a:p>
            <a:r>
              <a:rPr lang="ru-RU" sz="2800" b="1" dirty="0"/>
              <a:t>Сравнение алгоритмов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0464" y="1107881"/>
            <a:ext cx="6131024" cy="718941"/>
          </a:xfrm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2000" dirty="0"/>
              <a:t>Два алгоритма, в которых выбирается наибольшая из четырех величин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4360" y="5733256"/>
            <a:ext cx="5873824" cy="830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Что будет если количество чисел будет больше?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2405507" cy="32403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064" y="457201"/>
            <a:ext cx="2016224" cy="614948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579974" y="2730720"/>
            <a:ext cx="246819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В каждом алгоритме делается три сравнения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2398" y="3906028"/>
            <a:ext cx="254218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Длина описания алгоритма – описательная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165235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595536"/>
          </a:xfrm>
        </p:spPr>
        <p:txBody>
          <a:bodyPr/>
          <a:lstStyle/>
          <a:p>
            <a:r>
              <a:rPr lang="ru-RU" sz="3200" dirty="0"/>
              <a:t>Сравнение алгоритмов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9899"/>
            <a:ext cx="8229600" cy="4319341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400" b="1" dirty="0"/>
              <a:t>Пример. </a:t>
            </a:r>
            <a:r>
              <a:rPr lang="ru-RU" sz="2400" dirty="0"/>
              <a:t> Требуется определить: 85 х 85 = ?.</a:t>
            </a:r>
          </a:p>
          <a:p>
            <a:pPr>
              <a:spcBef>
                <a:spcPts val="1200"/>
              </a:spcBef>
            </a:pPr>
            <a:r>
              <a:rPr lang="ru-RU" sz="2400" i="1" dirty="0"/>
              <a:t>Алгоритм</a:t>
            </a:r>
            <a:r>
              <a:rPr lang="ru-RU" sz="2400" dirty="0"/>
              <a:t> 1. Угадывать, перебирая числа из диапазона 101... 10 000 до «победного конца».</a:t>
            </a:r>
          </a:p>
          <a:p>
            <a:pPr>
              <a:spcBef>
                <a:spcPts val="1200"/>
              </a:spcBef>
            </a:pPr>
            <a:r>
              <a:rPr lang="ru-RU" sz="2400" i="1" dirty="0"/>
              <a:t>Алгоритм</a:t>
            </a:r>
            <a:r>
              <a:rPr lang="ru-RU" sz="2400" dirty="0"/>
              <a:t> 2. Умножение «в столбик». Требуется </a:t>
            </a:r>
            <a:r>
              <a:rPr lang="ru-RU" sz="2400" i="1" dirty="0"/>
              <a:t>оперативная память</a:t>
            </a:r>
            <a:r>
              <a:rPr lang="ru-RU" sz="2400" dirty="0"/>
              <a:t> тетрадочного листа.</a:t>
            </a:r>
          </a:p>
          <a:p>
            <a:pPr>
              <a:spcBef>
                <a:spcPts val="1200"/>
              </a:spcBef>
            </a:pPr>
            <a:r>
              <a:rPr lang="ru-RU" sz="2400" i="1" dirty="0"/>
              <a:t>Алгоритм</a:t>
            </a:r>
            <a:r>
              <a:rPr lang="ru-RU" sz="2400" dirty="0"/>
              <a:t> 3. По формуле (8 х (8 + 1)) х 100 + 5 х 5. Вычисления «в уме».</a:t>
            </a:r>
          </a:p>
          <a:p>
            <a:pPr>
              <a:spcBef>
                <a:spcPts val="1200"/>
              </a:spcBef>
            </a:pPr>
            <a:r>
              <a:rPr lang="ru-RU" sz="2400" i="1" dirty="0"/>
              <a:t>Алгоритм</a:t>
            </a:r>
            <a:r>
              <a:rPr lang="ru-RU" sz="2400" dirty="0"/>
              <a:t> 4. По «расширенной» таблице умножения 100х100, которую кто-то предоставил.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4360" y="5445224"/>
            <a:ext cx="8435280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Если алгоритм выбран, то, как сравнить его с другими алгоритмами, другими словами, как оценить сложность (трудоемкость) алгоритма?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451520"/>
          </a:xfrm>
        </p:spPr>
        <p:txBody>
          <a:bodyPr/>
          <a:lstStyle/>
          <a:p>
            <a:r>
              <a:rPr lang="ru-RU" sz="3200" dirty="0"/>
              <a:t>Как оценить эффективность алгоритма?</a:t>
            </a:r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pPr lvl="0"/>
            <a:r>
              <a:rPr lang="ru-RU" sz="2400" dirty="0"/>
              <a:t>По расходуемой оперативной памяти — оценивается </a:t>
            </a:r>
            <a:r>
              <a:rPr lang="ru-RU" sz="2400" b="1" i="1" dirty="0"/>
              <a:t>ёмкостная сложность</a:t>
            </a:r>
            <a:r>
              <a:rPr lang="ru-RU" sz="2400" i="1" dirty="0"/>
              <a:t>.</a:t>
            </a:r>
            <a:endParaRPr lang="ru-RU" sz="2400" dirty="0"/>
          </a:p>
          <a:p>
            <a:pPr lvl="1"/>
            <a:r>
              <a:rPr lang="ru-RU" sz="2000" dirty="0"/>
              <a:t>В приведенном примере по этому критерию выигрывает алгоритм 1.</a:t>
            </a:r>
          </a:p>
          <a:p>
            <a:pPr lvl="0"/>
            <a:r>
              <a:rPr lang="ru-RU" sz="2400" dirty="0"/>
              <a:t>По привлекаемым ресурсам внешней памяти (например, для </a:t>
            </a:r>
            <a:r>
              <a:rPr lang="ru-RU" sz="2400" i="1" dirty="0"/>
              <a:t>внешних</a:t>
            </a:r>
            <a:r>
              <a:rPr lang="ru-RU" sz="2400" dirty="0"/>
              <a:t> сортировок).</a:t>
            </a:r>
          </a:p>
          <a:p>
            <a:pPr lvl="1"/>
            <a:r>
              <a:rPr lang="ru-RU" sz="2000" dirty="0"/>
              <a:t>В примере расход внешней памяти под расширенную таблицу умножения в алгоритме 4 кажется малооправданным.</a:t>
            </a:r>
          </a:p>
          <a:p>
            <a:pPr lvl="0"/>
            <a:r>
              <a:rPr lang="ru-RU" sz="2400" dirty="0"/>
              <a:t>По времени исполнения </a:t>
            </a:r>
            <a:r>
              <a:rPr lang="ru-RU" sz="2400" i="1" dirty="0"/>
              <a:t>в среднем</a:t>
            </a:r>
            <a:r>
              <a:rPr lang="ru-RU" sz="2400" dirty="0"/>
              <a:t> — оценка </a:t>
            </a:r>
            <a:r>
              <a:rPr lang="ru-RU" sz="2400" b="1" i="1" dirty="0"/>
              <a:t>временной сложности</a:t>
            </a:r>
            <a:r>
              <a:rPr lang="ru-RU" sz="2400" dirty="0"/>
              <a:t>.</a:t>
            </a:r>
          </a:p>
          <a:p>
            <a:pPr lvl="1"/>
            <a:r>
              <a:rPr lang="ru-RU" sz="2000" dirty="0"/>
              <a:t>Для примера побеждает алгоритм 3.</a:t>
            </a:r>
          </a:p>
          <a:p>
            <a:pPr lvl="0"/>
            <a:r>
              <a:rPr lang="ru-RU" sz="2400" dirty="0"/>
              <a:t>По времени исполнения </a:t>
            </a:r>
            <a:r>
              <a:rPr lang="ru-RU" sz="2400" i="1" dirty="0"/>
              <a:t>в худшем случае.</a:t>
            </a:r>
            <a:endParaRPr lang="ru-RU" sz="2400" dirty="0"/>
          </a:p>
          <a:p>
            <a:pPr lvl="1"/>
            <a:r>
              <a:rPr lang="ru-RU" sz="2000" dirty="0"/>
              <a:t>Здесь явный аутсайдер — алгоритм 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595536"/>
          </a:xfrm>
        </p:spPr>
        <p:txBody>
          <a:bodyPr/>
          <a:lstStyle/>
          <a:p>
            <a:r>
              <a:rPr lang="ru-RU" sz="3200" dirty="0"/>
              <a:t>Понятие сложности алгоритмов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000625"/>
          </a:xfrm>
        </p:spPr>
        <p:txBody>
          <a:bodyPr/>
          <a:lstStyle/>
          <a:p>
            <a:pPr>
              <a:defRPr/>
            </a:pPr>
            <a:r>
              <a:rPr lang="ru-RU" sz="2800" dirty="0"/>
              <a:t>Анализом задач с точки зрения вычислительной сложности занимается раздел теории алгоритмов – </a:t>
            </a:r>
            <a:r>
              <a:rPr lang="ru-RU" sz="2800" i="1" dirty="0"/>
              <a:t>теория сложности вычислений</a:t>
            </a:r>
          </a:p>
          <a:p>
            <a:pPr>
              <a:defRPr/>
            </a:pPr>
            <a:r>
              <a:rPr lang="ru-RU" sz="2800" dirty="0"/>
              <a:t>Для программиста </a:t>
            </a:r>
            <a:r>
              <a:rPr lang="ru-RU" sz="2800" b="1" dirty="0"/>
              <a:t>теория сложности</a:t>
            </a:r>
            <a:r>
              <a:rPr lang="ru-RU" sz="2800" dirty="0"/>
              <a:t> – это набор общих методов, позволяющих: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существенно минимизировать прямолинейный перебор вариантов,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или показать, что задача в рассматриваемой постановке неразрешима.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48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83568"/>
          </a:xfrm>
        </p:spPr>
        <p:txBody>
          <a:bodyPr/>
          <a:lstStyle/>
          <a:p>
            <a:r>
              <a:rPr lang="ru-RU" sz="3200" dirty="0"/>
              <a:t>Как оценить эффективность алгоритма?</a:t>
            </a:r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1718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2400" b="1" dirty="0"/>
              <a:t>Время (память), </a:t>
            </a:r>
            <a:r>
              <a:rPr lang="ru-RU" sz="2400" dirty="0"/>
              <a:t>затраченное алгоритмом, как </a:t>
            </a:r>
            <a:r>
              <a:rPr lang="ru-RU" sz="2400" b="1" dirty="0"/>
              <a:t>функция размера задачи</a:t>
            </a:r>
            <a:r>
              <a:rPr lang="ru-RU" sz="2400" dirty="0"/>
              <a:t>, называется </a:t>
            </a:r>
            <a:r>
              <a:rPr lang="ru-RU" sz="2400" b="1" dirty="0"/>
              <a:t>временной (емкостной) сложностью алгоритма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Временная сложность</a:t>
            </a:r>
            <a:r>
              <a:rPr lang="ru-RU" sz="2400" dirty="0"/>
              <a:t> (</a:t>
            </a:r>
            <a:r>
              <a:rPr lang="ru-RU" sz="2400" b="1" dirty="0"/>
              <a:t>трудоемкость</a:t>
            </a:r>
            <a:r>
              <a:rPr lang="ru-RU" sz="2400" dirty="0"/>
              <a:t>) алгоритма определяется </a:t>
            </a:r>
            <a:r>
              <a:rPr lang="ru-RU" sz="2400" u="sng" dirty="0"/>
              <a:t>количеством элементарных операций</a:t>
            </a:r>
            <a:r>
              <a:rPr lang="ru-RU" sz="2400" dirty="0"/>
              <a:t>, выполненных для данного входа,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т.е. трудоемкость зависит и от объема и от конкретных значений входных данных.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5229200"/>
            <a:ext cx="7776864" cy="120032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анализе эффективности алгоритмов </a:t>
            </a:r>
          </a:p>
          <a:p>
            <a:pPr algn="ctr"/>
            <a:r>
              <a:rPr lang="ru-RU" sz="2400" dirty="0"/>
              <a:t>в первую очередь будет интересовать вопрос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78015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83568"/>
          </a:xfrm>
        </p:spPr>
        <p:txBody>
          <a:bodyPr/>
          <a:lstStyle/>
          <a:p>
            <a:r>
              <a:rPr lang="ru-RU" sz="3200" dirty="0"/>
              <a:t>Как оценить эффективность алгоритма?</a:t>
            </a:r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1718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2400" dirty="0"/>
              <a:t>Используют </a:t>
            </a:r>
            <a:r>
              <a:rPr lang="ru-RU" sz="2400" b="1" i="1" dirty="0"/>
              <a:t>порядок роста </a:t>
            </a:r>
            <a:r>
              <a:rPr lang="ru-RU" sz="2400" dirty="0"/>
              <a:t>необходимого времени или емкости памяти </a:t>
            </a:r>
            <a:r>
              <a:rPr lang="ru-RU" sz="2400" b="1" i="1" dirty="0"/>
              <a:t>при увеличении </a:t>
            </a:r>
            <a:r>
              <a:rPr lang="ru-RU" sz="2400" dirty="0"/>
              <a:t>входных данных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Поведение этой сложности в пределе при увеличении размера задачи называется </a:t>
            </a:r>
            <a:r>
              <a:rPr lang="ru-RU" sz="2400" b="1" i="1" dirty="0"/>
              <a:t>асимптотической временной </a:t>
            </a:r>
            <a:r>
              <a:rPr lang="ru-RU" sz="2400" dirty="0"/>
              <a:t>(</a:t>
            </a:r>
            <a:r>
              <a:rPr lang="ru-RU" sz="2400" b="1" i="1" dirty="0"/>
              <a:t>емкостной</a:t>
            </a:r>
            <a:r>
              <a:rPr lang="ru-RU" sz="2400" dirty="0"/>
              <a:t>) сложностью</a:t>
            </a:r>
          </a:p>
        </p:txBody>
      </p:sp>
    </p:spTree>
    <p:extLst>
      <p:ext uri="{BB962C8B-B14F-4D97-AF65-F5344CB8AC3E}">
        <p14:creationId xmlns:p14="http://schemas.microsoft.com/office/powerpoint/2010/main" val="200747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772400" cy="1500187"/>
          </a:xfrm>
        </p:spPr>
        <p:txBody>
          <a:bodyPr/>
          <a:lstStyle/>
          <a:p>
            <a:r>
              <a:rPr lang="ru-RU" sz="2400" dirty="0"/>
              <a:t>2. Методика оценки эффективности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543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426</TotalTime>
  <Words>1938</Words>
  <Application>Microsoft Office PowerPoint</Application>
  <PresentationFormat>Экран (4:3)</PresentationFormat>
  <Paragraphs>210</Paragraphs>
  <Slides>28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Пиксел</vt:lpstr>
      <vt:lpstr>Уравнение</vt:lpstr>
      <vt:lpstr>Основы анализа эффективности алгоритмов</vt:lpstr>
      <vt:lpstr>Презентация PowerPoint</vt:lpstr>
      <vt:lpstr>Сравнение алгоритмов</vt:lpstr>
      <vt:lpstr>Сравнение алгоритмов</vt:lpstr>
      <vt:lpstr>Как оценить эффективность алгоритма?</vt:lpstr>
      <vt:lpstr>Понятие сложности алгоритмов</vt:lpstr>
      <vt:lpstr>Как оценить эффективность алгоритма?</vt:lpstr>
      <vt:lpstr>Как оценить эффективность алгоритма?</vt:lpstr>
      <vt:lpstr>Презентация PowerPoint</vt:lpstr>
      <vt:lpstr>Оценка эффективности алгоритмов </vt:lpstr>
      <vt:lpstr>Оценка эффективности алгоритмов </vt:lpstr>
      <vt:lpstr>Пример</vt:lpstr>
      <vt:lpstr>Пример</vt:lpstr>
      <vt:lpstr>Пример</vt:lpstr>
      <vt:lpstr>O(n): верхняя асимптотическая оценка</vt:lpstr>
      <vt:lpstr>Обозначения сложности</vt:lpstr>
      <vt:lpstr>Презентация PowerPoint</vt:lpstr>
      <vt:lpstr>Правила формирования оценки O()</vt:lpstr>
      <vt:lpstr>Типичные функции</vt:lpstr>
      <vt:lpstr>Типичные функции</vt:lpstr>
      <vt:lpstr>Типичные функции</vt:lpstr>
      <vt:lpstr>Типичные функции</vt:lpstr>
      <vt:lpstr>Типичные функции</vt:lpstr>
      <vt:lpstr>Типичные функции</vt:lpstr>
      <vt:lpstr>Типичные функции</vt:lpstr>
      <vt:lpstr>Пример. Покраска забора</vt:lpstr>
      <vt:lpstr>Сравнение сложности</vt:lpstr>
      <vt:lpstr>Сравнение сложности</vt:lpstr>
    </vt:vector>
  </TitlesOfParts>
  <Company>Семья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построения алгоритмов</dc:title>
  <dc:creator>Н.А.</dc:creator>
  <cp:lastModifiedBy>niko</cp:lastModifiedBy>
  <cp:revision>51</cp:revision>
  <dcterms:created xsi:type="dcterms:W3CDTF">2008-09-30T10:28:50Z</dcterms:created>
  <dcterms:modified xsi:type="dcterms:W3CDTF">2020-05-21T09:48:41Z</dcterms:modified>
</cp:coreProperties>
</file>