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75" r:id="rId2"/>
    <p:sldId id="286" r:id="rId3"/>
    <p:sldId id="271" r:id="rId4"/>
    <p:sldId id="287" r:id="rId5"/>
    <p:sldId id="276" r:id="rId6"/>
    <p:sldId id="267" r:id="rId7"/>
    <p:sldId id="291" r:id="rId8"/>
    <p:sldId id="292" r:id="rId9"/>
    <p:sldId id="272" r:id="rId10"/>
    <p:sldId id="288" r:id="rId11"/>
    <p:sldId id="289" r:id="rId12"/>
    <p:sldId id="290" r:id="rId13"/>
    <p:sldId id="293" r:id="rId14"/>
    <p:sldId id="273" r:id="rId15"/>
    <p:sldId id="281" r:id="rId16"/>
    <p:sldId id="262" r:id="rId17"/>
    <p:sldId id="269" r:id="rId18"/>
    <p:sldId id="270" r:id="rId19"/>
    <p:sldId id="264" r:id="rId20"/>
    <p:sldId id="295" r:id="rId21"/>
    <p:sldId id="296" r:id="rId22"/>
    <p:sldId id="297" r:id="rId23"/>
    <p:sldId id="298" r:id="rId24"/>
    <p:sldId id="282" r:id="rId25"/>
    <p:sldId id="265" r:id="rId26"/>
    <p:sldId id="283" r:id="rId27"/>
    <p:sldId id="268" r:id="rId28"/>
    <p:sldId id="284" r:id="rId29"/>
    <p:sldId id="294" r:id="rId30"/>
    <p:sldId id="285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3913" autoAdjust="0"/>
  </p:normalViewPr>
  <p:slideViewPr>
    <p:cSldViewPr>
      <p:cViewPr varScale="1">
        <p:scale>
          <a:sx n="48" d="100"/>
          <a:sy n="48" d="100"/>
        </p:scale>
        <p:origin x="175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AA2EB-FC34-4000-A847-AD473D5F7F69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2588-008D-4633-8D6A-3E64C0C07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0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/>
              <a:t>Динамическое программирование принципиально исключает все повторные вычисления в любой рекурсивной программе, при условии, что есть возможность хранить значения функции для аргументов, меньших аргумента текущего вызова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9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A7C53-8C95-4F51-84BB-070FED4F87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FA9A9-E8E7-4A2F-84EE-83CC3499770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1BB1F-9155-4B99-889C-0E4E4CDF830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8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F8F24-49DE-4BB8-BBA6-FAA5EDA23D8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D9E2-2AD4-4160-8583-8C78514CAB9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F2C6F-4302-4216-ABC3-7A7E755C2A4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F42A6-8BE6-4498-AFEC-0837A4B98A7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5F4C7-588F-4B60-85CA-E80EC666D7E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BC5E8-2196-4A18-A31C-0C210CBFC9C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A4CEF-0D18-4B47-80C4-E4DE74B954E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5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4174-4AF9-47CD-8BCA-93E07BFDB60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58767-330D-4250-8ECA-3B720BC3451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1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4103196-49C2-44F3-AE97-971199BEDA21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5B0E6C51-09C3-4284-8876-E4AED047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2996952"/>
            <a:ext cx="7772400" cy="324036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cap="none" dirty="0"/>
              <a:t>1. Обзор методов построения алгоритмов</a:t>
            </a:r>
            <a:br>
              <a:rPr lang="ru-RU" sz="2000" cap="none" dirty="0"/>
            </a:br>
            <a:r>
              <a:rPr lang="ru-RU" sz="2000" cap="none" dirty="0"/>
              <a:t>2. Метод декомпозиции</a:t>
            </a:r>
            <a:br>
              <a:rPr lang="ru-RU" sz="2000" cap="none" dirty="0"/>
            </a:br>
            <a:r>
              <a:rPr lang="ru-RU" sz="2000" cap="none" dirty="0"/>
              <a:t>3. Метод динамического программирования</a:t>
            </a:r>
            <a:br>
              <a:rPr lang="ru-RU" sz="2000" cap="none" dirty="0"/>
            </a:br>
            <a:r>
              <a:rPr lang="ru-RU" sz="2000" cap="none" dirty="0"/>
              <a:t>4. Жадные алгоритмы</a:t>
            </a:r>
            <a:br>
              <a:rPr lang="ru-RU" sz="2000" cap="none" dirty="0"/>
            </a:br>
            <a:br>
              <a:rPr lang="ru-RU" sz="2000" cap="none" dirty="0"/>
            </a:br>
            <a:br>
              <a:rPr lang="ru-RU" sz="2000" cap="none" dirty="0"/>
            </a:br>
            <a:br>
              <a:rPr lang="ru-RU" altLang="ru-RU" sz="1800" dirty="0">
                <a:latin typeface="+mn-lt"/>
              </a:rPr>
            </a:br>
            <a:br>
              <a:rPr lang="ru-RU" altLang="ru-RU" sz="1800" dirty="0">
                <a:latin typeface="+mn-lt"/>
              </a:rPr>
            </a:br>
            <a:endParaRPr lang="ru-RU" altLang="ru-RU" sz="1800" dirty="0">
              <a:latin typeface="+mn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899592" y="1052736"/>
            <a:ext cx="7772400" cy="1500187"/>
          </a:xfrm>
        </p:spPr>
        <p:txBody>
          <a:bodyPr/>
          <a:lstStyle/>
          <a:p>
            <a:r>
              <a:rPr lang="ru-RU" altLang="ru-RU" sz="3200" b="1" dirty="0"/>
              <a:t>Построение алгоритмов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8584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>
          <a:xfrm>
            <a:off x="457200" y="367506"/>
            <a:ext cx="8229600" cy="757238"/>
          </a:xfrm>
        </p:spPr>
        <p:txBody>
          <a:bodyPr/>
          <a:lstStyle/>
          <a:p>
            <a:r>
              <a:rPr lang="ru-RU" sz="2800" b="1" dirty="0"/>
              <a:t>Метод уменьшения размера задачи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1602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/>
              <a:t>При </a:t>
            </a:r>
            <a:r>
              <a:rPr lang="ru-RU" sz="2000" b="1" i="1" dirty="0"/>
              <a:t>уменьшении на постоянную величину</a:t>
            </a:r>
            <a:r>
              <a:rPr lang="ru-RU" sz="2000" dirty="0"/>
              <a:t> размер экземпляра задачи сни­жается на одну и ту же постоянную величину при каждой итерации алгоритма</a:t>
            </a:r>
          </a:p>
          <a:p>
            <a:pPr lvl="1">
              <a:spcBef>
                <a:spcPts val="600"/>
              </a:spcBef>
            </a:pPr>
            <a:r>
              <a:rPr lang="ru-RU" sz="1600" dirty="0"/>
              <a:t>Обычно эта величина равна единице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Пример. Вычисление степени числа </a:t>
            </a:r>
            <a:r>
              <a:rPr lang="ru-RU" sz="2000" b="1" i="1" dirty="0"/>
              <a:t>а</a:t>
            </a:r>
            <a:r>
              <a:rPr lang="ru-RU" sz="2000" b="1" i="1" baseline="30000" dirty="0"/>
              <a:t>п</a:t>
            </a:r>
            <a:r>
              <a:rPr lang="ru-RU" sz="2000" dirty="0"/>
              <a:t> для положительных целых показателей степени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Связь между решением экземпляра размером </a:t>
            </a:r>
            <a:r>
              <a:rPr lang="en-US" sz="2000" i="1" dirty="0"/>
              <a:t>n</a:t>
            </a:r>
            <a:r>
              <a:rPr lang="ru-RU" sz="2000" b="1" dirty="0"/>
              <a:t> </a:t>
            </a:r>
            <a:r>
              <a:rPr lang="ru-RU" sz="2000" dirty="0"/>
              <a:t>и эк­земпляром размером </a:t>
            </a:r>
            <a:r>
              <a:rPr lang="en-US" sz="2000" i="1" dirty="0"/>
              <a:t>n – 1</a:t>
            </a:r>
            <a:r>
              <a:rPr lang="ru-RU" sz="2000" i="1" dirty="0"/>
              <a:t>:</a:t>
            </a:r>
            <a:endParaRPr lang="en-US" sz="2000" dirty="0"/>
          </a:p>
          <a:p>
            <a:pPr indent="2522538">
              <a:spcBef>
                <a:spcPts val="600"/>
              </a:spcBef>
              <a:buNone/>
            </a:pPr>
            <a:r>
              <a:rPr lang="ru-RU" sz="2000" dirty="0"/>
              <a:t> </a:t>
            </a:r>
            <a:r>
              <a:rPr lang="ru-RU" sz="2400" i="1" dirty="0"/>
              <a:t>а</a:t>
            </a:r>
            <a:r>
              <a:rPr lang="en-US" sz="2400" i="1" baseline="30000" dirty="0"/>
              <a:t>n</a:t>
            </a:r>
            <a:r>
              <a:rPr lang="ru-RU" sz="2400" dirty="0"/>
              <a:t> = </a:t>
            </a:r>
            <a:r>
              <a:rPr lang="ru-RU" sz="2400" i="1" dirty="0"/>
              <a:t>а</a:t>
            </a:r>
            <a:r>
              <a:rPr lang="en-US" sz="2400" i="1" baseline="30000" dirty="0"/>
              <a:t>n-1</a:t>
            </a:r>
            <a:r>
              <a:rPr lang="ru-RU" sz="2400" dirty="0"/>
              <a:t> • </a:t>
            </a:r>
            <a:r>
              <a:rPr lang="ru-RU" sz="2400" i="1" dirty="0"/>
              <a:t>а</a:t>
            </a:r>
            <a:endParaRPr lang="ru-RU" sz="2400" dirty="0"/>
          </a:p>
          <a:p>
            <a:pPr>
              <a:spcBef>
                <a:spcPts val="600"/>
              </a:spcBef>
              <a:defRPr/>
            </a:pPr>
            <a:r>
              <a:rPr lang="ru-RU" sz="2000" dirty="0"/>
              <a:t>Может быть вычислена либо “сверху вниз” с использованием рекурсивного определения </a:t>
            </a:r>
          </a:p>
          <a:p>
            <a:pPr>
              <a:spcBef>
                <a:spcPts val="600"/>
              </a:spcBef>
              <a:defRPr/>
            </a:pPr>
            <a:endParaRPr lang="ru-RU" sz="2000" dirty="0"/>
          </a:p>
          <a:p>
            <a:pPr>
              <a:spcBef>
                <a:spcPts val="600"/>
              </a:spcBef>
              <a:defRPr/>
            </a:pPr>
            <a:endParaRPr lang="ru-RU" sz="2000" dirty="0"/>
          </a:p>
          <a:p>
            <a:pPr>
              <a:spcBef>
                <a:spcPts val="600"/>
              </a:spcBef>
              <a:defRPr/>
            </a:pPr>
            <a:r>
              <a:rPr lang="ru-RU" sz="2000" dirty="0"/>
              <a:t>либо “снизу вверх” путем умножения а на себя </a:t>
            </a:r>
            <a:r>
              <a:rPr lang="en-US" sz="2000" dirty="0"/>
              <a:t>n – 1</a:t>
            </a:r>
            <a:r>
              <a:rPr lang="ru-RU" sz="2000" dirty="0"/>
              <a:t> раз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55" y="5229200"/>
            <a:ext cx="373412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>
          <a:xfrm>
            <a:off x="457200" y="367506"/>
            <a:ext cx="8229600" cy="757238"/>
          </a:xfrm>
        </p:spPr>
        <p:txBody>
          <a:bodyPr/>
          <a:lstStyle/>
          <a:p>
            <a:r>
              <a:rPr lang="ru-RU" sz="2800" b="1" dirty="0"/>
              <a:t>Метод уменьшения размера задачи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1602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/>
              <a:t>Уменьшение на </a:t>
            </a:r>
            <a:r>
              <a:rPr lang="ru-RU" sz="2000" b="1" i="1" dirty="0"/>
              <a:t>постоянный множитель </a:t>
            </a:r>
            <a:r>
              <a:rPr lang="ru-RU" sz="2000" dirty="0"/>
              <a:t>предполагает уменьшение размера экземпляра задачи при каждой итерации алгоритма на один и тот же множитель</a:t>
            </a:r>
          </a:p>
          <a:p>
            <a:pPr lvl="1">
              <a:spcBef>
                <a:spcPts val="600"/>
              </a:spcBef>
            </a:pPr>
            <a:r>
              <a:rPr lang="ru-RU" sz="1600" dirty="0"/>
              <a:t>Обычно эта величина равна двум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Пример. Вычисление степени числа </a:t>
            </a:r>
            <a:r>
              <a:rPr lang="ru-RU" sz="2000" b="1" i="1" dirty="0"/>
              <a:t>а</a:t>
            </a:r>
            <a:r>
              <a:rPr lang="ru-RU" sz="2000" b="1" i="1" baseline="30000" dirty="0"/>
              <a:t>п</a:t>
            </a:r>
            <a:r>
              <a:rPr lang="ru-RU" sz="2000" dirty="0"/>
              <a:t> для положительных целых показателей степени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Связь между решением экземпляра размером </a:t>
            </a:r>
            <a:r>
              <a:rPr lang="en-US" sz="2000" i="1" dirty="0"/>
              <a:t>n</a:t>
            </a:r>
            <a:r>
              <a:rPr lang="ru-RU" sz="2000" b="1" dirty="0"/>
              <a:t> </a:t>
            </a:r>
            <a:r>
              <a:rPr lang="ru-RU" sz="2000" dirty="0"/>
              <a:t>и эк­земпляром половинного размера</a:t>
            </a:r>
            <a:r>
              <a:rPr lang="ru-RU" sz="2000" i="1" dirty="0"/>
              <a:t>:</a:t>
            </a:r>
            <a:endParaRPr lang="en-US" sz="2000" dirty="0"/>
          </a:p>
          <a:p>
            <a:pPr indent="2522538">
              <a:spcBef>
                <a:spcPts val="600"/>
              </a:spcBef>
              <a:buNone/>
            </a:pPr>
            <a:r>
              <a:rPr lang="ru-RU" sz="2000" dirty="0"/>
              <a:t> </a:t>
            </a:r>
            <a:r>
              <a:rPr lang="ru-RU" sz="2400" i="1" dirty="0"/>
              <a:t>а</a:t>
            </a:r>
            <a:r>
              <a:rPr lang="en-US" sz="2400" i="1" baseline="30000" dirty="0"/>
              <a:t>n</a:t>
            </a:r>
            <a:r>
              <a:rPr lang="ru-RU" sz="2400" dirty="0"/>
              <a:t> = (</a:t>
            </a:r>
            <a:r>
              <a:rPr lang="ru-RU" sz="2400" i="1" dirty="0"/>
              <a:t>а</a:t>
            </a:r>
            <a:r>
              <a:rPr lang="en-US" sz="2400" i="1" baseline="30000" dirty="0"/>
              <a:t>n</a:t>
            </a:r>
            <a:r>
              <a:rPr lang="ru-RU" sz="2400" i="1" baseline="30000" dirty="0"/>
              <a:t>/2</a:t>
            </a:r>
            <a:r>
              <a:rPr lang="ru-RU" sz="2400" dirty="0"/>
              <a:t> )</a:t>
            </a:r>
            <a:r>
              <a:rPr lang="ru-RU" sz="2400" baseline="30000" dirty="0"/>
              <a:t>2</a:t>
            </a:r>
            <a:endParaRPr lang="ru-RU" sz="2400" dirty="0"/>
          </a:p>
          <a:p>
            <a:pPr>
              <a:spcBef>
                <a:spcPts val="600"/>
              </a:spcBef>
              <a:defRPr/>
            </a:pPr>
            <a:endParaRPr lang="ru-RU" sz="2000" dirty="0"/>
          </a:p>
          <a:p>
            <a:pPr>
              <a:spcBef>
                <a:spcPts val="600"/>
              </a:spcBef>
              <a:defRPr/>
            </a:pP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013176"/>
            <a:ext cx="6095788" cy="13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318720"/>
          </a:xfrm>
        </p:spPr>
        <p:txBody>
          <a:bodyPr/>
          <a:lstStyle/>
          <a:p>
            <a:r>
              <a:rPr lang="ru-RU" sz="2400" dirty="0"/>
              <a:t>Сравните с решением по методу декомпозиции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lvl="1"/>
            <a:r>
              <a:rPr lang="ru-RU" sz="2000" dirty="0"/>
              <a:t>алгоритм на основе уменьшения размера задачи работает гораздо быстрее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24744"/>
            <a:ext cx="406084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8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51971"/>
          </a:xfrm>
        </p:spPr>
        <p:txBody>
          <a:bodyPr/>
          <a:lstStyle/>
          <a:p>
            <a:r>
              <a:rPr lang="ru-RU" sz="2800" dirty="0"/>
              <a:t>Пример. Полный факторный эксперимент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33" y="1124744"/>
            <a:ext cx="4445363" cy="5574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004392"/>
            <a:ext cx="3744416" cy="250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85738" indent="-185738">
              <a:spcBef>
                <a:spcPct val="0"/>
              </a:spcBef>
              <a:buFontTx/>
              <a:buNone/>
            </a:pPr>
            <a:r>
              <a:rPr lang="ru-RU" sz="1800" u="sng" dirty="0">
                <a:latin typeface="Arial" panose="020B0604020202020204" pitchFamily="34" charset="0"/>
              </a:rPr>
              <a:t>Полным факторным </a:t>
            </a:r>
            <a:r>
              <a:rPr lang="ru-RU" sz="1800" dirty="0">
                <a:latin typeface="Arial" panose="020B0604020202020204" pitchFamily="34" charset="0"/>
              </a:rPr>
              <a:t>экспериментом называется эксперимент, в котором реализуются все возможные сочетания уровней факторов. </a:t>
            </a:r>
          </a:p>
          <a:p>
            <a:pPr marL="185738" indent="-185738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panose="020B0604020202020204" pitchFamily="34" charset="0"/>
              </a:rPr>
              <a:t>Если число факторов равно </a:t>
            </a:r>
            <a:r>
              <a:rPr lang="en-US" sz="1800" i="1" dirty="0">
                <a:latin typeface="Arial" panose="020B0604020202020204" pitchFamily="34" charset="0"/>
              </a:rPr>
              <a:t>k</a:t>
            </a:r>
            <a:r>
              <a:rPr lang="ru-RU" sz="1800" dirty="0">
                <a:latin typeface="Arial" panose="020B0604020202020204" pitchFamily="34" charset="0"/>
              </a:rPr>
              <a:t>, а число уровней каждого фактора равно </a:t>
            </a:r>
            <a:r>
              <a:rPr lang="en-US" sz="1800" i="1" dirty="0">
                <a:latin typeface="Arial" panose="020B0604020202020204" pitchFamily="34" charset="0"/>
              </a:rPr>
              <a:t>G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ru-RU" sz="1800" dirty="0">
                <a:latin typeface="Arial" panose="020B0604020202020204" pitchFamily="34" charset="0"/>
              </a:rPr>
              <a:t>то имеем полный факторный эксперимент типа </a:t>
            </a:r>
            <a:r>
              <a:rPr lang="en-US" sz="1800" i="1" dirty="0" err="1">
                <a:latin typeface="Arial" panose="020B0604020202020204" pitchFamily="34" charset="0"/>
              </a:rPr>
              <a:t>G</a:t>
            </a:r>
            <a:r>
              <a:rPr lang="en-US" sz="1600" b="1" i="1" baseline="30000" dirty="0" err="1">
                <a:latin typeface="Arial" panose="020B0604020202020204" pitchFamily="34" charset="0"/>
              </a:rPr>
              <a:t>k</a:t>
            </a:r>
            <a:r>
              <a:rPr lang="ru-RU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3645244"/>
            <a:ext cx="3813474" cy="305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85738" indent="-185738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panose="020B0604020202020204" pitchFamily="34" charset="0"/>
              </a:rPr>
              <a:t>При построении линейной модели объекта используется полный факторный эксперимент типа </a:t>
            </a:r>
            <a:r>
              <a:rPr lang="ru-RU" sz="1800" i="1" dirty="0">
                <a:latin typeface="Arial" panose="020B0604020202020204" pitchFamily="34" charset="0"/>
              </a:rPr>
              <a:t>2</a:t>
            </a:r>
            <a:r>
              <a:rPr lang="en-US" sz="1600" b="1" i="1" baseline="30000" dirty="0">
                <a:latin typeface="Arial" panose="020B0604020202020204" pitchFamily="34" charset="0"/>
              </a:rPr>
              <a:t>k</a:t>
            </a:r>
            <a:r>
              <a:rPr lang="ru-RU" sz="1800" dirty="0">
                <a:latin typeface="Arial" panose="020B0604020202020204" pitchFamily="34" charset="0"/>
              </a:rPr>
              <a:t>. Условия эксперимента записываются в таблицы, в которых строки соответствуют различным опытам, а столбцы – значениям факторов. </a:t>
            </a:r>
          </a:p>
          <a:p>
            <a:pPr marL="185738" indent="-185738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panose="020B0604020202020204" pitchFamily="34" charset="0"/>
              </a:rPr>
              <a:t>Такие таблицы называются матрицами планирования эксперимента.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92080" y="1124744"/>
            <a:ext cx="165618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1124744"/>
            <a:ext cx="208823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1124744"/>
            <a:ext cx="2565850" cy="3045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sz="2800" b="1" dirty="0"/>
              <a:t>Метод преобразования 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60045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/>
              <a:t>Общая технология "преобразуй и властвуй" </a:t>
            </a:r>
          </a:p>
          <a:p>
            <a:pPr>
              <a:spcBef>
                <a:spcPts val="600"/>
              </a:spcBef>
              <a:defRPr/>
            </a:pPr>
            <a:r>
              <a:rPr lang="ru-RU" sz="2000" dirty="0"/>
              <a:t>Сначала, на стадии </a:t>
            </a:r>
            <a:r>
              <a:rPr lang="ru-RU" sz="2000" i="1" dirty="0"/>
              <a:t>преобразования</a:t>
            </a:r>
            <a:r>
              <a:rPr lang="ru-RU" sz="2000" dirty="0"/>
              <a:t>, экземпляр задачи преобразуется в другой, легче поддающийся решению, 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dirty="0"/>
              <a:t>после чего на стадии "</a:t>
            </a:r>
            <a:r>
              <a:rPr lang="ru-RU" sz="1800" i="1" dirty="0"/>
              <a:t>властвования</a:t>
            </a:r>
            <a:r>
              <a:rPr lang="ru-RU" sz="1800" dirty="0"/>
              <a:t>" решается полученный в результате преобразования экземпляр задачи. </a:t>
            </a:r>
          </a:p>
          <a:p>
            <a:pPr>
              <a:spcBef>
                <a:spcPts val="600"/>
              </a:spcBef>
              <a:defRPr/>
            </a:pPr>
            <a:r>
              <a:rPr lang="ru-RU" sz="2000" dirty="0"/>
              <a:t>Имеется три основных варианта этого метода, отличающихся способом  преобразования: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dirty="0">
                <a:ea typeface="+mn-ea"/>
                <a:cs typeface="+mn-cs"/>
              </a:rPr>
              <a:t>Преобразование в более простой или более удобный для решения  экземпляр той же задачи — </a:t>
            </a:r>
            <a:r>
              <a:rPr lang="ru-RU" sz="1800" i="1" dirty="0">
                <a:ea typeface="+mn-ea"/>
                <a:cs typeface="+mn-cs"/>
              </a:rPr>
              <a:t>упрощение экземпляра 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i="1" dirty="0">
                <a:ea typeface="+mn-ea"/>
                <a:cs typeface="+mn-cs"/>
              </a:rPr>
              <a:t>Изменение представления </a:t>
            </a:r>
            <a:r>
              <a:rPr lang="ru-RU" sz="1800" dirty="0">
                <a:ea typeface="+mn-ea"/>
                <a:cs typeface="+mn-cs"/>
              </a:rPr>
              <a:t>имеющегося экземпляра задачи 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i="1" dirty="0">
                <a:ea typeface="+mn-ea"/>
                <a:cs typeface="+mn-cs"/>
              </a:rPr>
              <a:t>Приведение задачи</a:t>
            </a:r>
            <a:r>
              <a:rPr lang="ru-RU" sz="1800" dirty="0">
                <a:ea typeface="+mn-ea"/>
                <a:cs typeface="+mn-cs"/>
              </a:rPr>
              <a:t>, т.е. преобразование к экземпляру другой задачи, для которой имеется алгоритм решения. </a:t>
            </a:r>
            <a:endParaRPr lang="ru-RU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3. Метод динамического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3544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536"/>
          </a:xfrm>
        </p:spPr>
        <p:txBody>
          <a:bodyPr/>
          <a:lstStyle/>
          <a:p>
            <a:pPr eaLnBrk="1" hangingPunct="1"/>
            <a:r>
              <a:rPr lang="ru-RU" sz="3200" dirty="0"/>
              <a:t>Метод динамического программирования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 dirty="0"/>
              <a:t>Общее правило построения алгоритмов</a:t>
            </a:r>
            <a:r>
              <a:rPr lang="ru-RU" sz="2000" dirty="0"/>
              <a:t>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u-RU" sz="2000" dirty="0"/>
              <a:t>Найти такое разбиение задачи на две или более подзадач, чтобы оптимальное решение задачи содержало оптимальное решение всех подзадач, которые в нее входят.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u-RU" sz="2000" dirty="0"/>
              <a:t>Написать рекуррентное соотношение.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u-RU" sz="2000" dirty="0"/>
              <a:t>Вычислить оптимальное значение параметра для всей задачи.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ru-RU" sz="1800" b="1" dirty="0"/>
              <a:t>решение сверху вниз,</a:t>
            </a:r>
            <a:r>
              <a:rPr lang="ru-RU" sz="1800" dirty="0"/>
              <a:t>  т.е. берем глобальную задачу, потом решаем только необходимые для нее подзадачи - задачу решается рекурсивно. Получив решение, процедура отмечает, что эта подзадача уже решена.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ru-RU" sz="1800" b="1" dirty="0"/>
              <a:t>решение снизу вверх – (</a:t>
            </a:r>
            <a:r>
              <a:rPr lang="ru-RU" sz="1800" dirty="0"/>
              <a:t>если же рекурсия невозможна): решаются сначала элементарные подзадачи, потом только те, которые требуют результатов уже решенных подзадач и т. д., пока не будет решена общая задача.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u-RU" sz="2000" dirty="0"/>
              <a:t>Если необходимо получить не только значение качества оптимального решения, но и найти само решение, то на шаге 2 нужно также запоминать некоторую дополнительную информацию о ходе решения  решение каждой подзадачи. Этот шаг иногда еще называют </a:t>
            </a:r>
            <a:r>
              <a:rPr lang="ru-RU" sz="2000" b="1" dirty="0"/>
              <a:t>обратным ходом</a:t>
            </a:r>
            <a:r>
              <a:rPr lang="ru-RU" sz="2000" dirty="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Пример. Числа Фибоначчи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 lang="ru-RU" sz="2400" dirty="0"/>
              <a:t>Вычислить N чисел в последовательности Фибоначчи, — 1, 1, 2, 3, 5, 8, … — в которой первые два члена равны единице, а все остальные представляют собой сумму двух предыдущих. N меньше 100. </a:t>
            </a:r>
          </a:p>
          <a:p>
            <a:r>
              <a:rPr lang="ru-RU" sz="2400" dirty="0"/>
              <a:t>Решение задачи: рекурсивная функция: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2113" y="4076700"/>
            <a:ext cx="8353425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if(n==1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n==2)</a:t>
            </a:r>
          </a:p>
          <a:p>
            <a:pPr lvl="1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fib(n-1)+fib(n-2);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Пример. Числа Фибоначчи</a:t>
            </a:r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 lang="ru-RU" sz="2400"/>
              <a:t>Создать массив, в котором хранятся значения функции: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4962" y="2442666"/>
            <a:ext cx="8351838" cy="415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if(n==1||n==2)</a:t>
            </a:r>
          </a:p>
          <a:p>
            <a:pPr lvl="1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L="4208463" lvl="1" indent="-3751263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возвращаем сохраненное значение</a:t>
            </a:r>
          </a:p>
          <a:p>
            <a:pPr marL="4208463" lvl="1" indent="-3751263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 != 0)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сохраняем результат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 = fib(n-1)+fib(n-2);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2800" dirty="0"/>
              <a:t>Требования к задачам МДП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0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/>
              <a:t>Оптимальность для подзадач</a:t>
            </a:r>
            <a:endParaRPr lang="ru-RU" sz="2800" dirty="0"/>
          </a:p>
          <a:p>
            <a:pPr lvl="1" eaLnBrk="1" hangingPunct="1">
              <a:defRPr/>
            </a:pPr>
            <a:r>
              <a:rPr lang="ru-RU" sz="2400" dirty="0">
                <a:ea typeface="+mn-ea"/>
                <a:cs typeface="+mn-cs"/>
              </a:rPr>
              <a:t>задача </a:t>
            </a:r>
            <a:r>
              <a:rPr lang="ru-RU" sz="2400" b="1" dirty="0">
                <a:ea typeface="+mn-ea"/>
                <a:cs typeface="+mn-cs"/>
              </a:rPr>
              <a:t>обладает свойством оптимальности для задач</a:t>
            </a:r>
            <a:r>
              <a:rPr lang="ru-RU" sz="2400" dirty="0">
                <a:ea typeface="+mn-ea"/>
                <a:cs typeface="+mn-cs"/>
              </a:rPr>
              <a:t>, если оптимальное решение задачи содержит оптимальные решения её подзадач.</a:t>
            </a:r>
          </a:p>
          <a:p>
            <a:pPr eaLnBrk="1" hangingPunct="1">
              <a:defRPr/>
            </a:pPr>
            <a:r>
              <a:rPr lang="ru-RU" sz="2800" b="1" dirty="0"/>
              <a:t>Перекрывающиеся подзадачи</a:t>
            </a:r>
            <a:endParaRPr lang="ru-RU" sz="2800" dirty="0"/>
          </a:p>
          <a:p>
            <a:pPr lvl="1" eaLnBrk="1" hangingPunct="1">
              <a:defRPr/>
            </a:pPr>
            <a:r>
              <a:rPr lang="ru-RU" sz="2400" dirty="0">
                <a:ea typeface="+mn-ea"/>
                <a:cs typeface="+mn-cs"/>
              </a:rPr>
              <a:t>малость множества подзадач. </a:t>
            </a:r>
          </a:p>
          <a:p>
            <a:pPr lvl="2" eaLnBrk="1" hangingPunct="1">
              <a:defRPr/>
            </a:pPr>
            <a:r>
              <a:rPr lang="ru-RU" sz="2000" dirty="0">
                <a:ea typeface="+mn-ea"/>
                <a:cs typeface="+mn-cs"/>
              </a:rPr>
              <a:t>У оптимизационной задачи имеются </a:t>
            </a:r>
            <a:r>
              <a:rPr lang="ru-RU" sz="2000" b="1" dirty="0">
                <a:ea typeface="+mn-ea"/>
                <a:cs typeface="+mn-cs"/>
              </a:rPr>
              <a:t>перекрывающиеся подзадачи</a:t>
            </a:r>
            <a:r>
              <a:rPr lang="ru-RU" sz="2000" dirty="0">
                <a:ea typeface="+mn-ea"/>
                <a:cs typeface="+mn-cs"/>
              </a:rPr>
              <a:t>.</a:t>
            </a:r>
            <a:r>
              <a:rPr lang="ru-RU" sz="2000" dirty="0"/>
              <a:t> </a:t>
            </a:r>
          </a:p>
          <a:p>
            <a:pPr lvl="2" eaLnBrk="1" hangingPunct="1">
              <a:defRPr/>
            </a:pPr>
            <a:r>
              <a:rPr lang="ru-RU" sz="2000" dirty="0"/>
              <a:t>Алгоритмы, основанные на динамическом программировании, используют перекрытие подзадач следующим образом: каждая из подзадач решается только один раз, и ответ заносится в специальную таблицу; когда эта же подзадача встречается снова, программа не тратит время на её решение, а берёт готовый ответ из таблицы.</a:t>
            </a:r>
            <a:r>
              <a:rPr lang="ru-RU" sz="2000" dirty="0">
                <a:ea typeface="+mn-ea"/>
                <a:cs typeface="+mn-cs"/>
              </a:rPr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1. Обзор методов построения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83310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24136"/>
          </a:xfrm>
        </p:spPr>
        <p:txBody>
          <a:bodyPr/>
          <a:lstStyle/>
          <a:p>
            <a:r>
              <a:rPr lang="ru-RU" sz="2400" dirty="0"/>
              <a:t>Входными данными задачи о рюкзаке являются емкость рюкзака и набор предметов различных размеров и стоимости 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61471"/>
            <a:ext cx="4528542" cy="42358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7544" y="2452821"/>
            <a:ext cx="396044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Вещь номер i стоит </a:t>
            </a:r>
            <a:r>
              <a:rPr lang="ru-RU" sz="2000" kern="0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ru-RU" sz="2000" kern="0" baseline="-25000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 долларов и весит </a:t>
            </a:r>
            <a:r>
              <a:rPr lang="ru-RU" sz="2000" kern="0" dirty="0" err="1">
                <a:solidFill>
                  <a:srgbClr val="000000"/>
                </a:solidFill>
                <a:latin typeface="Arial"/>
              </a:rPr>
              <a:t>w</a:t>
            </a:r>
            <a:r>
              <a:rPr lang="ru-RU" sz="2000" kern="0" baseline="-25000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 килограммов (</a:t>
            </a:r>
            <a:r>
              <a:rPr lang="ru-RU" sz="2000" kern="0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ru-RU" sz="2000" kern="0" baseline="-25000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 и </a:t>
            </a:r>
            <a:r>
              <a:rPr lang="ru-RU" sz="2000" kern="0" dirty="0" err="1">
                <a:solidFill>
                  <a:srgbClr val="000000"/>
                </a:solidFill>
                <a:latin typeface="Arial"/>
              </a:rPr>
              <a:t>w</a:t>
            </a:r>
            <a:r>
              <a:rPr lang="ru-RU" sz="2000" kern="0" baseline="-25000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 — целые числа)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Требуется собрать максимально ценный набор – на максимальную сумму, причём максимальный вес, который может унести в рюкзаке, равен W (число W тоже целое).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Что надо положить в рюкзак?</a:t>
            </a:r>
          </a:p>
        </p:txBody>
      </p:sp>
    </p:spTree>
    <p:extLst>
      <p:ext uri="{BB962C8B-B14F-4D97-AF65-F5344CB8AC3E}">
        <p14:creationId xmlns:p14="http://schemas.microsoft.com/office/powerpoint/2010/main" val="42787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048041"/>
            <a:ext cx="49685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На рисунке показаны четыре различных способа заполнения ранца, размер которого равен 17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Два из этих способов дают максимальную суммарную стоимость, равную 24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Можно взять только пять (но не шесть) предметов A общей стоимостью 20, или предметы D и E суммарной стоимостью 24, или одно из множества других сочетаний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871772"/>
            <a:ext cx="3401819" cy="498622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3528" y="5157192"/>
            <a:ext cx="526692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Цель</a:t>
            </a:r>
            <a:r>
              <a:rPr lang="ru-RU" sz="2000" dirty="0"/>
              <a:t> - найти эффективный алгоритм для определения оптимального решения при любом заданном наборе предметов и вместимости</a:t>
            </a:r>
          </a:p>
        </p:txBody>
      </p:sp>
    </p:spTree>
    <p:extLst>
      <p:ext uri="{BB962C8B-B14F-4D97-AF65-F5344CB8AC3E}">
        <p14:creationId xmlns:p14="http://schemas.microsoft.com/office/powerpoint/2010/main" val="364490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048041"/>
            <a:ext cx="8435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В </a:t>
            </a:r>
            <a:r>
              <a:rPr lang="ru-RU" sz="2000" b="1" u="sng" kern="0" dirty="0">
                <a:solidFill>
                  <a:srgbClr val="000000"/>
                </a:solidFill>
                <a:latin typeface="Arial"/>
              </a:rPr>
              <a:t>рекурсивном решении 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задачи при каждом выборе предмета предполагаем, что можем рекурсивно определить оптимальный способ заполнения оставшегося места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5880" y="2133451"/>
            <a:ext cx="8280920" cy="3180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knap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cap)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{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, space, max, t;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= 0, max = 0;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++)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if ((space = cap -</a:t>
            </a:r>
            <a:r>
              <a:rPr lang="ru-RU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items[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].size) &gt;= 0)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if ((t =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knap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(space) + items[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&gt; max)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max = t;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return max;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3840" y="5399955"/>
            <a:ext cx="82029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kern="0" dirty="0">
                <a:solidFill>
                  <a:srgbClr val="000000"/>
                </a:solidFill>
                <a:latin typeface="Arial"/>
              </a:rPr>
              <a:t>Для каждого возможного элемента вычисляется (рекурсивно) максимальная стоимость, которую можно было бы получить, включив этот элемент в выборку, а затем выбирается максимальная из всех стоимостей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46509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048041"/>
            <a:ext cx="8435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000" kern="0" dirty="0">
                <a:solidFill>
                  <a:srgbClr val="000000"/>
                </a:solidFill>
                <a:latin typeface="Arial"/>
              </a:rPr>
              <a:t>В решении</a:t>
            </a:r>
            <a:r>
              <a:rPr lang="ru-RU" sz="2000" b="1" u="sng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задачи динамического программирования сохраняем любые вычисленные значения функции, а затем вместо выполнения рекурсивных вызовов </a:t>
            </a:r>
            <a:r>
              <a:rPr lang="ru-RU" sz="2000" u="sng" kern="0" dirty="0">
                <a:solidFill>
                  <a:srgbClr val="000000"/>
                </a:solidFill>
                <a:latin typeface="Arial"/>
              </a:rPr>
              <a:t>выбираем сохраненные значения</a:t>
            </a:r>
            <a:r>
              <a:rPr lang="ru-RU" sz="2000" kern="0" dirty="0">
                <a:solidFill>
                  <a:srgbClr val="000000"/>
                </a:solidFill>
                <a:latin typeface="Arial"/>
              </a:rPr>
              <a:t>, когда они требуются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4380" y="2438793"/>
            <a:ext cx="8280920" cy="3966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knap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M)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{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, space, max, maxi = 0, t;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maxKnown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[M] != unknown) return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maxKnown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[M];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= 0, max = 0;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++)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if ((space = M-items[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].size) &gt;= 0)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if ((t =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knap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(space) + items[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&gt; max)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{ max = t; maxi =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maxKnown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[M] = max;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itemKnown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[M] = items[maxi];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return max;</a:t>
            </a:r>
          </a:p>
          <a:p>
            <a:pPr indent="18034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1121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4. Жадные алгоритмы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280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642937"/>
          </a:xfrm>
        </p:spPr>
        <p:txBody>
          <a:bodyPr/>
          <a:lstStyle/>
          <a:p>
            <a:pPr eaLnBrk="1" hangingPunct="1"/>
            <a:r>
              <a:rPr lang="ru-RU" sz="3200"/>
              <a:t>Жадные алгоритмы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087341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Жадный алгоритм строит решение посредством последовательности шагов, на каждом из которых получается частичное решение поставленной задачи, пока не будет получено полное решение. </a:t>
            </a:r>
          </a:p>
          <a:p>
            <a:pPr eaLnBrk="1" hangingPunct="1">
              <a:defRPr/>
            </a:pPr>
            <a:r>
              <a:rPr lang="ru-RU" sz="2400" dirty="0"/>
              <a:t>На каждом шаге выбор должен быть: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Допустимым, т.е. удовлетворять условиям задачи;</a:t>
            </a:r>
          </a:p>
          <a:p>
            <a:pPr lvl="1" eaLnBrk="1" hangingPunct="1">
              <a:defRPr/>
            </a:pPr>
            <a:r>
              <a:rPr lang="ru-RU" sz="2000" b="1" dirty="0">
                <a:ea typeface="+mn-ea"/>
                <a:cs typeface="+mn-cs"/>
              </a:rPr>
              <a:t>Локально оптимальным</a:t>
            </a:r>
            <a:r>
              <a:rPr lang="ru-RU" sz="2000" dirty="0">
                <a:ea typeface="+mn-ea"/>
                <a:cs typeface="+mn-cs"/>
              </a:rPr>
              <a:t>, т.е. наилучшим локальным выбором среди всех допустимых вариантов, доступных на каждом шаге;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Окончательным, т.е., будучи сделанным, он не может быть изменен последующими шагами алгоритма.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5661248"/>
            <a:ext cx="698477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"максимальный выигрыш на каждом шаге"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642937"/>
          </a:xfrm>
        </p:spPr>
        <p:txBody>
          <a:bodyPr/>
          <a:lstStyle/>
          <a:p>
            <a:pPr eaLnBrk="1" hangingPunct="1"/>
            <a:r>
              <a:rPr lang="ru-RU" sz="3200"/>
              <a:t>Жадные алгоритмы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896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/>
              <a:t>Жадный алгоритм </a:t>
            </a:r>
            <a:r>
              <a:rPr lang="ru-RU" sz="2400" dirty="0"/>
              <a:t>(англ. </a:t>
            </a:r>
            <a:r>
              <a:rPr lang="ru-RU" sz="2400" dirty="0" err="1"/>
              <a:t>Greedy</a:t>
            </a:r>
            <a:r>
              <a:rPr lang="ru-RU" sz="2400" dirty="0"/>
              <a:t> </a:t>
            </a:r>
            <a:r>
              <a:rPr lang="ru-RU" sz="2400" dirty="0" err="1"/>
              <a:t>algorithm</a:t>
            </a:r>
            <a:r>
              <a:rPr lang="ru-RU" sz="2400" dirty="0"/>
              <a:t>) — алгоритм, заключающийся в принятии локально оптимальных решений на каждом этапе, допуская, что конечное решение также окажется оптимальным</a:t>
            </a:r>
          </a:p>
          <a:p>
            <a:pPr eaLnBrk="1" hangingPunct="1">
              <a:defRPr/>
            </a:pPr>
            <a:r>
              <a:rPr lang="ru-RU" sz="2400" dirty="0"/>
              <a:t>Жадные алгоритмы не всегда приводят к оптимальному решению, но во многих задачах они дают нужный результат</a:t>
            </a:r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r>
              <a:rPr lang="ru-RU" sz="2400" dirty="0"/>
              <a:t>Пример: набрать данную сумму денег минимальным числом монет последовательно выбирая монеты наибольшего возможного достоинства</a:t>
            </a:r>
          </a:p>
        </p:txBody>
      </p:sp>
    </p:spTree>
    <p:extLst>
      <p:ext uri="{BB962C8B-B14F-4D97-AF65-F5344CB8AC3E}">
        <p14:creationId xmlns:p14="http://schemas.microsoft.com/office/powerpoint/2010/main" val="2639769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Различие между жадными алгоритмами и динамическим программированием 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64496"/>
          </a:xfrm>
        </p:spPr>
        <p:txBody>
          <a:bodyPr/>
          <a:lstStyle/>
          <a:p>
            <a:r>
              <a:rPr lang="ru-RU" sz="2400" dirty="0"/>
              <a:t>И жадные алгоритмы, и динамическое программирование основываются на свойстве оптимальности для подзадач</a:t>
            </a:r>
          </a:p>
          <a:p>
            <a:endParaRPr lang="ru-RU" sz="2400" dirty="0"/>
          </a:p>
          <a:p>
            <a:r>
              <a:rPr lang="ru-RU" sz="2400" dirty="0"/>
              <a:t>На каждом шаге </a:t>
            </a:r>
            <a:r>
              <a:rPr lang="ru-RU" sz="2400" b="1" dirty="0"/>
              <a:t>жадный алгоритм </a:t>
            </a:r>
            <a:r>
              <a:rPr lang="ru-RU" sz="2400" dirty="0"/>
              <a:t>берёт «самый жирный кусок», а потом уже пытается сделать наилучший выбор среди оставшихся, каковы бы они ни были</a:t>
            </a:r>
          </a:p>
          <a:p>
            <a:r>
              <a:rPr lang="ru-RU" sz="2400" b="1" dirty="0"/>
              <a:t>Алгоритм динамического программирования </a:t>
            </a:r>
            <a:r>
              <a:rPr lang="ru-RU" sz="2400" dirty="0"/>
              <a:t>принимает решение, просчитав заранее последствия для всех вариантов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Дискретная задача о рюкзаке</a:t>
            </a:r>
            <a:endParaRPr lang="ru-RU" sz="2400" b="1" dirty="0"/>
          </a:p>
          <a:p>
            <a:r>
              <a:rPr lang="ru-RU" sz="2400" dirty="0"/>
              <a:t>Пусть вор пробрался на склад, на котором хранится </a:t>
            </a:r>
            <a:r>
              <a:rPr lang="en-US" sz="2400" i="1" dirty="0"/>
              <a:t>n</a:t>
            </a:r>
            <a:r>
              <a:rPr lang="ru-RU" sz="2400" dirty="0"/>
              <a:t> вещей. </a:t>
            </a:r>
          </a:p>
          <a:p>
            <a:r>
              <a:rPr lang="ru-RU" sz="2400" dirty="0"/>
              <a:t>Вещь номер i стоит </a:t>
            </a:r>
            <a:r>
              <a:rPr lang="ru-RU" sz="2400" dirty="0" err="1"/>
              <a:t>v</a:t>
            </a:r>
            <a:r>
              <a:rPr lang="ru-RU" sz="2400" baseline="-25000" dirty="0" err="1"/>
              <a:t>i</a:t>
            </a:r>
            <a:r>
              <a:rPr lang="ru-RU" sz="2400" dirty="0"/>
              <a:t> долларов и весит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 килограммов (</a:t>
            </a:r>
            <a:r>
              <a:rPr lang="ru-RU" sz="2400" dirty="0" err="1"/>
              <a:t>v</a:t>
            </a:r>
            <a:r>
              <a:rPr lang="ru-RU" sz="2400" baseline="-25000" dirty="0" err="1"/>
              <a:t>i</a:t>
            </a:r>
            <a:r>
              <a:rPr lang="ru-RU" sz="2400" dirty="0"/>
              <a:t> и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 — целые числа). </a:t>
            </a:r>
          </a:p>
          <a:p>
            <a:r>
              <a:rPr lang="ru-RU" sz="2400" dirty="0"/>
              <a:t>Вор хочет украсть товара на максимальную сумму, причём максимальный вес, который он может унести в рюкзаке, равен W (число W тоже целое). </a:t>
            </a:r>
          </a:p>
          <a:p>
            <a:r>
              <a:rPr lang="ru-RU" sz="2400" dirty="0"/>
              <a:t>Что он должен положить в рюкзак?</a:t>
            </a:r>
          </a:p>
          <a:p>
            <a:pPr marL="0" indent="0">
              <a:buNone/>
            </a:pPr>
            <a:r>
              <a:rPr lang="ru-RU" sz="2400" b="1" i="1" dirty="0"/>
              <a:t>Непрерывная задача о рюкзаке</a:t>
            </a:r>
            <a:r>
              <a:rPr lang="ru-RU" sz="2400" b="1" dirty="0"/>
              <a:t> </a:t>
            </a:r>
          </a:p>
          <a:p>
            <a:r>
              <a:rPr lang="ru-RU" sz="2400" dirty="0"/>
              <a:t>Отличается от дискретной тем, что вор может дробить краденые товары на части и укладывать в рюкзак эти части, а не обязательно вещи целиком.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01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Дискретная задача о рюкзаке</a:t>
            </a:r>
            <a:endParaRPr lang="ru-RU" sz="2400" b="1" dirty="0"/>
          </a:p>
          <a:p>
            <a:r>
              <a:rPr lang="ru-RU" sz="2400" dirty="0"/>
              <a:t>Пусть вор пробрался на склад, на котором хранится </a:t>
            </a:r>
            <a:r>
              <a:rPr lang="en-US" sz="2400" i="1" dirty="0"/>
              <a:t>n</a:t>
            </a:r>
            <a:r>
              <a:rPr lang="ru-RU" sz="2400" dirty="0"/>
              <a:t> вещей. </a:t>
            </a:r>
          </a:p>
          <a:p>
            <a:r>
              <a:rPr lang="ru-RU" sz="2400" dirty="0"/>
              <a:t>Вещь номер i стоит </a:t>
            </a:r>
            <a:r>
              <a:rPr lang="ru-RU" sz="2400" dirty="0" err="1"/>
              <a:t>v</a:t>
            </a:r>
            <a:r>
              <a:rPr lang="ru-RU" sz="2400" baseline="-25000" dirty="0" err="1"/>
              <a:t>i</a:t>
            </a:r>
            <a:r>
              <a:rPr lang="ru-RU" sz="2400" dirty="0"/>
              <a:t> долларов и весит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 килограммов (</a:t>
            </a:r>
            <a:r>
              <a:rPr lang="ru-RU" sz="2400" dirty="0" err="1"/>
              <a:t>v</a:t>
            </a:r>
            <a:r>
              <a:rPr lang="ru-RU" sz="2400" baseline="-25000" dirty="0" err="1"/>
              <a:t>i</a:t>
            </a:r>
            <a:r>
              <a:rPr lang="ru-RU" sz="2400" dirty="0"/>
              <a:t> и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 — целые числа). </a:t>
            </a:r>
          </a:p>
          <a:p>
            <a:r>
              <a:rPr lang="ru-RU" sz="2400" dirty="0"/>
              <a:t>Вор хочет украсть товара на максимальную сумму, причём максимальный вес, который он может унести в рюкзаке, равен W (число W тоже целое). </a:t>
            </a:r>
          </a:p>
          <a:p>
            <a:r>
              <a:rPr lang="ru-RU" sz="2400" dirty="0"/>
              <a:t>Что он должен положить в рюкзак?</a:t>
            </a:r>
          </a:p>
          <a:p>
            <a:pPr marL="0" indent="0">
              <a:buNone/>
            </a:pPr>
            <a:r>
              <a:rPr lang="ru-RU" sz="2400" b="1" i="1" dirty="0"/>
              <a:t>Непрерывная задача о рюкзаке</a:t>
            </a:r>
            <a:r>
              <a:rPr lang="ru-RU" sz="2400" b="1" dirty="0"/>
              <a:t> </a:t>
            </a:r>
          </a:p>
          <a:p>
            <a:r>
              <a:rPr lang="ru-RU" sz="2400" dirty="0"/>
              <a:t>Отличается от дискретной тем, что вор может дробить краденые товары на части и укладывать в рюкзак эти части, а не обязательно вещи целиком.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142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2800" b="1" dirty="0"/>
              <a:t>Методы проектирования алгоритмов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3205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Метод проектирования алгоритма (или "стратегия", или "принцип") — это универсальный подход,  применяемый для алгоритмического решения широкого круга задач, относящихся к различным областям вычислительной техники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dirty="0"/>
              <a:t>Метод грубой силы (решение "в лоб")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Метод декомпозиции ("разделяй и властвуй") 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Метод уменьшения размера задачи ("уменьшай и властвуй")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Метод преобразования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Задача о рюкзаке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r>
              <a:rPr lang="ru-RU" sz="2400" dirty="0"/>
              <a:t>Жадный алгоритм даёт оптимум в непрерывной задаче о рюкзаке и не даёт в дискретной</a:t>
            </a:r>
          </a:p>
          <a:p>
            <a:r>
              <a:rPr lang="ru-RU" sz="2400" dirty="0"/>
              <a:t>Дискретная задача о рюкзаке порождает множество перекрывающихся подзадач ‑ типичный признак того, что лучше динамическое программирование</a:t>
            </a:r>
          </a:p>
          <a:p>
            <a:endParaRPr lang="ru-RU" sz="2400" dirty="0"/>
          </a:p>
          <a:p>
            <a:r>
              <a:rPr lang="ru-RU" sz="2400" dirty="0"/>
              <a:t>Таким образом, непрерывная задача решается жадным алгоритмом, а общая – динамическим программированием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93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b="1" dirty="0"/>
              <a:t>Метод грубой силы (решение "в лоб")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Метод грубой силы представляет собой прямой подход к решению задачи, обычно основанный непосредственно на формулировке задачи и определениях используемых ею концепций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Примеры: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Последовательная проверка всех целых чисел при поиске НОД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Алгоритм умножения матриц, основанный на математическом определении данной операции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Возведения в степень: вычисление а</a:t>
            </a:r>
            <a:r>
              <a:rPr lang="en-US" sz="2000" baseline="30000" dirty="0"/>
              <a:t>n</a:t>
            </a:r>
            <a:r>
              <a:rPr lang="en-US" sz="2000" dirty="0"/>
              <a:t> </a:t>
            </a:r>
            <a:r>
              <a:rPr lang="ru-RU" sz="2000" dirty="0"/>
              <a:t>для некоторого числа а и неотрицательного целого </a:t>
            </a:r>
            <a:r>
              <a:rPr lang="en-US" sz="2000" dirty="0"/>
              <a:t>n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Простые алгоритмы сортировки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Линейный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26459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2. Метод декомпозиции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9121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28625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sz="2800" b="1" dirty="0"/>
              <a:t>Метод «разделяй и властвуй»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412776"/>
            <a:ext cx="8229600" cy="52309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ru-RU" sz="2400" dirty="0"/>
              <a:t>Метод декомпозиции (метод "разделяй и властвуй", метод разбиения)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предполагает такую декомпозицию (разбиение) задачи на более мелкие задачи, что на основе решений этих более мелких задач можно получить решение исходной задачи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r>
              <a:rPr lang="ru-RU" sz="2400" dirty="0"/>
              <a:t>Метод применяется: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в сортировке слиянием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в деревьях двоичного поиска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1497" y="3429000"/>
            <a:ext cx="8463855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Экземпляр задачи разбивается на несколько меньших экземпляров той же задачи, в идеале — одинакового размера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Решаются меньшие экземпляры задачи (обычно рекурсивно или для небольших экземпляров применяется какой-нибудь другой алгоритм)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При необходимости решение исходной задачи находится путем комбинации решений меньших экземпляров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28625" y="404664"/>
            <a:ext cx="4791447" cy="720080"/>
          </a:xfrm>
        </p:spPr>
        <p:txBody>
          <a:bodyPr/>
          <a:lstStyle/>
          <a:p>
            <a:pPr eaLnBrk="1" hangingPunct="1"/>
            <a:r>
              <a:rPr lang="ru-RU" sz="2400" dirty="0"/>
              <a:t>Метод «разделяй и властвуй»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412776"/>
            <a:ext cx="5367511" cy="52309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ru-RU" sz="2400" dirty="0"/>
              <a:t>Рекурсивный способ отыскания максимума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u-RU" sz="2000" dirty="0"/>
              <a:t>последовательность вызовов функций иллюстрирует динамику отыскания максимума с помощью рекурсивного алгоритма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  <a:p>
            <a:pPr eaLnBrk="1" hangingPunct="1">
              <a:spcBef>
                <a:spcPts val="600"/>
              </a:spcBef>
              <a:defRPr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4664"/>
            <a:ext cx="3022612" cy="6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28625" y="404664"/>
            <a:ext cx="4791447" cy="720080"/>
          </a:xfrm>
        </p:spPr>
        <p:txBody>
          <a:bodyPr/>
          <a:lstStyle/>
          <a:p>
            <a:pPr eaLnBrk="1" hangingPunct="1"/>
            <a:r>
              <a:rPr lang="ru-RU" sz="2400" dirty="0"/>
              <a:t>Метод «разделяй и властвуй»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412776"/>
            <a:ext cx="8391847" cy="2736304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ru-RU" sz="2400" dirty="0"/>
              <a:t>Рекурсивный способ поиска максимума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ru-RU" sz="2000" dirty="0"/>
              <a:t>функция делит массив a[l] , ..., a[r] на массивы a[l] , ..., a[m] и a[m+1], ..., a[r], находит (рекурсивно) максимальные элементы в обеих частях и возвращает больший из них в качестве максимального элемента всего массива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4005064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Item max(Item a[],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l,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r)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(l == r) return a[l] 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m = 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l+r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/2;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Item u = max(a, l, m);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Item v = max(a, m+1, r);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(u &gt; v) return u; else return v;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9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>
          <a:xfrm>
            <a:off x="457200" y="367506"/>
            <a:ext cx="8229600" cy="757238"/>
          </a:xfrm>
        </p:spPr>
        <p:txBody>
          <a:bodyPr/>
          <a:lstStyle/>
          <a:p>
            <a:r>
              <a:rPr lang="ru-RU" sz="2800" b="1" dirty="0"/>
              <a:t>Метод уменьшения размера задачи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929188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ru-RU" sz="2400" dirty="0"/>
              <a:t>Метод уменьшения размера задачи ("уменьшай и властвуй") основан на  использовании связи между решением данного экземпляра задачи и  решением меньшего экземпляра той же задачи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/>
              <a:t>Если такая связь установлена, ее можно использовать либо сверху вниз (рекурсивно), либо снизу вверх (без использования рекурсии) </a:t>
            </a:r>
          </a:p>
          <a:p>
            <a:pPr>
              <a:spcBef>
                <a:spcPts val="600"/>
              </a:spcBef>
              <a:defRPr/>
            </a:pPr>
            <a:r>
              <a:rPr lang="ru-RU" sz="2400" dirty="0"/>
              <a:t>Имеется три основных варианта метода уменьшения размера: 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уменьшение на постоянную величину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уменьшение на постоянный множитель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ea typeface="+mn-ea"/>
                <a:cs typeface="+mn-cs"/>
              </a:rPr>
              <a:t>уменьшение переменного размера</a:t>
            </a:r>
          </a:p>
          <a:p>
            <a:pPr>
              <a:spcBef>
                <a:spcPts val="600"/>
              </a:spcBef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3076</TotalTime>
  <Words>2178</Words>
  <Application>Microsoft Office PowerPoint</Application>
  <PresentationFormat>Экран (4:3)</PresentationFormat>
  <Paragraphs>204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Times New Roman</vt:lpstr>
      <vt:lpstr>Wingdings</vt:lpstr>
      <vt:lpstr>Пиксел</vt:lpstr>
      <vt:lpstr>1. Обзор методов построения алгоритмов 2. Метод декомпозиции 3. Метод динамического программирования 4. Жадные алгоритмы     </vt:lpstr>
      <vt:lpstr>Презентация PowerPoint</vt:lpstr>
      <vt:lpstr>Методы проектирования алгоритмов</vt:lpstr>
      <vt:lpstr>Метод грубой силы (решение "в лоб")</vt:lpstr>
      <vt:lpstr>Презентация PowerPoint</vt:lpstr>
      <vt:lpstr>Метод «разделяй и властвуй»</vt:lpstr>
      <vt:lpstr>Метод «разделяй и властвуй»</vt:lpstr>
      <vt:lpstr>Метод «разделяй и властвуй»</vt:lpstr>
      <vt:lpstr>Метод уменьшения размера задачи</vt:lpstr>
      <vt:lpstr>Метод уменьшения размера задачи</vt:lpstr>
      <vt:lpstr>Метод уменьшения размера задачи</vt:lpstr>
      <vt:lpstr>Презентация PowerPoint</vt:lpstr>
      <vt:lpstr>Пример. Полный факторный эксперимент </vt:lpstr>
      <vt:lpstr>Метод преобразования </vt:lpstr>
      <vt:lpstr>Презентация PowerPoint</vt:lpstr>
      <vt:lpstr>Метод динамического программирования</vt:lpstr>
      <vt:lpstr>Пример. Числа Фибоначчи</vt:lpstr>
      <vt:lpstr>Пример. Числа Фибоначчи</vt:lpstr>
      <vt:lpstr>Требования к задачам МДП</vt:lpstr>
      <vt:lpstr>Задача о рюкзаке </vt:lpstr>
      <vt:lpstr>Задача о рюкзаке </vt:lpstr>
      <vt:lpstr>Задача о рюкзаке </vt:lpstr>
      <vt:lpstr>Задача о рюкзаке </vt:lpstr>
      <vt:lpstr>Презентация PowerPoint</vt:lpstr>
      <vt:lpstr>Жадные алгоритмы</vt:lpstr>
      <vt:lpstr>Жадные алгоритмы</vt:lpstr>
      <vt:lpstr>Различие между жадными алгоритмами и динамическим программированием </vt:lpstr>
      <vt:lpstr>Задача о рюкзаке </vt:lpstr>
      <vt:lpstr>Задача о рюкзаке </vt:lpstr>
      <vt:lpstr>Задача о рюкзаке 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построения алгоритмов</dc:title>
  <dc:creator>Н.А.</dc:creator>
  <cp:lastModifiedBy>niko</cp:lastModifiedBy>
  <cp:revision>88</cp:revision>
  <dcterms:created xsi:type="dcterms:W3CDTF">2008-09-30T10:28:50Z</dcterms:created>
  <dcterms:modified xsi:type="dcterms:W3CDTF">2020-03-22T11:32:57Z</dcterms:modified>
</cp:coreProperties>
</file>