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sldIdLst>
    <p:sldId id="278" r:id="rId2"/>
    <p:sldId id="279" r:id="rId3"/>
    <p:sldId id="256" r:id="rId4"/>
    <p:sldId id="280" r:id="rId5"/>
    <p:sldId id="257" r:id="rId6"/>
    <p:sldId id="281" r:id="rId7"/>
    <p:sldId id="259" r:id="rId8"/>
    <p:sldId id="288" r:id="rId9"/>
    <p:sldId id="267" r:id="rId10"/>
    <p:sldId id="290" r:id="rId11"/>
    <p:sldId id="268" r:id="rId12"/>
    <p:sldId id="262" r:id="rId13"/>
    <p:sldId id="266" r:id="rId14"/>
    <p:sldId id="269" r:id="rId15"/>
    <p:sldId id="270" r:id="rId16"/>
    <p:sldId id="271" r:id="rId17"/>
    <p:sldId id="272" r:id="rId18"/>
    <p:sldId id="263" r:id="rId19"/>
    <p:sldId id="273" r:id="rId20"/>
    <p:sldId id="276" r:id="rId21"/>
    <p:sldId id="282" r:id="rId22"/>
    <p:sldId id="283" r:id="rId23"/>
    <p:sldId id="284" r:id="rId24"/>
    <p:sldId id="285" r:id="rId25"/>
    <p:sldId id="286" r:id="rId26"/>
    <p:sldId id="291" r:id="rId27"/>
    <p:sldId id="292" r:id="rId28"/>
    <p:sldId id="294" r:id="rId29"/>
    <p:sldId id="295" r:id="rId30"/>
    <p:sldId id="300" r:id="rId31"/>
    <p:sldId id="296" r:id="rId32"/>
    <p:sldId id="298" r:id="rId33"/>
    <p:sldId id="297" r:id="rId34"/>
    <p:sldId id="299" r:id="rId35"/>
    <p:sldId id="287" r:id="rId3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996633"/>
    <a:srgbClr val="990033"/>
    <a:srgbClr val="99CCFF"/>
    <a:srgbClr val="FFFF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27" autoAdjust="0"/>
  </p:normalViewPr>
  <p:slideViewPr>
    <p:cSldViewPr>
      <p:cViewPr varScale="1">
        <p:scale>
          <a:sx n="61" d="100"/>
          <a:sy n="61" d="100"/>
        </p:scale>
        <p:origin x="15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DDBAF-2E98-42BE-A7BE-39A7DBEA2CF3}" type="datetimeFigureOut">
              <a:rPr lang="ru-RU" smtClean="0"/>
              <a:t>08.04.2020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F72D3-5D95-40D5-9E78-AD4AEFC7CB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свойство может пригодиться в случае, если, например, требуется отсортировать упорядоченный в алфавитном порядке список учащихся согласно их успеваемости (среднему баллу). В случае применения устойчивого алгоритма будет получен список, в котором учащиеся с одинаковым средним баллом будут упорядочены по алфавиту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F72D3-5D95-40D5-9E78-AD4AEFC7CB5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940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="1" dirty="0"/>
              <a:t>Поиск по близости</a:t>
            </a:r>
            <a:r>
              <a:rPr lang="ru-RU" dirty="0"/>
              <a:t>. При обходе дерева указатели на узлы этого дерева по пути поиска будем заносить в стек. При аргументе поиска 20 мы останавливаемся на 21 и прекращаем поиск. Затем, смотрим на вершину стека, и там находится ближайшее число к 20.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При </a:t>
            </a:r>
            <a:r>
              <a:rPr lang="ru-RU" b="1" dirty="0"/>
              <a:t>поиске по интервалу </a:t>
            </a:r>
            <a:r>
              <a:rPr lang="ru-RU" dirty="0"/>
              <a:t>находим левую границу или максимально к ней приближенную, а затем просматриваем стек в обратном порядке (или если нужно дерево) ищем правую границу, т.е. ищем все узлы, которые больше либо равны левой границе, но меньше правой.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F72D3-5D95-40D5-9E78-AD4AEFC7CB5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1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F72D3-5D95-40D5-9E78-AD4AEFC7CB5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256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F72D3-5D95-40D5-9E78-AD4AEFC7CB5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847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dirty="0"/>
              <a:t>Если индекс имеет размер, составляющий, например, 1/8 от размера основной таблицы, то каждая восьмая запись основной таблицы будет представлена в индексной таблице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F72D3-5D95-40D5-9E78-AD4AEFC7CB5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22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dirty="0"/>
              <a:t>Алгоритм с не сложной реализацией, который находит элемент с определенным значением в уже отсортированном массиве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F72D3-5D95-40D5-9E78-AD4AEFC7CB5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09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dirty="0"/>
              <a:t>Алгоритм с не сложной реализацией, который находит элемент с определенным значением в уже отсортированном массиве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F72D3-5D95-40D5-9E78-AD4AEFC7CB5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8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F72D3-5D95-40D5-9E78-AD4AEFC7CB5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33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dirty="0"/>
              <a:t>Интерполяционный поиск работает только с упорядоченными массивами; он похож на бинарный, в том смысле, что на каждом шаге вычисляется некоторая область поиска, которая, по мере выполнения алгоритма, сужается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F72D3-5D95-40D5-9E78-AD4AEFC7CB5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08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Если вычисленное больше – сдвигается правая граница области поиска, если меньше – левая.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Так отрезая (как в бинарном поиске) кусок массива за куском постепенно достигается нужная ячейка массива, ну или границы области поиска сужаются до таких величин, в пределах которого уже искать нечего, когда дистанция между границами равна 1 (т.е. между точкой А и В нет более элементов для вычисления) решение говорит о том, что значение в массиве не найдено.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F72D3-5D95-40D5-9E78-AD4AEFC7CB5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72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76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276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5F62F-471A-411F-B257-8587099A4C7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01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DA5372-494B-4DE9-A2B0-B22C91D98F6D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84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AB0B3-6D9D-4869-A101-3C9440205BC5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508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9BD4B-A7D9-4D7D-BD83-A2276B2E44C1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32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044F0F-6E1E-4E32-BC5C-968CF2DB03DE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271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3623AF-8C71-4407-A45B-48AA969DCBF2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50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B742B-F4D8-45C2-9194-B3FF7C42C054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19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E4BB6D-E0D5-4C81-BC54-332CB3ED41EA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12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A5E03-ED07-407A-9D80-AFDC510BCE49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28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58006-8D0E-4332-80F0-709682255E0B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16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969D2-7A97-4B8C-B994-C1D6A0C252D5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07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56936-026A-4251-AB6E-97DF1B54C11E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52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EAFDB-4431-41BB-A828-9F975DB830D2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68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64C33-5C3F-4F9E-A8C4-4AA7AD58D530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91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42A7893-B722-47D5-B3E4-7CCCE54EAB01}" type="slidenum">
              <a:rPr lang="ru-RU"/>
              <a:pPr/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66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5B0E6C51-09C3-4284-8876-E4AED047C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2313" y="2996952"/>
            <a:ext cx="7772400" cy="324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000" cap="none" dirty="0"/>
              <a:t>1. </a:t>
            </a:r>
            <a:r>
              <a:rPr lang="x-none" sz="2000" cap="none" dirty="0"/>
              <a:t>Простые методы сортировки</a:t>
            </a:r>
            <a:br>
              <a:rPr lang="ru-RU" sz="2000" cap="none" dirty="0"/>
            </a:br>
            <a:r>
              <a:rPr lang="ru-RU" sz="2000" cap="none" dirty="0"/>
              <a:t>2. </a:t>
            </a:r>
            <a:r>
              <a:rPr lang="x-none" sz="2000" cap="none" dirty="0"/>
              <a:t>Сложные методы сортировки</a:t>
            </a:r>
            <a:br>
              <a:rPr lang="ru-RU" sz="2000" cap="none" dirty="0"/>
            </a:br>
            <a:r>
              <a:rPr lang="ru-RU" sz="2000" cap="none" dirty="0"/>
              <a:t>3. Поиск данных</a:t>
            </a:r>
            <a:br>
              <a:rPr lang="ru-RU" sz="2000" dirty="0"/>
            </a:br>
            <a:br>
              <a:rPr lang="ru-RU" sz="2000" cap="none" dirty="0"/>
            </a:br>
            <a:br>
              <a:rPr lang="ru-RU" sz="2000" cap="none" dirty="0"/>
            </a:br>
            <a:br>
              <a:rPr lang="ru-RU" sz="2000" cap="none" dirty="0"/>
            </a:br>
            <a:br>
              <a:rPr lang="ru-RU" altLang="ru-RU" sz="1800" dirty="0">
                <a:latin typeface="+mn-lt"/>
              </a:rPr>
            </a:br>
            <a:br>
              <a:rPr lang="ru-RU" altLang="ru-RU" sz="1800" dirty="0">
                <a:latin typeface="+mn-lt"/>
              </a:rPr>
            </a:br>
            <a:endParaRPr lang="ru-RU" altLang="ru-RU" sz="1800" dirty="0">
              <a:latin typeface="+mn-lt"/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899592" y="1052736"/>
            <a:ext cx="7772400" cy="1500187"/>
          </a:xfrm>
        </p:spPr>
        <p:txBody>
          <a:bodyPr/>
          <a:lstStyle/>
          <a:p>
            <a:r>
              <a:rPr lang="ru-RU" altLang="ru-RU" sz="2400" b="1" dirty="0"/>
              <a:t>Лекция. Алгоритмы сортировки и поиска данных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8344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b="1" dirty="0">
                <a:latin typeface="+mn-lt"/>
                <a:ea typeface="+mn-ea"/>
                <a:cs typeface="+mn-cs"/>
              </a:rPr>
              <a:t>Сортировка выбором</a:t>
            </a:r>
            <a:endParaRPr lang="ru-RU" sz="2800" b="1" dirty="0"/>
          </a:p>
        </p:txBody>
      </p:sp>
      <p:sp>
        <p:nvSpPr>
          <p:cNvPr id="7171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429125"/>
          </a:xfrm>
        </p:spPr>
        <p:txBody>
          <a:bodyPr/>
          <a:lstStyle/>
          <a:p>
            <a:pPr eaLnBrk="1" hangingPunct="1"/>
            <a:r>
              <a:rPr lang="ru-RU" sz="2000" dirty="0"/>
              <a:t>Идея метода состоит в том, чтобы найти в списке ввода наибольший элемент и добавить его в конец отсортированного списка</a:t>
            </a:r>
          </a:p>
          <a:p>
            <a:pPr eaLnBrk="1" hangingPunct="1"/>
            <a:r>
              <a:rPr lang="ru-RU" sz="2000" dirty="0"/>
              <a:t>Сортировка по возрастанию – искать наименьший элемент и переместить его в начало отсортированного списка</a:t>
            </a:r>
          </a:p>
          <a:p>
            <a:pPr eaLnBrk="1" hangingPunct="1"/>
            <a:endParaRPr lang="ru-RU" sz="2000" dirty="0"/>
          </a:p>
          <a:p>
            <a:pPr eaLnBrk="1" hangingPunct="1"/>
            <a:endParaRPr lang="ru-RU" sz="2000" dirty="0"/>
          </a:p>
          <a:p>
            <a:pPr eaLnBrk="1" hangingPunct="1"/>
            <a:endParaRPr lang="ru-RU" sz="2000" dirty="0"/>
          </a:p>
          <a:p>
            <a:pPr eaLnBrk="1" hangingPunct="1"/>
            <a:endParaRPr lang="ru-RU" sz="2000" dirty="0"/>
          </a:p>
          <a:p>
            <a:pPr eaLnBrk="1" hangingPunct="1"/>
            <a:r>
              <a:rPr lang="ru-RU" sz="2000" dirty="0"/>
              <a:t>В итоге создается отсортированная последовательность путем присоединения к ней одного элемента за другим в правильном порядке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7119230" cy="144266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57200" y="5634134"/>
            <a:ext cx="834368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Алгоритм проходит в рамках цикла по массиву и выбирает наименьший элемент, который еще не добавлен в отсортированную часть списка, затем меняет его местами с элементом, первым в неотсортированной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127384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42925"/>
          </a:xfrm>
        </p:spPr>
        <p:txBody>
          <a:bodyPr/>
          <a:lstStyle/>
          <a:p>
            <a:pPr eaLnBrk="1" hangingPunct="1"/>
            <a:r>
              <a:rPr lang="ru-RU" sz="2800" b="1" dirty="0"/>
              <a:t>Анализ сортировки выбором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429250"/>
          </a:xfrm>
        </p:spPr>
        <p:txBody>
          <a:bodyPr/>
          <a:lstStyle/>
          <a:p>
            <a:pPr eaLnBrk="1" hangingPunct="1">
              <a:defRPr/>
            </a:pPr>
            <a:r>
              <a:rPr lang="ru-RU" sz="2000" dirty="0"/>
              <a:t>Метод основывается на нахождении максимального (минимального) значения и перестановках. </a:t>
            </a:r>
          </a:p>
          <a:p>
            <a:pPr eaLnBrk="1" hangingPunct="1">
              <a:defRPr/>
            </a:pPr>
            <a:r>
              <a:rPr lang="ru-RU" sz="2000" dirty="0"/>
              <a:t>Всего потребуется </a:t>
            </a:r>
            <a:r>
              <a:rPr lang="en-US" sz="2000" i="1" dirty="0"/>
              <a:t>n</a:t>
            </a:r>
            <a:r>
              <a:rPr lang="ru-RU" sz="2000" dirty="0"/>
              <a:t>-1 раз выполнить эту последовательность действий. </a:t>
            </a:r>
          </a:p>
          <a:p>
            <a:pPr eaLnBrk="1" hangingPunct="1">
              <a:defRPr/>
            </a:pPr>
            <a:r>
              <a:rPr lang="ru-RU" sz="2000" dirty="0"/>
              <a:t>В процессе сортировки будет увеличиваться отсортированная часть массива, а не отсортированная, соответственно, уменьшаться. </a:t>
            </a:r>
          </a:p>
          <a:p>
            <a:pPr eaLnBrk="1" hangingPunct="1">
              <a:defRPr/>
            </a:pPr>
            <a:r>
              <a:rPr lang="ru-RU" sz="2000" dirty="0"/>
              <a:t>Общее количество сравнений для сортировки выбором можно вычислить так:</a:t>
            </a:r>
          </a:p>
          <a:p>
            <a:pPr lvl="1" eaLnBrk="1" hangingPunct="1">
              <a:defRPr/>
            </a:pPr>
            <a:r>
              <a:rPr lang="ru-RU" sz="1800" i="1" dirty="0">
                <a:latin typeface="Times New Roman" pitchFamily="18" charset="0"/>
                <a:ea typeface="+mn-ea"/>
                <a:cs typeface="Times New Roman" pitchFamily="18" charset="0"/>
              </a:rPr>
              <a:t>(п-1)   +   (п-2)   +   (п-3)   +...+   [</a:t>
            </a:r>
            <a:r>
              <a:rPr lang="en-US" sz="1800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ru-RU" sz="1800" i="1" dirty="0">
                <a:latin typeface="Times New Roman" pitchFamily="18" charset="0"/>
                <a:ea typeface="+mn-ea"/>
                <a:cs typeface="Times New Roman" pitchFamily="18" charset="0"/>
              </a:rPr>
              <a:t>-(</a:t>
            </a:r>
            <a:r>
              <a:rPr lang="en-US" sz="1800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ru-RU" sz="1800" i="1" dirty="0">
                <a:latin typeface="Times New Roman" pitchFamily="18" charset="0"/>
                <a:ea typeface="+mn-ea"/>
                <a:cs typeface="Times New Roman" pitchFamily="18" charset="0"/>
              </a:rPr>
              <a:t>-1)]  = </a:t>
            </a:r>
            <a:r>
              <a:rPr lang="ru-RU" sz="1800" i="1" dirty="0" err="1">
                <a:latin typeface="Times New Roman" pitchFamily="18" charset="0"/>
                <a:ea typeface="+mn-ea"/>
                <a:cs typeface="Times New Roman" pitchFamily="18" charset="0"/>
              </a:rPr>
              <a:t>п</a:t>
            </a:r>
            <a:r>
              <a:rPr lang="ru-RU" sz="1800" i="1" dirty="0">
                <a:latin typeface="Times New Roman" pitchFamily="18" charset="0"/>
                <a:ea typeface="+mn-ea"/>
                <a:cs typeface="Times New Roman" pitchFamily="18" charset="0"/>
              </a:rPr>
              <a:t>(п-1)/2 = п</a:t>
            </a:r>
            <a:r>
              <a:rPr lang="ru-RU" sz="1800" i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ru-RU" sz="1800" i="1" dirty="0">
                <a:latin typeface="Times New Roman" pitchFamily="18" charset="0"/>
                <a:ea typeface="+mn-ea"/>
                <a:cs typeface="Times New Roman" pitchFamily="18" charset="0"/>
              </a:rPr>
              <a:t>/2 - </a:t>
            </a:r>
            <a:r>
              <a:rPr lang="ru-RU" sz="1800" i="1" dirty="0" err="1">
                <a:latin typeface="Times New Roman" pitchFamily="18" charset="0"/>
                <a:ea typeface="+mn-ea"/>
                <a:cs typeface="Times New Roman" pitchFamily="18" charset="0"/>
              </a:rPr>
              <a:t>п</a:t>
            </a:r>
            <a:r>
              <a:rPr lang="ru-RU" sz="1800" i="1" dirty="0">
                <a:latin typeface="Times New Roman" pitchFamily="18" charset="0"/>
                <a:ea typeface="+mn-ea"/>
                <a:cs typeface="Times New Roman" pitchFamily="18" charset="0"/>
              </a:rPr>
              <a:t>/2 = 0(п</a:t>
            </a:r>
            <a:r>
              <a:rPr lang="ru-RU" sz="1800" i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ru-RU" sz="1800" i="1" dirty="0"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lang="ru-RU" sz="1800" i="1" dirty="0">
                <a:ea typeface="+mn-ea"/>
                <a:cs typeface="+mn-cs"/>
              </a:rPr>
              <a:t>- </a:t>
            </a:r>
            <a:r>
              <a:rPr lang="ru-RU" sz="1800" dirty="0">
                <a:ea typeface="+mn-ea"/>
                <a:cs typeface="+mn-cs"/>
              </a:rPr>
              <a:t> это сценарий худшего и лучшего случаев. </a:t>
            </a:r>
          </a:p>
          <a:p>
            <a:pPr eaLnBrk="1" hangingPunct="1">
              <a:defRPr/>
            </a:pPr>
            <a:r>
              <a:rPr lang="ru-RU" sz="2000" dirty="0"/>
              <a:t>Сортировка выбором </a:t>
            </a:r>
            <a:r>
              <a:rPr lang="ru-RU" sz="2000" u="sng" dirty="0"/>
              <a:t>не учитывает </a:t>
            </a:r>
            <a:r>
              <a:rPr lang="ru-RU" sz="2000" dirty="0"/>
              <a:t>частичной сортировки, которая может существовать в исходных данных.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ru-RU" sz="2800" b="1"/>
              <a:t>Сортировка пузырьком</a:t>
            </a:r>
          </a:p>
        </p:txBody>
      </p:sp>
      <p:pic>
        <p:nvPicPr>
          <p:cNvPr id="11267" name="Picture 6" descr="706_600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776" y="2216150"/>
            <a:ext cx="3835400" cy="2301572"/>
          </a:xfrm>
          <a:noFill/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36914" y="862050"/>
            <a:ext cx="84597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000" dirty="0">
                <a:latin typeface="+mn-lt"/>
              </a:rPr>
              <a:t>Идея метода состоит в проходе слева направо по массиву – просматриваются пары соседних элементов и если элементы некоторой пары находятся в неправильном порядке, то их меняем местами</a:t>
            </a:r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4055269" y="2070636"/>
            <a:ext cx="489743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2000" dirty="0">
                <a:solidFill>
                  <a:srgbClr val="161616"/>
                </a:solidFill>
                <a:latin typeface="PetersburgC"/>
              </a:rPr>
              <a:t>Алгоритм должен проходить по массиву несколько раз, меняя местами</a:t>
            </a:r>
          </a:p>
          <a:p>
            <a:r>
              <a:rPr lang="ru-RU" sz="2000" dirty="0">
                <a:solidFill>
                  <a:srgbClr val="161616"/>
                </a:solidFill>
                <a:latin typeface="PetersburgC"/>
              </a:rPr>
              <a:t>все неправильные пары. </a:t>
            </a:r>
          </a:p>
          <a:p>
            <a:r>
              <a:rPr lang="ru-RU" sz="2000" dirty="0">
                <a:solidFill>
                  <a:srgbClr val="161616"/>
                </a:solidFill>
                <a:latin typeface="PetersburgC"/>
              </a:rPr>
              <a:t>Следующий проход делается до второго сверху элемента, таким образом второй по величине элемент поднимается на правильную позицию</a:t>
            </a:r>
          </a:p>
        </p:txBody>
      </p:sp>
      <p:pic>
        <p:nvPicPr>
          <p:cNvPr id="11270" name="Picture 10" descr="707_70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22527" y="4652963"/>
            <a:ext cx="5989673" cy="2083181"/>
          </a:xfrm>
          <a:noFill/>
        </p:spPr>
      </p:pic>
      <p:sp>
        <p:nvSpPr>
          <p:cNvPr id="11271" name="Text Box 12"/>
          <p:cNvSpPr txBox="1">
            <a:spLocks noChangeArrowheads="1"/>
          </p:cNvSpPr>
          <p:nvPr/>
        </p:nvSpPr>
        <p:spPr bwMode="auto">
          <a:xfrm>
            <a:off x="231776" y="4652963"/>
            <a:ext cx="455624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dirty="0">
                <a:latin typeface="+mn-lt"/>
              </a:rPr>
              <a:t>Делаем проходы по все уменьшающейся нижней части массива до тех пор, пока в ней не останется только один элемент. </a:t>
            </a:r>
          </a:p>
          <a:p>
            <a:pPr eaLnBrk="1" hangingPunct="1"/>
            <a:r>
              <a:rPr lang="ru-RU" dirty="0">
                <a:latin typeface="+mn-lt"/>
              </a:rPr>
              <a:t>На этом сортировка заканчивается, так как последовательность упорядочена по возрастанию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14363"/>
          </a:xfrm>
        </p:spPr>
        <p:txBody>
          <a:bodyPr/>
          <a:lstStyle/>
          <a:p>
            <a:pPr eaLnBrk="1" hangingPunct="1"/>
            <a:r>
              <a:rPr lang="ru-RU" sz="2800" b="1" dirty="0"/>
              <a:t>Анализ пузырьковой сортировки</a:t>
            </a:r>
          </a:p>
        </p:txBody>
      </p:sp>
      <p:sp>
        <p:nvSpPr>
          <p:cNvPr id="12291" name="Содержимое 2"/>
          <p:cNvSpPr>
            <a:spLocks noGrp="1"/>
          </p:cNvSpPr>
          <p:nvPr>
            <p:ph sz="half" idx="1"/>
          </p:nvPr>
        </p:nvSpPr>
        <p:spPr>
          <a:xfrm>
            <a:off x="428625" y="1571625"/>
            <a:ext cx="8258175" cy="4929188"/>
          </a:xfrm>
        </p:spPr>
        <p:txBody>
          <a:bodyPr/>
          <a:lstStyle/>
          <a:p>
            <a:pPr eaLnBrk="1" hangingPunct="1"/>
            <a:r>
              <a:rPr lang="ru-RU" sz="2400" dirty="0"/>
              <a:t>После каждой итерации только один элемент данных помещается в свою правильную позицию.</a:t>
            </a:r>
          </a:p>
          <a:p>
            <a:pPr eaLnBrk="1" hangingPunct="1"/>
            <a:r>
              <a:rPr lang="ru-RU" sz="2400" dirty="0"/>
              <a:t>При пузырьковой сортировке сравниваются и переставляются </a:t>
            </a:r>
            <a:r>
              <a:rPr lang="ru-RU" sz="2400" b="1" i="1" dirty="0"/>
              <a:t>смежные </a:t>
            </a:r>
            <a:r>
              <a:rPr lang="ru-RU" sz="2400" dirty="0"/>
              <a:t>элементы данных.</a:t>
            </a:r>
          </a:p>
          <a:p>
            <a:pPr eaLnBrk="1" hangingPunct="1"/>
            <a:r>
              <a:rPr lang="ru-RU" sz="2400" dirty="0"/>
              <a:t>Худший случай — когда элементы данных отсортированы в обратном порядке.</a:t>
            </a:r>
          </a:p>
          <a:p>
            <a:pPr eaLnBrk="1" hangingPunct="1"/>
            <a:r>
              <a:rPr lang="ru-RU" sz="2400" dirty="0"/>
              <a:t>Лучший случай — когда элементы данных уже</a:t>
            </a:r>
            <a:r>
              <a:rPr lang="ru-RU" sz="2400" b="1" i="1" dirty="0"/>
              <a:t> </a:t>
            </a:r>
            <a:r>
              <a:rPr lang="ru-RU" sz="2400" dirty="0"/>
              <a:t>отсортированы в правильном порядке.</a:t>
            </a:r>
          </a:p>
          <a:p>
            <a:pPr eaLnBrk="1" hangingPunct="1"/>
            <a:r>
              <a:rPr lang="ru-RU" sz="2400" dirty="0"/>
              <a:t>Пузырьковая сортировка легко реализуется и не требует дополнительной памяти.</a:t>
            </a:r>
          </a:p>
          <a:p>
            <a:pPr eaLnBrk="1" hangingPunct="1"/>
            <a:endParaRPr lang="ru-RU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b="1" dirty="0">
                <a:latin typeface="+mn-lt"/>
                <a:ea typeface="+mn-ea"/>
                <a:cs typeface="+mn-cs"/>
              </a:rPr>
              <a:t>Сортировка слиянием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85875"/>
            <a:ext cx="8186738" cy="4087341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/>
              <a:t>Метод сортировки "слиянием" состоит в разбиении данного массива на несколько частей, которые сортируются по отдельности и впоследствии "сливаются" в одну</a:t>
            </a:r>
          </a:p>
          <a:p>
            <a:pPr eaLnBrk="1" hangingPunct="1">
              <a:defRPr/>
            </a:pPr>
            <a:endParaRPr lang="ru-RU" sz="2400" dirty="0"/>
          </a:p>
          <a:p>
            <a:pPr eaLnBrk="1" hangingPunct="1">
              <a:defRPr/>
            </a:pPr>
            <a:endParaRPr lang="ru-RU" sz="2400" dirty="0"/>
          </a:p>
          <a:p>
            <a:pPr eaLnBrk="1" hangingPunct="1">
              <a:defRPr/>
            </a:pPr>
            <a:endParaRPr lang="ru-RU" sz="2400" dirty="0"/>
          </a:p>
          <a:p>
            <a:pPr eaLnBrk="1" hangingPunct="1">
              <a:defRPr/>
            </a:pPr>
            <a:endParaRPr lang="ru-RU" sz="2400" dirty="0"/>
          </a:p>
          <a:p>
            <a:pPr eaLnBrk="1" hangingPunct="1">
              <a:defRPr/>
            </a:pPr>
            <a:r>
              <a:rPr lang="ru-RU" sz="2400" dirty="0"/>
              <a:t>Операция слияния: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ru-RU" sz="2000" dirty="0">
                <a:ea typeface="+mn-ea"/>
                <a:cs typeface="+mn-cs"/>
              </a:rPr>
              <a:t>из каждой части выбирается по одному элементу, и меньший из них помещается в результирующий массив.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ru-RU" sz="2000" dirty="0">
                <a:ea typeface="+mn-ea"/>
                <a:cs typeface="+mn-cs"/>
              </a:rPr>
              <a:t>так продолжается до тех пор, пока не будет исчерпана одна из частей,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ru-RU" sz="2000" dirty="0">
                <a:ea typeface="+mn-ea"/>
                <a:cs typeface="+mn-cs"/>
              </a:rPr>
              <a:t>оставшаяся часть просто переносится в конец результирующего массива.</a:t>
            </a:r>
          </a:p>
          <a:p>
            <a:pPr eaLnBrk="1" hangingPunct="1">
              <a:defRPr/>
            </a:pP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6633" y="2996952"/>
            <a:ext cx="8607871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2400" dirty="0"/>
              <a:t>Сортировка слиянием представляет собой пример стратегии "разделяй и властвуй": </a:t>
            </a:r>
          </a:p>
          <a:p>
            <a:pPr lvl="1" eaLnBrk="1" hangingPunct="1">
              <a:defRPr/>
            </a:pPr>
            <a:r>
              <a:rPr lang="ru-RU" sz="2000" dirty="0"/>
              <a:t>В этом методе фаза разбиения очень простая: она просто делит список пополам. Фаза слияния более сложная.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500063" y="428625"/>
            <a:ext cx="8229600" cy="500063"/>
          </a:xfrm>
        </p:spPr>
        <p:txBody>
          <a:bodyPr/>
          <a:lstStyle/>
          <a:p>
            <a:pPr eaLnBrk="1" hangingPunct="1"/>
            <a:r>
              <a:rPr lang="ru-RU" sz="2800" b="1"/>
              <a:t>Анализ сортировки слиянием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58175" cy="4968552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/>
              <a:t>На каждом просмотре сортировка слиянием проходит весь список и выполняет</a:t>
            </a:r>
            <a:r>
              <a:rPr lang="ru-RU" sz="2400" i="1" dirty="0"/>
              <a:t> O(n)</a:t>
            </a:r>
            <a:r>
              <a:rPr lang="ru-RU" sz="2400" b="1" dirty="0"/>
              <a:t> </a:t>
            </a:r>
            <a:r>
              <a:rPr lang="ru-RU" sz="2400" dirty="0"/>
              <a:t>сравнений. </a:t>
            </a:r>
          </a:p>
          <a:p>
            <a:pPr eaLnBrk="1" hangingPunct="1">
              <a:defRPr/>
            </a:pPr>
            <a:r>
              <a:rPr lang="ru-RU" sz="2400" dirty="0"/>
              <a:t>На первом просмотре при сортировке слиянием рассматривается только один список. </a:t>
            </a:r>
          </a:p>
          <a:p>
            <a:pPr eaLnBrk="1" hangingPunct="1">
              <a:defRPr/>
            </a:pPr>
            <a:r>
              <a:rPr lang="ru-RU" sz="2400" dirty="0"/>
              <a:t>На втором просмотре этот алгоритм разбивает список на две половины, а затем сортирует и сливает их.</a:t>
            </a:r>
          </a:p>
          <a:p>
            <a:pPr eaLnBrk="1" hangingPunct="1">
              <a:defRPr/>
            </a:pPr>
            <a:r>
              <a:rPr lang="ru-RU" sz="2400" dirty="0"/>
              <a:t>Поскольку список разбивается пополам, мы получаем не более </a:t>
            </a:r>
            <a:r>
              <a:rPr lang="ru-RU" sz="2400" i="1" dirty="0" err="1"/>
              <a:t>log</a:t>
            </a:r>
            <a:r>
              <a:rPr lang="ru-RU" sz="2400" b="1" dirty="0"/>
              <a:t> </a:t>
            </a:r>
            <a:r>
              <a:rPr lang="ru-RU" sz="2400" dirty="0"/>
              <a:t>подсписков для списка из </a:t>
            </a:r>
            <a:r>
              <a:rPr lang="en-US" sz="2400" i="1" dirty="0"/>
              <a:t>n</a:t>
            </a:r>
            <a:r>
              <a:rPr lang="ru-RU" sz="2400" dirty="0"/>
              <a:t> элементов. </a:t>
            </a:r>
          </a:p>
          <a:p>
            <a:pPr eaLnBrk="1" hangingPunct="1">
              <a:defRPr/>
            </a:pPr>
            <a:r>
              <a:rPr lang="ru-RU" sz="2400" dirty="0"/>
              <a:t>В худшем случае сортировка слиянием имеет производительность порядка </a:t>
            </a:r>
            <a:r>
              <a:rPr lang="en-US" sz="2400" i="1" dirty="0" err="1"/>
              <a:t>nlog</a:t>
            </a:r>
            <a:r>
              <a:rPr lang="ru-RU" sz="2400" i="1" dirty="0"/>
              <a:t>(</a:t>
            </a:r>
            <a:r>
              <a:rPr lang="en-US" sz="2400" i="1" dirty="0"/>
              <a:t>n</a:t>
            </a:r>
            <a:r>
              <a:rPr lang="ru-RU" sz="2400" i="1" dirty="0"/>
              <a:t>)</a:t>
            </a:r>
            <a:r>
              <a:rPr lang="en-US" sz="2400" b="1" dirty="0"/>
              <a:t> 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42925"/>
          </a:xfrm>
        </p:spPr>
        <p:txBody>
          <a:bodyPr/>
          <a:lstStyle/>
          <a:p>
            <a:pPr eaLnBrk="1" hangingPunct="1"/>
            <a:r>
              <a:rPr lang="ru-RU" sz="2800" b="1"/>
              <a:t>Быстрая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786437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/>
              <a:t>Алгоритм основан на сравнениях и обменах элементов, стоящих на возможно больших расстояниях друг от друга. </a:t>
            </a:r>
          </a:p>
          <a:p>
            <a:pPr eaLnBrk="1" hangingPunct="1">
              <a:defRPr/>
            </a:pPr>
            <a:r>
              <a:rPr lang="ru-RU" sz="2400" dirty="0"/>
              <a:t>Используется</a:t>
            </a:r>
            <a:r>
              <a:rPr lang="ru-RU" sz="2400" i="1" dirty="0"/>
              <a:t> рекурсивная реализация</a:t>
            </a:r>
            <a:r>
              <a:rPr lang="ru-RU" sz="2400" dirty="0"/>
              <a:t> сортировки:</a:t>
            </a:r>
          </a:p>
          <a:p>
            <a:pPr lvl="1" eaLnBrk="1" hangingPunct="1">
              <a:defRPr/>
            </a:pPr>
            <a:r>
              <a:rPr lang="ru-RU" sz="2000" dirty="0">
                <a:ea typeface="+mn-ea"/>
                <a:cs typeface="+mn-cs"/>
              </a:rPr>
              <a:t>Выбрать элемент данных и сделать его точкой разбиения таким образом, чтобы он разбивал массив на левый и правый </a:t>
            </a:r>
            <a:r>
              <a:rPr lang="ru-RU" sz="2000" dirty="0" err="1">
                <a:ea typeface="+mn-ea"/>
                <a:cs typeface="+mn-cs"/>
              </a:rPr>
              <a:t>подмассивы</a:t>
            </a:r>
            <a:r>
              <a:rPr lang="ru-RU" sz="2000" dirty="0">
                <a:ea typeface="+mn-ea"/>
                <a:cs typeface="+mn-cs"/>
              </a:rPr>
              <a:t>.</a:t>
            </a:r>
            <a:endParaRPr lang="en-US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endParaRPr lang="en-US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endParaRPr lang="en-US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endParaRPr lang="en-US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endParaRPr lang="en-US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endParaRPr lang="en-US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endParaRPr lang="ru-RU" sz="2000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ru-RU" sz="2000" dirty="0">
                <a:ea typeface="+mn-ea"/>
                <a:cs typeface="+mn-cs"/>
              </a:rPr>
              <a:t>Применить быструю сортировку к левому </a:t>
            </a:r>
            <a:r>
              <a:rPr lang="ru-RU" sz="2000" dirty="0" err="1">
                <a:ea typeface="+mn-ea"/>
                <a:cs typeface="+mn-cs"/>
              </a:rPr>
              <a:t>подмассиву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ru-RU" sz="2000" dirty="0">
                <a:ea typeface="+mn-ea"/>
                <a:cs typeface="+mn-cs"/>
              </a:rPr>
              <a:t>Применить быструю сортировку к правому </a:t>
            </a:r>
            <a:r>
              <a:rPr lang="ru-RU" sz="2000" dirty="0" err="1">
                <a:ea typeface="+mn-ea"/>
                <a:cs typeface="+mn-cs"/>
              </a:rPr>
              <a:t>подмассиву</a:t>
            </a:r>
            <a:r>
              <a:rPr lang="ru-RU" sz="2000" dirty="0">
                <a:ea typeface="+mn-ea"/>
                <a:cs typeface="+mn-cs"/>
              </a:rPr>
              <a:t>.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500438"/>
            <a:ext cx="7500938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42925"/>
          </a:xfrm>
        </p:spPr>
        <p:txBody>
          <a:bodyPr/>
          <a:lstStyle/>
          <a:p>
            <a:pPr eaLnBrk="1" hangingPunct="1"/>
            <a:r>
              <a:rPr lang="ru-RU" sz="2800" b="1"/>
              <a:t>Анализ быстрой сортировки</a:t>
            </a: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357812"/>
          </a:xfrm>
        </p:spPr>
        <p:txBody>
          <a:bodyPr/>
          <a:lstStyle/>
          <a:p>
            <a:pPr eaLnBrk="1" hangingPunct="1"/>
            <a:r>
              <a:rPr lang="ru-RU" sz="2400"/>
              <a:t>Быструю сортировку следует рассмотреть одной из первых при выборе метода внутренней сортировки. </a:t>
            </a:r>
          </a:p>
          <a:p>
            <a:pPr eaLnBrk="1" hangingPunct="1"/>
            <a:r>
              <a:rPr lang="ru-RU" sz="2400"/>
              <a:t>Этот алгоритм содержит сложную фазу разбиения и простую фазу слияния. </a:t>
            </a:r>
          </a:p>
          <a:p>
            <a:pPr eaLnBrk="1" hangingPunct="1"/>
            <a:r>
              <a:rPr lang="ru-RU" sz="2400"/>
              <a:t>В лучшем случае выполняется работа порядка </a:t>
            </a:r>
            <a:r>
              <a:rPr lang="ru-RU" sz="2400" i="1"/>
              <a:t>nlog</a:t>
            </a:r>
            <a:r>
              <a:rPr lang="ru-RU" sz="2400" i="1" baseline="-25000"/>
              <a:t>2</a:t>
            </a:r>
            <a:r>
              <a:rPr lang="ru-RU" sz="2400" i="1"/>
              <a:t>n</a:t>
            </a:r>
            <a:r>
              <a:rPr lang="ru-RU" sz="2400" b="1"/>
              <a:t>; </a:t>
            </a:r>
            <a:r>
              <a:rPr lang="ru-RU" sz="2400"/>
              <a:t>в худшем случае выполненная работа эквивалентна работе при сортировке выбором, т.е. </a:t>
            </a:r>
            <a:r>
              <a:rPr lang="ru-RU" sz="2400" i="1"/>
              <a:t>O(n</a:t>
            </a:r>
            <a:r>
              <a:rPr lang="ru-RU" sz="2400" i="1" baseline="30000"/>
              <a:t>2</a:t>
            </a:r>
            <a:r>
              <a:rPr lang="ru-RU" sz="2400" i="1"/>
              <a:t>)</a:t>
            </a:r>
            <a:r>
              <a:rPr lang="ru-RU" sz="2400"/>
              <a:t>.</a:t>
            </a:r>
          </a:p>
          <a:p>
            <a:pPr eaLnBrk="1" hangingPunct="1"/>
            <a:r>
              <a:rPr lang="ru-RU" sz="2400"/>
              <a:t>Производительность быстрой сортировки сильно зависит от выбора точки разбиения.</a:t>
            </a:r>
          </a:p>
          <a:p>
            <a:pPr eaLnBrk="1" hangingPunct="1"/>
            <a:r>
              <a:rPr lang="ru-RU" sz="2400"/>
              <a:t>Лучше всего быстрая сортировка сортирует массивы, в которых порядок элементов в массиве случаен.</a:t>
            </a:r>
          </a:p>
          <a:p>
            <a:pPr eaLnBrk="1" hangingPunct="1"/>
            <a:endParaRPr lang="ru-RU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68313" y="0"/>
            <a:ext cx="8229600" cy="561975"/>
          </a:xfrm>
        </p:spPr>
        <p:txBody>
          <a:bodyPr/>
          <a:lstStyle/>
          <a:p>
            <a:pPr algn="r" eaLnBrk="1" hangingPunct="1"/>
            <a:r>
              <a:rPr lang="ru-RU" sz="2800" b="1"/>
              <a:t>Сортировка Шелла</a:t>
            </a:r>
          </a:p>
        </p:txBody>
      </p:sp>
      <p:pic>
        <p:nvPicPr>
          <p:cNvPr id="17411" name="Picture 6" descr="711_1100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71750" y="1557338"/>
            <a:ext cx="4310063" cy="231775"/>
          </a:xfrm>
          <a:noFill/>
        </p:spPr>
      </p:pic>
      <p:pic>
        <p:nvPicPr>
          <p:cNvPr id="17412" name="Picture 10" descr="712_120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2650" y="2571750"/>
            <a:ext cx="5018088" cy="585788"/>
          </a:xfrm>
          <a:noFill/>
        </p:spPr>
      </p:pic>
      <p:pic>
        <p:nvPicPr>
          <p:cNvPr id="17413" name="Picture 14" descr="713_130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3857625"/>
            <a:ext cx="5291138" cy="536575"/>
          </a:xfrm>
          <a:noFill/>
        </p:spPr>
      </p:pic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395288" y="620713"/>
            <a:ext cx="844391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>
                <a:latin typeface="Times New Roman" panose="02020603050405020304" pitchFamily="18" charset="0"/>
              </a:rPr>
              <a:t>Сортировка Шелла является модификацией алгоритма сортировки простыми вставками.</a:t>
            </a:r>
            <a:br>
              <a:rPr lang="ru-RU">
                <a:latin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</a:rPr>
              <a:t>Рассмотрим следующий алгоритм сортировки массива a[0].. a[15].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323850" y="1844675"/>
            <a:ext cx="837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>
                <a:latin typeface="Times New Roman" panose="02020603050405020304" pitchFamily="18" charset="0"/>
              </a:rPr>
              <a:t>1. Сортируем простыми вставками каждые 8 групп из 2-х элементов (a[0], a[8[), (a[1], a[9]), ... , (a[7], a[15]).</a:t>
            </a:r>
          </a:p>
        </p:txBody>
      </p:sp>
      <p:sp>
        <p:nvSpPr>
          <p:cNvPr id="17416" name="Text Box 12"/>
          <p:cNvSpPr txBox="1">
            <a:spLocks noChangeArrowheads="1"/>
          </p:cNvSpPr>
          <p:nvPr/>
        </p:nvSpPr>
        <p:spPr bwMode="auto">
          <a:xfrm>
            <a:off x="323850" y="3141663"/>
            <a:ext cx="85169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>
                <a:latin typeface="Times New Roman" panose="02020603050405020304" pitchFamily="18" charset="0"/>
              </a:rPr>
              <a:t>2. Сортируем каждую из четырех групп по 4 элемента (a[0], a[4], a[8], a[12]), ..., (a[3], a[7], a[11], a[15]). В нулевой группе будут элементы 4, 12, 13, 18, в первой - 3, 5, 8, 9 и т.п.</a:t>
            </a:r>
            <a:endParaRPr lang="ru-RU"/>
          </a:p>
        </p:txBody>
      </p:sp>
      <p:sp>
        <p:nvSpPr>
          <p:cNvPr id="17417" name="Text Box 16"/>
          <p:cNvSpPr txBox="1">
            <a:spLocks noChangeArrowheads="1"/>
          </p:cNvSpPr>
          <p:nvPr/>
        </p:nvSpPr>
        <p:spPr bwMode="auto">
          <a:xfrm>
            <a:off x="323850" y="4581525"/>
            <a:ext cx="8516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>
                <a:latin typeface="Times New Roman" panose="02020603050405020304" pitchFamily="18" charset="0"/>
              </a:rPr>
              <a:t>3. Сортируем 2 группы по 8 элементов, начиная с (a[0], a[2], a[4], a[6], a[8], a[10], a[12], a[14]). </a:t>
            </a:r>
          </a:p>
        </p:txBody>
      </p:sp>
      <p:pic>
        <p:nvPicPr>
          <p:cNvPr id="17418" name="Picture 18" descr="714_1400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4500" y="5072063"/>
            <a:ext cx="4656138" cy="527050"/>
          </a:xfrm>
          <a:noFill/>
        </p:spPr>
      </p:pic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395288" y="5734050"/>
            <a:ext cx="8012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>
                <a:latin typeface="Times New Roman" panose="02020603050405020304" pitchFamily="18" charset="0"/>
              </a:rPr>
              <a:t>4. Сортируем вставками все 16 элементов.</a:t>
            </a:r>
          </a:p>
        </p:txBody>
      </p:sp>
      <p:pic>
        <p:nvPicPr>
          <p:cNvPr id="17420" name="Picture 22" descr="715_15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6215063"/>
            <a:ext cx="63230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00050"/>
          </a:xfrm>
        </p:spPr>
        <p:txBody>
          <a:bodyPr/>
          <a:lstStyle/>
          <a:p>
            <a:pPr eaLnBrk="1" hangingPunct="1"/>
            <a:r>
              <a:rPr lang="ru-RU" sz="2800" b="1" dirty="0"/>
              <a:t>Анализ сортировки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50"/>
            <a:ext cx="8472488" cy="6000750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/>
              <a:t>Производительность худшего случая находится в интервале от </a:t>
            </a:r>
            <a:r>
              <a:rPr lang="en-US" sz="2400" i="1" dirty="0"/>
              <a:t>n</a:t>
            </a:r>
            <a:r>
              <a:rPr lang="ru-RU" sz="2400" baseline="30000" dirty="0"/>
              <a:t>1,5</a:t>
            </a:r>
            <a:r>
              <a:rPr lang="ru-RU" sz="2400" dirty="0"/>
              <a:t> до 1.6</a:t>
            </a:r>
            <a:r>
              <a:rPr lang="en-US" sz="2400" i="1" dirty="0"/>
              <a:t>n</a:t>
            </a:r>
            <a:r>
              <a:rPr lang="ru-RU" sz="2400" baseline="30000" dirty="0"/>
              <a:t>1,25</a:t>
            </a:r>
            <a:r>
              <a:rPr lang="ru-RU" sz="2400" dirty="0"/>
              <a:t>. </a:t>
            </a:r>
          </a:p>
          <a:p>
            <a:pPr eaLnBrk="1" hangingPunct="1">
              <a:defRPr/>
            </a:pPr>
            <a:r>
              <a:rPr lang="ru-RU" sz="2400" dirty="0"/>
              <a:t>Эффективность этого метода сильно зависит от выбора последовательности значений для </a:t>
            </a:r>
            <a:r>
              <a:rPr lang="en-US" sz="2400" dirty="0"/>
              <a:t>h (</a:t>
            </a:r>
            <a:r>
              <a:rPr lang="ru-RU" sz="2400" dirty="0"/>
              <a:t>число разбиений на </a:t>
            </a:r>
            <a:r>
              <a:rPr lang="ru-RU" sz="2400" dirty="0" err="1"/>
              <a:t>подмассивы</a:t>
            </a:r>
            <a:r>
              <a:rPr lang="ru-RU" sz="2400" dirty="0"/>
              <a:t>). </a:t>
            </a:r>
          </a:p>
          <a:p>
            <a:pPr lvl="1" eaLnBrk="1" hangingPunct="1">
              <a:defRPr/>
            </a:pPr>
            <a:r>
              <a:rPr lang="ru-RU" sz="2000" dirty="0">
                <a:ea typeface="+mn-ea"/>
                <a:cs typeface="+mn-cs"/>
              </a:rPr>
              <a:t>Не существует идеальной формулы для выбора этой последовательности, но хорошо подобранные последовательности показывают производительность сортировки по методу Шелла порядка </a:t>
            </a:r>
            <a:r>
              <a:rPr lang="ru-RU" sz="2000" i="1" dirty="0">
                <a:ea typeface="+mn-ea"/>
                <a:cs typeface="+mn-cs"/>
              </a:rPr>
              <a:t>nlog</a:t>
            </a:r>
            <a:r>
              <a:rPr lang="ru-RU" sz="2000" i="1" baseline="-25000" dirty="0">
                <a:ea typeface="+mn-ea"/>
                <a:cs typeface="+mn-cs"/>
              </a:rPr>
              <a:t>2</a:t>
            </a:r>
            <a:r>
              <a:rPr lang="ru-RU" sz="2000" i="1" dirty="0">
                <a:ea typeface="+mn-ea"/>
                <a:cs typeface="+mn-cs"/>
              </a:rPr>
              <a:t>n</a:t>
            </a:r>
            <a:r>
              <a:rPr lang="ru-RU" sz="2000" dirty="0">
                <a:ea typeface="+mn-ea"/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ru-RU" sz="2400" dirty="0"/>
              <a:t>Сортировка по методу Шелла практически нечувствительна к исходным данным и показывает худшую производительность, чем пузырьковая сортировка и сортировка вставками, когда исходные данные почти отсортированы. </a:t>
            </a:r>
          </a:p>
          <a:p>
            <a:pPr eaLnBrk="1" hangingPunct="1">
              <a:defRPr/>
            </a:pPr>
            <a:r>
              <a:rPr lang="ru-RU" sz="2400" dirty="0"/>
              <a:t>Для случайных наборов данных сортировку Шелла следует рассматривать в числе первых.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1340768"/>
            <a:ext cx="7772400" cy="1500187"/>
          </a:xfrm>
        </p:spPr>
        <p:txBody>
          <a:bodyPr/>
          <a:lstStyle/>
          <a:p>
            <a:r>
              <a:rPr lang="ru-RU" sz="2400" dirty="0"/>
              <a:t>1. </a:t>
            </a:r>
            <a:r>
              <a:rPr lang="x-none" sz="2400" dirty="0"/>
              <a:t>Простые методы сортировки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84263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28613"/>
          </a:xfrm>
        </p:spPr>
        <p:txBody>
          <a:bodyPr/>
          <a:lstStyle/>
          <a:p>
            <a:r>
              <a:rPr lang="ru-RU" sz="2000" b="1"/>
              <a:t>Сравнение характеристик методов сортировки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14313" y="928688"/>
          <a:ext cx="8715375" cy="5786438"/>
        </p:xfrm>
        <a:graphic>
          <a:graphicData uri="http://schemas.openxmlformats.org/drawingml/2006/table">
            <a:tbl>
              <a:tblPr/>
              <a:tblGrid>
                <a:gridCol w="290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 сортировки</a:t>
                      </a:r>
                      <a:r>
                        <a:rPr kumimoji="0" lang="ru-RU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	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979" marR="539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Преимущества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979" marR="539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Недостатки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979" marR="539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Сортировка вставками</a:t>
                      </a:r>
                    </a:p>
                  </a:txBody>
                  <a:tcPr marL="53979" marR="539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Простой код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Стабильная сортировка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</a:t>
                      </a:r>
                      <a:r>
                        <a:rPr kumimoji="0" lang="ru-RU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(п)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сравнений в лучшем случае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Сортировка массивов по месту</a:t>
                      </a:r>
                    </a:p>
                  </a:txBody>
                  <a:tcPr marL="53979" marR="539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0(п</a:t>
                      </a:r>
                      <a:r>
                        <a:rPr kumimoji="0" lang="ru-RU" sz="14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ru-RU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сравнений в среднем</a:t>
                      </a:r>
                    </a:p>
                  </a:txBody>
                  <a:tcPr marL="53979" marR="539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6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Быстрая сортировка</a:t>
                      </a:r>
                    </a:p>
                  </a:txBody>
                  <a:tcPr marL="53979" marR="539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Самая быстрая в среднем случае</a:t>
                      </a:r>
                    </a:p>
                  </a:txBody>
                  <a:tcPr marL="53979" marR="539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Сложный код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Очень плохая производительность в худшем случае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Необходимо дополнительное стековое пространство </a:t>
                      </a: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ru-RU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logn</a:t>
                      </a:r>
                      <a:r>
                        <a:rPr kumimoji="0" lang="ru-RU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Нестабильная сортировка</a:t>
                      </a:r>
                    </a:p>
                  </a:txBody>
                  <a:tcPr marL="53979" marR="539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975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Сортировка выбором </a:t>
                      </a:r>
                    </a:p>
                  </a:txBody>
                  <a:tcPr marL="53979" marR="539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Простой код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Стабильная сортировка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Сортировка массивов по месту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перестановок </a:t>
                      </a:r>
                      <a:r>
                        <a:rPr kumimoji="0" lang="ru-RU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О(п)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979" marR="539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Среднее количество сравнений </a:t>
                      </a:r>
                      <a:r>
                        <a:rPr kumimoji="0" lang="ru-RU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0(п</a:t>
                      </a:r>
                      <a:r>
                        <a:rPr kumimoji="0" lang="ru-RU" sz="14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ru-RU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979" marR="539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Сортировка по методу Шелла</a:t>
                      </a:r>
                    </a:p>
                  </a:txBody>
                  <a:tcPr marL="53979" marR="539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Простой код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Сортировка массивов по месту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Производительность худшего случая лучше других методов </a:t>
                      </a:r>
                      <a:r>
                        <a:rPr kumimoji="0" lang="ru-RU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0(п</a:t>
                      </a:r>
                      <a:r>
                        <a:rPr kumimoji="0" lang="ru-RU" sz="14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1,25</a:t>
                      </a:r>
                      <a:r>
                        <a:rPr kumimoji="0" lang="ru-RU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979" marR="539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Нестабильная сортировка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Быстрая сортировка в большинстве случаев лучше сортировки Шелла</a:t>
                      </a:r>
                    </a:p>
                  </a:txBody>
                  <a:tcPr marL="53979" marR="539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1340768"/>
            <a:ext cx="7772400" cy="1500187"/>
          </a:xfrm>
        </p:spPr>
        <p:txBody>
          <a:bodyPr/>
          <a:lstStyle/>
          <a:p>
            <a:r>
              <a:rPr lang="ru-RU" sz="2400" dirty="0"/>
              <a:t>3. Поиск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0247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74704"/>
          </a:xfrm>
        </p:spPr>
        <p:txBody>
          <a:bodyPr/>
          <a:lstStyle/>
          <a:p>
            <a:r>
              <a:rPr lang="ru-RU" sz="2400" b="1" dirty="0"/>
              <a:t>Поиск</a:t>
            </a:r>
            <a:r>
              <a:rPr lang="ru-RU" sz="2400" dirty="0"/>
              <a:t> – нахождение какой-либо конкретной информации в большом объеме ранее собранных данных. </a:t>
            </a:r>
          </a:p>
          <a:p>
            <a:r>
              <a:rPr lang="ru-RU" sz="2400" dirty="0"/>
              <a:t>Данные делятся на записи, и каждая запись имеет хотя бы один ключ. </a:t>
            </a:r>
          </a:p>
          <a:p>
            <a:r>
              <a:rPr lang="ru-RU" sz="2400" dirty="0"/>
              <a:t>Ключ используется для того, чтобы отличить одну запись от другой.</a:t>
            </a:r>
          </a:p>
          <a:p>
            <a:r>
              <a:rPr lang="ru-RU" sz="2400" dirty="0"/>
              <a:t>Целью поиска является нахождение всех записей подходящих к заданному ключу поиска.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53286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1520"/>
          </a:xfrm>
        </p:spPr>
        <p:txBody>
          <a:bodyPr/>
          <a:lstStyle/>
          <a:p>
            <a:r>
              <a:rPr lang="ru-RU" sz="3200" dirty="0"/>
              <a:t>Типы поиска по простому условию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36504"/>
          </a:xfrm>
        </p:spPr>
        <p:txBody>
          <a:bodyPr/>
          <a:lstStyle/>
          <a:p>
            <a:r>
              <a:rPr lang="ru-RU" sz="2400" dirty="0"/>
              <a:t>Поиск совпадению аргумента поиска с ключом записи</a:t>
            </a:r>
          </a:p>
          <a:p>
            <a:r>
              <a:rPr lang="ru-RU" sz="2400" dirty="0"/>
              <a:t>Поиск по близости аргумента и ключа</a:t>
            </a:r>
          </a:p>
          <a:p>
            <a:r>
              <a:rPr lang="ru-RU" sz="2400" dirty="0"/>
              <a:t>Поиск по интервалу, означающий попадание ключа в заданный двумя аргументами (границами) интервал</a:t>
            </a:r>
          </a:p>
        </p:txBody>
      </p:sp>
    </p:spTree>
    <p:extLst>
      <p:ext uri="{BB962C8B-B14F-4D97-AF65-F5344CB8AC3E}">
        <p14:creationId xmlns:p14="http://schemas.microsoft.com/office/powerpoint/2010/main" val="184295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1520"/>
          </a:xfrm>
        </p:spPr>
        <p:txBody>
          <a:bodyPr/>
          <a:lstStyle/>
          <a:p>
            <a:r>
              <a:rPr lang="ru-RU" sz="3200" dirty="0"/>
              <a:t>Логически сложные условия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Логически сложные условия поиска могут быть </a:t>
            </a:r>
          </a:p>
          <a:p>
            <a:r>
              <a:rPr lang="ru-RU" sz="2400" dirty="0"/>
              <a:t>конъюнктивными (обязательно выполнение в искомых записях всех заданных элементарны условий)</a:t>
            </a:r>
          </a:p>
          <a:p>
            <a:r>
              <a:rPr lang="ru-RU" sz="2400" dirty="0"/>
              <a:t>дизъюнктивными (достаточно выполнения одного из них)</a:t>
            </a:r>
          </a:p>
          <a:p>
            <a:r>
              <a:rPr lang="ru-RU" sz="2400" dirty="0"/>
              <a:t>смешанной природы</a:t>
            </a:r>
          </a:p>
        </p:txBody>
      </p:sp>
    </p:spTree>
    <p:extLst>
      <p:ext uri="{BB962C8B-B14F-4D97-AF65-F5344CB8AC3E}">
        <p14:creationId xmlns:p14="http://schemas.microsoft.com/office/powerpoint/2010/main" val="2411609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1520"/>
          </a:xfrm>
        </p:spPr>
        <p:txBody>
          <a:bodyPr/>
          <a:lstStyle/>
          <a:p>
            <a:r>
              <a:rPr lang="ru-RU" sz="3200" dirty="0"/>
              <a:t>Способы реализации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32040"/>
          </a:xfrm>
        </p:spPr>
        <p:txBody>
          <a:bodyPr/>
          <a:lstStyle/>
          <a:p>
            <a:r>
              <a:rPr lang="ru-RU" sz="2400" i="1" dirty="0"/>
              <a:t>Простой перебор записей</a:t>
            </a:r>
            <a:r>
              <a:rPr lang="ru-RU" sz="2400" dirty="0"/>
              <a:t> (медленный поиск) </a:t>
            </a:r>
          </a:p>
          <a:p>
            <a:r>
              <a:rPr lang="ru-RU" sz="2400" i="1" dirty="0"/>
              <a:t>Бинарный </a:t>
            </a:r>
            <a:r>
              <a:rPr lang="ru-RU" sz="2400" dirty="0"/>
              <a:t>(быстрый) поиск</a:t>
            </a:r>
            <a:endParaRPr lang="en-US" sz="2400" dirty="0"/>
          </a:p>
          <a:p>
            <a:r>
              <a:rPr lang="ru-RU" sz="2400" i="1" dirty="0"/>
              <a:t>Интерполяционный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Линейный поиск намного медленнее, чем бинарный или интерполяционный</a:t>
            </a:r>
          </a:p>
          <a:p>
            <a:r>
              <a:rPr lang="ru-RU" sz="2400" dirty="0"/>
              <a:t>Главное преимущество линейного поиска: работает со связными и несортированными списками</a:t>
            </a:r>
          </a:p>
        </p:txBody>
      </p:sp>
    </p:spTree>
    <p:extLst>
      <p:ext uri="{BB962C8B-B14F-4D97-AF65-F5344CB8AC3E}">
        <p14:creationId xmlns:p14="http://schemas.microsoft.com/office/powerpoint/2010/main" val="3834849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1520"/>
          </a:xfrm>
        </p:spPr>
        <p:txBody>
          <a:bodyPr/>
          <a:lstStyle/>
          <a:p>
            <a:r>
              <a:rPr lang="ru-RU" sz="3200" dirty="0"/>
              <a:t>Способы реализации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728192"/>
          </a:xfrm>
        </p:spPr>
        <p:txBody>
          <a:bodyPr/>
          <a:lstStyle/>
          <a:p>
            <a:r>
              <a:rPr lang="ru-RU" sz="2400" b="1" dirty="0"/>
              <a:t>Линейный (последовательный</a:t>
            </a:r>
            <a:r>
              <a:rPr lang="ru-RU" sz="2400" dirty="0"/>
              <a:t>) поиск циклически проходит по массиву, пытаясь отыскать целевой элемент</a:t>
            </a:r>
          </a:p>
          <a:p>
            <a:r>
              <a:rPr lang="ru-RU" sz="2400" b="1" dirty="0"/>
              <a:t>Пример</a:t>
            </a:r>
            <a:r>
              <a:rPr lang="ru-RU" sz="2400" dirty="0"/>
              <a:t>. Поиск числа 77.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B2735F-3542-4CF5-8BC8-661622FF6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7" y="2708920"/>
            <a:ext cx="8840761" cy="108944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5A83EE3-88F3-4193-93ED-8246C02BF150}"/>
              </a:ext>
            </a:extLst>
          </p:cNvPr>
          <p:cNvSpPr/>
          <p:nvPr/>
        </p:nvSpPr>
        <p:spPr>
          <a:xfrm>
            <a:off x="211053" y="3704833"/>
            <a:ext cx="87023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161616"/>
                </a:solidFill>
                <a:latin typeface="CourierC"/>
              </a:rPr>
              <a:t>// Находим индекс целевого элемента в отсортированном массиве</a:t>
            </a:r>
          </a:p>
          <a:p>
            <a:r>
              <a:rPr lang="ru-RU" sz="1600" dirty="0">
                <a:solidFill>
                  <a:srgbClr val="161616"/>
                </a:solidFill>
                <a:latin typeface="CourierC"/>
              </a:rPr>
              <a:t>// Если элемента в массиве нет, возвращаем -1.</a:t>
            </a:r>
          </a:p>
          <a:p>
            <a:r>
              <a:rPr lang="en-US" sz="1600" dirty="0">
                <a:solidFill>
                  <a:srgbClr val="161616"/>
                </a:solidFill>
                <a:latin typeface="CourierC"/>
              </a:rPr>
              <a:t>Integer: </a:t>
            </a:r>
            <a:r>
              <a:rPr lang="en-US" sz="1600" dirty="0" err="1">
                <a:solidFill>
                  <a:srgbClr val="161616"/>
                </a:solidFill>
                <a:latin typeface="CourierC"/>
              </a:rPr>
              <a:t>LinearSearch</a:t>
            </a:r>
            <a:r>
              <a:rPr lang="en-US" sz="1600" dirty="0">
                <a:solidFill>
                  <a:srgbClr val="161616"/>
                </a:solidFill>
                <a:latin typeface="CourierC"/>
              </a:rPr>
              <a:t>(Data values[], Data target)</a:t>
            </a:r>
          </a:p>
          <a:p>
            <a:r>
              <a:rPr lang="ru-RU" sz="1600" dirty="0">
                <a:solidFill>
                  <a:srgbClr val="161616"/>
                </a:solidFill>
                <a:latin typeface="CourierC"/>
              </a:rPr>
              <a:t>	</a:t>
            </a:r>
            <a:r>
              <a:rPr lang="ru-RU" sz="1600" dirty="0" err="1">
                <a:solidFill>
                  <a:srgbClr val="161616"/>
                </a:solidFill>
                <a:latin typeface="CourierC"/>
              </a:rPr>
              <a:t>For</a:t>
            </a:r>
            <a:r>
              <a:rPr lang="ru-RU" sz="1600" dirty="0">
                <a:solidFill>
                  <a:srgbClr val="161616"/>
                </a:solidFill>
                <a:latin typeface="CourierC"/>
              </a:rPr>
              <a:t> i = 0 </a:t>
            </a:r>
            <a:r>
              <a:rPr lang="ru-RU" sz="1600" dirty="0" err="1">
                <a:solidFill>
                  <a:srgbClr val="161616"/>
                </a:solidFill>
                <a:latin typeface="CourierC"/>
              </a:rPr>
              <a:t>To</a:t>
            </a:r>
            <a:r>
              <a:rPr lang="ru-RU" sz="1600" dirty="0">
                <a:solidFill>
                  <a:srgbClr val="161616"/>
                </a:solidFill>
                <a:latin typeface="CourierC"/>
              </a:rPr>
              <a:t> &lt;количество значений&gt; - 1</a:t>
            </a:r>
          </a:p>
          <a:p>
            <a:r>
              <a:rPr lang="ru-RU" sz="1600" dirty="0">
                <a:solidFill>
                  <a:srgbClr val="161616"/>
                </a:solidFill>
                <a:latin typeface="CourierC"/>
              </a:rPr>
              <a:t>// Проверяем, является ли элемент целевым.</a:t>
            </a:r>
          </a:p>
          <a:p>
            <a:r>
              <a:rPr lang="ru-RU" sz="1600" dirty="0">
                <a:solidFill>
                  <a:srgbClr val="161616"/>
                </a:solidFill>
                <a:latin typeface="CourierC"/>
              </a:rPr>
              <a:t>		</a:t>
            </a:r>
            <a:r>
              <a:rPr lang="en-US" sz="1600" dirty="0">
                <a:solidFill>
                  <a:srgbClr val="161616"/>
                </a:solidFill>
                <a:latin typeface="CourierC"/>
              </a:rPr>
              <a:t>If (values[</a:t>
            </a:r>
            <a:r>
              <a:rPr lang="en-US" sz="1600" dirty="0" err="1">
                <a:solidFill>
                  <a:srgbClr val="161616"/>
                </a:solidFill>
                <a:latin typeface="CourierC"/>
              </a:rPr>
              <a:t>i</a:t>
            </a:r>
            <a:r>
              <a:rPr lang="en-US" sz="1600" dirty="0">
                <a:solidFill>
                  <a:srgbClr val="161616"/>
                </a:solidFill>
                <a:latin typeface="CourierC"/>
              </a:rPr>
              <a:t>] == target) Then Return </a:t>
            </a:r>
            <a:r>
              <a:rPr lang="en-US" sz="1600" dirty="0" err="1">
                <a:solidFill>
                  <a:srgbClr val="161616"/>
                </a:solidFill>
                <a:latin typeface="CourierC"/>
              </a:rPr>
              <a:t>i</a:t>
            </a:r>
            <a:endParaRPr lang="en-US" sz="1600" dirty="0">
              <a:solidFill>
                <a:srgbClr val="161616"/>
              </a:solidFill>
              <a:latin typeface="CourierC"/>
            </a:endParaRPr>
          </a:p>
          <a:p>
            <a:r>
              <a:rPr lang="ru-RU" sz="1600" dirty="0">
                <a:solidFill>
                  <a:srgbClr val="161616"/>
                </a:solidFill>
                <a:latin typeface="CourierC"/>
              </a:rPr>
              <a:t>// Проверяем, прошли ли мы возможную позицию целевого элемента.</a:t>
            </a:r>
          </a:p>
          <a:p>
            <a:r>
              <a:rPr lang="ru-RU" sz="1600" dirty="0">
                <a:solidFill>
                  <a:srgbClr val="161616"/>
                </a:solidFill>
                <a:latin typeface="CourierC"/>
              </a:rPr>
              <a:t>		</a:t>
            </a:r>
            <a:r>
              <a:rPr lang="en-US" sz="1600" dirty="0">
                <a:solidFill>
                  <a:srgbClr val="161616"/>
                </a:solidFill>
                <a:latin typeface="CourierC"/>
              </a:rPr>
              <a:t>If (values[</a:t>
            </a:r>
            <a:r>
              <a:rPr lang="en-US" sz="1600" dirty="0" err="1">
                <a:solidFill>
                  <a:srgbClr val="161616"/>
                </a:solidFill>
                <a:latin typeface="CourierC"/>
              </a:rPr>
              <a:t>i</a:t>
            </a:r>
            <a:r>
              <a:rPr lang="en-US" sz="1600" dirty="0">
                <a:solidFill>
                  <a:srgbClr val="161616"/>
                </a:solidFill>
                <a:latin typeface="CourierC"/>
              </a:rPr>
              <a:t>] &gt; target) Then Return -1</a:t>
            </a:r>
          </a:p>
          <a:p>
            <a:r>
              <a:rPr lang="ru-RU" sz="1600" dirty="0">
                <a:solidFill>
                  <a:srgbClr val="161616"/>
                </a:solidFill>
                <a:latin typeface="CourierC"/>
              </a:rPr>
              <a:t>	</a:t>
            </a:r>
            <a:r>
              <a:rPr lang="en-US" sz="1600" dirty="0">
                <a:solidFill>
                  <a:srgbClr val="161616"/>
                </a:solidFill>
                <a:latin typeface="CourierC"/>
              </a:rPr>
              <a:t>Next </a:t>
            </a:r>
            <a:r>
              <a:rPr lang="en-US" sz="1600" dirty="0" err="1">
                <a:solidFill>
                  <a:srgbClr val="161616"/>
                </a:solidFill>
                <a:latin typeface="CourierC"/>
              </a:rPr>
              <a:t>i</a:t>
            </a:r>
            <a:endParaRPr lang="en-US" sz="1600" dirty="0">
              <a:solidFill>
                <a:srgbClr val="161616"/>
              </a:solidFill>
              <a:latin typeface="CourierC"/>
            </a:endParaRPr>
          </a:p>
          <a:p>
            <a:r>
              <a:rPr lang="ru-RU" sz="1600" dirty="0">
                <a:solidFill>
                  <a:srgbClr val="161616"/>
                </a:solidFill>
                <a:latin typeface="CourierC"/>
              </a:rPr>
              <a:t>// Если мы дошли до этой строки, то целевого элемента в массиве нет.</a:t>
            </a:r>
          </a:p>
          <a:p>
            <a:r>
              <a:rPr lang="ru-RU" sz="1600" dirty="0">
                <a:solidFill>
                  <a:srgbClr val="161616"/>
                </a:solidFill>
                <a:latin typeface="CourierC"/>
              </a:rPr>
              <a:t>	</a:t>
            </a:r>
            <a:r>
              <a:rPr lang="en-US" sz="1600" dirty="0">
                <a:solidFill>
                  <a:srgbClr val="161616"/>
                </a:solidFill>
                <a:latin typeface="CourierC"/>
              </a:rPr>
              <a:t>Return -1</a:t>
            </a:r>
          </a:p>
          <a:p>
            <a:r>
              <a:rPr lang="en-US" sz="1600" dirty="0">
                <a:solidFill>
                  <a:srgbClr val="161616"/>
                </a:solidFill>
                <a:latin typeface="CourierC"/>
              </a:rPr>
              <a:t>End </a:t>
            </a:r>
            <a:r>
              <a:rPr lang="en-US" sz="1600" dirty="0" err="1">
                <a:solidFill>
                  <a:srgbClr val="161616"/>
                </a:solidFill>
                <a:latin typeface="CourierC"/>
              </a:rPr>
              <a:t>LinearSearch</a:t>
            </a:r>
            <a:endParaRPr lang="ru-RU" sz="16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A6D23CF-9261-4933-9CF2-D44B6532B13F}"/>
              </a:ext>
            </a:extLst>
          </p:cNvPr>
          <p:cNvSpPr/>
          <p:nvPr/>
        </p:nvSpPr>
        <p:spPr>
          <a:xfrm>
            <a:off x="6012160" y="6341258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dirty="0"/>
              <a:t>Пример </a:t>
            </a:r>
            <a:r>
              <a:rPr lang="en-US" sz="2400" dirty="0"/>
              <a:t>search01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278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1520"/>
          </a:xfrm>
        </p:spPr>
        <p:txBody>
          <a:bodyPr/>
          <a:lstStyle/>
          <a:p>
            <a:r>
              <a:rPr lang="ru-RU" sz="3200" dirty="0"/>
              <a:t>Улучшение</a:t>
            </a:r>
            <a:r>
              <a:rPr lang="en-US" sz="3200" dirty="0"/>
              <a:t> </a:t>
            </a:r>
            <a:r>
              <a:rPr lang="ru-RU" sz="3200" dirty="0"/>
              <a:t>линейного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1256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ru-RU" sz="2400" b="1" dirty="0"/>
              <a:t>Метод транспозиции</a:t>
            </a:r>
            <a:endParaRPr lang="ru-RU" sz="2400" dirty="0"/>
          </a:p>
          <a:p>
            <a:pPr>
              <a:spcBef>
                <a:spcPts val="600"/>
              </a:spcBef>
            </a:pPr>
            <a:r>
              <a:rPr lang="ru-RU" sz="2400" dirty="0"/>
              <a:t>Каждый запрос к записи сопровождается сменой мест этой и предшествующий записи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В итоге наиболее часто используемые записи постепенно перемещаются в начало таблицы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При последующем обращении к ним, эти записи находятся почти сразу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400" b="1" dirty="0"/>
              <a:t>Метод перемещения в начало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Каждый запрос к записи сопровождается её перемещением в начало таблицы.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В итоге в начале таблицы оказывается запись, используемая в последний раз</a:t>
            </a:r>
          </a:p>
          <a:p>
            <a:pPr>
              <a:spcBef>
                <a:spcPts val="600"/>
              </a:spcBef>
            </a:pPr>
            <a:endParaRPr lang="ru-RU" sz="2400" dirty="0"/>
          </a:p>
          <a:p>
            <a:pPr marL="0" indent="0">
              <a:spcBef>
                <a:spcPts val="600"/>
              </a:spcBef>
              <a:buNone/>
            </a:pPr>
            <a:r>
              <a:rPr lang="ru-RU" sz="2400" dirty="0"/>
              <a:t>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3A7E4D8-FE31-4BD0-BEA5-46E18156376D}"/>
              </a:ext>
            </a:extLst>
          </p:cNvPr>
          <p:cNvSpPr/>
          <p:nvPr/>
        </p:nvSpPr>
        <p:spPr>
          <a:xfrm>
            <a:off x="5868144" y="6279703"/>
            <a:ext cx="3220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Пример. </a:t>
            </a:r>
            <a:r>
              <a:rPr lang="en-US" sz="2400" dirty="0"/>
              <a:t>Search</a:t>
            </a:r>
            <a:r>
              <a:rPr lang="ru-RU" sz="2400" dirty="0"/>
              <a:t>02,03</a:t>
            </a:r>
          </a:p>
        </p:txBody>
      </p:sp>
    </p:spTree>
    <p:extLst>
      <p:ext uri="{BB962C8B-B14F-4D97-AF65-F5344CB8AC3E}">
        <p14:creationId xmlns:p14="http://schemas.microsoft.com/office/powerpoint/2010/main" val="121737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0979C-0A65-4F92-A7B7-CF682FB2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Индексно-последовательный поиск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5751C2-8F94-4A1A-BAEF-CDF27FB3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5770984" cy="1584176"/>
          </a:xfrm>
        </p:spPr>
        <p:txBody>
          <a:bodyPr/>
          <a:lstStyle/>
          <a:p>
            <a:r>
              <a:rPr lang="ru-RU" sz="2400" dirty="0"/>
              <a:t>В дополнение к отсортированной таблице заводится вспомогательная таблица, называемая индексной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E14235-362D-465F-8229-8EFA6A52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473" y="990600"/>
            <a:ext cx="5584031" cy="5867400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69A8D233-0567-4A62-91FA-160EF5866922}"/>
              </a:ext>
            </a:extLst>
          </p:cNvPr>
          <p:cNvSpPr txBox="1">
            <a:spLocks/>
          </p:cNvSpPr>
          <p:nvPr/>
        </p:nvSpPr>
        <p:spPr bwMode="auto">
          <a:xfrm>
            <a:off x="467849" y="4869160"/>
            <a:ext cx="540029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sz="2400" kern="0" dirty="0"/>
              <a:t>Элементы в индексной таблице, как элементы в основной таблице, должны быть отсортированы по этому ключу</a:t>
            </a:r>
          </a:p>
          <a:p>
            <a:endParaRPr lang="ru-RU" sz="2400" kern="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F0A4625-C312-4228-8F4E-4B192051F495}"/>
              </a:ext>
            </a:extLst>
          </p:cNvPr>
          <p:cNvSpPr txBox="1">
            <a:spLocks/>
          </p:cNvSpPr>
          <p:nvPr/>
        </p:nvSpPr>
        <p:spPr bwMode="auto">
          <a:xfrm>
            <a:off x="467849" y="2636912"/>
            <a:ext cx="3056624" cy="226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sz="2000" kern="0" dirty="0"/>
              <a:t>Каждый элемент индексной таблицы состоит из ключа и указателя на запись в основной таблице, соответствующей этому ключу</a:t>
            </a:r>
          </a:p>
          <a:p>
            <a:pPr marL="0" indent="0">
              <a:buNone/>
            </a:pPr>
            <a:endParaRPr lang="ru-RU" sz="2000" kern="0" dirty="0"/>
          </a:p>
          <a:p>
            <a:endParaRPr lang="ru-RU" sz="2000" kern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C0D6482-AFD5-4842-A030-5500D85699FD}"/>
              </a:ext>
            </a:extLst>
          </p:cNvPr>
          <p:cNvSpPr/>
          <p:nvPr/>
        </p:nvSpPr>
        <p:spPr>
          <a:xfrm>
            <a:off x="3779912" y="6444044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Пример. </a:t>
            </a:r>
            <a:r>
              <a:rPr lang="en-US" b="1" dirty="0" err="1"/>
              <a:t>searchIndexP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17301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13996-2714-498C-B875-60B303F2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Бинарный поиск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B5372-958F-4080-B70E-4D58AE92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464496"/>
          </a:xfrm>
        </p:spPr>
        <p:txBody>
          <a:bodyPr/>
          <a:lstStyle/>
          <a:p>
            <a:r>
              <a:rPr lang="ru-RU" sz="2400" dirty="0"/>
              <a:t>Алгоритм отслеживает наименьший и наибольший индексы элементов массива — </a:t>
            </a:r>
            <a:r>
              <a:rPr lang="ru-RU" sz="2400" dirty="0" err="1"/>
              <a:t>min</a:t>
            </a:r>
            <a:r>
              <a:rPr lang="ru-RU" sz="2400" dirty="0"/>
              <a:t> и </a:t>
            </a:r>
            <a:r>
              <a:rPr lang="ru-RU" sz="2400" dirty="0" err="1"/>
              <a:t>ma</a:t>
            </a:r>
            <a:r>
              <a:rPr lang="en-US" sz="2400" dirty="0"/>
              <a:t>x</a:t>
            </a:r>
            <a:endParaRPr lang="ru-RU" sz="2400" dirty="0"/>
          </a:p>
          <a:p>
            <a:pPr lvl="1"/>
            <a:r>
              <a:rPr lang="ru-RU" sz="2000" dirty="0"/>
              <a:t>Изначально они равны первому (нулевому) и последнему индексу соответственно</a:t>
            </a:r>
          </a:p>
          <a:p>
            <a:r>
              <a:rPr lang="ru-RU" sz="2400" dirty="0"/>
              <a:t>Затем алгоритм рассчитывает индекс, находящийся между ними, то есть </a:t>
            </a:r>
            <a:r>
              <a:rPr lang="ru-RU" sz="2400" dirty="0" err="1"/>
              <a:t>mid</a:t>
            </a:r>
            <a:r>
              <a:rPr lang="ru-RU" sz="2400" dirty="0"/>
              <a:t>. </a:t>
            </a:r>
            <a:endParaRPr lang="en-US" sz="2400" dirty="0"/>
          </a:p>
          <a:p>
            <a:pPr lvl="1"/>
            <a:r>
              <a:rPr lang="ru-RU" sz="2000" dirty="0"/>
              <a:t>Если целевое значение меньше </a:t>
            </a:r>
            <a:r>
              <a:rPr lang="ru-RU" sz="2000" dirty="0" err="1"/>
              <a:t>mid</a:t>
            </a:r>
            <a:r>
              <a:rPr lang="ru-RU" sz="2000" dirty="0"/>
              <a:t>, алгоритм сбрасывает </a:t>
            </a:r>
            <a:r>
              <a:rPr lang="ru-RU" sz="2000" dirty="0" err="1"/>
              <a:t>max</a:t>
            </a:r>
            <a:r>
              <a:rPr lang="ru-RU" sz="2000" dirty="0"/>
              <a:t>, чтобы начать новый поиск в левой половине массива; </a:t>
            </a:r>
            <a:endParaRPr lang="en-US" sz="2000" dirty="0"/>
          </a:p>
          <a:p>
            <a:pPr lvl="1"/>
            <a:r>
              <a:rPr lang="ru-RU" sz="2000" dirty="0"/>
              <a:t>если оно больше — сбрасывается </a:t>
            </a:r>
            <a:r>
              <a:rPr lang="ru-RU" sz="2000" dirty="0" err="1"/>
              <a:t>min</a:t>
            </a:r>
            <a:r>
              <a:rPr lang="ru-RU" sz="2000" dirty="0"/>
              <a:t> и новый поиск ведется в правой половине. </a:t>
            </a:r>
            <a:endParaRPr lang="en-US" sz="2000" dirty="0"/>
          </a:p>
          <a:p>
            <a:r>
              <a:rPr lang="ru-RU" sz="2400" dirty="0"/>
              <a:t>Если же целевое значение равно </a:t>
            </a:r>
            <a:r>
              <a:rPr lang="ru-RU" sz="2400" dirty="0" err="1"/>
              <a:t>mid</a:t>
            </a:r>
            <a:r>
              <a:rPr lang="ru-RU" sz="2400" dirty="0"/>
              <a:t>, алгоритм возвращает его индекс.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0C657E-DCA5-4F5D-AA60-7104F5F4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0" y="5644047"/>
            <a:ext cx="8960736" cy="120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9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1"/>
            <a:ext cx="8229600" cy="720378"/>
          </a:xfrm>
        </p:spPr>
        <p:txBody>
          <a:bodyPr/>
          <a:lstStyle/>
          <a:p>
            <a:pPr eaLnBrk="1" hangingPunct="1"/>
            <a:r>
              <a:rPr lang="ru-RU" sz="2800" b="1" dirty="0"/>
              <a:t>Сортировка 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06401" y="1087400"/>
            <a:ext cx="8291512" cy="298967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sz="2400" dirty="0">
                <a:latin typeface="Times New Roman" panose="02020603050405020304" pitchFamily="18" charset="0"/>
              </a:rPr>
              <a:t>Пусть задана последовательность и функция сравнения, которая на любых двух элементах последовательности принимает одно из трех значений: меньше, больше или равно.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400" b="1" dirty="0">
                <a:latin typeface="Times New Roman" panose="02020603050405020304" pitchFamily="18" charset="0"/>
              </a:rPr>
              <a:t>Задача сортировки </a:t>
            </a:r>
            <a:r>
              <a:rPr lang="ru-RU" sz="2400" dirty="0">
                <a:latin typeface="Times New Roman" panose="02020603050405020304" pitchFamily="18" charset="0"/>
              </a:rPr>
              <a:t>заключается в упорядочении заданной последовательности каких-либо элементов в возрастающем (или убывающем) порядке</a:t>
            </a:r>
          </a:p>
        </p:txBody>
      </p:sp>
      <p:pic>
        <p:nvPicPr>
          <p:cNvPr id="4101" name="Picture 9" descr="689_1000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24"/>
          <a:stretch/>
        </p:blipFill>
        <p:spPr>
          <a:xfrm>
            <a:off x="154462" y="4797152"/>
            <a:ext cx="2818474" cy="459626"/>
          </a:xfrm>
          <a:noFill/>
        </p:spPr>
      </p:pic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154462" y="4319589"/>
            <a:ext cx="80121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000" dirty="0">
                <a:latin typeface="Times New Roman" panose="02020603050405020304" pitchFamily="18" charset="0"/>
              </a:rPr>
              <a:t>Возможна ситуация, когда элементы состоят из нескольких полей:</a:t>
            </a:r>
            <a:endParaRPr lang="ru-RU" sz="2000" dirty="0"/>
          </a:p>
        </p:txBody>
      </p:sp>
      <p:sp>
        <p:nvSpPr>
          <p:cNvPr id="4103" name="Text Box 12"/>
          <p:cNvSpPr txBox="1">
            <a:spLocks noChangeArrowheads="1"/>
          </p:cNvSpPr>
          <p:nvPr/>
        </p:nvSpPr>
        <p:spPr bwMode="auto">
          <a:xfrm>
            <a:off x="3114672" y="4719699"/>
            <a:ext cx="603998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000" dirty="0">
                <a:latin typeface="Times New Roman" panose="02020603050405020304" pitchFamily="18" charset="0"/>
              </a:rPr>
              <a:t>Если значение функции сравнения зависит только от поля x, то x называют ключом, по которому производится сортировка. </a:t>
            </a:r>
          </a:p>
          <a:p>
            <a:pPr eaLnBrk="1" hangingPunct="1"/>
            <a:r>
              <a:rPr lang="ru-RU" sz="2000" dirty="0">
                <a:latin typeface="Times New Roman" panose="02020603050405020304" pitchFamily="18" charset="0"/>
              </a:rPr>
              <a:t>На практике, в качестве x часто выступает число, а поле y хранит какие-либо данные, никак не влияющие на работу алгоритма.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13996-2714-498C-B875-60B303F2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Бинарный поиск 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67148"/>
          </a:xfrm>
        </p:spPr>
        <p:txBody>
          <a:bodyPr/>
          <a:lstStyle/>
          <a:p>
            <a:r>
              <a:rPr lang="ru-RU" sz="2400" dirty="0"/>
              <a:t>Дан отсортированный массив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11338" b="27280"/>
          <a:stretch/>
        </p:blipFill>
        <p:spPr>
          <a:xfrm>
            <a:off x="1187624" y="1268760"/>
            <a:ext cx="6447686" cy="954888"/>
          </a:xfrm>
          <a:prstGeom prst="rect">
            <a:avLst/>
          </a:prstGeom>
        </p:spPr>
      </p:pic>
      <p:sp>
        <p:nvSpPr>
          <p:cNvPr id="7" name="Объект 4"/>
          <p:cNvSpPr txBox="1">
            <a:spLocks/>
          </p:cNvSpPr>
          <p:nvPr/>
        </p:nvSpPr>
        <p:spPr bwMode="auto">
          <a:xfrm>
            <a:off x="473717" y="2276872"/>
            <a:ext cx="8229600" cy="46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sz="2400" kern="0" dirty="0"/>
              <a:t>Двоичный поиск за четыре итерации нашел ключ 54: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t="12386" b="28037"/>
          <a:stretch/>
        </p:blipFill>
        <p:spPr>
          <a:xfrm>
            <a:off x="755577" y="2708920"/>
            <a:ext cx="6552727" cy="94191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t="9803" b="28418"/>
          <a:stretch/>
        </p:blipFill>
        <p:spPr>
          <a:xfrm>
            <a:off x="755577" y="3645024"/>
            <a:ext cx="6552727" cy="97672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t="8696" b="13044"/>
          <a:stretch/>
        </p:blipFill>
        <p:spPr>
          <a:xfrm>
            <a:off x="755577" y="4581128"/>
            <a:ext cx="6552728" cy="123730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7"/>
          <a:srcRect t="8764" b="7973"/>
          <a:stretch/>
        </p:blipFill>
        <p:spPr>
          <a:xfrm>
            <a:off x="755577" y="5733256"/>
            <a:ext cx="6341092" cy="127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3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13996-2714-498C-B875-60B303F2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Бинарный поиск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B5372-958F-4080-B70E-4D58AE92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22" y="6118354"/>
            <a:ext cx="8229600" cy="689575"/>
          </a:xfrm>
        </p:spPr>
        <p:txBody>
          <a:bodyPr/>
          <a:lstStyle/>
          <a:p>
            <a:r>
              <a:rPr lang="ru-RU" sz="2000" dirty="0"/>
              <a:t>На каждом шаге данный алгоритм делит элементы, среди которых может</a:t>
            </a:r>
            <a:r>
              <a:rPr lang="en-US" sz="2000" dirty="0"/>
              <a:t> </a:t>
            </a:r>
            <a:r>
              <a:rPr lang="ru-RU" sz="2000" dirty="0"/>
              <a:t>содержаться целевой, пополам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FAC18E-CE1F-4D18-8574-AB2D4A2F6292}"/>
              </a:ext>
            </a:extLst>
          </p:cNvPr>
          <p:cNvSpPr/>
          <p:nvPr/>
        </p:nvSpPr>
        <p:spPr>
          <a:xfrm>
            <a:off x="463387" y="908720"/>
            <a:ext cx="8229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61616"/>
                </a:solidFill>
                <a:latin typeface="CourierC"/>
              </a:rPr>
              <a:t>// Находим индекс целевого элемента в отсортированном массиве.</a:t>
            </a:r>
            <a:r>
              <a:rPr lang="en-US" dirty="0">
                <a:solidFill>
                  <a:srgbClr val="161616"/>
                </a:solidFill>
                <a:latin typeface="CourierC"/>
              </a:rPr>
              <a:t> </a:t>
            </a:r>
            <a:r>
              <a:rPr lang="ru-RU" dirty="0">
                <a:solidFill>
                  <a:srgbClr val="161616"/>
                </a:solidFill>
                <a:latin typeface="CourierC"/>
              </a:rPr>
              <a:t>Если элемента в массиве нет, возвращаем -1.</a:t>
            </a:r>
          </a:p>
          <a:p>
            <a:endParaRPr lang="ru-RU" dirty="0">
              <a:solidFill>
                <a:srgbClr val="161616"/>
              </a:solidFill>
              <a:latin typeface="CourierC"/>
            </a:endParaRPr>
          </a:p>
          <a:p>
            <a:r>
              <a:rPr lang="en-US" dirty="0">
                <a:solidFill>
                  <a:srgbClr val="161616"/>
                </a:solidFill>
                <a:latin typeface="CourierC"/>
              </a:rPr>
              <a:t>Integer: </a:t>
            </a:r>
            <a:r>
              <a:rPr lang="en-US" dirty="0" err="1">
                <a:solidFill>
                  <a:srgbClr val="161616"/>
                </a:solidFill>
                <a:latin typeface="CourierC"/>
              </a:rPr>
              <a:t>BinarySearch</a:t>
            </a:r>
            <a:r>
              <a:rPr lang="en-US" dirty="0">
                <a:solidFill>
                  <a:srgbClr val="161616"/>
                </a:solidFill>
                <a:latin typeface="CourierC"/>
              </a:rPr>
              <a:t>(Data values[], Data target)</a:t>
            </a:r>
          </a:p>
          <a:p>
            <a:pPr lvl="1"/>
            <a:r>
              <a:rPr lang="en-US" dirty="0">
                <a:solidFill>
                  <a:srgbClr val="161616"/>
                </a:solidFill>
                <a:latin typeface="CourierC"/>
              </a:rPr>
              <a:t>Integer: min = 0</a:t>
            </a:r>
          </a:p>
          <a:p>
            <a:pPr lvl="1"/>
            <a:r>
              <a:rPr lang="ru-RU" dirty="0" err="1">
                <a:solidFill>
                  <a:srgbClr val="161616"/>
                </a:solidFill>
                <a:latin typeface="CourierC"/>
              </a:rPr>
              <a:t>Integer</a:t>
            </a:r>
            <a:r>
              <a:rPr lang="ru-RU" dirty="0">
                <a:solidFill>
                  <a:srgbClr val="161616"/>
                </a:solidFill>
                <a:latin typeface="CourierC"/>
              </a:rPr>
              <a:t>: </a:t>
            </a:r>
            <a:r>
              <a:rPr lang="ru-RU" dirty="0" err="1">
                <a:solidFill>
                  <a:srgbClr val="161616"/>
                </a:solidFill>
                <a:latin typeface="CourierC"/>
              </a:rPr>
              <a:t>max</a:t>
            </a:r>
            <a:r>
              <a:rPr lang="ru-RU" dirty="0">
                <a:solidFill>
                  <a:srgbClr val="161616"/>
                </a:solidFill>
                <a:latin typeface="CourierC"/>
              </a:rPr>
              <a:t> = &lt;количество значений&gt; - 1</a:t>
            </a:r>
          </a:p>
          <a:p>
            <a:pPr lvl="1"/>
            <a:r>
              <a:rPr lang="en-US" dirty="0">
                <a:solidFill>
                  <a:srgbClr val="161616"/>
                </a:solidFill>
                <a:latin typeface="CourierC"/>
              </a:rPr>
              <a:t>While (min &lt;= max)</a:t>
            </a:r>
          </a:p>
          <a:p>
            <a:pPr lvl="2"/>
            <a:r>
              <a:rPr lang="ru-RU" dirty="0">
                <a:solidFill>
                  <a:srgbClr val="161616"/>
                </a:solidFill>
                <a:latin typeface="CourierC"/>
              </a:rPr>
              <a:t>// Находим разделяющий элемент.</a:t>
            </a:r>
          </a:p>
          <a:p>
            <a:pPr lvl="2"/>
            <a:r>
              <a:rPr lang="en-US" dirty="0">
                <a:solidFill>
                  <a:srgbClr val="161616"/>
                </a:solidFill>
                <a:latin typeface="CourierC"/>
              </a:rPr>
              <a:t>Integer: mid = (min + max) / 2</a:t>
            </a:r>
          </a:p>
          <a:p>
            <a:pPr lvl="2"/>
            <a:r>
              <a:rPr lang="ru-RU" dirty="0">
                <a:solidFill>
                  <a:srgbClr val="161616"/>
                </a:solidFill>
                <a:latin typeface="CourierC"/>
              </a:rPr>
              <a:t>// Проверяем, в какой половине вести поиск – левой или правой.</a:t>
            </a:r>
          </a:p>
          <a:p>
            <a:pPr lvl="2"/>
            <a:r>
              <a:rPr lang="en-US" dirty="0">
                <a:solidFill>
                  <a:srgbClr val="161616"/>
                </a:solidFill>
                <a:latin typeface="CourierC"/>
              </a:rPr>
              <a:t>If (target &lt; values[mid]) Then max = mid - 1</a:t>
            </a:r>
          </a:p>
          <a:p>
            <a:pPr lvl="2"/>
            <a:r>
              <a:rPr lang="en-US" dirty="0">
                <a:solidFill>
                  <a:srgbClr val="161616"/>
                </a:solidFill>
                <a:latin typeface="CourierC"/>
              </a:rPr>
              <a:t>Else If (target &gt; values[mid]) Then min = mid + 1</a:t>
            </a:r>
          </a:p>
          <a:p>
            <a:pPr lvl="2"/>
            <a:r>
              <a:rPr lang="en-US" dirty="0">
                <a:solidFill>
                  <a:srgbClr val="161616"/>
                </a:solidFill>
                <a:latin typeface="CourierC"/>
              </a:rPr>
              <a:t>Else Return mid</a:t>
            </a:r>
          </a:p>
          <a:p>
            <a:pPr lvl="1"/>
            <a:r>
              <a:rPr lang="en-US" dirty="0">
                <a:solidFill>
                  <a:srgbClr val="161616"/>
                </a:solidFill>
                <a:latin typeface="CourierC"/>
              </a:rPr>
              <a:t>End While</a:t>
            </a:r>
          </a:p>
          <a:p>
            <a:pPr lvl="1"/>
            <a:r>
              <a:rPr lang="ru-RU" dirty="0">
                <a:solidFill>
                  <a:srgbClr val="161616"/>
                </a:solidFill>
                <a:latin typeface="CourierC"/>
              </a:rPr>
              <a:t>// Если мы дошли до этой строки, то целевого элемента в массиве нет.</a:t>
            </a:r>
          </a:p>
          <a:p>
            <a:pPr lvl="1"/>
            <a:r>
              <a:rPr lang="en-US" dirty="0">
                <a:solidFill>
                  <a:srgbClr val="161616"/>
                </a:solidFill>
                <a:latin typeface="CourierC"/>
              </a:rPr>
              <a:t>Return -1</a:t>
            </a:r>
          </a:p>
          <a:p>
            <a:r>
              <a:rPr lang="en-US" dirty="0">
                <a:solidFill>
                  <a:srgbClr val="161616"/>
                </a:solidFill>
                <a:latin typeface="CourierC"/>
              </a:rPr>
              <a:t>End </a:t>
            </a:r>
            <a:r>
              <a:rPr lang="en-US" dirty="0" err="1">
                <a:solidFill>
                  <a:srgbClr val="161616"/>
                </a:solidFill>
                <a:latin typeface="CourierC"/>
              </a:rPr>
              <a:t>BinarySearch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70926" y="5710034"/>
            <a:ext cx="4673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Примеры:</a:t>
            </a:r>
            <a:r>
              <a:rPr lang="en-US" b="1" dirty="0" err="1"/>
              <a:t>Search_Binary</a:t>
            </a:r>
            <a:r>
              <a:rPr lang="ru-RU" b="1" dirty="0"/>
              <a:t> и </a:t>
            </a:r>
            <a:r>
              <a:rPr lang="en-US" b="1" dirty="0" err="1"/>
              <a:t>firBinSearch</a:t>
            </a:r>
            <a:r>
              <a:rPr lang="ru-R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8903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8A659-BAE7-44F0-BB78-D651699A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Интерполяционный поиск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4C20A-DF19-4A06-8396-9D53FCE1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/>
          <a:lstStyle/>
          <a:p>
            <a:r>
              <a:rPr lang="ru-RU" sz="2400" dirty="0"/>
              <a:t>Интерполяционный поиск пытается ускорить процесс: старается угадать расположение целевого элемента в массиве по его значению</a:t>
            </a:r>
          </a:p>
          <a:p>
            <a:r>
              <a:rPr lang="ru-RU" sz="2400" dirty="0"/>
              <a:t>В отличие от двоичного поиска, интерполяционный поиск не делит последовательность на две равные части, а вычисляет приблизительное расположение ключа (искомого элемента), ориентируясь на расстояние между искомым и текущим значением элемента:</a:t>
            </a:r>
          </a:p>
          <a:p>
            <a:pPr lvl="1"/>
            <a:r>
              <a:rPr lang="ru-RU" sz="2000" dirty="0"/>
              <a:t>Пример поиска элемента 77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73D35B-53EF-49BF-A953-635A2AF1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8" y="5157192"/>
            <a:ext cx="8656004" cy="12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56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8A659-BAE7-44F0-BB78-D651699A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Интерполяционный поиск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4C20A-DF19-4A06-8396-9D53FCE1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32040"/>
          </a:xfrm>
        </p:spPr>
        <p:txBody>
          <a:bodyPr/>
          <a:lstStyle/>
          <a:p>
            <a:r>
              <a:rPr lang="ru-RU" sz="2400" dirty="0"/>
              <a:t>В основе интерполяционного поиска лежит операция «</a:t>
            </a:r>
            <a:r>
              <a:rPr lang="ru-RU" sz="2400" i="1" dirty="0"/>
              <a:t>интерполирование»</a:t>
            </a:r>
            <a:r>
              <a:rPr lang="ru-RU" sz="2400" dirty="0"/>
              <a:t> </a:t>
            </a:r>
          </a:p>
          <a:p>
            <a:r>
              <a:rPr lang="ru-RU" sz="2400" i="1" dirty="0"/>
              <a:t>Интерполирование</a:t>
            </a:r>
            <a:r>
              <a:rPr lang="ru-RU" sz="2400" dirty="0"/>
              <a:t> – нахождение промежуточных значений величины по имеющемуся дискретному набору известных значений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A2C6A6-0E3D-4D73-B7EE-3B1C15D37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278" y="3365616"/>
            <a:ext cx="5393443" cy="150354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AB64A0-9B13-40A8-9C8B-7C4B5FF05D52}"/>
              </a:ext>
            </a:extLst>
          </p:cNvPr>
          <p:cNvSpPr/>
          <p:nvPr/>
        </p:nvSpPr>
        <p:spPr>
          <a:xfrm>
            <a:off x="768659" y="5061032"/>
            <a:ext cx="83632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mid</a:t>
            </a:r>
            <a:r>
              <a:rPr lang="ru-RU" sz="2000" dirty="0"/>
              <a:t> – номер элемента, с которым сравнивается значение ключа, </a:t>
            </a:r>
          </a:p>
          <a:p>
            <a:r>
              <a:rPr lang="ru-RU" sz="2000" dirty="0" err="1"/>
              <a:t>key</a:t>
            </a:r>
            <a:r>
              <a:rPr lang="ru-RU" sz="2000" dirty="0"/>
              <a:t> – ключ (искомый элемент), </a:t>
            </a:r>
          </a:p>
          <a:p>
            <a:r>
              <a:rPr lang="ru-RU" sz="2000" dirty="0"/>
              <a:t>A – массив упорядоченных элементов, </a:t>
            </a:r>
          </a:p>
          <a:p>
            <a:r>
              <a:rPr lang="ru-RU" sz="2000" dirty="0" err="1"/>
              <a:t>left</a:t>
            </a:r>
            <a:r>
              <a:rPr lang="ru-RU" sz="2000" dirty="0"/>
              <a:t> и </a:t>
            </a:r>
            <a:r>
              <a:rPr lang="ru-RU" sz="2000" dirty="0" err="1"/>
              <a:t>right</a:t>
            </a:r>
            <a:r>
              <a:rPr lang="ru-RU" sz="2000" dirty="0"/>
              <a:t> – номера крайних элементов области поиска</a:t>
            </a:r>
          </a:p>
        </p:txBody>
      </p:sp>
    </p:spTree>
    <p:extLst>
      <p:ext uri="{BB962C8B-B14F-4D97-AF65-F5344CB8AC3E}">
        <p14:creationId xmlns:p14="http://schemas.microsoft.com/office/powerpoint/2010/main" val="2612307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13996-2714-498C-B875-60B303F2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Интерполяционный поиск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B5372-958F-4080-B70E-4D58AE92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96434"/>
            <a:ext cx="8229600" cy="1944934"/>
          </a:xfrm>
        </p:spPr>
        <p:txBody>
          <a:bodyPr/>
          <a:lstStyle/>
          <a:p>
            <a:r>
              <a:rPr lang="ru-RU" sz="2400" dirty="0"/>
              <a:t>Цикл вычисляет по формуле область массива, где может находиться искомое используя этот самый принцип интерполяции, подбирая подобия</a:t>
            </a:r>
          </a:p>
          <a:p>
            <a:pPr lvl="1"/>
            <a:r>
              <a:rPr lang="ru-RU" sz="2000" dirty="0"/>
              <a:t>если вычисленное не равно искомому, значит нужно сдвинуть границы области, где проходит вычисление</a:t>
            </a:r>
          </a:p>
          <a:p>
            <a:endParaRPr lang="ru-RU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FAC18E-CE1F-4D18-8574-AB2D4A2F6292}"/>
              </a:ext>
            </a:extLst>
          </p:cNvPr>
          <p:cNvSpPr/>
          <p:nvPr/>
        </p:nvSpPr>
        <p:spPr>
          <a:xfrm>
            <a:off x="463387" y="1045488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61616"/>
                </a:solidFill>
                <a:latin typeface="CourierC"/>
              </a:rPr>
              <a:t>Integer: </a:t>
            </a:r>
            <a:r>
              <a:rPr lang="en-US" dirty="0" err="1">
                <a:solidFill>
                  <a:srgbClr val="161616"/>
                </a:solidFill>
                <a:latin typeface="CourierC"/>
              </a:rPr>
              <a:t>InterpolationSearch</a:t>
            </a:r>
            <a:r>
              <a:rPr lang="en-US" dirty="0">
                <a:solidFill>
                  <a:srgbClr val="161616"/>
                </a:solidFill>
                <a:latin typeface="CourierC"/>
              </a:rPr>
              <a:t>(Data values[], Data target)</a:t>
            </a:r>
          </a:p>
          <a:p>
            <a:pPr lvl="1"/>
            <a:r>
              <a:rPr lang="en-US" dirty="0">
                <a:solidFill>
                  <a:srgbClr val="161616"/>
                </a:solidFill>
                <a:latin typeface="CourierC"/>
              </a:rPr>
              <a:t>Integer: min = 0</a:t>
            </a:r>
          </a:p>
          <a:p>
            <a:pPr lvl="1"/>
            <a:r>
              <a:rPr lang="en-US" dirty="0">
                <a:solidFill>
                  <a:srgbClr val="161616"/>
                </a:solidFill>
                <a:latin typeface="CourierC"/>
              </a:rPr>
              <a:t>Integer: max = </a:t>
            </a:r>
            <a:r>
              <a:rPr lang="en-US" dirty="0" err="1">
                <a:solidFill>
                  <a:srgbClr val="161616"/>
                </a:solidFill>
                <a:latin typeface="CourierC"/>
              </a:rPr>
              <a:t>values.Length</a:t>
            </a:r>
            <a:r>
              <a:rPr lang="en-US" dirty="0">
                <a:solidFill>
                  <a:srgbClr val="161616"/>
                </a:solidFill>
                <a:latin typeface="CourierC"/>
              </a:rPr>
              <a:t> - 1</a:t>
            </a:r>
          </a:p>
          <a:p>
            <a:pPr lvl="1"/>
            <a:r>
              <a:rPr lang="en-US" dirty="0">
                <a:solidFill>
                  <a:srgbClr val="161616"/>
                </a:solidFill>
                <a:latin typeface="CourierC"/>
              </a:rPr>
              <a:t>While (min &lt;= max)</a:t>
            </a:r>
          </a:p>
          <a:p>
            <a:pPr lvl="2"/>
            <a:r>
              <a:rPr lang="ru-RU" dirty="0">
                <a:solidFill>
                  <a:srgbClr val="161616"/>
                </a:solidFill>
                <a:latin typeface="CourierC"/>
              </a:rPr>
              <a:t>// Находим разделяющий элемент.</a:t>
            </a:r>
          </a:p>
          <a:p>
            <a:pPr lvl="2"/>
            <a:r>
              <a:rPr lang="en-US" dirty="0">
                <a:solidFill>
                  <a:srgbClr val="161616"/>
                </a:solidFill>
                <a:latin typeface="CourierC"/>
              </a:rPr>
              <a:t>Integer: mid = min + (max - min) *</a:t>
            </a:r>
          </a:p>
          <a:p>
            <a:pPr lvl="2"/>
            <a:r>
              <a:rPr lang="en-US" dirty="0">
                <a:solidFill>
                  <a:srgbClr val="161616"/>
                </a:solidFill>
                <a:latin typeface="CourierC"/>
              </a:rPr>
              <a:t>(target - values[min]) / (values[max] - values[min])</a:t>
            </a:r>
          </a:p>
          <a:p>
            <a:pPr lvl="2"/>
            <a:r>
              <a:rPr lang="en-US" dirty="0">
                <a:solidFill>
                  <a:srgbClr val="161616"/>
                </a:solidFill>
                <a:latin typeface="CourierC"/>
              </a:rPr>
              <a:t>If (values[mid] == target) Then Return mid</a:t>
            </a:r>
          </a:p>
          <a:p>
            <a:pPr lvl="2"/>
            <a:r>
              <a:rPr lang="ru-RU" dirty="0">
                <a:solidFill>
                  <a:srgbClr val="161616"/>
                </a:solidFill>
                <a:latin typeface="CourierC"/>
              </a:rPr>
              <a:t>&lt;Устанавливаем </a:t>
            </a:r>
            <a:r>
              <a:rPr lang="ru-RU" dirty="0" err="1">
                <a:solidFill>
                  <a:srgbClr val="161616"/>
                </a:solidFill>
                <a:latin typeface="CourierC"/>
              </a:rPr>
              <a:t>min</a:t>
            </a:r>
            <a:r>
              <a:rPr lang="ru-RU" dirty="0">
                <a:solidFill>
                  <a:srgbClr val="161616"/>
                </a:solidFill>
                <a:latin typeface="CourierC"/>
              </a:rPr>
              <a:t> или </a:t>
            </a:r>
            <a:r>
              <a:rPr lang="ru-RU" dirty="0" err="1">
                <a:solidFill>
                  <a:srgbClr val="161616"/>
                </a:solidFill>
                <a:latin typeface="CourierC"/>
              </a:rPr>
              <a:t>max</a:t>
            </a:r>
            <a:r>
              <a:rPr lang="ru-RU" dirty="0">
                <a:solidFill>
                  <a:srgbClr val="161616"/>
                </a:solidFill>
                <a:latin typeface="CourierC"/>
              </a:rPr>
              <a:t> для поиска в левой или правой части.&gt;</a:t>
            </a:r>
          </a:p>
          <a:p>
            <a:pPr lvl="1"/>
            <a:r>
              <a:rPr lang="en-US" dirty="0">
                <a:solidFill>
                  <a:srgbClr val="161616"/>
                </a:solidFill>
                <a:latin typeface="CourierC"/>
              </a:rPr>
              <a:t>End While</a:t>
            </a:r>
          </a:p>
          <a:p>
            <a:pPr lvl="1"/>
            <a:r>
              <a:rPr lang="en-US" dirty="0">
                <a:solidFill>
                  <a:srgbClr val="161616"/>
                </a:solidFill>
                <a:latin typeface="CourierC"/>
              </a:rPr>
              <a:t>Return -1</a:t>
            </a:r>
          </a:p>
          <a:p>
            <a:r>
              <a:rPr lang="en-US" dirty="0">
                <a:solidFill>
                  <a:srgbClr val="161616"/>
                </a:solidFill>
                <a:latin typeface="CourierC"/>
              </a:rPr>
              <a:t>End </a:t>
            </a:r>
            <a:r>
              <a:rPr lang="en-US" dirty="0" err="1">
                <a:solidFill>
                  <a:srgbClr val="161616"/>
                </a:solidFill>
                <a:latin typeface="CourierC"/>
              </a:rPr>
              <a:t>InterpolationSearch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138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1520"/>
          </a:xfrm>
        </p:spPr>
        <p:txBody>
          <a:bodyPr/>
          <a:lstStyle/>
          <a:p>
            <a:r>
              <a:rPr lang="ru-RU" sz="3200" dirty="0"/>
              <a:t>Поиск в Бинарном Дереве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125" y="1340768"/>
            <a:ext cx="8229600" cy="1728192"/>
          </a:xfrm>
        </p:spPr>
        <p:txBody>
          <a:bodyPr/>
          <a:lstStyle/>
          <a:p>
            <a:r>
              <a:rPr lang="ru-RU" sz="2400" dirty="0"/>
              <a:t>Поиск по совпадению:</a:t>
            </a:r>
          </a:p>
          <a:p>
            <a:pPr lvl="1"/>
            <a:r>
              <a:rPr lang="ru-RU" sz="2000" dirty="0"/>
              <a:t>идем влево, если искомая запись меньше ключа в узле и вправо, если больше либо равна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122" y="3068960"/>
            <a:ext cx="598975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2" y="332656"/>
            <a:ext cx="8229600" cy="720378"/>
          </a:xfrm>
        </p:spPr>
        <p:txBody>
          <a:bodyPr/>
          <a:lstStyle/>
          <a:p>
            <a:pPr eaLnBrk="1" hangingPunct="1"/>
            <a:r>
              <a:rPr lang="ru-RU" sz="2800" dirty="0"/>
              <a:t>Свойства алгоритмов сортировки </a:t>
            </a: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468312" y="1412776"/>
            <a:ext cx="842416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ru-RU" sz="2400" b="1" i="1" dirty="0">
                <a:latin typeface="Times New Roman" panose="02020603050405020304" pitchFamily="18" charset="0"/>
              </a:rPr>
              <a:t>Время</a:t>
            </a:r>
            <a:r>
              <a:rPr lang="ru-RU" sz="2400" dirty="0">
                <a:latin typeface="Times New Roman" panose="02020603050405020304" pitchFamily="18" charset="0"/>
              </a:rPr>
              <a:t> сортировки – основной параметр, характеризующий быстродействие алгоритма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ru-RU" sz="2400" b="1" i="1" dirty="0">
                <a:latin typeface="Times New Roman" panose="02020603050405020304" pitchFamily="18" charset="0"/>
              </a:rPr>
              <a:t>Память</a:t>
            </a:r>
            <a:r>
              <a:rPr lang="ru-RU" sz="2400" dirty="0">
                <a:latin typeface="Times New Roman" panose="02020603050405020304" pitchFamily="18" charset="0"/>
              </a:rPr>
              <a:t> – ряд алгоритмов требует выделения дополнительной памяти под временное хранение данных.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ru-RU" sz="2400" dirty="0">
                <a:latin typeface="Times New Roman" panose="02020603050405020304" pitchFamily="18" charset="0"/>
              </a:rPr>
              <a:t>При оценке используемой памяти не будет учитываться место, которое занимает исходный массив и независящие от входной последовательности затраты, например, на хранение кода программы.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ru-RU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07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936" y="817408"/>
            <a:ext cx="8289528" cy="4195767"/>
          </a:xfrm>
        </p:spPr>
        <p:txBody>
          <a:bodyPr/>
          <a:lstStyle/>
          <a:p>
            <a:pPr eaLnBrk="1" hangingPunct="1"/>
            <a:r>
              <a:rPr lang="ru-RU" sz="2400" i="1" dirty="0">
                <a:latin typeface="Times New Roman" panose="02020603050405020304" pitchFamily="18" charset="0"/>
              </a:rPr>
              <a:t>Устойчивость</a:t>
            </a:r>
            <a:r>
              <a:rPr lang="en-US" sz="2400" i="1" dirty="0">
                <a:latin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</a:rPr>
              <a:t>– устойчивая сортировка не меняет взаимного расположения равных элементов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400" dirty="0">
                <a:latin typeface="Times New Roman" panose="02020603050405020304" pitchFamily="18" charset="0"/>
              </a:rPr>
              <a:t>Такое свойство может быть очень полезным, если они состоят из нескольких полей, как на рис. 1, а сортировка происходит по одному из них, например, по x.</a:t>
            </a:r>
          </a:p>
        </p:txBody>
      </p:sp>
      <p:pic>
        <p:nvPicPr>
          <p:cNvPr id="5123" name="Picture 5" descr="690_200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92" y="3065235"/>
            <a:ext cx="4853623" cy="1305797"/>
          </a:xfrm>
          <a:noFill/>
        </p:spPr>
      </p:pic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4906515" y="2915291"/>
            <a:ext cx="418093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000" dirty="0">
                <a:latin typeface="Times New Roman" panose="02020603050405020304" pitchFamily="18" charset="0"/>
              </a:rPr>
              <a:t>Взаимное расположение равных элементов с ключом 1 и дополнительными полями "a", "b", "c" осталось прежним: элемент с полем "a", затем - с "b", затем - с "c"</a:t>
            </a:r>
            <a:br>
              <a:rPr lang="ru-RU" sz="2000" dirty="0">
                <a:latin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</a:endParaRPr>
          </a:p>
        </p:txBody>
      </p:sp>
      <p:pic>
        <p:nvPicPr>
          <p:cNvPr id="5125" name="Picture 10" descr="691_300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951" y="4720158"/>
            <a:ext cx="5316145" cy="568138"/>
          </a:xfrm>
          <a:noFill/>
        </p:spPr>
      </p:pic>
      <p:sp>
        <p:nvSpPr>
          <p:cNvPr id="5126" name="Text Box 13"/>
          <p:cNvSpPr txBox="1">
            <a:spLocks noChangeArrowheads="1"/>
          </p:cNvSpPr>
          <p:nvPr/>
        </p:nvSpPr>
        <p:spPr bwMode="auto">
          <a:xfrm>
            <a:off x="323528" y="5487974"/>
            <a:ext cx="81565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000" dirty="0">
                <a:latin typeface="Times New Roman" panose="02020603050405020304" pitchFamily="18" charset="0"/>
              </a:rPr>
              <a:t>Взаимное расположение равных элементов с ключом 1 и дополнительными полями "a", "b", "c" изменилось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 Box 14"/>
          <p:cNvSpPr txBox="1">
            <a:spLocks noChangeArrowheads="1"/>
          </p:cNvSpPr>
          <p:nvPr/>
        </p:nvSpPr>
        <p:spPr bwMode="auto">
          <a:xfrm>
            <a:off x="395536" y="1556792"/>
            <a:ext cx="837406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</a:rPr>
              <a:t>Естественность поведения</a:t>
            </a:r>
            <a:r>
              <a:rPr lang="ru-RU" sz="2400" dirty="0">
                <a:latin typeface="Times New Roman" panose="02020603050405020304" pitchFamily="18" charset="0"/>
              </a:rPr>
              <a:t> – эффективность метода при обработке уже отсортированных, или частично отсортированных данных.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</a:rPr>
              <a:t>Алгоритм ведет себя естественно, если учитывает эту характеристику входной последовательности и работает лучше. </a:t>
            </a:r>
            <a:br>
              <a:rPr lang="ru-RU" sz="2400" dirty="0">
                <a:latin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0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7189"/>
            <a:ext cx="8229600" cy="551532"/>
          </a:xfrm>
        </p:spPr>
        <p:txBody>
          <a:bodyPr/>
          <a:lstStyle/>
          <a:p>
            <a:pPr eaLnBrk="1" hangingPunct="1"/>
            <a:r>
              <a:rPr lang="ru-RU" sz="2800" b="1" dirty="0"/>
              <a:t>Сортировка вставкой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16992" y="1124744"/>
            <a:ext cx="8311009" cy="3384376"/>
          </a:xfrm>
        </p:spPr>
        <p:txBody>
          <a:bodyPr/>
          <a:lstStyle/>
          <a:p>
            <a:r>
              <a:rPr lang="ru-RU" sz="2000" dirty="0"/>
              <a:t>Основная идея метода заключается </a:t>
            </a:r>
            <a:r>
              <a:rPr lang="ru-RU" sz="2000" u="sng" dirty="0"/>
              <a:t>в выборе элемента </a:t>
            </a:r>
            <a:r>
              <a:rPr lang="ru-RU" sz="2000" dirty="0"/>
              <a:t>из списка ввода </a:t>
            </a:r>
            <a:r>
              <a:rPr lang="ru-RU" sz="2000" u="sng" dirty="0"/>
              <a:t>и его вставке </a:t>
            </a:r>
            <a:r>
              <a:rPr lang="ru-RU" sz="2000" dirty="0"/>
              <a:t>в соответствующую позицию отсортированного списка вывода, который изначально пуст</a:t>
            </a:r>
          </a:p>
          <a:p>
            <a:pPr marL="0" indent="0">
              <a:buNone/>
            </a:pPr>
            <a:r>
              <a:rPr lang="ru-RU" sz="2000" dirty="0"/>
              <a:t>Реализация:</a:t>
            </a:r>
          </a:p>
          <a:p>
            <a:pPr indent="363538" eaLnBrk="1" hangingPunct="1"/>
            <a:r>
              <a:rPr lang="ru-RU" sz="2000" dirty="0"/>
              <a:t>Делаются проходы по части массива, и в его начале "вырастает" отсортированная последовательность</a:t>
            </a:r>
          </a:p>
          <a:p>
            <a:pPr indent="363538" eaLnBrk="1" hangingPunct="1"/>
            <a:r>
              <a:rPr lang="ru-RU" sz="2000" dirty="0"/>
              <a:t>Для i-</a:t>
            </a:r>
            <a:r>
              <a:rPr lang="ru-RU" sz="2000" dirty="0" err="1"/>
              <a:t>го</a:t>
            </a:r>
            <a:r>
              <a:rPr lang="ru-RU" sz="2000" dirty="0"/>
              <a:t> шага последовательность  разделена на две части:        готовую a[0]...a[i] и неупорядоченную a[i+1]...a[n]</a:t>
            </a:r>
          </a:p>
          <a:p>
            <a:pPr indent="363538" eaLnBrk="1" hangingPunct="1"/>
            <a:r>
              <a:rPr lang="ru-RU" sz="2000" dirty="0"/>
              <a:t>На следующем, (i+1)-м каждом шаге алгоритма a[i+1]  вставляем на нужное место в готовую часть массива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98974" y="4653136"/>
            <a:ext cx="8212671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63538" algn="just" eaLnBrk="1" hangingPunct="1"/>
            <a:r>
              <a:rPr lang="ru-RU" sz="2000" dirty="0"/>
              <a:t>Поиск подходящего места для очередного элемента входной последовательности осуществляется путем последовательных сравнений с элементом, стоящим перед ним. </a:t>
            </a:r>
          </a:p>
          <a:p>
            <a:pPr indent="363538" algn="just" eaLnBrk="1" hangingPunct="1"/>
            <a:r>
              <a:rPr lang="ru-RU" sz="2000" dirty="0"/>
              <a:t>В зависимости от результата сравнения элемент либо остается на текущем месте (вставка завершена), либо они меняются местами и процесс повторяется.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7189"/>
            <a:ext cx="8229600" cy="551532"/>
          </a:xfrm>
        </p:spPr>
        <p:txBody>
          <a:bodyPr/>
          <a:lstStyle/>
          <a:p>
            <a:pPr eaLnBrk="1" hangingPunct="1"/>
            <a:r>
              <a:rPr lang="ru-RU" sz="2800" b="1" dirty="0"/>
              <a:t>Сортировка вставкой. Пример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674" y="1048090"/>
            <a:ext cx="3479989" cy="54406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01515" y="1048090"/>
            <a:ext cx="474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161616"/>
                </a:solidFill>
                <a:latin typeface="PetersburgC"/>
              </a:rPr>
              <a:t>Исходный неотсортированный массив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9594" y="177281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161616"/>
                </a:solidFill>
                <a:latin typeface="PetersburgC"/>
              </a:rPr>
              <a:t>Некий текущий момент: первые</a:t>
            </a:r>
          </a:p>
          <a:p>
            <a:r>
              <a:rPr lang="ru-RU" dirty="0">
                <a:solidFill>
                  <a:srgbClr val="161616"/>
                </a:solidFill>
                <a:latin typeface="PetersburgC"/>
              </a:rPr>
              <a:t>четыре элемента уже отсортированы, требуется добавить к ним следующий со значением 3.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674" y="1905392"/>
            <a:ext cx="3456384" cy="86409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19464" y="314096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161616"/>
                </a:solidFill>
                <a:latin typeface="PetersburgC"/>
              </a:rPr>
              <a:t>Алгоритм пересматривает отсортированные элементы, пока не определит, что число 3 нужно вставить перед числом 4. </a:t>
            </a:r>
          </a:p>
          <a:p>
            <a:r>
              <a:rPr lang="ru-RU" dirty="0">
                <a:solidFill>
                  <a:srgbClr val="161616"/>
                </a:solidFill>
                <a:latin typeface="PetersburgC"/>
              </a:rPr>
              <a:t>Следующий элемент со значением 2.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674" y="3212976"/>
            <a:ext cx="3425523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b="1" dirty="0">
                <a:latin typeface="+mn-lt"/>
                <a:ea typeface="+mn-ea"/>
                <a:cs typeface="+mn-cs"/>
              </a:rPr>
              <a:t>Анализ сортировки вставками</a:t>
            </a:r>
            <a:endParaRPr lang="ru-RU" sz="2800" b="1" dirty="0"/>
          </a:p>
        </p:txBody>
      </p:sp>
      <p:sp>
        <p:nvSpPr>
          <p:cNvPr id="7171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429125"/>
          </a:xfrm>
        </p:spPr>
        <p:txBody>
          <a:bodyPr/>
          <a:lstStyle/>
          <a:p>
            <a:pPr eaLnBrk="1" hangingPunct="1"/>
            <a:r>
              <a:rPr lang="ru-RU" sz="2400" dirty="0"/>
              <a:t>После каждой итерации только один элемент данных помещается в свою правильную позицию.</a:t>
            </a:r>
          </a:p>
          <a:p>
            <a:pPr eaLnBrk="1" hangingPunct="1"/>
            <a:r>
              <a:rPr lang="ru-RU" sz="2400" dirty="0"/>
              <a:t>При сортировке вставками выполняется меньше перестановок, чем в пузырьковой сортировке.</a:t>
            </a:r>
          </a:p>
          <a:p>
            <a:pPr eaLnBrk="1" hangingPunct="1"/>
            <a:r>
              <a:rPr lang="ru-RU" sz="2400" dirty="0"/>
              <a:t>Наихудший случай — когда все элементы данных отсортированы в обратном порядке.</a:t>
            </a:r>
          </a:p>
          <a:p>
            <a:pPr eaLnBrk="1" hangingPunct="1"/>
            <a:r>
              <a:rPr lang="ru-RU" sz="2400" dirty="0"/>
              <a:t>Наилучший случай — когда элементы </a:t>
            </a:r>
            <a:r>
              <a:rPr lang="ru-RU" sz="2400" b="1" i="1" dirty="0"/>
              <a:t>почти </a:t>
            </a:r>
            <a:r>
              <a:rPr lang="ru-RU" sz="2400" dirty="0"/>
              <a:t>отсортированы в правильном порядке.</a:t>
            </a:r>
          </a:p>
          <a:p>
            <a:pPr eaLnBrk="1" hangingPunct="1"/>
            <a:r>
              <a:rPr lang="ru-RU" sz="2400" dirty="0"/>
              <a:t>Сортировка вставками легко реализуется.</a:t>
            </a:r>
          </a:p>
          <a:p>
            <a:pPr eaLnBrk="1" hangingPunct="1"/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2387</TotalTime>
  <Words>2893</Words>
  <Application>Microsoft Office PowerPoint</Application>
  <PresentationFormat>Экран (4:3)</PresentationFormat>
  <Paragraphs>278</Paragraphs>
  <Slides>35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4" baseType="lpstr">
      <vt:lpstr>Arial</vt:lpstr>
      <vt:lpstr>Arial Black</vt:lpstr>
      <vt:lpstr>Calibri</vt:lpstr>
      <vt:lpstr>CourierC</vt:lpstr>
      <vt:lpstr>PetersburgC</vt:lpstr>
      <vt:lpstr>Symbol</vt:lpstr>
      <vt:lpstr>Times New Roman</vt:lpstr>
      <vt:lpstr>Wingdings</vt:lpstr>
      <vt:lpstr>Пиксел</vt:lpstr>
      <vt:lpstr>1. Простые методы сортировки 2. Сложные методы сортировки 3. Поиск данных      </vt:lpstr>
      <vt:lpstr>Презентация PowerPoint</vt:lpstr>
      <vt:lpstr>Сортировка </vt:lpstr>
      <vt:lpstr>Свойства алгоритмов сортировки </vt:lpstr>
      <vt:lpstr>Презентация PowerPoint</vt:lpstr>
      <vt:lpstr>Презентация PowerPoint</vt:lpstr>
      <vt:lpstr>Сортировка вставкой</vt:lpstr>
      <vt:lpstr>Сортировка вставкой. Пример </vt:lpstr>
      <vt:lpstr>Анализ сортировки вставками</vt:lpstr>
      <vt:lpstr>Сортировка выбором</vt:lpstr>
      <vt:lpstr>Анализ сортировки выбором</vt:lpstr>
      <vt:lpstr>Сортировка пузырьком</vt:lpstr>
      <vt:lpstr>Анализ пузырьковой сортировки</vt:lpstr>
      <vt:lpstr>Сортировка слиянием</vt:lpstr>
      <vt:lpstr>Анализ сортировки слиянием</vt:lpstr>
      <vt:lpstr>Быстрая сортировка</vt:lpstr>
      <vt:lpstr>Анализ быстрой сортировки</vt:lpstr>
      <vt:lpstr>Сортировка Шелла</vt:lpstr>
      <vt:lpstr>Анализ сортировки Шелла</vt:lpstr>
      <vt:lpstr>Сравнение характеристик методов сортировки</vt:lpstr>
      <vt:lpstr>Презентация PowerPoint</vt:lpstr>
      <vt:lpstr>Презентация PowerPoint</vt:lpstr>
      <vt:lpstr>Типы поиска по простому условию</vt:lpstr>
      <vt:lpstr>Логически сложные условия поиска</vt:lpstr>
      <vt:lpstr>Способы реализации поиска</vt:lpstr>
      <vt:lpstr>Способы реализации поиска</vt:lpstr>
      <vt:lpstr>Улучшение линейного поиска</vt:lpstr>
      <vt:lpstr>Индексно-последовательный поиск</vt:lpstr>
      <vt:lpstr>Бинарный поиск </vt:lpstr>
      <vt:lpstr>Бинарный поиск </vt:lpstr>
      <vt:lpstr>Бинарный поиск </vt:lpstr>
      <vt:lpstr>Интерполяционный поиск</vt:lpstr>
      <vt:lpstr>Интерполяционный поиск</vt:lpstr>
      <vt:lpstr>Интерполяционный поиск </vt:lpstr>
      <vt:lpstr>Поиск в Бинарном Дереве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Сортировка</dc:title>
  <dc:creator>1</dc:creator>
  <cp:lastModifiedBy>niko</cp:lastModifiedBy>
  <cp:revision>90</cp:revision>
  <dcterms:created xsi:type="dcterms:W3CDTF">2006-03-09T09:33:49Z</dcterms:created>
  <dcterms:modified xsi:type="dcterms:W3CDTF">2020-04-08T09:41:22Z</dcterms:modified>
</cp:coreProperties>
</file>