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93" r:id="rId2"/>
    <p:sldId id="302" r:id="rId3"/>
    <p:sldId id="331" r:id="rId4"/>
    <p:sldId id="303" r:id="rId5"/>
    <p:sldId id="304" r:id="rId6"/>
    <p:sldId id="305" r:id="rId7"/>
    <p:sldId id="265" r:id="rId8"/>
    <p:sldId id="266" r:id="rId9"/>
    <p:sldId id="306" r:id="rId10"/>
    <p:sldId id="307" r:id="rId11"/>
    <p:sldId id="308" r:id="rId12"/>
    <p:sldId id="309" r:id="rId13"/>
    <p:sldId id="330" r:id="rId14"/>
    <p:sldId id="325" r:id="rId15"/>
    <p:sldId id="326" r:id="rId16"/>
    <p:sldId id="327" r:id="rId17"/>
    <p:sldId id="328" r:id="rId18"/>
    <p:sldId id="32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4" r:id="rId29"/>
    <p:sldId id="319" r:id="rId30"/>
    <p:sldId id="320" r:id="rId31"/>
    <p:sldId id="321" r:id="rId32"/>
    <p:sldId id="322" r:id="rId33"/>
    <p:sldId id="323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72928" autoAdjust="0"/>
  </p:normalViewPr>
  <p:slideViewPr>
    <p:cSldViewPr>
      <p:cViewPr varScale="1">
        <p:scale>
          <a:sx n="48" d="100"/>
          <a:sy n="48" d="100"/>
        </p:scale>
        <p:origin x="28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EDC2B-179A-45CB-8CCC-1816ADA2C5C5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3E7E-D2D1-4ABE-A54A-BD4D3568E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8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1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Таким способом часто выполняют настройку режимов работы программного обеспечения.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Подобные настройки также снижают наглядность взаимодействия модулей и потому обеспечивают еще худшие характеристики технологичности разрабатываемого программного обеспечения по сравнению с предыдущими типами связей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Этот тип сцепления считается недопустимым, поскольку: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/>
              <a:t>программы, использующие данный тип сцепления, очень сложны для понимания при сопровождении ПО;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/>
              <a:t>ошибка одного модуля, приводящая к изменению общих данных, может проявиться при выполнении другого модуля, что существенно усложняет локализацию ошибок;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/>
              <a:t>при ссылке к данным в общей области модули используют конкретные имена, что уменьшает гибкость разрабатываемого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5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4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Качественный дизайн обладает </a:t>
            </a:r>
            <a:r>
              <a:rPr lang="ru-RU" b="1" dirty="0"/>
              <a:t>слабой связанностью (</a:t>
            </a:r>
            <a:r>
              <a:rPr lang="ru-RU" b="1" dirty="0" err="1"/>
              <a:t>low</a:t>
            </a:r>
            <a:r>
              <a:rPr lang="ru-RU" b="1" dirty="0"/>
              <a:t> </a:t>
            </a:r>
            <a:r>
              <a:rPr lang="ru-RU" b="1" dirty="0" err="1"/>
              <a:t>coupling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сильной связностью (</a:t>
            </a:r>
            <a:r>
              <a:rPr lang="ru-RU" b="1" dirty="0" err="1"/>
              <a:t>high</a:t>
            </a:r>
            <a:r>
              <a:rPr lang="ru-RU" b="1" dirty="0"/>
              <a:t> </a:t>
            </a:r>
            <a:r>
              <a:rPr lang="ru-RU" b="1" dirty="0" err="1"/>
              <a:t>cohesion</a:t>
            </a:r>
            <a:r>
              <a:rPr lang="ru-RU" b="1" dirty="0"/>
              <a:t>) – </a:t>
            </a:r>
            <a:r>
              <a:rPr lang="ru-RU" dirty="0"/>
              <a:t> это значит, что программный компонент имеет небольшое число внешних связей и отвечает за решение близких по смыслу задач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6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2A5F7ED-A82A-4086-8B03-886E8835A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A5CAE0-9F18-425E-8C75-8691BF9ECB29}" type="slidenum">
              <a:rPr lang="ru-RU" altLang="ru-RU" sz="1200"/>
              <a:pPr eaLnBrk="1" hangingPunct="1"/>
              <a:t>7</a:t>
            </a:fld>
            <a:endParaRPr lang="ru-RU" altLang="ru-RU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A2AFC28-1EED-407C-9D7D-A10E358B90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A74E96-A4C8-4C33-A816-14EBDDDEF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3441EA0-0E44-4B95-BCCC-E8CB181C1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F59F9F-04ED-4C0A-9713-356E0EC14932}" type="slidenum">
              <a:rPr lang="ru-RU" altLang="ru-RU" sz="1200"/>
              <a:pPr eaLnBrk="1" hangingPunct="1"/>
              <a:t>8</a:t>
            </a:fld>
            <a:endParaRPr lang="ru-RU" altLang="ru-RU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00836C6-425F-415E-BD7D-4C0AC2766C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0B97330-3EE0-4E78-87EF-CED837C9D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Логическая связь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базируется на объединении данных или функций в одну логическую группу.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 функции обработки текстовой информации или данные одного и того же типа.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с логической связностью функций часто реализует альтернативные варианты одной операции, например, сложение целых чисел и сложение вещественных чисел. Из такого модуля всегда будет вызываться одна какая-либо его часть, при этом вызывающий и вызываемый модули будут связаны по управлению.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Понять логику работы модулей, содержащих логически связанные компоненты, как правило, сложнее, чем модулей, использующих временную связность, следовательно, показатели их технологичности окажутся еще ниже.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3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модулей обслуживания данных характерна информационная связность функций. Данные таких модулей могут быть связаны по-разному. Так, модули, содержащие описание классов при объектно-ориентированном подходе, характеризуются информационной связностью методов и функциональной связностью данных.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в процессе декомпозиции модулей с другими видами связности, скорее всего, означает недостаточно продуманное проектирование.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8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6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4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7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F3E7E-D2D1-4ABE-A54A-BD4D3568E00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1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93FAA-240C-4C33-ADDC-7F7DEB5D41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7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DE5C3-A8F9-447F-BFB3-6A49232475B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AC726-EAA5-43F9-8999-6630A61CBDC7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1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3DC3C-D895-4096-8828-B464C16D334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3A22B-8EE5-4C37-B77D-7DD42277F93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B6F10-6AEE-4E61-A689-9760845823C2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6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6D610-5F47-47B0-B6DB-C8C87FDC0A2C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A9C8C-A1FF-4382-AB07-D81F8C87C13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4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6CD8B-F3AE-4ED9-8109-08ADE98BE93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019DE-E12C-4B3A-A579-E821D799486E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8768A-4977-4E04-B267-8358BD63C874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7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351CD-C990-4B4F-9DCC-36BB7DD5A5CD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D2C5070A-7D06-4A57-929F-E8CC0CC6C612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1800" y="1772816"/>
            <a:ext cx="6019800" cy="2265784"/>
          </a:xfrm>
        </p:spPr>
        <p:txBody>
          <a:bodyPr/>
          <a:lstStyle/>
          <a:p>
            <a:r>
              <a:rPr lang="ru-RU" altLang="ru-RU" sz="3600" b="1" dirty="0"/>
              <a:t>Общие принципы разработки программных средств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0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pPr eaLnBrk="1" hangingPunct="1"/>
            <a:r>
              <a:rPr lang="ru-RU" sz="3200" dirty="0"/>
              <a:t>Виды связности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6480522" cy="5256584"/>
          </a:xfrm>
        </p:spPr>
        <p:txBody>
          <a:bodyPr/>
          <a:lstStyle/>
          <a:p>
            <a:pPr lvl="0"/>
            <a:r>
              <a:rPr lang="ru-RU" sz="2800" dirty="0"/>
              <a:t>Функциональная</a:t>
            </a:r>
          </a:p>
          <a:p>
            <a:pPr lvl="0"/>
            <a:r>
              <a:rPr lang="ru-RU" sz="2800" dirty="0"/>
              <a:t>Последовательная</a:t>
            </a:r>
          </a:p>
          <a:p>
            <a:pPr lvl="0"/>
            <a:r>
              <a:rPr lang="ru-RU" sz="2800" dirty="0"/>
              <a:t>Информационная (по содержанию)</a:t>
            </a:r>
          </a:p>
          <a:p>
            <a:pPr lvl="0"/>
            <a:r>
              <a:rPr lang="ru-RU" sz="2800" dirty="0"/>
              <a:t>Процедурная</a:t>
            </a:r>
          </a:p>
          <a:p>
            <a:pPr lvl="0"/>
            <a:r>
              <a:rPr lang="ru-RU" sz="2800" dirty="0"/>
              <a:t>Временная</a:t>
            </a:r>
          </a:p>
          <a:p>
            <a:pPr lvl="0"/>
            <a:r>
              <a:rPr lang="ru-RU" sz="2800" dirty="0"/>
              <a:t>Логическая</a:t>
            </a:r>
          </a:p>
          <a:p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4A7C8-E6FF-4045-A65E-E6C398108BD1}"/>
              </a:ext>
            </a:extLst>
          </p:cNvPr>
          <p:cNvSpPr txBox="1"/>
          <p:nvPr/>
        </p:nvSpPr>
        <p:spPr>
          <a:xfrm>
            <a:off x="552364" y="5622339"/>
            <a:ext cx="805188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altLang="ru-RU" sz="2400" dirty="0"/>
              <a:t>Для измерения связности используют понятие силы связности (СС) по шкале от 0 до 10</a:t>
            </a:r>
            <a:endParaRPr lang="ru-RU" sz="2400" dirty="0"/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ACCACA51-AF55-46E3-A73E-03BE0D57F921}"/>
              </a:ext>
            </a:extLst>
          </p:cNvPr>
          <p:cNvSpPr/>
          <p:nvPr/>
        </p:nvSpPr>
        <p:spPr>
          <a:xfrm>
            <a:off x="3979405" y="4686706"/>
            <a:ext cx="1656184" cy="612648"/>
          </a:xfrm>
          <a:prstGeom prst="wedgeRoundRectCallout">
            <a:avLst>
              <a:gd name="adj1" fmla="val -110851"/>
              <a:gd name="adj2" fmla="val -1029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1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4EFD4D1B-E38E-4BCD-B075-FAA7A626EC08}"/>
              </a:ext>
            </a:extLst>
          </p:cNvPr>
          <p:cNvSpPr/>
          <p:nvPr/>
        </p:nvSpPr>
        <p:spPr>
          <a:xfrm>
            <a:off x="4797660" y="3815336"/>
            <a:ext cx="1656184" cy="612648"/>
          </a:xfrm>
          <a:prstGeom prst="wedgeRoundRectCallout">
            <a:avLst>
              <a:gd name="adj1" fmla="val -157661"/>
              <a:gd name="adj2" fmla="val -510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3</a:t>
            </a: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524E247A-E715-48E6-81D3-46A27B04FFA9}"/>
              </a:ext>
            </a:extLst>
          </p:cNvPr>
          <p:cNvSpPr/>
          <p:nvPr/>
        </p:nvSpPr>
        <p:spPr>
          <a:xfrm>
            <a:off x="4831838" y="3031213"/>
            <a:ext cx="1656184" cy="612648"/>
          </a:xfrm>
          <a:prstGeom prst="wedgeRoundRectCallout">
            <a:avLst>
              <a:gd name="adj1" fmla="val -138457"/>
              <a:gd name="adj2" fmla="val -56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5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A69A30E1-068A-494A-9523-BD8FCA70287E}"/>
              </a:ext>
            </a:extLst>
          </p:cNvPr>
          <p:cNvSpPr/>
          <p:nvPr/>
        </p:nvSpPr>
        <p:spPr>
          <a:xfrm>
            <a:off x="7380312" y="2425867"/>
            <a:ext cx="1656184" cy="612648"/>
          </a:xfrm>
          <a:prstGeom prst="wedgeRoundRectCallout">
            <a:avLst>
              <a:gd name="adj1" fmla="val -76044"/>
              <a:gd name="adj2" fmla="val 138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7</a:t>
            </a:r>
          </a:p>
        </p:txBody>
      </p: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C6EDA979-4A28-4D0E-AA7C-EC590F6560C6}"/>
              </a:ext>
            </a:extLst>
          </p:cNvPr>
          <p:cNvSpPr/>
          <p:nvPr/>
        </p:nvSpPr>
        <p:spPr>
          <a:xfrm>
            <a:off x="5004048" y="1846575"/>
            <a:ext cx="1656184" cy="612648"/>
          </a:xfrm>
          <a:prstGeom prst="wedgeRoundRectCallout">
            <a:avLst>
              <a:gd name="adj1" fmla="val -94048"/>
              <a:gd name="adj2" fmla="val 7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9</a:t>
            </a:r>
          </a:p>
        </p:txBody>
      </p:sp>
      <p:sp>
        <p:nvSpPr>
          <p:cNvPr id="11" name="Облачко с текстом: прямоугольное со скругленными углами 10">
            <a:extLst>
              <a:ext uri="{FF2B5EF4-FFF2-40B4-BE49-F238E27FC236}">
                <a16:creationId xmlns:a16="http://schemas.microsoft.com/office/drawing/2014/main" id="{C848FDB8-174B-4F06-A522-009988360CE0}"/>
              </a:ext>
            </a:extLst>
          </p:cNvPr>
          <p:cNvSpPr/>
          <p:nvPr/>
        </p:nvSpPr>
        <p:spPr>
          <a:xfrm>
            <a:off x="5013379" y="1069397"/>
            <a:ext cx="1656184" cy="612648"/>
          </a:xfrm>
          <a:prstGeom prst="wedgeRoundRectCallout">
            <a:avLst>
              <a:gd name="adj1" fmla="val -115652"/>
              <a:gd name="adj2" fmla="val 560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СС = 10</a:t>
            </a:r>
          </a:p>
        </p:txBody>
      </p:sp>
    </p:spTree>
    <p:extLst>
      <p:ext uri="{BB962C8B-B14F-4D97-AF65-F5344CB8AC3E}">
        <p14:creationId xmlns:p14="http://schemas.microsoft.com/office/powerpoint/2010/main" val="282970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sz="3200" dirty="0"/>
              <a:t>Виды связности – Функциональная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229600" cy="5400600"/>
          </a:xfrm>
        </p:spPr>
        <p:txBody>
          <a:bodyPr/>
          <a:lstStyle/>
          <a:p>
            <a:r>
              <a:rPr lang="ru-RU" sz="2400" dirty="0"/>
              <a:t>При </a:t>
            </a:r>
            <a:r>
              <a:rPr lang="ru-RU" sz="2400" b="1" dirty="0"/>
              <a:t>функциональной связности</a:t>
            </a:r>
            <a:r>
              <a:rPr lang="ru-RU" sz="2400" dirty="0"/>
              <a:t> все объекты модуля предназначены для выполнения одной функции</a:t>
            </a:r>
          </a:p>
          <a:p>
            <a:r>
              <a:rPr lang="ru-RU" sz="2400" dirty="0"/>
              <a:t>Модуль, элементы которого связаны функционально, имеет четко определенную цель – при его вызове выполняется одна задача, </a:t>
            </a:r>
          </a:p>
          <a:p>
            <a:pPr lvl="1"/>
            <a:r>
              <a:rPr lang="ru-RU" sz="2000" dirty="0"/>
              <a:t>например, подпрограмма поиска минимального элемента массива. </a:t>
            </a:r>
          </a:p>
          <a:p>
            <a:r>
              <a:rPr lang="ru-RU" sz="2400" dirty="0"/>
              <a:t>Такой модуль имеет максимальную связность, следствием которой являются его хорошие технологические качества: простота тестирования, модификации и сопровождения</a:t>
            </a:r>
          </a:p>
          <a:p>
            <a:r>
              <a:rPr lang="ru-RU" sz="2400" dirty="0"/>
              <a:t>Требование структурной декомпозиции</a:t>
            </a:r>
            <a:br>
              <a:rPr lang="ru-RU" sz="2400" dirty="0"/>
            </a:br>
            <a:r>
              <a:rPr lang="ru-RU" sz="2400" dirty="0"/>
              <a:t>                 «</a:t>
            </a:r>
            <a:r>
              <a:rPr lang="ru-RU" sz="2400" i="1" dirty="0"/>
              <a:t>один модуль - одна функция</a:t>
            </a:r>
            <a:r>
              <a:rPr lang="ru-RU" sz="2400" dirty="0"/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894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pPr eaLnBrk="1" hangingPunct="1"/>
            <a:r>
              <a:rPr lang="ru-RU" sz="3200" dirty="0"/>
              <a:t>Виды связности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229600" cy="5400600"/>
          </a:xfrm>
        </p:spPr>
        <p:txBody>
          <a:bodyPr/>
          <a:lstStyle/>
          <a:p>
            <a:r>
              <a:rPr lang="ru-RU" sz="2400" dirty="0"/>
              <a:t>При </a:t>
            </a:r>
            <a:r>
              <a:rPr lang="ru-RU" sz="2400" b="1" dirty="0"/>
              <a:t>последовательной связности</a:t>
            </a:r>
            <a:r>
              <a:rPr lang="ru-RU" sz="2400" dirty="0"/>
              <a:t> функций выход одной функции служит исходными данными для другой функции</a:t>
            </a:r>
          </a:p>
          <a:p>
            <a:r>
              <a:rPr lang="ru-RU" sz="2400" b="1" dirty="0"/>
              <a:t>Информационно связанными</a:t>
            </a:r>
            <a:r>
              <a:rPr lang="ru-RU" sz="2400" dirty="0"/>
              <a:t> считают функции, обрабатывающие одни и те же данные </a:t>
            </a:r>
          </a:p>
          <a:p>
            <a:r>
              <a:rPr lang="ru-RU" sz="2400" b="1" dirty="0"/>
              <a:t>Процедурно</a:t>
            </a:r>
            <a:r>
              <a:rPr lang="ru-RU" sz="2400" dirty="0"/>
              <a:t> связаны функции или данные, которые являются частями одного процесса</a:t>
            </a:r>
          </a:p>
          <a:p>
            <a:r>
              <a:rPr lang="ru-RU" sz="2400" b="1" dirty="0"/>
              <a:t>Временная связность</a:t>
            </a:r>
            <a:r>
              <a:rPr lang="ru-RU" sz="2400" dirty="0"/>
              <a:t> функций подразумевает, что эти функции выполняются параллельно или в течение некоторого периода времени, и означает, что они используются в некотором временном интервале</a:t>
            </a:r>
          </a:p>
          <a:p>
            <a:r>
              <a:rPr lang="ru-RU" sz="2400" b="1" dirty="0"/>
              <a:t>Логическая связь</a:t>
            </a:r>
            <a:r>
              <a:rPr lang="ru-RU" sz="2400" dirty="0"/>
              <a:t> базируется на объединении данных или функций в одну логическую группу.</a:t>
            </a:r>
          </a:p>
        </p:txBody>
      </p:sp>
    </p:spTree>
    <p:extLst>
      <p:ext uri="{BB962C8B-B14F-4D97-AF65-F5344CB8AC3E}">
        <p14:creationId xmlns:p14="http://schemas.microsoft.com/office/powerpoint/2010/main" val="24973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Последовательная связность (данных)</a:t>
            </a:r>
          </a:p>
          <a:p>
            <a:r>
              <a:rPr lang="ru-RU" sz="2400" dirty="0"/>
              <a:t>Связность данных возникает когда модули делятся общими данными через передачу параметров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10E2FA-F87A-4102-A4EA-C0998341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71758"/>
            <a:ext cx="4662438" cy="42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9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95232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Связность по содержанию (информационная)</a:t>
            </a:r>
          </a:p>
          <a:p>
            <a:r>
              <a:rPr lang="ru-RU" sz="2400" dirty="0"/>
              <a:t>Появляется, когда один модуль модифицирует или зависит от внутреннего содержания другого модуля (например, использует его переменные)</a:t>
            </a:r>
          </a:p>
          <a:p>
            <a:pPr lvl="1"/>
            <a:r>
              <a:rPr lang="ru-RU" sz="2000" dirty="0"/>
              <a:t>Поэтому изменение способа, которым второй модуль обрабатывает данные, потребует изменения зависимого модуля.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6CA35-3E57-420F-A6AD-0DBF6CB392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71800" y="2996952"/>
            <a:ext cx="5400600" cy="3629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301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Связность по общности данных</a:t>
            </a:r>
          </a:p>
          <a:p>
            <a:r>
              <a:rPr lang="ru-RU" sz="2400" dirty="0"/>
              <a:t>Два модуля имеют общие глобальные данные (глобальные переменные)</a:t>
            </a:r>
          </a:p>
          <a:p>
            <a:pPr lvl="1"/>
            <a:r>
              <a:rPr lang="ru-RU" sz="2000" dirty="0"/>
              <a:t>Изменение общего ресурса предполагает изменение всех модулей что его используют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C38BBA-151F-4CF8-B163-D9EFF210F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3848" y="2636912"/>
            <a:ext cx="5122912" cy="40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Связность по интерфейсу (внешняя связность)</a:t>
            </a:r>
          </a:p>
          <a:p>
            <a:r>
              <a:rPr lang="ru-RU" sz="2400" dirty="0"/>
              <a:t>Появляется когда два модуля разделяют навязанный извне формат данных, протокол коммуникации или интерфейс устройства </a:t>
            </a:r>
          </a:p>
          <a:p>
            <a:pPr lvl="1"/>
            <a:r>
              <a:rPr lang="ru-RU" sz="2000" dirty="0"/>
              <a:t>Обычно это связано с взаимодействием с внешними инструментами или программами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7EF80-D706-433E-B7AB-0CB30F38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7824" y="2996952"/>
            <a:ext cx="5490251" cy="36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5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Связность контроля</a:t>
            </a:r>
          </a:p>
          <a:p>
            <a:r>
              <a:rPr lang="ru-RU" sz="2400" dirty="0"/>
              <a:t>Появляется когда один модуль контролирует ход работы другого, передавая ему информацию о том, что делать</a:t>
            </a:r>
          </a:p>
          <a:p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FE2A65-AA3A-41EC-B23A-8E5D5498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1840" y="2420888"/>
            <a:ext cx="4824933" cy="36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F3219D-B24E-4962-89F7-177F09A7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Связность от структурированных данных</a:t>
            </a:r>
          </a:p>
          <a:p>
            <a:r>
              <a:rPr lang="ru-RU" sz="2400" dirty="0"/>
              <a:t>Модули имеют общую сложную структуру данных, и используют только ее части, возможно разные </a:t>
            </a:r>
          </a:p>
          <a:p>
            <a:pPr lvl="1"/>
            <a:r>
              <a:rPr lang="ru-RU" sz="2000" dirty="0"/>
              <a:t>например функции передается запись, хотя она требует лишь его часть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521EE-B04E-4001-8561-40E876B796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3848" y="2564752"/>
            <a:ext cx="5482952" cy="39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Оценка качества декомпозиции программы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50405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2800" dirty="0"/>
              <a:t>При хорошо продуманной декомпозиции модули верхних уровней иерархии имеют </a:t>
            </a:r>
            <a:r>
              <a:rPr lang="ru-RU" sz="2800" b="1" dirty="0"/>
              <a:t>функциональную</a:t>
            </a:r>
            <a:r>
              <a:rPr lang="ru-RU" sz="2800" dirty="0"/>
              <a:t> или </a:t>
            </a:r>
            <a:r>
              <a:rPr lang="ru-RU" sz="2800" b="1" dirty="0"/>
              <a:t>последовательную</a:t>
            </a:r>
            <a:r>
              <a:rPr lang="ru-RU" sz="2800" dirty="0"/>
              <a:t> связность функций и данных. </a:t>
            </a:r>
          </a:p>
          <a:p>
            <a:pPr>
              <a:spcBef>
                <a:spcPts val="1200"/>
              </a:spcBef>
            </a:pPr>
            <a:r>
              <a:rPr lang="ru-RU" sz="2800" dirty="0"/>
              <a:t>Для модулей обслуживания данных характерна </a:t>
            </a:r>
            <a:r>
              <a:rPr lang="ru-RU" sz="2800" b="1" dirty="0"/>
              <a:t>информационная</a:t>
            </a:r>
            <a:r>
              <a:rPr lang="ru-RU" sz="2800" dirty="0"/>
              <a:t> связность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1683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Основные понятия модульного проектирования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3240360"/>
          </a:xfrm>
        </p:spPr>
        <p:txBody>
          <a:bodyPr/>
          <a:lstStyle/>
          <a:p>
            <a:pPr eaLnBrk="1" hangingPunct="1"/>
            <a:r>
              <a:rPr lang="ru-RU" sz="2400" b="1" dirty="0"/>
              <a:t>Модульное проектирование </a:t>
            </a:r>
            <a:r>
              <a:rPr lang="ru-RU" sz="2400" dirty="0"/>
              <a:t>– предполагает разделение основной задачи на отдельные структурные компоненты (подзадачи) и создание для них отдельной автономной программы – модуля</a:t>
            </a:r>
          </a:p>
          <a:p>
            <a:pPr eaLnBrk="1" hangingPunct="1"/>
            <a:endParaRPr lang="ru-RU" sz="2400" dirty="0"/>
          </a:p>
          <a:p>
            <a:pPr eaLnBrk="1" hangingPunct="1"/>
            <a:r>
              <a:rPr lang="ru-RU" sz="2400" b="1" dirty="0"/>
              <a:t>Модульная программа</a:t>
            </a:r>
            <a:r>
              <a:rPr lang="ru-RU" sz="2400" dirty="0"/>
              <a:t> – это программа, в которой любую часть логической структуры можно изменить, не вызывая изменений в ее других частях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5312306"/>
            <a:ext cx="4248472" cy="1015663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ru-RU" sz="2000" dirty="0"/>
              <a:t>В процедурном программировании модуль – </a:t>
            </a:r>
            <a:r>
              <a:rPr lang="ru-RU" sz="2000" b="1" dirty="0"/>
              <a:t>процедура (функция)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92886" y="5312306"/>
            <a:ext cx="4176464" cy="1015663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ru-RU" sz="2000" dirty="0"/>
              <a:t>В объектно-ориентированном программировании модуль – </a:t>
            </a:r>
            <a:r>
              <a:rPr lang="ru-RU" sz="2000" b="1" dirty="0"/>
              <a:t>класс </a:t>
            </a:r>
          </a:p>
        </p:txBody>
      </p:sp>
    </p:spTree>
    <p:extLst>
      <p:ext uri="{BB962C8B-B14F-4D97-AF65-F5344CB8AC3E}">
        <p14:creationId xmlns:p14="http://schemas.microsoft.com/office/powerpoint/2010/main" val="237306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Оценка качества декомпозиции программы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5040560"/>
          </a:xfrm>
        </p:spPr>
        <p:txBody>
          <a:bodyPr/>
          <a:lstStyle/>
          <a:p>
            <a:pPr marL="363538" indent="-363538">
              <a:buNone/>
            </a:pPr>
            <a:r>
              <a:rPr lang="ru-RU" sz="2800" b="1" dirty="0"/>
              <a:t>Сцепление</a:t>
            </a:r>
            <a:r>
              <a:rPr lang="ru-RU" sz="2800" dirty="0"/>
              <a:t> является мерой взаимозависимости модулей, которая определяет, насколько хорошо модули </a:t>
            </a:r>
            <a:r>
              <a:rPr lang="ru-RU" sz="2800" b="1" i="1" dirty="0"/>
              <a:t>отделены</a:t>
            </a:r>
            <a:r>
              <a:rPr lang="ru-RU" sz="2800" dirty="0"/>
              <a:t> друг от друга</a:t>
            </a:r>
          </a:p>
          <a:p>
            <a:r>
              <a:rPr lang="ru-RU" sz="2800" dirty="0"/>
              <a:t>Модули независимы, если каждый из них не содержит никакой информации о другом</a:t>
            </a:r>
          </a:p>
          <a:p>
            <a:r>
              <a:rPr lang="ru-RU" sz="2800" dirty="0"/>
              <a:t>Чем больше информации о других модулях хранит модуль, тем крепче он с ними сцеплен</a:t>
            </a:r>
          </a:p>
        </p:txBody>
      </p:sp>
    </p:spTree>
    <p:extLst>
      <p:ext uri="{BB962C8B-B14F-4D97-AF65-F5344CB8AC3E}">
        <p14:creationId xmlns:p14="http://schemas.microsoft.com/office/powerpoint/2010/main" val="257364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5040560"/>
          </a:xfrm>
        </p:spPr>
        <p:txBody>
          <a:bodyPr/>
          <a:lstStyle/>
          <a:p>
            <a:pPr lvl="0"/>
            <a:r>
              <a:rPr lang="ru-RU" sz="2800" dirty="0"/>
              <a:t>По данным</a:t>
            </a:r>
          </a:p>
          <a:p>
            <a:pPr lvl="0"/>
            <a:r>
              <a:rPr lang="ru-RU" sz="2800" dirty="0"/>
              <a:t>По образцу</a:t>
            </a:r>
          </a:p>
          <a:p>
            <a:pPr lvl="0"/>
            <a:r>
              <a:rPr lang="ru-RU" sz="2800" dirty="0"/>
              <a:t>По управлению</a:t>
            </a:r>
          </a:p>
          <a:p>
            <a:pPr lvl="0"/>
            <a:r>
              <a:rPr lang="ru-RU" sz="2800" dirty="0"/>
              <a:t>По общей области данных</a:t>
            </a:r>
          </a:p>
          <a:p>
            <a:pPr lvl="0"/>
            <a:r>
              <a:rPr lang="ru-RU" sz="2800" dirty="0"/>
              <a:t>По содержимому</a:t>
            </a:r>
          </a:p>
        </p:txBody>
      </p:sp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08C46582-9F8D-473C-9CEC-A6DDF16E91F7}"/>
              </a:ext>
            </a:extLst>
          </p:cNvPr>
          <p:cNvSpPr/>
          <p:nvPr/>
        </p:nvSpPr>
        <p:spPr>
          <a:xfrm>
            <a:off x="5652120" y="1431437"/>
            <a:ext cx="1224136" cy="612648"/>
          </a:xfrm>
          <a:prstGeom prst="wedgeRoundRectCallout">
            <a:avLst>
              <a:gd name="adj1" fmla="val -254669"/>
              <a:gd name="adj2" fmla="val 332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СЦ = 1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B9AE51B8-6DCB-481F-9112-DF6661158507}"/>
              </a:ext>
            </a:extLst>
          </p:cNvPr>
          <p:cNvSpPr/>
          <p:nvPr/>
        </p:nvSpPr>
        <p:spPr>
          <a:xfrm>
            <a:off x="5652120" y="2204864"/>
            <a:ext cx="1224136" cy="612648"/>
          </a:xfrm>
          <a:prstGeom prst="wedgeRoundRectCallout">
            <a:avLst>
              <a:gd name="adj1" fmla="val -254669"/>
              <a:gd name="adj2" fmla="val 8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СЦ = 3</a:t>
            </a:r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CA3F07FB-976F-4256-AFAA-988B4F748777}"/>
              </a:ext>
            </a:extLst>
          </p:cNvPr>
          <p:cNvSpPr/>
          <p:nvPr/>
        </p:nvSpPr>
        <p:spPr>
          <a:xfrm>
            <a:off x="5652120" y="3076761"/>
            <a:ext cx="1224136" cy="612648"/>
          </a:xfrm>
          <a:prstGeom prst="wedgeRoundRectCallout">
            <a:avLst>
              <a:gd name="adj1" fmla="val -209201"/>
              <a:gd name="adj2" fmla="val -607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СЦ = 4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B4453A94-BD90-42AB-B2F7-D06E97C47ED7}"/>
              </a:ext>
            </a:extLst>
          </p:cNvPr>
          <p:cNvSpPr/>
          <p:nvPr/>
        </p:nvSpPr>
        <p:spPr>
          <a:xfrm>
            <a:off x="5652120" y="3840387"/>
            <a:ext cx="1224136" cy="612648"/>
          </a:xfrm>
          <a:prstGeom prst="wedgeRoundRectCallout">
            <a:avLst>
              <a:gd name="adj1" fmla="val -87411"/>
              <a:gd name="adj2" fmla="val -67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СЦ = 7</a:t>
            </a: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D47549BA-A0E8-48E6-B3DF-008423AF28E8}"/>
              </a:ext>
            </a:extLst>
          </p:cNvPr>
          <p:cNvSpPr/>
          <p:nvPr/>
        </p:nvSpPr>
        <p:spPr>
          <a:xfrm>
            <a:off x="4427984" y="4850868"/>
            <a:ext cx="1512168" cy="612648"/>
          </a:xfrm>
          <a:prstGeom prst="wedgeRoundRectCallout">
            <a:avLst>
              <a:gd name="adj1" fmla="val -97155"/>
              <a:gd name="adj2" fmla="val -1548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СЦ = 10</a:t>
            </a:r>
          </a:p>
        </p:txBody>
      </p:sp>
    </p:spTree>
    <p:extLst>
      <p:ext uri="{BB962C8B-B14F-4D97-AF65-F5344CB8AC3E}">
        <p14:creationId xmlns:p14="http://schemas.microsoft.com/office/powerpoint/2010/main" val="212620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29600" cy="5040560"/>
          </a:xfrm>
        </p:spPr>
        <p:txBody>
          <a:bodyPr/>
          <a:lstStyle/>
          <a:p>
            <a:pPr lvl="0"/>
            <a:r>
              <a:rPr lang="ru-RU" sz="2800" b="1" dirty="0"/>
              <a:t>Сцепление по данным</a:t>
            </a:r>
            <a:r>
              <a:rPr lang="ru-RU" sz="2800" dirty="0"/>
              <a:t> предполагает, что модули обмениваются данными, представленными скалярными значениями. </a:t>
            </a:r>
          </a:p>
          <a:p>
            <a:pPr lvl="0"/>
            <a:r>
              <a:rPr lang="ru-RU" sz="2800" dirty="0"/>
              <a:t>При небольшом количестве передаваемых параметров этот тип обеспечивает наилучшие технологические характеристики программного обеспечения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BD3B756-6C32-4D42-A8D8-836B86788575}"/>
              </a:ext>
            </a:extLst>
          </p:cNvPr>
          <p:cNvGrpSpPr>
            <a:grpSpLocks/>
          </p:cNvGrpSpPr>
          <p:nvPr/>
        </p:nvGrpSpPr>
        <p:grpSpPr bwMode="auto">
          <a:xfrm>
            <a:off x="3563888" y="4869160"/>
            <a:ext cx="5236902" cy="1684784"/>
            <a:chOff x="960" y="2688"/>
            <a:chExt cx="3408" cy="11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63F188-2B56-4D7C-B80B-04D5DE29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0" cy="384"/>
            </a:xfrm>
            <a:prstGeom prst="rect">
              <a:avLst/>
            </a:prstGeom>
            <a:grpFill/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А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1D4711-9AAA-4B42-BDFC-67D3DA306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152" cy="432"/>
            </a:xfrm>
            <a:prstGeom prst="rect">
              <a:avLst/>
            </a:prstGeom>
            <a:grpFill/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В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249EC4B-76C9-4C91-8E5F-6E758091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72"/>
              <a:ext cx="1920" cy="336"/>
            </a:xfrm>
            <a:prstGeom prst="line">
              <a:avLst/>
            </a:prstGeom>
            <a:grp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B656F4E-C880-4A86-8DEA-88CE2A214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880"/>
              <a:ext cx="1920" cy="2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Элементы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229600" cy="5400600"/>
          </a:xfrm>
        </p:spPr>
        <p:txBody>
          <a:bodyPr/>
          <a:lstStyle/>
          <a:p>
            <a:pPr lvl="0"/>
            <a:r>
              <a:rPr lang="ru-RU" sz="2800" b="1" dirty="0"/>
              <a:t>Сцепление по образцу</a:t>
            </a:r>
            <a:r>
              <a:rPr lang="ru-RU" sz="2800" dirty="0"/>
              <a:t> предполагает, что модули обмениваются данными, объединенными в структуры</a:t>
            </a:r>
          </a:p>
          <a:p>
            <a:pPr lvl="0"/>
            <a:r>
              <a:rPr lang="ru-RU" sz="2400" dirty="0"/>
              <a:t>Этот тип также обеспечивает неплохие характеристики, но они хуже, чем у предыдущего типа, так как конкретные передаваемые данные «спрятаны» в структуры, и потому уменьшается «прозрачность» связи между модулями. </a:t>
            </a:r>
          </a:p>
          <a:p>
            <a:pPr lvl="0"/>
            <a:r>
              <a:rPr lang="ru-RU" sz="2400" dirty="0"/>
              <a:t>При изменении структуры передаваемых данных необходимо модифицировать все использующие ее модули</a:t>
            </a:r>
          </a:p>
        </p:txBody>
      </p:sp>
    </p:spTree>
    <p:extLst>
      <p:ext uri="{BB962C8B-B14F-4D97-AF65-F5344CB8AC3E}">
        <p14:creationId xmlns:p14="http://schemas.microsoft.com/office/powerpoint/2010/main" val="36429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229600" cy="2232248"/>
          </a:xfrm>
        </p:spPr>
        <p:txBody>
          <a:bodyPr/>
          <a:lstStyle/>
          <a:p>
            <a:pPr lvl="0"/>
            <a:r>
              <a:rPr lang="ru-RU" sz="2800" b="1" dirty="0"/>
              <a:t>При сцеплении по управлению</a:t>
            </a:r>
            <a:r>
              <a:rPr lang="ru-RU" sz="2800" dirty="0"/>
              <a:t> один модуль посылает другому некоторый информационный объект (флаг), предназначенный для управления внутренней логикой модуля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8B6DCC1E-F59D-4604-AA6E-B8BC603A69F6}"/>
              </a:ext>
            </a:extLst>
          </p:cNvPr>
          <p:cNvGrpSpPr>
            <a:grpSpLocks/>
          </p:cNvGrpSpPr>
          <p:nvPr/>
        </p:nvGrpSpPr>
        <p:grpSpPr bwMode="auto">
          <a:xfrm>
            <a:off x="1767408" y="3786336"/>
            <a:ext cx="6477000" cy="2667000"/>
            <a:chOff x="864" y="2208"/>
            <a:chExt cx="4080" cy="168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9F7E451F-C5BA-42FA-BD10-422161A6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2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начало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CF7AFADB-B36D-4DE9-9F65-09E4E276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36"/>
              <a:ext cx="1008" cy="288"/>
            </a:xfrm>
            <a:prstGeom prst="flowChartDecision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Флаг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813C257-5022-447E-875E-59E5903B1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72"/>
              <a:ext cx="624" cy="192"/>
            </a:xfrm>
            <a:prstGeom prst="flowChartProcess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4F7A1F88-E81A-47A2-8DE9-5BB17D98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624" cy="192"/>
            </a:xfrm>
            <a:prstGeom prst="flowChartProcess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DDF886BE-C91B-470F-8968-CAB6C9FD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48"/>
              <a:ext cx="960" cy="240"/>
            </a:xfrm>
            <a:prstGeom prst="flowChartTerminator">
              <a:avLst/>
            </a:prstGeom>
            <a:solidFill>
              <a:srgbClr val="ECD882"/>
            </a:solidFill>
            <a:ln w="9525">
              <a:solidFill>
                <a:srgbClr val="40458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rPr>
                <a:t>конец</a:t>
              </a: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AEE67BDE-A9DA-4CE6-BB90-8F47426DB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2880"/>
              <a:ext cx="405" cy="189"/>
            </a:xfrm>
            <a:custGeom>
              <a:avLst/>
              <a:gdLst>
                <a:gd name="T0" fmla="*/ 0 w 405"/>
                <a:gd name="T1" fmla="*/ 0 h 189"/>
                <a:gd name="T2" fmla="*/ 405 w 405"/>
                <a:gd name="T3" fmla="*/ 9 h 189"/>
                <a:gd name="T4" fmla="*/ 405 w 405"/>
                <a:gd name="T5" fmla="*/ 189 h 189"/>
                <a:gd name="T6" fmla="*/ 0 60000 65536"/>
                <a:gd name="T7" fmla="*/ 0 60000 65536"/>
                <a:gd name="T8" fmla="*/ 0 60000 65536"/>
                <a:gd name="T9" fmla="*/ 0 w 405"/>
                <a:gd name="T10" fmla="*/ 0 h 189"/>
                <a:gd name="T11" fmla="*/ 405 w 405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" h="189">
                  <a:moveTo>
                    <a:pt x="0" y="0"/>
                  </a:moveTo>
                  <a:cubicBezTo>
                    <a:pt x="219" y="16"/>
                    <a:pt x="84" y="9"/>
                    <a:pt x="405" y="9"/>
                  </a:cubicBezTo>
                  <a:cubicBezTo>
                    <a:pt x="405" y="69"/>
                    <a:pt x="405" y="129"/>
                    <a:pt x="405" y="189"/>
                  </a:cubicBezTo>
                </a:path>
              </a:pathLst>
            </a:custGeom>
            <a:noFill/>
            <a:ln w="9525">
              <a:solidFill>
                <a:srgbClr val="40458C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4F37BD7-9B4F-4A74-9286-3D3440EB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264"/>
              <a:ext cx="0" cy="19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8A8987B4-EC91-4637-B42B-BAFE138D1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56"/>
              <a:ext cx="1728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06FCBCB8-7784-4138-9BF9-CD014430F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264"/>
              <a:ext cx="0" cy="19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4834E289-40BA-4F24-8BB9-52CAE8EF0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336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0710ACEB-B069-438C-BAE6-F1696C08D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880"/>
              <a:ext cx="0" cy="19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EC57CDC7-9D89-4F21-A09F-4AAD1031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96"/>
              <a:ext cx="0" cy="24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4CAF44FB-4A22-46ED-888F-78BF2D2C7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456"/>
              <a:ext cx="0" cy="192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2455D4E-9F17-42F7-838D-8D3BBB64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208"/>
              <a:ext cx="1920" cy="1200"/>
              <a:chOff x="960" y="2688"/>
              <a:chExt cx="3408" cy="1152"/>
            </a:xfrm>
          </p:grpSpPr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4CD6C969-999D-4052-A0C2-D9341A17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960" cy="384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altLang="ru-R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+mn-cs"/>
                  </a:rPr>
                  <a:t>А</a:t>
                </a:r>
              </a:p>
            </p:txBody>
          </p:sp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B34B9179-D854-4136-858E-9AE4A4F8B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408"/>
                <a:ext cx="1152" cy="432"/>
              </a:xfrm>
              <a:prstGeom prst="rect">
                <a:avLst/>
              </a:prstGeom>
              <a:solidFill>
                <a:srgbClr val="ECD882"/>
              </a:solidFill>
              <a:ln w="9525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altLang="ru-R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+mn-cs"/>
                  </a:rPr>
                  <a:t>В</a:t>
                </a:r>
              </a:p>
            </p:txBody>
          </p:sp>
          <p:sp>
            <p:nvSpPr>
              <p:cNvPr id="23" name="Line 25">
                <a:extLst>
                  <a:ext uri="{FF2B5EF4-FFF2-40B4-BE49-F238E27FC236}">
                    <a16:creationId xmlns:a16="http://schemas.microsoft.com/office/drawing/2014/main" id="{D4C1F4BD-40F0-47B0-9DB0-9345C7928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1920" cy="336"/>
              </a:xfrm>
              <a:prstGeom prst="line">
                <a:avLst/>
              </a:prstGeom>
              <a:noFill/>
              <a:ln w="9525">
                <a:solidFill>
                  <a:srgbClr val="4045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4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cs typeface="+mn-cs"/>
                </a:endParaRPr>
              </a:p>
            </p:txBody>
          </p:sp>
          <p:sp>
            <p:nvSpPr>
              <p:cNvPr id="24" name="Text Box 26">
                <a:extLst>
                  <a:ext uri="{FF2B5EF4-FFF2-40B4-BE49-F238E27FC236}">
                    <a16:creationId xmlns:a16="http://schemas.microsoft.com/office/drawing/2014/main" id="{25314D88-93AF-411A-BA9A-7F7A86C79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9" y="2880"/>
                <a:ext cx="191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altLang="ru-R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cs typeface="+mn-cs"/>
                  </a:rPr>
                  <a:t>Флаг</a:t>
                </a:r>
              </a:p>
            </p:txBody>
          </p:sp>
        </p:grpSp>
        <p:sp>
          <p:nvSpPr>
            <p:cNvPr id="19" name="Arc 31">
              <a:extLst>
                <a:ext uri="{FF2B5EF4-FFF2-40B4-BE49-F238E27FC236}">
                  <a16:creationId xmlns:a16="http://schemas.microsoft.com/office/drawing/2014/main" id="{9E22B711-077D-4DAE-883F-A9442EC300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8" y="2352"/>
              <a:ext cx="864" cy="624"/>
            </a:xfrm>
            <a:custGeom>
              <a:avLst/>
              <a:gdLst>
                <a:gd name="T0" fmla="*/ 0 w 21600"/>
                <a:gd name="T1" fmla="*/ 0 h 21600"/>
                <a:gd name="T2" fmla="*/ 35 w 21600"/>
                <a:gd name="T3" fmla="*/ 18 h 21600"/>
                <a:gd name="T4" fmla="*/ 0 w 21600"/>
                <a:gd name="T5" fmla="*/ 1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40458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  <p:sp>
          <p:nvSpPr>
            <p:cNvPr id="20" name="Arc 32">
              <a:extLst>
                <a:ext uri="{FF2B5EF4-FFF2-40B4-BE49-F238E27FC236}">
                  <a16:creationId xmlns:a16="http://schemas.microsoft.com/office/drawing/2014/main" id="{4B8B6397-C754-4694-958E-4960B6283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496" y="3408"/>
              <a:ext cx="1200" cy="480"/>
            </a:xfrm>
            <a:custGeom>
              <a:avLst/>
              <a:gdLst>
                <a:gd name="T0" fmla="*/ 0 w 21600"/>
                <a:gd name="T1" fmla="*/ 0 h 21600"/>
                <a:gd name="T2" fmla="*/ 67 w 21600"/>
                <a:gd name="T3" fmla="*/ 11 h 21600"/>
                <a:gd name="T4" fmla="*/ 0 w 21600"/>
                <a:gd name="T5" fmla="*/ 1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40458C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6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229600" cy="5400600"/>
          </a:xfrm>
        </p:spPr>
        <p:txBody>
          <a:bodyPr/>
          <a:lstStyle/>
          <a:p>
            <a:r>
              <a:rPr lang="ru-RU" sz="2400" b="1" dirty="0"/>
              <a:t>Сцепление по общей области данных</a:t>
            </a:r>
            <a:r>
              <a:rPr lang="ru-RU" sz="2400" dirty="0"/>
              <a:t> предполагает, что модули работают с общей областью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63084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Типы сцепления модулей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808"/>
            <a:ext cx="8229600" cy="5040560"/>
          </a:xfrm>
        </p:spPr>
        <p:txBody>
          <a:bodyPr/>
          <a:lstStyle/>
          <a:p>
            <a:r>
              <a:rPr lang="ru-RU" sz="2400" b="1" dirty="0"/>
              <a:t>Сцепление по содержимому</a:t>
            </a:r>
            <a:r>
              <a:rPr lang="ru-RU" sz="2400" dirty="0"/>
              <a:t>  - один модуль содержит обращения к внутренним компонентам другого (передает управление внутрь, читает и/или изменяет внутренние данные или сами коды).</a:t>
            </a:r>
          </a:p>
          <a:p>
            <a:r>
              <a:rPr lang="ru-RU" sz="2400" dirty="0"/>
              <a:t>Это полностью противоречит </a:t>
            </a:r>
            <a:r>
              <a:rPr lang="ru-RU" sz="2400" dirty="0" err="1"/>
              <a:t>блочно</a:t>
            </a:r>
            <a:r>
              <a:rPr lang="ru-RU" sz="2400" dirty="0"/>
              <a:t>-иерархическому подходу. </a:t>
            </a:r>
          </a:p>
          <a:p>
            <a:r>
              <a:rPr lang="ru-RU" sz="2400" dirty="0"/>
              <a:t>Отдельный модуль в этом случае уже не является блоком («черным ящиком»): его содержимое должно учитываться в процессе разработки другого модуля.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5777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2800" dirty="0"/>
              <a:t>Слабое сцепление (связанность) (</a:t>
            </a:r>
            <a:r>
              <a:rPr lang="ru-RU" sz="2800" dirty="0" err="1"/>
              <a:t>low</a:t>
            </a:r>
            <a:r>
              <a:rPr lang="ru-RU" sz="2800" dirty="0"/>
              <a:t> </a:t>
            </a:r>
            <a:r>
              <a:rPr lang="ru-RU" sz="2800" dirty="0" err="1"/>
              <a:t>coupling</a:t>
            </a:r>
            <a:r>
              <a:rPr lang="ru-RU" sz="2800" dirty="0"/>
              <a:t>) и сильная связность (</a:t>
            </a:r>
            <a:r>
              <a:rPr lang="ru-RU" sz="2800" dirty="0" err="1"/>
              <a:t>high</a:t>
            </a:r>
            <a:r>
              <a:rPr lang="ru-RU" sz="2800" dirty="0"/>
              <a:t> </a:t>
            </a:r>
            <a:r>
              <a:rPr lang="ru-RU" sz="2800" dirty="0" err="1"/>
              <a:t>cohesion</a:t>
            </a:r>
            <a:r>
              <a:rPr lang="ru-RU" sz="28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3068960"/>
            <a:ext cx="8355308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0494" y="2028342"/>
            <a:ext cx="2043011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Хорошо</a:t>
            </a:r>
          </a:p>
        </p:txBody>
      </p:sp>
    </p:spTree>
    <p:extLst>
      <p:ext uri="{BB962C8B-B14F-4D97-AF65-F5344CB8AC3E}">
        <p14:creationId xmlns:p14="http://schemas.microsoft.com/office/powerpoint/2010/main" val="23866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C3C651-F570-4065-85CD-AE83E3D9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1944216"/>
          </a:xfrm>
        </p:spPr>
        <p:txBody>
          <a:bodyPr/>
          <a:lstStyle/>
          <a:p>
            <a:r>
              <a:rPr lang="ru-RU" sz="2800" dirty="0"/>
              <a:t>Элемент с низкой степенью связанности (или слабым связыванием, </a:t>
            </a:r>
            <a:r>
              <a:rPr lang="ru-RU" sz="2800" dirty="0" err="1"/>
              <a:t>low</a:t>
            </a:r>
            <a:r>
              <a:rPr lang="ru-RU" sz="2800" dirty="0"/>
              <a:t> </a:t>
            </a:r>
            <a:r>
              <a:rPr lang="ru-RU" sz="2800" dirty="0" err="1"/>
              <a:t>coupling</a:t>
            </a:r>
            <a:r>
              <a:rPr lang="ru-RU" sz="2800" dirty="0"/>
              <a:t> ) </a:t>
            </a:r>
          </a:p>
          <a:p>
            <a:pPr lvl="1"/>
            <a:r>
              <a:rPr lang="ru-RU" sz="2400" dirty="0"/>
              <a:t>зависит от не очень большого числа других элементов и имеет следующие свойства: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64A683-6E26-40F4-B9ED-E02DF1128D3F}"/>
              </a:ext>
            </a:extLst>
          </p:cNvPr>
          <p:cNvSpPr/>
          <p:nvPr/>
        </p:nvSpPr>
        <p:spPr>
          <a:xfrm>
            <a:off x="601216" y="2492896"/>
            <a:ext cx="807524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Малое число зависимостей между модулями (подсистемами)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Слабая зависимость одного модуля (подсистемы) от изменений в другом модуле (подсистеме)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Высокая степень повторного использования модулей (подсистем)</a:t>
            </a:r>
          </a:p>
        </p:txBody>
      </p:sp>
    </p:spTree>
    <p:extLst>
      <p:ext uri="{BB962C8B-B14F-4D97-AF65-F5344CB8AC3E}">
        <p14:creationId xmlns:p14="http://schemas.microsoft.com/office/powerpoint/2010/main" val="139052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2800" dirty="0"/>
              <a:t>Сильное сцепление (связанность) (</a:t>
            </a:r>
            <a:r>
              <a:rPr lang="ru-RU" sz="2800" dirty="0" err="1"/>
              <a:t>high</a:t>
            </a:r>
            <a:r>
              <a:rPr lang="ru-RU" sz="2800" dirty="0"/>
              <a:t> </a:t>
            </a:r>
            <a:r>
              <a:rPr lang="ru-RU" sz="2800" dirty="0" err="1"/>
              <a:t>coupling</a:t>
            </a:r>
            <a:r>
              <a:rPr lang="ru-RU" sz="2800" dirty="0"/>
              <a:t>) и слабая связность (</a:t>
            </a:r>
            <a:r>
              <a:rPr lang="ru-RU" sz="2800" dirty="0" err="1"/>
              <a:t>low</a:t>
            </a:r>
            <a:r>
              <a:rPr lang="ru-RU" sz="2800" dirty="0"/>
              <a:t> </a:t>
            </a:r>
            <a:r>
              <a:rPr lang="ru-RU" sz="2800" dirty="0" err="1"/>
              <a:t>cohesion</a:t>
            </a:r>
            <a:r>
              <a:rPr lang="ru-RU" sz="28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0494" y="2028342"/>
            <a:ext cx="2043011" cy="52322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Плохо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924944"/>
            <a:ext cx="8238062" cy="34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4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681C7-A71E-4F69-A5D1-B79648A6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EB85E-B830-45BD-8BC5-45119EFF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880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800" dirty="0"/>
              <a:t>Реализует определенное какое-то действие </a:t>
            </a:r>
          </a:p>
          <a:p>
            <a:pPr>
              <a:spcBef>
                <a:spcPts val="600"/>
              </a:spcBef>
            </a:pPr>
            <a:r>
              <a:rPr lang="ru-RU" sz="2800" dirty="0"/>
              <a:t>Имеет определенную логическую структуру, т.е. определяет его внутренний алгоритм (то, как модуль выполняет поставленную задачу)</a:t>
            </a:r>
          </a:p>
          <a:p>
            <a:pPr>
              <a:spcBef>
                <a:spcPts val="600"/>
              </a:spcBef>
            </a:pPr>
            <a:r>
              <a:rPr lang="ru-RU" sz="2800" dirty="0"/>
              <a:t>Используется в одном или нескольких контекстах – описывает конкретное использование модуля</a:t>
            </a:r>
          </a:p>
        </p:txBody>
      </p:sp>
    </p:spTree>
    <p:extLst>
      <p:ext uri="{BB962C8B-B14F-4D97-AF65-F5344CB8AC3E}">
        <p14:creationId xmlns:p14="http://schemas.microsoft.com/office/powerpoint/2010/main" val="760429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Уменьшение сцепления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r>
              <a:rPr lang="ru-RU" sz="2400" dirty="0"/>
              <a:t>Сцепление модулей можно уменьшить, удаляя необязательные связи и структурируя необходимые связи. </a:t>
            </a:r>
          </a:p>
          <a:p>
            <a:pPr marL="0" indent="0">
              <a:buNone/>
            </a:pPr>
            <a:r>
              <a:rPr lang="ru-RU" sz="2400" b="1" dirty="0"/>
              <a:t>Пример</a:t>
            </a:r>
            <a:r>
              <a:rPr lang="ru-RU" sz="2400" dirty="0"/>
              <a:t>. Организация модулей в объектно-ориентированном программировании</a:t>
            </a:r>
          </a:p>
          <a:p>
            <a:pPr marL="0" indent="0">
              <a:buNone/>
            </a:pPr>
            <a:r>
              <a:rPr lang="ru-RU" sz="2400" dirty="0"/>
              <a:t>Вместо большого количества параметров метод:</a:t>
            </a:r>
          </a:p>
          <a:p>
            <a:r>
              <a:rPr lang="ru-RU" sz="2400" dirty="0"/>
              <a:t>неявно получает адрес области (структуры), в которой расположены поля объекта, </a:t>
            </a:r>
          </a:p>
          <a:p>
            <a:r>
              <a:rPr lang="ru-RU" sz="2400" dirty="0"/>
              <a:t>явно получает дополнительные параметры. </a:t>
            </a:r>
          </a:p>
          <a:p>
            <a:pPr marL="0" indent="0">
              <a:buNone/>
            </a:pPr>
            <a:r>
              <a:rPr lang="ru-RU" sz="2400" dirty="0"/>
              <a:t>В результате модули оказываются сцепленными по образцу</a:t>
            </a:r>
          </a:p>
        </p:txBody>
      </p:sp>
    </p:spTree>
    <p:extLst>
      <p:ext uri="{BB962C8B-B14F-4D97-AF65-F5344CB8AC3E}">
        <p14:creationId xmlns:p14="http://schemas.microsoft.com/office/powerpoint/2010/main" val="1370409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Методы нисходящего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r>
              <a:rPr lang="ru-RU" sz="2000" dirty="0"/>
              <a:t>На начальном шаге в соответствии с функциональными требованиями </a:t>
            </a:r>
            <a:r>
              <a:rPr lang="ru-RU" sz="2000" b="1" dirty="0"/>
              <a:t>разрабатывается укрупненная структура </a:t>
            </a:r>
            <a:r>
              <a:rPr lang="ru-RU" sz="2000" dirty="0"/>
              <a:t>без детальной проработки отдельных частей</a:t>
            </a:r>
          </a:p>
          <a:p>
            <a:r>
              <a:rPr lang="ru-RU" sz="2000" dirty="0"/>
              <a:t>Затем выделяются функциональные требования более низкого уровня и в соответствии с ними разрабатываются </a:t>
            </a:r>
            <a:r>
              <a:rPr lang="ru-RU" sz="2000" b="1" dirty="0"/>
              <a:t>отдельные компоненты</a:t>
            </a:r>
            <a:r>
              <a:rPr lang="ru-RU" sz="2000" dirty="0"/>
              <a:t>, не детализированные на предыдущем шаге. </a:t>
            </a:r>
          </a:p>
          <a:p>
            <a:r>
              <a:rPr lang="ru-RU" sz="2000" dirty="0"/>
              <a:t>Эти действия являются рекурсивными, то есть каждый из компонентов детализируется до тех пор, пока его составные части не будут окончательно уточнены. В последнем случае принимается решение о прекращении дальнейшего проектирования.</a:t>
            </a:r>
          </a:p>
          <a:p>
            <a:r>
              <a:rPr lang="ru-RU" sz="2000" dirty="0"/>
              <a:t>На каждом шаге нисходящего проектирования делается оценка правильности вносимых уточнений в контексте правильности функционирования разрабатываемого программного средства в целом.</a:t>
            </a:r>
          </a:p>
          <a:p>
            <a:r>
              <a:rPr lang="ru-RU" sz="2000" dirty="0"/>
              <a:t>Компоненты нижнего уровня ПС называются программными модулями.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9278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Методы восходящего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/>
          <a:lstStyle/>
          <a:p>
            <a:r>
              <a:rPr lang="ru-RU" sz="2000" dirty="0"/>
              <a:t>В первую очередь выделяются функции нижнего уровня, которые должно выполнять программное средство. </a:t>
            </a:r>
          </a:p>
          <a:p>
            <a:r>
              <a:rPr lang="ru-RU" sz="2000" dirty="0"/>
              <a:t>Эти функции реализуются с помощью программных модулей самых нижних уровней. </a:t>
            </a:r>
          </a:p>
          <a:p>
            <a:r>
              <a:rPr lang="ru-RU" sz="2000" dirty="0"/>
              <a:t>Затем на основе этих модулей проектируются программные компоненты более высокого уровня. Данные компоненты реализуют функции более высокого уровня. </a:t>
            </a:r>
          </a:p>
          <a:p>
            <a:r>
              <a:rPr lang="ru-RU" sz="2000" dirty="0"/>
              <a:t>Процесс продолжается, пока не будет завершена разработка всего программного средства.</a:t>
            </a:r>
          </a:p>
          <a:p>
            <a:pPr marL="0" indent="0">
              <a:buNone/>
            </a:pPr>
            <a:r>
              <a:rPr lang="ru-RU" sz="2000" dirty="0"/>
              <a:t>Метод восходящего проектирования целесообразно применять в следующих случаях:</a:t>
            </a:r>
          </a:p>
          <a:p>
            <a:pPr lvl="0"/>
            <a:r>
              <a:rPr lang="ru-RU" sz="2000" dirty="0"/>
              <a:t>существуют разработанные модули, которые могут быть использованы для выполнения некоторых функций программы;</a:t>
            </a:r>
          </a:p>
          <a:p>
            <a:pPr lvl="0"/>
            <a:r>
              <a:rPr lang="ru-RU" sz="2000" dirty="0"/>
              <a:t>заранее известно, что некоторые простые или стандартные модули потребуются нескольким различным частям программы (например, подпрограмма анализа ошибок, ввода-вывода и т.п.)</a:t>
            </a:r>
          </a:p>
        </p:txBody>
      </p:sp>
    </p:spTree>
    <p:extLst>
      <p:ext uri="{BB962C8B-B14F-4D97-AF65-F5344CB8AC3E}">
        <p14:creationId xmlns:p14="http://schemas.microsoft.com/office/powerpoint/2010/main" val="217513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2800" dirty="0"/>
              <a:t>Сочетание нисходящего и восходящего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752528"/>
          </a:xfrm>
        </p:spPr>
        <p:txBody>
          <a:bodyPr/>
          <a:lstStyle/>
          <a:p>
            <a:r>
              <a:rPr lang="ru-RU" sz="2400" dirty="0"/>
              <a:t>Сочетание возможно различными способами.</a:t>
            </a:r>
          </a:p>
          <a:p>
            <a:pPr marL="363538" indent="-363538">
              <a:buNone/>
            </a:pPr>
            <a:r>
              <a:rPr lang="ru-RU" sz="2400" dirty="0"/>
              <a:t>1. Выделяются ключевые (наиболее важные) модули промежуточных уровней разрабатываемой программы. Затем проектирование ведется нисходящим и восходящим методами одновременно.</a:t>
            </a:r>
          </a:p>
          <a:p>
            <a:pPr marL="363538" indent="-363538">
              <a:buNone/>
            </a:pPr>
            <a:r>
              <a:rPr lang="ru-RU" sz="2400" dirty="0"/>
              <a:t>2. Проектируются модули нижнего уровня (те, которые необходимо спроектировать заранее). Затем программа проектируется одновременно нисходящим и восходящим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30527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sz="3200" dirty="0"/>
              <a:t>Признаки модульности программ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776"/>
            <a:ext cx="8229600" cy="5110262"/>
          </a:xfrm>
        </p:spPr>
        <p:txBody>
          <a:bodyPr/>
          <a:lstStyle/>
          <a:p>
            <a:r>
              <a:rPr lang="ru-RU" sz="2800" dirty="0"/>
              <a:t>Программные модули являются </a:t>
            </a:r>
            <a:r>
              <a:rPr lang="ru-RU" sz="2800" b="1" dirty="0"/>
              <a:t>независимыми</a:t>
            </a:r>
            <a:r>
              <a:rPr lang="ru-RU" sz="2800" dirty="0"/>
              <a:t>, что означает модуль можно изменять или модифицировать без последствий в других модулях</a:t>
            </a:r>
          </a:p>
          <a:p>
            <a:r>
              <a:rPr lang="ru-RU" sz="2800" dirty="0"/>
              <a:t>Условие «</a:t>
            </a:r>
            <a:r>
              <a:rPr lang="ru-RU" sz="2800" u="sng" dirty="0"/>
              <a:t>один вход - один выход</a:t>
            </a:r>
            <a:r>
              <a:rPr lang="ru-RU" sz="2800" dirty="0"/>
              <a:t>» - модульная программа состоит из модулей, имеющих одну точку входа и одну точку выхода. </a:t>
            </a:r>
          </a:p>
          <a:p>
            <a:pPr lvl="1"/>
            <a:r>
              <a:rPr lang="ru-RU" sz="2400" dirty="0"/>
              <a:t>В общем случае, может быть более одного входа, но важно, чтобы точки входов были определены и другие модули не могли входить в данный модуль в произвольной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29451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04664"/>
            <a:ext cx="8424936" cy="6336704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  <a:r>
              <a:rPr lang="ru-RU" sz="2400" dirty="0"/>
              <a:t>:</a:t>
            </a:r>
          </a:p>
          <a:p>
            <a:pPr lvl="0"/>
            <a:r>
              <a:rPr lang="ru-RU" sz="2400" dirty="0"/>
              <a:t>Исключение чрезмерной детализации обработки данных</a:t>
            </a:r>
          </a:p>
          <a:p>
            <a:pPr lvl="0"/>
            <a:r>
              <a:rPr lang="ru-RU" sz="2400" dirty="0"/>
              <a:t>Упрощение сопровождения ПС</a:t>
            </a:r>
          </a:p>
          <a:p>
            <a:pPr lvl="0"/>
            <a:r>
              <a:rPr lang="ru-RU" sz="2400" dirty="0"/>
              <a:t>Облегчение чтения и понимания программ</a:t>
            </a:r>
          </a:p>
          <a:p>
            <a:pPr lvl="0"/>
            <a:r>
              <a:rPr lang="ru-RU" sz="2400" dirty="0"/>
              <a:t>Облегчение работы с данными, имеющими сложную структуру</a:t>
            </a:r>
          </a:p>
          <a:p>
            <a:pPr marL="0" indent="0">
              <a:buNone/>
            </a:pPr>
            <a:r>
              <a:rPr lang="ru-RU" sz="2400" b="1" dirty="0"/>
              <a:t>Недостатки</a:t>
            </a:r>
            <a:r>
              <a:rPr lang="ru-RU" sz="2400" dirty="0"/>
              <a:t>:</a:t>
            </a:r>
          </a:p>
          <a:p>
            <a:pPr lvl="0"/>
            <a:r>
              <a:rPr lang="ru-RU" sz="2400" dirty="0"/>
              <a:t>Модульный подход требует большего времени работы центрального процессора (в среднем на 5-10 %) за счет времени обращения к модулям</a:t>
            </a:r>
          </a:p>
          <a:p>
            <a:pPr lvl="0"/>
            <a:r>
              <a:rPr lang="ru-RU" sz="2400" dirty="0"/>
              <a:t>Модульность программы приводит к увеличению ее объема (в среднем на 5-10 %)</a:t>
            </a:r>
          </a:p>
          <a:p>
            <a:pPr lvl="0"/>
            <a:r>
              <a:rPr lang="ru-RU" sz="2400" dirty="0"/>
              <a:t>Модульность требует дополнительной работы программиста и определенных навыков проектирования ПС</a:t>
            </a:r>
          </a:p>
        </p:txBody>
      </p:sp>
    </p:spTree>
    <p:extLst>
      <p:ext uri="{BB962C8B-B14F-4D97-AF65-F5344CB8AC3E}">
        <p14:creationId xmlns:p14="http://schemas.microsoft.com/office/powerpoint/2010/main" val="274264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sz="3200" dirty="0"/>
              <a:t>Методы проектирования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3074"/>
            <a:ext cx="8229600" cy="5110262"/>
          </a:xfrm>
        </p:spPr>
        <p:txBody>
          <a:bodyPr/>
          <a:lstStyle/>
          <a:p>
            <a:pPr lvl="0"/>
            <a:r>
              <a:rPr lang="ru-RU" sz="2800" dirty="0"/>
              <a:t>Методы нисходящего проектирования</a:t>
            </a:r>
          </a:p>
          <a:p>
            <a:pPr lvl="1"/>
            <a:r>
              <a:rPr lang="ru-RU" sz="2400" dirty="0"/>
              <a:t>Функциональная декомпозиция</a:t>
            </a:r>
          </a:p>
          <a:p>
            <a:pPr lvl="0"/>
            <a:r>
              <a:rPr lang="ru-RU" sz="2800" dirty="0"/>
              <a:t>Методы расширения ядра</a:t>
            </a:r>
          </a:p>
          <a:p>
            <a:pPr lvl="1"/>
            <a:r>
              <a:rPr lang="ru-RU" sz="2400" dirty="0"/>
              <a:t>Вначале выявляется множество вспомогательных функций, а не определяется функция всей программы в целом</a:t>
            </a:r>
          </a:p>
          <a:p>
            <a:pPr lvl="0"/>
            <a:r>
              <a:rPr lang="ru-RU" sz="2800" dirty="0"/>
              <a:t>Методы восходящего проектирования</a:t>
            </a:r>
          </a:p>
          <a:p>
            <a:pPr lvl="1"/>
            <a:r>
              <a:rPr lang="ru-RU" sz="2400" dirty="0"/>
              <a:t>Модульная декомпозиция – анализ первичных определяющих областей</a:t>
            </a:r>
          </a:p>
          <a:p>
            <a:endParaRPr lang="ru-RU" sz="2800" dirty="0"/>
          </a:p>
          <a:p>
            <a:pPr marL="0" indent="0">
              <a:buNone/>
            </a:pPr>
            <a:r>
              <a:rPr lang="ru-RU" sz="2800" dirty="0"/>
              <a:t>На практике обычно применяются различные сочетания этих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4434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E7F87F-3132-4D4A-96B9-39ADAE71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772400" cy="814536"/>
          </a:xfrm>
        </p:spPr>
        <p:txBody>
          <a:bodyPr/>
          <a:lstStyle/>
          <a:p>
            <a:pPr eaLnBrk="1" hangingPunct="1"/>
            <a:r>
              <a:rPr lang="ru-RU" altLang="ru-RU" sz="3200" dirty="0"/>
              <a:t>Принцип информационной закрытости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C43B06-9D88-48B3-BCBB-EFC236BAF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382616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Содержание модулей должно быть скрыто друг от друга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6771462-7C4D-4EFF-AB04-EC75C485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00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5170AE8-DDBA-413B-B061-E2FB776D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1C62521-C833-4F33-BF2C-CB15746B1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05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53AC2DF6-71A0-4577-AD2F-D7216039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" y="2700635"/>
            <a:ext cx="1581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/>
              <a:t>Клиенты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218D541F-052B-4274-9015-7E613603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52800"/>
            <a:ext cx="23622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41AB6DED-40D3-4C01-BB12-BD7E820CC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A3869179-9068-4929-B68A-8B5648DF1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/>
              <a:t>Интерфейс</a:t>
            </a: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5CE11801-B12F-455F-A423-630C4FD97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1600200" cy="16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ru-RU" altLang="ru-RU" dirty="0"/>
              <a:t>«Скрыто»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50AA8BD7-92FD-4E56-B41E-A27D82C3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05300"/>
            <a:ext cx="37338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dirty="0"/>
              <a:t>Алгоритм</a:t>
            </a:r>
          </a:p>
          <a:p>
            <a:pPr eaLnBrk="1" hangingPunct="1"/>
            <a:r>
              <a:rPr lang="ru-RU" altLang="ru-RU" dirty="0"/>
              <a:t>Структура данных</a:t>
            </a:r>
          </a:p>
          <a:p>
            <a:pPr eaLnBrk="1" hangingPunct="1"/>
            <a:r>
              <a:rPr lang="ru-RU" altLang="ru-RU" dirty="0"/>
              <a:t>Реализация интерфейса</a:t>
            </a:r>
          </a:p>
          <a:p>
            <a:pPr eaLnBrk="1" hangingPunct="1"/>
            <a:r>
              <a:rPr lang="ru-RU" altLang="ru-RU" dirty="0"/>
              <a:t>Размещение ресурса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8EE0E1A7-2692-4E6C-87BE-60C464C02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6576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60986231-5E50-4B9E-8288-9501C19D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04D8D9B3-8097-46D1-ACD6-A2C589DBD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581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AF59BF1-2DB5-4B71-B9B2-29EC4EB6C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eaLnBrk="1" hangingPunct="1"/>
            <a:r>
              <a:rPr lang="ru-RU" altLang="ru-RU" sz="3200" dirty="0"/>
              <a:t>Информационная закрытость</a:t>
            </a:r>
          </a:p>
        </p:txBody>
      </p:sp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34B882-C722-47BA-A319-BB4AE1585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824536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Все модули независимы</a:t>
            </a:r>
          </a:p>
          <a:p>
            <a:pPr lvl="1" eaLnBrk="1" hangingPunct="1"/>
            <a:r>
              <a:rPr lang="ru-RU" altLang="ru-RU" sz="2400" dirty="0"/>
              <a:t>обмениваются только информацией, необходимой для работы</a:t>
            </a:r>
          </a:p>
          <a:p>
            <a:pPr eaLnBrk="1" hangingPunct="1"/>
            <a:r>
              <a:rPr lang="ru-RU" altLang="ru-RU" sz="2800" dirty="0"/>
              <a:t>Доступ к операциям и структурам данных модуля ограничен</a:t>
            </a:r>
          </a:p>
          <a:p>
            <a:pPr eaLnBrk="1" hangingPunct="1"/>
            <a:r>
              <a:rPr lang="ru-RU" altLang="ru-RU" sz="2800" dirty="0"/>
              <a:t>Обеспечивается возможность разработки модулей различными независимыми коллективами</a:t>
            </a:r>
          </a:p>
          <a:p>
            <a:pPr eaLnBrk="1" hangingPunct="1"/>
            <a:r>
              <a:rPr lang="ru-RU" altLang="ru-RU" sz="2800" dirty="0"/>
              <a:t>Обеспечивается легкая модификация системы</a:t>
            </a:r>
          </a:p>
          <a:p>
            <a:pPr eaLnBrk="1" hangingPunct="1"/>
            <a:endParaRPr lang="ru-RU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pPr eaLnBrk="1" hangingPunct="1"/>
            <a:r>
              <a:rPr lang="ru-RU" sz="3200" dirty="0"/>
              <a:t>Оценка качества декомпозиции программы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784"/>
            <a:ext cx="8229600" cy="5256584"/>
          </a:xfrm>
        </p:spPr>
        <p:txBody>
          <a:bodyPr/>
          <a:lstStyle/>
          <a:p>
            <a:pPr marL="363538" lvl="0" indent="-363538">
              <a:buNone/>
            </a:pPr>
            <a:r>
              <a:rPr lang="ru-RU" sz="2400" b="1" dirty="0"/>
              <a:t>Связность модуля </a:t>
            </a:r>
            <a:r>
              <a:rPr lang="ru-RU" sz="2400" dirty="0"/>
              <a:t>– это мера прочности соединения функциональных и информационных объектов внутри одного модуля</a:t>
            </a:r>
          </a:p>
          <a:p>
            <a:pPr lvl="1"/>
            <a:r>
              <a:rPr lang="ru-RU" sz="2000" dirty="0"/>
              <a:t>характеризует степень взаимосвязи элементов, реализуемых одним модулем</a:t>
            </a:r>
          </a:p>
          <a:p>
            <a:r>
              <a:rPr lang="ru-RU" sz="2400" dirty="0"/>
              <a:t>Размещение сильно связанных элементов в одном модуле уменьшает межмодульные связи и, соответственно, взаимовлияние модулей</a:t>
            </a:r>
          </a:p>
          <a:p>
            <a:r>
              <a:rPr lang="ru-RU" sz="2400" dirty="0"/>
              <a:t>Помещение сильно связанных элементов в разные модули не только усиливает межмодульные связи, но и усложняет понимание их взаимодействия</a:t>
            </a:r>
          </a:p>
          <a:p>
            <a:r>
              <a:rPr lang="ru-RU" sz="2400" dirty="0"/>
              <a:t>Объединение слабо связанных элементов также уменьшает технологичность модулей, так как такими элементами мысленно манипулировать сложнее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8417111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2551</TotalTime>
  <Words>1811</Words>
  <Application>Microsoft Office PowerPoint</Application>
  <PresentationFormat>Экран (4:3)</PresentationFormat>
  <Paragraphs>198</Paragraphs>
  <Slides>33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Tahoma</vt:lpstr>
      <vt:lpstr>Times New Roman</vt:lpstr>
      <vt:lpstr>Wingdings</vt:lpstr>
      <vt:lpstr>Пиксел</vt:lpstr>
      <vt:lpstr>Общие принципы разработки программных средств</vt:lpstr>
      <vt:lpstr>Основные понятия модульного проектирования</vt:lpstr>
      <vt:lpstr>Модуль</vt:lpstr>
      <vt:lpstr>Признаки модульности программ</vt:lpstr>
      <vt:lpstr>Презентация PowerPoint</vt:lpstr>
      <vt:lpstr>Методы проектирования</vt:lpstr>
      <vt:lpstr>Принцип информационной закрытости</vt:lpstr>
      <vt:lpstr>Информационная закрытость</vt:lpstr>
      <vt:lpstr>Оценка качества декомпозиции программы</vt:lpstr>
      <vt:lpstr>Виды связности </vt:lpstr>
      <vt:lpstr>Виды связности – Функциональная</vt:lpstr>
      <vt:lpstr>Виды связности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качества декомпозиции программы</vt:lpstr>
      <vt:lpstr>Оценка качества декомпозиции программы</vt:lpstr>
      <vt:lpstr>Типы сцепления модулей</vt:lpstr>
      <vt:lpstr>Типы сцепления модулей</vt:lpstr>
      <vt:lpstr>Типы сцепления модулей</vt:lpstr>
      <vt:lpstr>Типы сцепления модулей</vt:lpstr>
      <vt:lpstr>Типы сцепления модулей</vt:lpstr>
      <vt:lpstr>Типы сцепления модулей</vt:lpstr>
      <vt:lpstr>Слабое сцепление (связанность) (low coupling) и сильная связность (high cohesion)</vt:lpstr>
      <vt:lpstr>Презентация PowerPoint</vt:lpstr>
      <vt:lpstr>Сильное сцепление (связанность) (high coupling) и слабая связность (low cohesion)</vt:lpstr>
      <vt:lpstr>Уменьшение сцепления</vt:lpstr>
      <vt:lpstr>Методы нисходящего проектирования</vt:lpstr>
      <vt:lpstr>Методы восходящего проектирования</vt:lpstr>
      <vt:lpstr>Сочетание нисходящего и восходящего проектирования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программирования Программа как формализованное описание процесса обработки данных.</dc:title>
  <dc:creator>1</dc:creator>
  <cp:lastModifiedBy>niko</cp:lastModifiedBy>
  <cp:revision>113</cp:revision>
  <dcterms:created xsi:type="dcterms:W3CDTF">2006-03-06T08:09:24Z</dcterms:created>
  <dcterms:modified xsi:type="dcterms:W3CDTF">2020-09-12T14:08:42Z</dcterms:modified>
</cp:coreProperties>
</file>