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282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314" r:id="rId14"/>
    <p:sldId id="315" r:id="rId15"/>
    <p:sldId id="267" r:id="rId16"/>
    <p:sldId id="268" r:id="rId17"/>
    <p:sldId id="269" r:id="rId18"/>
    <p:sldId id="316" r:id="rId19"/>
    <p:sldId id="270" r:id="rId20"/>
    <p:sldId id="264" r:id="rId21"/>
    <p:sldId id="308" r:id="rId22"/>
    <p:sldId id="309" r:id="rId23"/>
    <p:sldId id="310" r:id="rId24"/>
    <p:sldId id="311" r:id="rId25"/>
    <p:sldId id="312" r:id="rId26"/>
    <p:sldId id="313" r:id="rId27"/>
    <p:sldId id="280" r:id="rId28"/>
    <p:sldId id="271" r:id="rId29"/>
    <p:sldId id="272" r:id="rId30"/>
    <p:sldId id="274" r:id="rId31"/>
    <p:sldId id="275" r:id="rId32"/>
    <p:sldId id="273" r:id="rId33"/>
    <p:sldId id="276" r:id="rId34"/>
    <p:sldId id="277" r:id="rId35"/>
    <p:sldId id="278" r:id="rId36"/>
    <p:sldId id="279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52" autoAdjust="0"/>
  </p:normalViewPr>
  <p:slideViewPr>
    <p:cSldViewPr snapToGrid="0">
      <p:cViewPr varScale="1">
        <p:scale>
          <a:sx n="42" d="100"/>
          <a:sy n="42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CCA4A-BC5B-4315-9422-B38733AE5E3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F43DFF-DA5A-4695-B7E8-DB909851414A}">
      <dgm:prSet phldrT="[Текст]" custT="1"/>
      <dgm:spPr/>
      <dgm:t>
        <a:bodyPr/>
        <a:lstStyle/>
        <a:p>
          <a:r>
            <a:rPr lang="ru-RU" sz="2400" dirty="0"/>
            <a:t>Модель проектирования</a:t>
          </a:r>
        </a:p>
      </dgm:t>
    </dgm:pt>
    <dgm:pt modelId="{5F9A3278-F77D-4A93-AF53-618B90A9294D}" type="parTrans" cxnId="{3A2C20D7-35D0-4AEF-B144-EAD35708746A}">
      <dgm:prSet/>
      <dgm:spPr/>
      <dgm:t>
        <a:bodyPr/>
        <a:lstStyle/>
        <a:p>
          <a:endParaRPr lang="ru-RU" sz="3200"/>
        </a:p>
      </dgm:t>
    </dgm:pt>
    <dgm:pt modelId="{3C5DC355-DB90-4F46-9BFF-D184BACDFFA1}" type="sibTrans" cxnId="{3A2C20D7-35D0-4AEF-B144-EAD35708746A}">
      <dgm:prSet/>
      <dgm:spPr/>
      <dgm:t>
        <a:bodyPr/>
        <a:lstStyle/>
        <a:p>
          <a:endParaRPr lang="ru-RU" sz="3200"/>
        </a:p>
      </dgm:t>
    </dgm:pt>
    <dgm:pt modelId="{CAF603B7-F35C-4A27-97D7-A194C584CA6A}">
      <dgm:prSet phldrT="[Текст]" custT="1"/>
      <dgm:spPr/>
      <dgm:t>
        <a:bodyPr/>
        <a:lstStyle/>
        <a:p>
          <a:r>
            <a:rPr lang="ru-RU" sz="2400" dirty="0"/>
            <a:t>Модель предметной области</a:t>
          </a:r>
        </a:p>
      </dgm:t>
    </dgm:pt>
    <dgm:pt modelId="{DB5641A1-48DB-4CB3-8EEF-5507049858F7}" type="parTrans" cxnId="{3929464D-EF17-4F4D-B4E1-355B6EED0778}">
      <dgm:prSet/>
      <dgm:spPr/>
      <dgm:t>
        <a:bodyPr/>
        <a:lstStyle/>
        <a:p>
          <a:endParaRPr lang="ru-RU" sz="3200"/>
        </a:p>
      </dgm:t>
    </dgm:pt>
    <dgm:pt modelId="{D0E65836-5A21-4A87-963D-A2588E064F1B}" type="sibTrans" cxnId="{3929464D-EF17-4F4D-B4E1-355B6EED0778}">
      <dgm:prSet/>
      <dgm:spPr/>
      <dgm:t>
        <a:bodyPr/>
        <a:lstStyle/>
        <a:p>
          <a:endParaRPr lang="ru-RU" sz="3200"/>
        </a:p>
      </dgm:t>
    </dgm:pt>
    <dgm:pt modelId="{FA018E2F-227A-4AC5-A0BC-832659D1C1CE}">
      <dgm:prSet phldrT="[Текст]" custT="1"/>
      <dgm:spPr/>
      <dgm:t>
        <a:bodyPr/>
        <a:lstStyle/>
        <a:p>
          <a:r>
            <a:rPr lang="ru-RU" sz="2400" dirty="0"/>
            <a:t>Модель прецедентов</a:t>
          </a:r>
        </a:p>
      </dgm:t>
    </dgm:pt>
    <dgm:pt modelId="{209BE749-32A0-4AED-B9A0-BE8877D97989}" type="parTrans" cxnId="{07209108-9CAA-47A7-B21D-5669E50291BD}">
      <dgm:prSet/>
      <dgm:spPr/>
      <dgm:t>
        <a:bodyPr/>
        <a:lstStyle/>
        <a:p>
          <a:endParaRPr lang="ru-RU" sz="3200"/>
        </a:p>
      </dgm:t>
    </dgm:pt>
    <dgm:pt modelId="{A97C7192-24D8-4DF5-8FBC-2A00E591B312}" type="sibTrans" cxnId="{07209108-9CAA-47A7-B21D-5669E50291BD}">
      <dgm:prSet/>
      <dgm:spPr/>
      <dgm:t>
        <a:bodyPr/>
        <a:lstStyle/>
        <a:p>
          <a:endParaRPr lang="ru-RU" sz="3200"/>
        </a:p>
      </dgm:t>
    </dgm:pt>
    <dgm:pt modelId="{7739E296-ED6C-4939-A14F-64BA9FDEA8B5}">
      <dgm:prSet phldrT="[Текст]" custT="1"/>
      <dgm:spPr/>
      <dgm:t>
        <a:bodyPr/>
        <a:lstStyle/>
        <a:p>
          <a:r>
            <a:rPr lang="ru-RU" sz="2400" dirty="0"/>
            <a:t>Системная диаграмма последовательностей</a:t>
          </a:r>
        </a:p>
      </dgm:t>
    </dgm:pt>
    <dgm:pt modelId="{77BB713A-5061-4692-B9F8-DDD8253856CD}" type="parTrans" cxnId="{A8C0E2A3-2E54-4472-963E-6764200A1A52}">
      <dgm:prSet/>
      <dgm:spPr/>
      <dgm:t>
        <a:bodyPr/>
        <a:lstStyle/>
        <a:p>
          <a:endParaRPr lang="ru-RU" sz="3200"/>
        </a:p>
      </dgm:t>
    </dgm:pt>
    <dgm:pt modelId="{F5AF4433-D3B1-4FC1-87B0-E79FCDB28F53}" type="sibTrans" cxnId="{A8C0E2A3-2E54-4472-963E-6764200A1A52}">
      <dgm:prSet/>
      <dgm:spPr/>
      <dgm:t>
        <a:bodyPr/>
        <a:lstStyle/>
        <a:p>
          <a:endParaRPr lang="ru-RU" sz="3200"/>
        </a:p>
      </dgm:t>
    </dgm:pt>
    <dgm:pt modelId="{31C59C71-582A-4C45-8EE6-E5090EEDCCE0}" type="pres">
      <dgm:prSet presAssocID="{26CCCA4A-BC5B-4315-9422-B38733AE5E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4D601B9-962F-457D-9B56-0A91BE6CE175}" type="pres">
      <dgm:prSet presAssocID="{F9F43DFF-DA5A-4695-B7E8-DB909851414A}" presName="centerShape" presStyleLbl="node0" presStyleIdx="0" presStyleCnt="1" custScaleX="148288"/>
      <dgm:spPr/>
    </dgm:pt>
    <dgm:pt modelId="{E08B03E0-F6E1-4795-BA64-53154960D33F}" type="pres">
      <dgm:prSet presAssocID="{DB5641A1-48DB-4CB3-8EEF-5507049858F7}" presName="parTrans" presStyleLbl="bgSibTrans2D1" presStyleIdx="0" presStyleCnt="3" custLinFactNeighborY="25974"/>
      <dgm:spPr/>
    </dgm:pt>
    <dgm:pt modelId="{873449FB-D731-480D-9A64-D15B04765823}" type="pres">
      <dgm:prSet presAssocID="{CAF603B7-F35C-4A27-97D7-A194C584CA6A}" presName="node" presStyleLbl="node1" presStyleIdx="0" presStyleCnt="3" custScaleX="184871" custScaleY="71294" custRadScaleRad="138635" custRadScaleInc="-19102">
        <dgm:presLayoutVars>
          <dgm:bulletEnabled val="1"/>
        </dgm:presLayoutVars>
      </dgm:prSet>
      <dgm:spPr/>
    </dgm:pt>
    <dgm:pt modelId="{0739CE7E-5722-4F92-8496-4D83C3BE5F4A}" type="pres">
      <dgm:prSet presAssocID="{209BE749-32A0-4AED-B9A0-BE8877D97989}" presName="parTrans" presStyleLbl="bgSibTrans2D1" presStyleIdx="1" presStyleCnt="3"/>
      <dgm:spPr/>
    </dgm:pt>
    <dgm:pt modelId="{50A3CD70-9B40-4375-B5D3-76D72EEE9990}" type="pres">
      <dgm:prSet presAssocID="{FA018E2F-227A-4AC5-A0BC-832659D1C1CE}" presName="node" presStyleLbl="node1" presStyleIdx="1" presStyleCnt="3" custScaleX="166574" custScaleY="60435">
        <dgm:presLayoutVars>
          <dgm:bulletEnabled val="1"/>
        </dgm:presLayoutVars>
      </dgm:prSet>
      <dgm:spPr/>
    </dgm:pt>
    <dgm:pt modelId="{B0D49323-CBD4-4303-AD7E-0C5D6E20328F}" type="pres">
      <dgm:prSet presAssocID="{77BB713A-5061-4692-B9F8-DDD8253856CD}" presName="parTrans" presStyleLbl="bgSibTrans2D1" presStyleIdx="2" presStyleCnt="3" custLinFactNeighborY="34632"/>
      <dgm:spPr/>
    </dgm:pt>
    <dgm:pt modelId="{3EF6FC25-2505-43AB-AC27-3AF4C2A3C8DA}" type="pres">
      <dgm:prSet presAssocID="{7739E296-ED6C-4939-A14F-64BA9FDEA8B5}" presName="node" presStyleLbl="node1" presStyleIdx="2" presStyleCnt="3" custScaleX="193635" custScaleY="66965" custRadScaleRad="126217" custRadScaleInc="13301">
        <dgm:presLayoutVars>
          <dgm:bulletEnabled val="1"/>
        </dgm:presLayoutVars>
      </dgm:prSet>
      <dgm:spPr/>
    </dgm:pt>
  </dgm:ptLst>
  <dgm:cxnLst>
    <dgm:cxn modelId="{2BF9EB01-9EAD-4245-8EF6-4E72B4EA44F0}" type="presOf" srcId="{77BB713A-5061-4692-B9F8-DDD8253856CD}" destId="{B0D49323-CBD4-4303-AD7E-0C5D6E20328F}" srcOrd="0" destOrd="0" presId="urn:microsoft.com/office/officeart/2005/8/layout/radial4"/>
    <dgm:cxn modelId="{07209108-9CAA-47A7-B21D-5669E50291BD}" srcId="{F9F43DFF-DA5A-4695-B7E8-DB909851414A}" destId="{FA018E2F-227A-4AC5-A0BC-832659D1C1CE}" srcOrd="1" destOrd="0" parTransId="{209BE749-32A0-4AED-B9A0-BE8877D97989}" sibTransId="{A97C7192-24D8-4DF5-8FBC-2A00E591B312}"/>
    <dgm:cxn modelId="{FBDE6F0E-34F0-4C77-B4FD-61BC9B59F457}" type="presOf" srcId="{26CCCA4A-BC5B-4315-9422-B38733AE5E35}" destId="{31C59C71-582A-4C45-8EE6-E5090EEDCCE0}" srcOrd="0" destOrd="0" presId="urn:microsoft.com/office/officeart/2005/8/layout/radial4"/>
    <dgm:cxn modelId="{A650FC18-1DA9-4920-A5AB-D0B2BE70189D}" type="presOf" srcId="{209BE749-32A0-4AED-B9A0-BE8877D97989}" destId="{0739CE7E-5722-4F92-8496-4D83C3BE5F4A}" srcOrd="0" destOrd="0" presId="urn:microsoft.com/office/officeart/2005/8/layout/radial4"/>
    <dgm:cxn modelId="{9B69B23D-3F72-4FB1-B188-BC6DF0F79FA1}" type="presOf" srcId="{FA018E2F-227A-4AC5-A0BC-832659D1C1CE}" destId="{50A3CD70-9B40-4375-B5D3-76D72EEE9990}" srcOrd="0" destOrd="0" presId="urn:microsoft.com/office/officeart/2005/8/layout/radial4"/>
    <dgm:cxn modelId="{3929464D-EF17-4F4D-B4E1-355B6EED0778}" srcId="{F9F43DFF-DA5A-4695-B7E8-DB909851414A}" destId="{CAF603B7-F35C-4A27-97D7-A194C584CA6A}" srcOrd="0" destOrd="0" parTransId="{DB5641A1-48DB-4CB3-8EEF-5507049858F7}" sibTransId="{D0E65836-5A21-4A87-963D-A2588E064F1B}"/>
    <dgm:cxn modelId="{C7D27171-D1E6-42E8-A0B2-F2F18918A7F3}" type="presOf" srcId="{7739E296-ED6C-4939-A14F-64BA9FDEA8B5}" destId="{3EF6FC25-2505-43AB-AC27-3AF4C2A3C8DA}" srcOrd="0" destOrd="0" presId="urn:microsoft.com/office/officeart/2005/8/layout/radial4"/>
    <dgm:cxn modelId="{A448A889-58D6-42B8-8A4E-9613A16480D4}" type="presOf" srcId="{CAF603B7-F35C-4A27-97D7-A194C584CA6A}" destId="{873449FB-D731-480D-9A64-D15B04765823}" srcOrd="0" destOrd="0" presId="urn:microsoft.com/office/officeart/2005/8/layout/radial4"/>
    <dgm:cxn modelId="{A8C0E2A3-2E54-4472-963E-6764200A1A52}" srcId="{F9F43DFF-DA5A-4695-B7E8-DB909851414A}" destId="{7739E296-ED6C-4939-A14F-64BA9FDEA8B5}" srcOrd="2" destOrd="0" parTransId="{77BB713A-5061-4692-B9F8-DDD8253856CD}" sibTransId="{F5AF4433-D3B1-4FC1-87B0-E79FCDB28F53}"/>
    <dgm:cxn modelId="{7E72FAC6-229A-4DDD-9D88-981CE39ADDBF}" type="presOf" srcId="{DB5641A1-48DB-4CB3-8EEF-5507049858F7}" destId="{E08B03E0-F6E1-4795-BA64-53154960D33F}" srcOrd="0" destOrd="0" presId="urn:microsoft.com/office/officeart/2005/8/layout/radial4"/>
    <dgm:cxn modelId="{6E3CBED2-A6A1-44A9-BF2C-CB73AE61AA56}" type="presOf" srcId="{F9F43DFF-DA5A-4695-B7E8-DB909851414A}" destId="{44D601B9-962F-457D-9B56-0A91BE6CE175}" srcOrd="0" destOrd="0" presId="urn:microsoft.com/office/officeart/2005/8/layout/radial4"/>
    <dgm:cxn modelId="{3A2C20D7-35D0-4AEF-B144-EAD35708746A}" srcId="{26CCCA4A-BC5B-4315-9422-B38733AE5E35}" destId="{F9F43DFF-DA5A-4695-B7E8-DB909851414A}" srcOrd="0" destOrd="0" parTransId="{5F9A3278-F77D-4A93-AF53-618B90A9294D}" sibTransId="{3C5DC355-DB90-4F46-9BFF-D184BACDFFA1}"/>
    <dgm:cxn modelId="{F866D5BE-F7A6-4CA0-BD94-132EEB9A7EEA}" type="presParOf" srcId="{31C59C71-582A-4C45-8EE6-E5090EEDCCE0}" destId="{44D601B9-962F-457D-9B56-0A91BE6CE175}" srcOrd="0" destOrd="0" presId="urn:microsoft.com/office/officeart/2005/8/layout/radial4"/>
    <dgm:cxn modelId="{1CC32AC1-85D0-4FF9-B7CE-C16E347F2497}" type="presParOf" srcId="{31C59C71-582A-4C45-8EE6-E5090EEDCCE0}" destId="{E08B03E0-F6E1-4795-BA64-53154960D33F}" srcOrd="1" destOrd="0" presId="urn:microsoft.com/office/officeart/2005/8/layout/radial4"/>
    <dgm:cxn modelId="{E165B9CC-DA10-4028-8D10-A06016227552}" type="presParOf" srcId="{31C59C71-582A-4C45-8EE6-E5090EEDCCE0}" destId="{873449FB-D731-480D-9A64-D15B04765823}" srcOrd="2" destOrd="0" presId="urn:microsoft.com/office/officeart/2005/8/layout/radial4"/>
    <dgm:cxn modelId="{36CB3504-1594-4E17-88AF-1E2B84E637F9}" type="presParOf" srcId="{31C59C71-582A-4C45-8EE6-E5090EEDCCE0}" destId="{0739CE7E-5722-4F92-8496-4D83C3BE5F4A}" srcOrd="3" destOrd="0" presId="urn:microsoft.com/office/officeart/2005/8/layout/radial4"/>
    <dgm:cxn modelId="{7D99FAB1-A843-403B-830B-28A8EBC5AA7A}" type="presParOf" srcId="{31C59C71-582A-4C45-8EE6-E5090EEDCCE0}" destId="{50A3CD70-9B40-4375-B5D3-76D72EEE9990}" srcOrd="4" destOrd="0" presId="urn:microsoft.com/office/officeart/2005/8/layout/radial4"/>
    <dgm:cxn modelId="{C887CFD3-B055-4C97-9F48-78034EBE3900}" type="presParOf" srcId="{31C59C71-582A-4C45-8EE6-E5090EEDCCE0}" destId="{B0D49323-CBD4-4303-AD7E-0C5D6E20328F}" srcOrd="5" destOrd="0" presId="urn:microsoft.com/office/officeart/2005/8/layout/radial4"/>
    <dgm:cxn modelId="{2E49022F-CE67-4200-A1A1-AE6086D513B3}" type="presParOf" srcId="{31C59C71-582A-4C45-8EE6-E5090EEDCCE0}" destId="{3EF6FC25-2505-43AB-AC27-3AF4C2A3C8D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601B9-962F-457D-9B56-0A91BE6CE175}">
      <dsp:nvSpPr>
        <dsp:cNvPr id="0" name=""/>
        <dsp:cNvSpPr/>
      </dsp:nvSpPr>
      <dsp:spPr>
        <a:xfrm>
          <a:off x="3569130" y="2473203"/>
          <a:ext cx="3285115" cy="22153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Модель проектирования</a:t>
          </a:r>
        </a:p>
      </dsp:txBody>
      <dsp:txXfrm>
        <a:off x="4050224" y="2797635"/>
        <a:ext cx="2322927" cy="1566497"/>
      </dsp:txXfrm>
    </dsp:sp>
    <dsp:sp modelId="{E08B03E0-F6E1-4795-BA64-53154960D33F}">
      <dsp:nvSpPr>
        <dsp:cNvPr id="0" name=""/>
        <dsp:cNvSpPr/>
      </dsp:nvSpPr>
      <dsp:spPr>
        <a:xfrm rot="12372959">
          <a:off x="1840303" y="2272144"/>
          <a:ext cx="2043229" cy="63137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3449FB-D731-480D-9A64-D15B04765823}">
      <dsp:nvSpPr>
        <dsp:cNvPr id="0" name=""/>
        <dsp:cNvSpPr/>
      </dsp:nvSpPr>
      <dsp:spPr>
        <a:xfrm>
          <a:off x="0" y="1372355"/>
          <a:ext cx="3890783" cy="12003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Модель предметной области</a:t>
          </a:r>
        </a:p>
      </dsp:txBody>
      <dsp:txXfrm>
        <a:off x="35157" y="1407512"/>
        <a:ext cx="3820469" cy="1130045"/>
      </dsp:txXfrm>
    </dsp:sp>
    <dsp:sp modelId="{0739CE7E-5722-4F92-8496-4D83C3BE5F4A}">
      <dsp:nvSpPr>
        <dsp:cNvPr id="0" name=""/>
        <dsp:cNvSpPr/>
      </dsp:nvSpPr>
      <dsp:spPr>
        <a:xfrm rot="16200000">
          <a:off x="4362499" y="1209478"/>
          <a:ext cx="1698378" cy="63137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A3CD70-9B40-4375-B5D3-76D72EEE9990}">
      <dsp:nvSpPr>
        <dsp:cNvPr id="0" name=""/>
        <dsp:cNvSpPr/>
      </dsp:nvSpPr>
      <dsp:spPr>
        <a:xfrm>
          <a:off x="3458835" y="167213"/>
          <a:ext cx="3505705" cy="1017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Модель прецедентов</a:t>
          </a:r>
        </a:p>
      </dsp:txBody>
      <dsp:txXfrm>
        <a:off x="3488637" y="197015"/>
        <a:ext cx="3446101" cy="957924"/>
      </dsp:txXfrm>
    </dsp:sp>
    <dsp:sp modelId="{B0D49323-CBD4-4303-AD7E-0C5D6E20328F}">
      <dsp:nvSpPr>
        <dsp:cNvPr id="0" name=""/>
        <dsp:cNvSpPr/>
      </dsp:nvSpPr>
      <dsp:spPr>
        <a:xfrm rot="19978835">
          <a:off x="6516171" y="2289539"/>
          <a:ext cx="2075056" cy="63137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F6FC25-2505-43AB-AC27-3AF4C2A3C8DA}">
      <dsp:nvSpPr>
        <dsp:cNvPr id="0" name=""/>
        <dsp:cNvSpPr/>
      </dsp:nvSpPr>
      <dsp:spPr>
        <a:xfrm>
          <a:off x="6440370" y="1351492"/>
          <a:ext cx="4075229" cy="1127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Системная диаграмма последовательностей</a:t>
          </a:r>
        </a:p>
      </dsp:txBody>
      <dsp:txXfrm>
        <a:off x="6473393" y="1384515"/>
        <a:ext cx="4009183" cy="1061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F3311-2D17-4340-B37F-3CDD34FBBA3D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918AB-9B74-4090-BAB0-E6EDEEE41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err="1"/>
              <a:t>Ларман</a:t>
            </a:r>
            <a:r>
              <a:rPr lang="ru-RU" sz="1200" b="1" dirty="0"/>
              <a:t> Крэг</a:t>
            </a:r>
            <a:r>
              <a:rPr lang="ru-RU" sz="1200" dirty="0"/>
              <a:t>. Применение UML 2.0 и шаблонов проектирования.3-е издание.: Пер. с англ. — М. : Вильямс, 2013.  – 736 с.</a:t>
            </a:r>
          </a:p>
          <a:p>
            <a:r>
              <a:rPr lang="ru-RU" dirty="0"/>
              <a:t>Глава 17, стр. 299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04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Подкласс жестко связан со своим суперклассом. Поэтому, принимая решение о наследовании свойств объектов, следует учитывать, что отношение наследования повышает степень связанности классов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существует абсолютной меры для определения слишком высокой степени связывания. Важно лишь понимать степень связанности объектов на текущий момент и не упустить тот момент, когда дальнейшее повышение степени связанности может привести к возникновению проблем.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следует руководствоваться таким принципом: классы, которые являются достаточно общими по своей природе и с высокой вероятностью будут повторно использоваться в дальнейшем, должны иметь минимальную степень связанности с другими классами.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87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в реальной предметной области регистрация объекта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выполняется объектом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соответствии с шаблоном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объект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хорошим кандидатом для создания объекта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экземпляр объекта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передать сообщение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addPayment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указав в качестве параметра новый объект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32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Какой из методов проектирования, основанный на распределении обязанностей, обеспечивает более низкую степень связывания?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обоих случаях предполагается, что в конечном итоге объекту </a:t>
            </a:r>
            <a:r>
              <a:rPr lang="ru-RU" dirty="0" err="1"/>
              <a:t>Sale</a:t>
            </a:r>
            <a:r>
              <a:rPr lang="ru-RU" dirty="0"/>
              <a:t> должно быть известно о существовании объекта </a:t>
            </a:r>
            <a:r>
              <a:rPr lang="ru-RU" dirty="0" err="1"/>
              <a:t>Payment</a:t>
            </a:r>
            <a:r>
              <a:rPr lang="ru-RU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При использовании первого способа, когда объект </a:t>
            </a:r>
            <a:r>
              <a:rPr lang="ru-RU" dirty="0" err="1"/>
              <a:t>Payment</a:t>
            </a:r>
            <a:r>
              <a:rPr lang="ru-RU" dirty="0"/>
              <a:t> создается с помощью объекта </a:t>
            </a:r>
            <a:r>
              <a:rPr lang="ru-RU" dirty="0" err="1"/>
              <a:t>Register</a:t>
            </a:r>
            <a:r>
              <a:rPr lang="ru-RU" dirty="0"/>
              <a:t>, между этими двумя объектами добавляется новая связь, тогда как второй способ степень связывания объектов не усиливает.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 точки зрения числа связей между объектами, более предпочтительным является второй способ, поскольку в этом случае обеспечивается низкая степень связывания.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51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7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в реальной предметной области сведения о платежах записываются в реестре, согласно шаблону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создания экземпляра объекта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использовать объект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экземпляр объекта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сможет отправить сообщение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addPayment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передавая в качестве параметра новый экземпляр объекта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93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такой вариант распределения обязанностей обеспечивает низкий уровень связывания и более высокую степень зацепления, он является более предпочтительным.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практике уровень зацепления не рассматривают изолированно от других обязанностей и принципов, обеспечиваемых шаблонами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50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Ларман</a:t>
            </a:r>
            <a:r>
              <a:rPr lang="ru-RU" dirty="0"/>
              <a:t>, Крэг. Применение UML 2.0 и шаблонов проектирования</a:t>
            </a:r>
          </a:p>
          <a:p>
            <a:r>
              <a:rPr lang="ru-RU" dirty="0"/>
              <a:t>С. 334. Применение шаблона для реализации </a:t>
            </a:r>
            <a:r>
              <a:rPr lang="en-US" dirty="0"/>
              <a:t>Web-</a:t>
            </a:r>
            <a:r>
              <a:rPr lang="ru-RU" dirty="0"/>
              <a:t>интерфейса и серверной части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3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1. Какая информация требуется для вычисления общей суммы?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Необходимо узнать стоимость всех проданных товаров </a:t>
            </a:r>
            <a:r>
              <a:rPr lang="ru-RU" dirty="0" err="1"/>
              <a:t>SalesLineltem</a:t>
            </a:r>
            <a:r>
              <a:rPr lang="ru-RU" dirty="0"/>
              <a:t> и просуммировать эти промежуточные суммы.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Такой информацией обладает лишь экземпляр объекта </a:t>
            </a:r>
            <a:r>
              <a:rPr lang="ru-RU" dirty="0" err="1"/>
              <a:t>Sale</a:t>
            </a:r>
            <a:r>
              <a:rPr lang="ru-RU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Следовательно, с точки зрения шаблона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 объект </a:t>
            </a:r>
            <a:r>
              <a:rPr lang="ru-RU" dirty="0" err="1"/>
              <a:t>Sale</a:t>
            </a:r>
            <a:r>
              <a:rPr lang="ru-RU" dirty="0"/>
              <a:t> подходит для выполнения этой обязанности, т.е. является информационным экспертом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2. Какая информация требуется для вычисления промежуточной суммы элементов продажи?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Необходимы значения атрибутов </a:t>
            </a:r>
            <a:r>
              <a:rPr lang="ru-RU" dirty="0" err="1"/>
              <a:t>SalesLineltem.quantity</a:t>
            </a:r>
            <a:r>
              <a:rPr lang="ru-RU" dirty="0"/>
              <a:t> и </a:t>
            </a:r>
            <a:r>
              <a:rPr lang="ru-RU" dirty="0" err="1"/>
              <a:t>SalesLineltem.price</a:t>
            </a:r>
            <a:r>
              <a:rPr lang="ru-RU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Объекту </a:t>
            </a:r>
            <a:r>
              <a:rPr lang="ru-RU" dirty="0" err="1"/>
              <a:t>SalesLineltem</a:t>
            </a:r>
            <a:r>
              <a:rPr lang="ru-RU" dirty="0"/>
              <a:t> известно количество товара и известен связанный с ним объект </a:t>
            </a:r>
            <a:r>
              <a:rPr lang="ru-RU" dirty="0" err="1"/>
              <a:t>ProductDescription</a:t>
            </a:r>
            <a:r>
              <a:rPr lang="ru-RU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Следовательно, в соответствии с шаблоном </a:t>
            </a:r>
            <a:r>
              <a:rPr lang="ru-RU" dirty="0" err="1"/>
              <a:t>Expert</a:t>
            </a:r>
            <a:r>
              <a:rPr lang="ru-RU" dirty="0"/>
              <a:t>, промежуточную сумму должен вычислять объект </a:t>
            </a:r>
            <a:r>
              <a:rPr lang="ru-RU" dirty="0" err="1"/>
              <a:t>SalesLineltem</a:t>
            </a:r>
            <a:r>
              <a:rPr lang="ru-RU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Таким образом, объект </a:t>
            </a:r>
            <a:r>
              <a:rPr lang="ru-RU" dirty="0" err="1"/>
              <a:t>SalesLineltem</a:t>
            </a:r>
            <a:r>
              <a:rPr lang="ru-RU" dirty="0"/>
              <a:t> является информационным экспертом.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3. А как узнать стоимость товара?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Для выполнения обязанности, связанной со знанием и предоставлением промежуточной суммы, объекту </a:t>
            </a:r>
            <a:r>
              <a:rPr lang="ru-RU" dirty="0" err="1"/>
              <a:t>SalesLineltem</a:t>
            </a:r>
            <a:r>
              <a:rPr lang="ru-RU" dirty="0"/>
              <a:t> должна быть известна стоимость товара.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данном случае в качестве информационного эксперта будет выступать объект </a:t>
            </a:r>
            <a:r>
              <a:rPr lang="ru-RU" dirty="0" err="1"/>
              <a:t>ProductDescription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78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1. Какая информация требуется для вычисления общей суммы?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Необходимо узнать стоимость всех проданных товаров </a:t>
            </a:r>
            <a:r>
              <a:rPr lang="ru-RU" dirty="0" err="1"/>
              <a:t>SalesLineltem</a:t>
            </a:r>
            <a:r>
              <a:rPr lang="ru-RU" dirty="0"/>
              <a:t> и просуммировать эти промежуточные суммы.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Такой информацией обладает лишь экземпляр объекта </a:t>
            </a:r>
            <a:r>
              <a:rPr lang="ru-RU" dirty="0" err="1"/>
              <a:t>Sale</a:t>
            </a:r>
            <a:r>
              <a:rPr lang="ru-RU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Следовательно, с точки зрения шаблона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 объект </a:t>
            </a:r>
            <a:r>
              <a:rPr lang="ru-RU" dirty="0" err="1"/>
              <a:t>Sale</a:t>
            </a:r>
            <a:r>
              <a:rPr lang="ru-RU" dirty="0"/>
              <a:t> подходит для выполнения этой обязанности, т.е. является информационным экспертом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2. Какая информация требуется для вычисления промежуточной суммы элементов продажи?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Необходимы значения атрибутов </a:t>
            </a:r>
            <a:r>
              <a:rPr lang="ru-RU" dirty="0" err="1"/>
              <a:t>SalesLineltem.quantity</a:t>
            </a:r>
            <a:r>
              <a:rPr lang="ru-RU" dirty="0"/>
              <a:t> и </a:t>
            </a:r>
            <a:r>
              <a:rPr lang="ru-RU" dirty="0" err="1"/>
              <a:t>SalesLineltem.price</a:t>
            </a:r>
            <a:r>
              <a:rPr lang="ru-RU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Объекту </a:t>
            </a:r>
            <a:r>
              <a:rPr lang="ru-RU" dirty="0" err="1"/>
              <a:t>SalesLineltem</a:t>
            </a:r>
            <a:r>
              <a:rPr lang="ru-RU" dirty="0"/>
              <a:t> известно количество товара и известен связанный с ним объект </a:t>
            </a:r>
            <a:r>
              <a:rPr lang="ru-RU" dirty="0" err="1"/>
              <a:t>ProductDescription</a:t>
            </a:r>
            <a:r>
              <a:rPr lang="ru-RU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Следовательно, в соответствии с шаблоном </a:t>
            </a:r>
            <a:r>
              <a:rPr lang="ru-RU" dirty="0" err="1"/>
              <a:t>Expert</a:t>
            </a:r>
            <a:r>
              <a:rPr lang="ru-RU" dirty="0"/>
              <a:t>, промежуточную сумму должен вычислять объект </a:t>
            </a:r>
            <a:r>
              <a:rPr lang="ru-RU" dirty="0" err="1"/>
              <a:t>SalesLineltem</a:t>
            </a:r>
            <a:r>
              <a:rPr lang="ru-RU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Таким образом, объект </a:t>
            </a:r>
            <a:r>
              <a:rPr lang="ru-RU" dirty="0" err="1"/>
              <a:t>SalesLineltem</a:t>
            </a:r>
            <a:r>
              <a:rPr lang="ru-RU" dirty="0"/>
              <a:t> является информационным экспертом.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3. А как узнать стоимость товара?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Для выполнения обязанности, связанной со знанием и предоставлением промежуточной суммы, объекту </a:t>
            </a:r>
            <a:r>
              <a:rPr lang="ru-RU" dirty="0" err="1"/>
              <a:t>SalesLineltem</a:t>
            </a:r>
            <a:r>
              <a:rPr lang="ru-RU" dirty="0"/>
              <a:t> должна быть известна стоимость товара.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данном случае в качестве информационного эксперта будет выступать объект </a:t>
            </a:r>
            <a:r>
              <a:rPr lang="ru-RU" dirty="0" err="1"/>
              <a:t>ProductDescription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0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таком распределении обязанностей требуется, чтобы в объекте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 определен метод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makeLineltem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Рассмотрение и распределение обязанностей выполнялись в процессе создания диаграммы взаимодействий.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полученные результаты могут быть реализованы в конкретных методах, помещенных в разделе методов диаграммы классов.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4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0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83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0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22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1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0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7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6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9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51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43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3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13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1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6447-1CB7-4CFD-BDC0-A8517300341E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2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GRASP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Шаблоны для распределения обязанностей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69920" y="47961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General Responsibility Assignment Software Patterns (</a:t>
            </a:r>
            <a:r>
              <a:rPr lang="ru-RU" sz="2400" dirty="0"/>
              <a:t>Общие шаблоны распределения обязанностей в программных системах)</a:t>
            </a:r>
          </a:p>
        </p:txBody>
      </p:sp>
    </p:spTree>
    <p:extLst>
      <p:ext uri="{BB962C8B-B14F-4D97-AF65-F5344CB8AC3E}">
        <p14:creationId xmlns:p14="http://schemas.microsoft.com/office/powerpoint/2010/main" val="1500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594995"/>
          </a:xfrm>
        </p:spPr>
        <p:txBody>
          <a:bodyPr>
            <a:normAutofit/>
          </a:bodyPr>
          <a:lstStyle/>
          <a:p>
            <a:r>
              <a:rPr lang="ru-RU" sz="3600" dirty="0"/>
              <a:t>Что такое шаблон?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130923"/>
            <a:ext cx="10515600" cy="54406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Шаблон — это именованная пара “проблема/решение”, содержащая рекомендации для применения в различных конкретных ситуациях, которую можно использовать в различных контекстах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Шаблоны являются основным механизмом для </a:t>
            </a:r>
            <a:r>
              <a:rPr lang="ru-RU" u="sng" dirty="0"/>
              <a:t>накопления и повторного использования </a:t>
            </a:r>
            <a:r>
              <a:rPr lang="ru-RU" dirty="0"/>
              <a:t>полезных принципов разработки программного обеспечения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Шаблоны </a:t>
            </a:r>
            <a:r>
              <a:rPr lang="ru-RU" u="sng" dirty="0"/>
              <a:t>не предназначены </a:t>
            </a:r>
            <a:r>
              <a:rPr lang="ru-RU" dirty="0"/>
              <a:t>для изучения и выражения </a:t>
            </a:r>
            <a:r>
              <a:rPr lang="ru-RU" u="sng" dirty="0"/>
              <a:t>новых принципов</a:t>
            </a:r>
            <a:r>
              <a:rPr lang="ru-RU" dirty="0"/>
              <a:t> разработки программного обеспечения.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Шаблоны  призваны </a:t>
            </a:r>
            <a:r>
              <a:rPr lang="ru-RU" u="sng" dirty="0"/>
              <a:t>систематизировать</a:t>
            </a:r>
            <a:r>
              <a:rPr lang="ru-RU" dirty="0"/>
              <a:t> существующие знания и принципы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Шаблон имеет имя и его легко обсуждать с другими разработчиками</a:t>
            </a:r>
          </a:p>
        </p:txBody>
      </p:sp>
    </p:spTree>
    <p:extLst>
      <p:ext uri="{BB962C8B-B14F-4D97-AF65-F5344CB8AC3E}">
        <p14:creationId xmlns:p14="http://schemas.microsoft.com/office/powerpoint/2010/main" val="94468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0838"/>
            <a:ext cx="10515600" cy="756309"/>
          </a:xfrm>
        </p:spPr>
        <p:txBody>
          <a:bodyPr>
            <a:normAutofit/>
          </a:bodyPr>
          <a:lstStyle/>
          <a:p>
            <a:r>
              <a:rPr lang="ru-RU" sz="3600" dirty="0"/>
              <a:t>Основные шаблоны </a:t>
            </a:r>
            <a:r>
              <a:rPr lang="en-US" sz="3600" dirty="0"/>
              <a:t>GRASP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97148"/>
            <a:ext cx="10515600" cy="58142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Information Expert</a:t>
            </a:r>
            <a:r>
              <a:rPr lang="ru-RU" dirty="0"/>
              <a:t> (Информационный эксперт)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Creator</a:t>
            </a:r>
            <a:r>
              <a:rPr lang="ru-RU" dirty="0"/>
              <a:t> (Создатель)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High Cohesion</a:t>
            </a:r>
            <a:r>
              <a:rPr lang="ru-RU" dirty="0"/>
              <a:t> (Высокое зацепление)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Low Coupling</a:t>
            </a:r>
            <a:r>
              <a:rPr lang="ru-RU" dirty="0"/>
              <a:t> (Низкая связанность)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Controller</a:t>
            </a:r>
            <a:r>
              <a:rPr lang="ru-RU" dirty="0"/>
              <a:t> (Контроллер)</a:t>
            </a:r>
          </a:p>
          <a:p>
            <a:pPr>
              <a:lnSpc>
                <a:spcPct val="110000"/>
              </a:lnSpc>
            </a:pPr>
            <a:endParaRPr lang="ru-RU" dirty="0"/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GRAPS паттерны не имеют:</a:t>
            </a:r>
          </a:p>
          <a:p>
            <a:pPr>
              <a:lnSpc>
                <a:spcPct val="110000"/>
              </a:lnSpc>
            </a:pPr>
            <a:r>
              <a:rPr lang="ru-RU" dirty="0"/>
              <a:t>выраженной структуры, </a:t>
            </a:r>
          </a:p>
          <a:p>
            <a:pPr>
              <a:lnSpc>
                <a:spcPct val="110000"/>
              </a:lnSpc>
            </a:pPr>
            <a:r>
              <a:rPr lang="ru-RU" dirty="0"/>
              <a:t>четкой области применения и конкретной решаемой проблемы, </a:t>
            </a:r>
          </a:p>
          <a:p>
            <a:pPr marL="1274763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GRAPS </a:t>
            </a:r>
            <a:r>
              <a:rPr lang="ru-RU" dirty="0"/>
              <a:t>паттерны предоставляют обобщенные подходы/рекомендации/принципы, используемые при проектировании дизайна системы</a:t>
            </a:r>
            <a:endParaRPr lang="en-US" dirty="0"/>
          </a:p>
          <a:p>
            <a:pPr>
              <a:lnSpc>
                <a:spcPct val="110000"/>
              </a:lnSpc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AC0C27-5D0F-458B-AE76-06F6CAECE1F0}"/>
              </a:ext>
            </a:extLst>
          </p:cNvPr>
          <p:cNvSpPr/>
          <p:nvPr/>
        </p:nvSpPr>
        <p:spPr>
          <a:xfrm>
            <a:off x="8341895" y="116774"/>
            <a:ext cx="372978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Шаблон решает </a:t>
            </a:r>
            <a:r>
              <a:rPr lang="ru-RU" sz="2400" u="sng" dirty="0"/>
              <a:t>проблему</a:t>
            </a:r>
            <a:r>
              <a:rPr lang="ru-RU" sz="2400" dirty="0"/>
              <a:t> распределения обязанностей между объектами в объектно-ориентированной системе. </a:t>
            </a:r>
          </a:p>
        </p:txBody>
      </p:sp>
    </p:spTree>
    <p:extLst>
      <p:ext uri="{BB962C8B-B14F-4D97-AF65-F5344CB8AC3E}">
        <p14:creationId xmlns:p14="http://schemas.microsoft.com/office/powerpoint/2010/main" val="349036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790815"/>
          </a:xfrm>
        </p:spPr>
        <p:txBody>
          <a:bodyPr>
            <a:normAutofit/>
          </a:bodyPr>
          <a:lstStyle/>
          <a:p>
            <a:r>
              <a:rPr lang="en-US" sz="3600" dirty="0"/>
              <a:t>Information Expert (</a:t>
            </a:r>
            <a:r>
              <a:rPr lang="ru-RU" sz="3600" dirty="0"/>
              <a:t>Информационный эксперт)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9612"/>
            <a:ext cx="10515600" cy="56544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 дает рекомендации какие функции должен выполнять тот или иной объект. </a:t>
            </a:r>
          </a:p>
          <a:p>
            <a:pPr>
              <a:lnSpc>
                <a:spcPct val="110000"/>
              </a:lnSpc>
            </a:pPr>
            <a:r>
              <a:rPr lang="ru-RU" u="sng" dirty="0"/>
              <a:t>Решение</a:t>
            </a:r>
            <a:r>
              <a:rPr lang="ru-RU" dirty="0"/>
              <a:t>: назначать обязанность следует информационному эксперту - классу, у которого имеется информация, требуемая для выполнения обязанности. </a:t>
            </a:r>
          </a:p>
          <a:p>
            <a:pPr>
              <a:lnSpc>
                <a:spcPct val="110000"/>
              </a:lnSpc>
            </a:pPr>
            <a:r>
              <a:rPr lang="ru-RU" b="1" dirty="0"/>
              <a:t>Пример</a:t>
            </a:r>
            <a:r>
              <a:rPr lang="ru-RU" dirty="0"/>
              <a:t>. Система продаж. Класс </a:t>
            </a:r>
            <a:r>
              <a:rPr lang="ru-RU" dirty="0" err="1"/>
              <a:t>Sale</a:t>
            </a:r>
            <a:r>
              <a:rPr lang="ru-RU" dirty="0"/>
              <a:t> (продажа). Необходимо посчитать общую сумму продаж. 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Кто будет считать общую сумму по продажам? 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Класс </a:t>
            </a:r>
            <a:r>
              <a:rPr lang="ru-RU" dirty="0" err="1"/>
              <a:t>Sale</a:t>
            </a:r>
            <a:r>
              <a:rPr lang="ru-RU" dirty="0"/>
              <a:t> , потому что именно он обладает всей информацией необходимой для этого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Это классу следует присвоить обязанность вычисления общей стоимости, реализуемую с помощью вызова соответствующего метода</a:t>
            </a:r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32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790815"/>
          </a:xfrm>
        </p:spPr>
        <p:txBody>
          <a:bodyPr>
            <a:normAutofit/>
          </a:bodyPr>
          <a:lstStyle/>
          <a:p>
            <a:r>
              <a:rPr lang="en-US" sz="3600" dirty="0"/>
              <a:t>Information Expert (</a:t>
            </a:r>
            <a:r>
              <a:rPr lang="ru-RU" sz="3600" dirty="0"/>
              <a:t>Информационный эксперт)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9612"/>
            <a:ext cx="10515600" cy="56544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dirty="0"/>
              <a:t>Пример</a:t>
            </a:r>
            <a:r>
              <a:rPr lang="ru-RU" dirty="0"/>
              <a:t>. Система продаж. Класс </a:t>
            </a:r>
            <a:r>
              <a:rPr lang="ru-RU" dirty="0" err="1"/>
              <a:t>Sale</a:t>
            </a:r>
            <a:r>
              <a:rPr lang="ru-RU" dirty="0"/>
              <a:t> (продажа). Необходимо посчитать общую сумму продаж. 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Кто будет считать общую сумму по продажам? </a:t>
            </a:r>
            <a:r>
              <a:rPr lang="en-US" dirty="0"/>
              <a:t> - </a:t>
            </a:r>
            <a:r>
              <a:rPr lang="ru-RU" dirty="0"/>
              <a:t>Класс </a:t>
            </a:r>
            <a:r>
              <a:rPr lang="ru-RU" dirty="0" err="1"/>
              <a:t>Sale</a:t>
            </a:r>
            <a:r>
              <a:rPr lang="ru-RU" dirty="0"/>
              <a:t> 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Это классу следует присвоить обязанность вычисления общей стоимости, реализуемую с помощью вызова соответствующего метода</a:t>
            </a:r>
            <a:r>
              <a:rPr lang="en-US" dirty="0"/>
              <a:t> - getTotal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B2265B-730E-42CC-A953-9328314C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832" y="3644152"/>
            <a:ext cx="8267140" cy="2931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4651C-0DE0-4E3D-9B67-53ED7548F974}"/>
              </a:ext>
            </a:extLst>
          </p:cNvPr>
          <p:cNvSpPr txBox="1"/>
          <p:nvPr/>
        </p:nvSpPr>
        <p:spPr>
          <a:xfrm>
            <a:off x="2306170" y="4168589"/>
            <a:ext cx="138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getTotal</a:t>
            </a:r>
            <a:endParaRPr lang="ru-RU" b="1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AF63626-3699-44BD-98E4-535EB07DB037}"/>
              </a:ext>
            </a:extLst>
          </p:cNvPr>
          <p:cNvCxnSpPr/>
          <p:nvPr/>
        </p:nvCxnSpPr>
        <p:spPr>
          <a:xfrm>
            <a:off x="2123290" y="4691809"/>
            <a:ext cx="250115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559C2-E965-995C-0923-68899F8D38C4}"/>
              </a:ext>
            </a:extLst>
          </p:cNvPr>
          <p:cNvSpPr/>
          <p:nvPr/>
        </p:nvSpPr>
        <p:spPr>
          <a:xfrm>
            <a:off x="95354" y="5131069"/>
            <a:ext cx="68185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/>
              <a:t>Класс</a:t>
            </a:r>
            <a:r>
              <a:rPr lang="ru-RU" sz="2000" u="sng" dirty="0"/>
              <a:t>			</a:t>
            </a:r>
            <a:r>
              <a:rPr lang="ru-RU" sz="2000" b="1" u="sng" dirty="0"/>
              <a:t>Обязанность</a:t>
            </a:r>
          </a:p>
          <a:p>
            <a:r>
              <a:rPr lang="ru-RU" sz="2000" dirty="0" err="1"/>
              <a:t>Sale</a:t>
            </a:r>
            <a:r>
              <a:rPr lang="ru-RU" sz="2000" dirty="0"/>
              <a:t>			Знание общей суммы продажи</a:t>
            </a:r>
          </a:p>
          <a:p>
            <a:pPr marL="2774950" indent="-2774950"/>
            <a:r>
              <a:rPr lang="ru-RU" sz="2000" dirty="0" err="1"/>
              <a:t>SalesLineltem</a:t>
            </a:r>
            <a:r>
              <a:rPr lang="ru-RU" sz="2000" dirty="0"/>
              <a:t>	Знание промежуточной суммы для данного товара</a:t>
            </a:r>
          </a:p>
          <a:p>
            <a:r>
              <a:rPr lang="ru-RU" sz="2000" dirty="0" err="1"/>
              <a:t>ProductSpecification</a:t>
            </a:r>
            <a:r>
              <a:rPr lang="ru-RU" sz="2000" dirty="0"/>
              <a:t>	Знание цены товара</a:t>
            </a:r>
          </a:p>
        </p:txBody>
      </p:sp>
    </p:spTree>
    <p:extLst>
      <p:ext uri="{BB962C8B-B14F-4D97-AF65-F5344CB8AC3E}">
        <p14:creationId xmlns:p14="http://schemas.microsoft.com/office/powerpoint/2010/main" val="297950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790815"/>
          </a:xfrm>
        </p:spPr>
        <p:txBody>
          <a:bodyPr>
            <a:normAutofit/>
          </a:bodyPr>
          <a:lstStyle/>
          <a:p>
            <a:r>
              <a:rPr lang="en-US" sz="3600" dirty="0"/>
              <a:t>Information Expert (</a:t>
            </a:r>
            <a:r>
              <a:rPr lang="ru-RU" sz="3600" dirty="0"/>
              <a:t>Информационный эксперт)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514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Пример. Игра в кости. </a:t>
            </a:r>
          </a:p>
          <a:p>
            <a:r>
              <a:rPr lang="ru-RU" dirty="0"/>
              <a:t>Классы: </a:t>
            </a:r>
            <a:r>
              <a:rPr lang="ru-RU" i="1" dirty="0"/>
              <a:t>Игрок</a:t>
            </a:r>
            <a:r>
              <a:rPr lang="ru-RU" dirty="0"/>
              <a:t>, </a:t>
            </a:r>
            <a:r>
              <a:rPr lang="ru-RU" i="1" dirty="0" err="1"/>
              <a:t>ИгральныеКости</a:t>
            </a:r>
            <a:endParaRPr lang="ru-RU" i="1" dirty="0"/>
          </a:p>
          <a:p>
            <a:r>
              <a:rPr lang="ru-RU" dirty="0"/>
              <a:t>Какому классу назначить обязанность считать сумму очков? </a:t>
            </a:r>
          </a:p>
          <a:p>
            <a:r>
              <a:rPr lang="ru-RU" dirty="0"/>
              <a:t>Согласно шаблону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, нужно определить, объекты каких классов содержат информацию, необходимую для вычисления суммы.</a:t>
            </a:r>
          </a:p>
          <a:p>
            <a:pPr marL="0" indent="0">
              <a:buNone/>
            </a:pPr>
            <a:r>
              <a:rPr lang="ru-RU" dirty="0"/>
              <a:t>Варианты решения:</a:t>
            </a:r>
          </a:p>
          <a:p>
            <a:r>
              <a:rPr lang="ru-RU" dirty="0"/>
              <a:t>Добавить новый класс </a:t>
            </a:r>
            <a:r>
              <a:rPr lang="ru-RU" i="1" dirty="0" err="1"/>
              <a:t>СистемаПодсчетаОчков</a:t>
            </a:r>
            <a:r>
              <a:rPr lang="ru-RU" i="1" dirty="0"/>
              <a:t> </a:t>
            </a:r>
            <a:r>
              <a:rPr lang="ru-RU" dirty="0"/>
              <a:t>и назначить ему обязанность подсчета суммы очков</a:t>
            </a:r>
          </a:p>
          <a:p>
            <a:r>
              <a:rPr lang="ru-RU" dirty="0"/>
              <a:t>Или назначить эту обязанность классу </a:t>
            </a:r>
            <a:r>
              <a:rPr lang="ru-RU" i="1" dirty="0"/>
              <a:t>Игрок</a:t>
            </a:r>
          </a:p>
        </p:txBody>
      </p:sp>
    </p:spTree>
    <p:extLst>
      <p:ext uri="{BB962C8B-B14F-4D97-AF65-F5344CB8AC3E}">
        <p14:creationId xmlns:p14="http://schemas.microsoft.com/office/powerpoint/2010/main" val="37700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3600" dirty="0"/>
              <a:t>Creator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4694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/>
              <a:t>Creator</a:t>
            </a:r>
            <a:r>
              <a:rPr lang="ru-RU" dirty="0"/>
              <a:t> (Создатель) — ответственность такого объекта в том, что он </a:t>
            </a:r>
            <a:r>
              <a:rPr lang="ru-RU" b="1" dirty="0"/>
              <a:t>создает</a:t>
            </a:r>
            <a:r>
              <a:rPr lang="ru-RU" dirty="0"/>
              <a:t> другие объекты</a:t>
            </a:r>
          </a:p>
          <a:p>
            <a:pPr>
              <a:lnSpc>
                <a:spcPct val="100000"/>
              </a:lnSpc>
            </a:pPr>
            <a:r>
              <a:rPr lang="ru-RU" dirty="0"/>
              <a:t>Шаблон </a:t>
            </a:r>
            <a:r>
              <a:rPr lang="ru-RU" dirty="0" err="1"/>
              <a:t>Creator</a:t>
            </a:r>
            <a:r>
              <a:rPr lang="ru-RU" dirty="0"/>
              <a:t> решает проблему о том, </a:t>
            </a:r>
            <a:r>
              <a:rPr lang="ru-RU" b="1" dirty="0"/>
              <a:t>кто должен </a:t>
            </a:r>
            <a:r>
              <a:rPr lang="ru-RU" dirty="0"/>
              <a:t>создавать экземпляры новых классов</a:t>
            </a:r>
          </a:p>
          <a:p>
            <a:pPr>
              <a:lnSpc>
                <a:spcPct val="100000"/>
              </a:lnSpc>
            </a:pPr>
            <a:r>
              <a:rPr lang="ru-RU" u="sng" dirty="0"/>
              <a:t>Решение</a:t>
            </a:r>
            <a:r>
              <a:rPr lang="ru-RU" dirty="0"/>
              <a:t>. Назначить классу В обязанность создавать экземпляры класса А, если выполняется одно из следующих условий.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Класс В агрегирует или содержит объекты А.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Класс В использует объекты А.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Класс В обладает данными инициализации, которые будут передаваться объектам А при их создании (т.е. при создании объектов А класс В является экспертом)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87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3600" dirty="0"/>
              <a:t>Creator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4694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Пример. Система продаж</a:t>
            </a:r>
          </a:p>
          <a:p>
            <a:pPr>
              <a:lnSpc>
                <a:spcPct val="100000"/>
              </a:lnSpc>
            </a:pPr>
            <a:r>
              <a:rPr lang="ru-RU" dirty="0"/>
              <a:t>Кто в должен отвечать за создание нового экземпляра объекта </a:t>
            </a:r>
            <a:r>
              <a:rPr lang="ru-RU" dirty="0" err="1"/>
              <a:t>SalesLineItem</a:t>
            </a:r>
            <a:r>
              <a:rPr lang="ru-RU" dirty="0"/>
              <a:t>? </a:t>
            </a:r>
          </a:p>
          <a:p>
            <a:pPr>
              <a:lnSpc>
                <a:spcPct val="100000"/>
              </a:lnSpc>
            </a:pPr>
            <a:r>
              <a:rPr lang="ru-RU" u="sng" dirty="0"/>
              <a:t>Решение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</a:pPr>
            <a:r>
              <a:rPr lang="ru-RU" dirty="0"/>
              <a:t>В соответствии с шаблоном </a:t>
            </a:r>
            <a:r>
              <a:rPr lang="ru-RU" dirty="0" err="1"/>
              <a:t>Creator</a:t>
            </a:r>
            <a:r>
              <a:rPr lang="ru-RU" dirty="0"/>
              <a:t>, необходимо найти класс, агрегирующий, содержащий и т.д. экземпляры объектов </a:t>
            </a:r>
            <a:r>
              <a:rPr lang="ru-RU" dirty="0" err="1"/>
              <a:t>SalesLineItem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</a:pPr>
            <a:r>
              <a:rPr lang="ru-RU" dirty="0"/>
              <a:t>Поскольку объект </a:t>
            </a:r>
            <a:r>
              <a:rPr lang="ru-RU" dirty="0" err="1"/>
              <a:t>Sale</a:t>
            </a:r>
            <a:r>
              <a:rPr lang="ru-RU" dirty="0"/>
              <a:t> содержит (фактически — агрегирует) несколько объектов </a:t>
            </a:r>
            <a:r>
              <a:rPr lang="ru-RU" dirty="0" err="1"/>
              <a:t>SalesLineltem</a:t>
            </a:r>
            <a:r>
              <a:rPr lang="ru-RU" dirty="0"/>
              <a:t>, он является хорошим кандидатом для выполнения обязанности, связанной с созданием экземпляров объектов </a:t>
            </a:r>
            <a:r>
              <a:rPr lang="ru-RU" dirty="0" err="1"/>
              <a:t>SalesLineltem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81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3600" dirty="0"/>
              <a:t>Creator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5333"/>
            <a:ext cx="6934200" cy="11345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Пример. Система продаж</a:t>
            </a:r>
          </a:p>
          <a:p>
            <a:pPr>
              <a:lnSpc>
                <a:spcPct val="100000"/>
              </a:lnSpc>
            </a:pPr>
            <a:r>
              <a:rPr lang="ru-RU" dirty="0"/>
              <a:t>Диаграмма взаимодействия объектов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13208"/>
          <a:stretch/>
        </p:blipFill>
        <p:spPr>
          <a:xfrm>
            <a:off x="1176867" y="2319867"/>
            <a:ext cx="9169400" cy="420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вал 4"/>
          <p:cNvSpPr/>
          <p:nvPr/>
        </p:nvSpPr>
        <p:spPr>
          <a:xfrm>
            <a:off x="5063067" y="3894667"/>
            <a:ext cx="5825066" cy="1693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8001" y="4645388"/>
            <a:ext cx="4555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При таком распределении обязанностей требуется, чтобы в объекте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Sale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 был определен метод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makeLineltem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3600" dirty="0"/>
              <a:t>Creator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5333"/>
            <a:ext cx="6934200" cy="150029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000" dirty="0"/>
              <a:t>Пример. Игра «Монополия»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000" dirty="0"/>
          </a:p>
          <a:p>
            <a:pPr>
              <a:lnSpc>
                <a:spcPct val="100000"/>
              </a:lnSpc>
            </a:pPr>
            <a:r>
              <a:rPr lang="ru-RU" sz="3000" dirty="0"/>
              <a:t>Диаграмма взаимодействия объектов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049530-3C22-2009-62DE-8BFD1C93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2822787"/>
            <a:ext cx="6172200" cy="30580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54CEC1-AF74-A18F-A51D-1F228DC46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825" y="3839174"/>
            <a:ext cx="5772967" cy="2041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E0191C-EC69-373D-FA1D-8B43EC11EF60}"/>
              </a:ext>
            </a:extLst>
          </p:cNvPr>
          <p:cNvSpPr txBox="1"/>
          <p:nvPr/>
        </p:nvSpPr>
        <p:spPr>
          <a:xfrm>
            <a:off x="6602312" y="2785347"/>
            <a:ext cx="51875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Как это будет на диаграмме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81819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790815"/>
          </a:xfrm>
        </p:spPr>
        <p:txBody>
          <a:bodyPr>
            <a:normAutofit/>
          </a:bodyPr>
          <a:lstStyle/>
          <a:p>
            <a:r>
              <a:rPr lang="en-US" sz="3600" dirty="0"/>
              <a:t>Creator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514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Пример. Игра в кости. </a:t>
            </a:r>
          </a:p>
          <a:p>
            <a:r>
              <a:rPr lang="ru-RU" dirty="0"/>
              <a:t>Классы: </a:t>
            </a:r>
            <a:r>
              <a:rPr lang="ru-RU" i="1" dirty="0"/>
              <a:t>Игрок</a:t>
            </a:r>
            <a:r>
              <a:rPr lang="ru-RU" dirty="0"/>
              <a:t>, </a:t>
            </a:r>
            <a:r>
              <a:rPr lang="ru-RU" i="1" dirty="0" err="1"/>
              <a:t>ИгральныеКости</a:t>
            </a:r>
            <a:r>
              <a:rPr lang="ru-RU" i="1" dirty="0"/>
              <a:t>, </a:t>
            </a:r>
            <a:r>
              <a:rPr lang="ru-RU" i="1" dirty="0" err="1"/>
              <a:t>СистемаПодсчетаОчков</a:t>
            </a:r>
            <a:endParaRPr lang="ru-RU" i="1" dirty="0"/>
          </a:p>
          <a:p>
            <a:r>
              <a:rPr lang="ru-RU" dirty="0"/>
              <a:t>Какому классу назначить обязанность создавать объект класса </a:t>
            </a:r>
            <a:r>
              <a:rPr lang="ru-RU" i="1" dirty="0" err="1"/>
              <a:t>ИгральныеКости</a:t>
            </a:r>
            <a:r>
              <a:rPr lang="ru-RU" dirty="0"/>
              <a:t>?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Варианты решения:</a:t>
            </a:r>
          </a:p>
          <a:p>
            <a:r>
              <a:rPr lang="ru-RU" dirty="0"/>
              <a:t>Добавить новый класс </a:t>
            </a:r>
            <a:r>
              <a:rPr lang="ru-RU" i="1" dirty="0" err="1"/>
              <a:t>СеансИгры</a:t>
            </a:r>
            <a:r>
              <a:rPr lang="ru-RU" dirty="0"/>
              <a:t> и назначить ему обязанность подсчета суммы очков</a:t>
            </a:r>
          </a:p>
          <a:p>
            <a:r>
              <a:rPr lang="ru-RU" dirty="0"/>
              <a:t>Или назначить эту обязанность классу </a:t>
            </a:r>
            <a:r>
              <a:rPr lang="ru-RU" i="1" dirty="0"/>
              <a:t>Игрок</a:t>
            </a:r>
          </a:p>
        </p:txBody>
      </p:sp>
    </p:spTree>
    <p:extLst>
      <p:ext uri="{BB962C8B-B14F-4D97-AF65-F5344CB8AC3E}">
        <p14:creationId xmlns:p14="http://schemas.microsoft.com/office/powerpoint/2010/main" val="7980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было сделано?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4802"/>
            <a:ext cx="10515600" cy="21393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Разработана </a:t>
            </a:r>
            <a:r>
              <a:rPr lang="ru-RU" b="1" dirty="0"/>
              <a:t>модель предметной области </a:t>
            </a:r>
            <a:r>
              <a:rPr lang="en-US" dirty="0"/>
              <a:t>– </a:t>
            </a:r>
            <a:r>
              <a:rPr lang="ru-RU" dirty="0"/>
              <a:t>определены основные сущности в терминах предметной области</a:t>
            </a:r>
          </a:p>
          <a:p>
            <a:pPr>
              <a:lnSpc>
                <a:spcPct val="100000"/>
              </a:lnSpc>
            </a:pPr>
            <a:r>
              <a:rPr lang="ru-RU" dirty="0"/>
              <a:t>Модель предметной области отображает основные классы понятий (концептуальные классы) предметной области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1599" y="3995927"/>
            <a:ext cx="9982201" cy="107721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ru-RU" sz="3200" dirty="0"/>
              <a:t>Разработана концептуальная модель </a:t>
            </a:r>
          </a:p>
          <a:p>
            <a:pPr lvl="1" algn="ctr">
              <a:lnSpc>
                <a:spcPct val="100000"/>
              </a:lnSpc>
            </a:pPr>
            <a:r>
              <a:rPr lang="ru-RU" sz="3200" dirty="0"/>
              <a:t>(модель предметной области)</a:t>
            </a:r>
          </a:p>
        </p:txBody>
      </p:sp>
    </p:spTree>
    <p:extLst>
      <p:ext uri="{BB962C8B-B14F-4D97-AF65-F5344CB8AC3E}">
        <p14:creationId xmlns:p14="http://schemas.microsoft.com/office/powerpoint/2010/main" val="215136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4113"/>
          </a:xfrm>
        </p:spPr>
        <p:txBody>
          <a:bodyPr>
            <a:normAutofit/>
          </a:bodyPr>
          <a:lstStyle/>
          <a:p>
            <a:r>
              <a:rPr lang="ru-RU" sz="3600" dirty="0"/>
              <a:t>Связанность (</a:t>
            </a:r>
            <a:r>
              <a:rPr lang="ru-RU" sz="3600" dirty="0" err="1"/>
              <a:t>coupling</a:t>
            </a:r>
            <a:r>
              <a:rPr lang="ru-RU" sz="3600" dirty="0"/>
              <a:t>) и связность (</a:t>
            </a:r>
            <a:r>
              <a:rPr lang="ru-RU" sz="3600" dirty="0" err="1"/>
              <a:t>cohesion</a:t>
            </a:r>
            <a:r>
              <a:rPr lang="ru-RU" sz="3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1216"/>
            <a:ext cx="10515600" cy="5365630"/>
          </a:xfrm>
        </p:spPr>
        <p:txBody>
          <a:bodyPr>
            <a:normAutofit/>
          </a:bodyPr>
          <a:lstStyle/>
          <a:p>
            <a:r>
              <a:rPr lang="ru-RU" dirty="0"/>
              <a:t>Связность, зацепление (</a:t>
            </a:r>
            <a:r>
              <a:rPr lang="ru-RU" dirty="0" err="1"/>
              <a:t>cohesion</a:t>
            </a:r>
            <a:r>
              <a:rPr lang="ru-RU" dirty="0"/>
              <a:t>) — это мера связи обязанностей класса. </a:t>
            </a:r>
          </a:p>
          <a:p>
            <a:pPr lvl="1"/>
            <a:r>
              <a:rPr lang="ru-RU" dirty="0"/>
              <a:t>Считается, что элемент обладает высокой степенью зацепления, если его обязанности тесно связаны между собой и он не выполняет непомерных объемов работы</a:t>
            </a:r>
          </a:p>
          <a:p>
            <a:pPr lvl="1"/>
            <a:r>
              <a:rPr lang="ru-RU" dirty="0"/>
              <a:t>Класс с низкой степенью зацепления выполняет много разнородных функций или несвязанных между собой обязанностей.</a:t>
            </a:r>
          </a:p>
          <a:p>
            <a:r>
              <a:rPr lang="ru-RU" dirty="0"/>
              <a:t>Степень связанности (</a:t>
            </a:r>
            <a:r>
              <a:rPr lang="ru-RU" dirty="0" err="1"/>
              <a:t>coupling</a:t>
            </a:r>
            <a:r>
              <a:rPr lang="ru-RU" dirty="0"/>
              <a:t>) — это мера, определяющая насколько один объект связан с объектами других классов, либо каким количеством данных о других сущностях он обладает. </a:t>
            </a:r>
          </a:p>
          <a:p>
            <a:pPr lvl="1"/>
            <a:r>
              <a:rPr lang="ru-RU" dirty="0"/>
              <a:t>Элемент с низкой степенью связанности (или слабым связыванием) зависит от не очень большого числа других элементов</a:t>
            </a:r>
          </a:p>
          <a:p>
            <a:pPr lvl="1"/>
            <a:r>
              <a:rPr lang="ru-RU" dirty="0"/>
              <a:t>Класс с высокой степенью связанности (или жестко связанный) зависит от множества других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89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4" y="457200"/>
            <a:ext cx="9403976" cy="883568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/>
              <a:t>Виды связей – Функциональная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235" y="1613647"/>
            <a:ext cx="10461812" cy="4787154"/>
          </a:xfrm>
        </p:spPr>
        <p:txBody>
          <a:bodyPr>
            <a:normAutofit/>
          </a:bodyPr>
          <a:lstStyle/>
          <a:p>
            <a:r>
              <a:rPr lang="ru-RU" dirty="0"/>
              <a:t>При </a:t>
            </a:r>
            <a:r>
              <a:rPr lang="ru-RU" b="1" dirty="0"/>
              <a:t>функциональной связи</a:t>
            </a:r>
            <a:r>
              <a:rPr lang="ru-RU" dirty="0"/>
              <a:t> все объекты модуля предназначены для выполнения </a:t>
            </a:r>
            <a:r>
              <a:rPr lang="ru-RU" u="sng" dirty="0"/>
              <a:t>одной функции (задачи)</a:t>
            </a:r>
          </a:p>
          <a:p>
            <a:r>
              <a:rPr lang="ru-RU" dirty="0"/>
              <a:t>Модуль, элементы которого связаны функционально, имеет четко определенную цель – при его вызове выполняется одна задача. </a:t>
            </a:r>
          </a:p>
          <a:p>
            <a:r>
              <a:rPr lang="ru-RU" dirty="0"/>
              <a:t>Такой модуль имеет максимальную связность, следствием которой являются его хорошие технологические качества: простота тестирования, модификации и сопровождения. </a:t>
            </a:r>
          </a:p>
          <a:p>
            <a:r>
              <a:rPr lang="ru-RU" dirty="0"/>
              <a:t>Требование декомпозиции</a:t>
            </a:r>
            <a:br>
              <a:rPr lang="ru-RU" dirty="0"/>
            </a:br>
            <a:r>
              <a:rPr lang="ru-RU" dirty="0"/>
              <a:t>                 «</a:t>
            </a:r>
            <a:r>
              <a:rPr lang="ru-RU" i="1" dirty="0"/>
              <a:t>один модуль – один класс</a:t>
            </a:r>
            <a:r>
              <a:rPr lang="ru-RU" dirty="0"/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94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4" y="457200"/>
            <a:ext cx="9403976" cy="883568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/>
              <a:t>Виды связей – Последовательная (передача данных)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235" y="1613646"/>
            <a:ext cx="5916706" cy="4787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Связь по данным возникает когда модули делятся общими данными через передачу параметров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EC16DC-715A-4D68-80A6-2672CA64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44" y="1938703"/>
            <a:ext cx="4657748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4" y="457200"/>
            <a:ext cx="9403976" cy="883568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/>
              <a:t>Виды связей – по содержанию (информационная)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24" y="1613646"/>
            <a:ext cx="5804935" cy="50023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Появляется, когда один модуль модифицирует или зависит от внутреннего содержания другого модуля (например, использует его переменные)</a:t>
            </a:r>
          </a:p>
          <a:p>
            <a:pPr>
              <a:lnSpc>
                <a:spcPct val="100000"/>
              </a:lnSpc>
            </a:pPr>
            <a:r>
              <a:rPr lang="ru-RU" dirty="0"/>
              <a:t>Поэтому изменение способа, которым второй модуль обрабатывает данные, потребует изменения зависимого модуля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4DCB8B-2CC2-4376-B1C9-4392F2EC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76" y="2193505"/>
            <a:ext cx="5401524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0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4" y="457200"/>
            <a:ext cx="9403976" cy="883568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/>
              <a:t>Виды связей – по общим данным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24" y="1613646"/>
            <a:ext cx="5804935" cy="50023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Два модуля имеют общие глобальные данные </a:t>
            </a:r>
          </a:p>
          <a:p>
            <a:pPr>
              <a:lnSpc>
                <a:spcPct val="100000"/>
              </a:lnSpc>
            </a:pPr>
            <a:r>
              <a:rPr lang="ru-RU" dirty="0"/>
              <a:t>Изменение общего ресурса предполагает изменение всех модулей что его используют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F57FCC-6933-485E-8D75-9A600703D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89" y="1613646"/>
            <a:ext cx="5804935" cy="45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0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4" y="457200"/>
            <a:ext cx="9403976" cy="883568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/>
              <a:t>Виды связей – по интерфейсу (внешняя связь)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24" y="1613646"/>
            <a:ext cx="5804935" cy="50023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Появляется когда два модуля разделяют навязанный извне формат данных, протокол коммуникации или интерфейс устройства </a:t>
            </a:r>
          </a:p>
          <a:p>
            <a:pPr>
              <a:lnSpc>
                <a:spcPct val="100000"/>
              </a:lnSpc>
            </a:pPr>
            <a:r>
              <a:rPr lang="ru-RU" dirty="0"/>
              <a:t>Обычно это связано с взаимодействием с внешними инструментами или программами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D010B4-D3FE-4E61-ABDA-12118A40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14" y="1963268"/>
            <a:ext cx="5492972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4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4" y="457200"/>
            <a:ext cx="9403976" cy="883568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/>
              <a:t>Виды связей – по контроля данных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24" y="1613646"/>
            <a:ext cx="5804935" cy="50023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Появляется когда один модуль контролирует ход работы другого, передавая ему информацию о том, что делать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4CA32F-E10B-4E18-8FCC-E5816A66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90" y="1882586"/>
            <a:ext cx="5350146" cy="40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54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Слабая связанность (</a:t>
            </a:r>
            <a:r>
              <a:rPr lang="ru-RU" sz="3600" dirty="0" err="1"/>
              <a:t>low</a:t>
            </a:r>
            <a:r>
              <a:rPr lang="ru-RU" sz="3600" dirty="0"/>
              <a:t> </a:t>
            </a:r>
            <a:r>
              <a:rPr lang="ru-RU" sz="3600" dirty="0" err="1"/>
              <a:t>coupling</a:t>
            </a:r>
            <a:r>
              <a:rPr lang="ru-RU" sz="3600" dirty="0"/>
              <a:t>) и сильная связность (</a:t>
            </a:r>
            <a:r>
              <a:rPr lang="ru-RU" sz="3600" dirty="0" err="1"/>
              <a:t>high</a:t>
            </a:r>
            <a:r>
              <a:rPr lang="ru-RU" sz="3600" dirty="0"/>
              <a:t> </a:t>
            </a:r>
            <a:r>
              <a:rPr lang="ru-RU" sz="3600" dirty="0" err="1"/>
              <a:t>cohesion</a:t>
            </a:r>
            <a:r>
              <a:rPr lang="ru-RU" sz="3600" dirty="0"/>
              <a:t>)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Хорошо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Плохо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8457" b="6765"/>
          <a:stretch/>
        </p:blipFill>
        <p:spPr>
          <a:xfrm>
            <a:off x="6413320" y="2700863"/>
            <a:ext cx="5626280" cy="224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596" y="2745075"/>
            <a:ext cx="6037604" cy="219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70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Low Coupling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4666"/>
            <a:ext cx="10515600" cy="53348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u="sng" dirty="0"/>
              <a:t>Проблема</a:t>
            </a:r>
            <a:r>
              <a:rPr lang="ru-RU" dirty="0"/>
              <a:t>: как обеспечить незначительное влияние изменений и повысить возможность повторного использования?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Если объекты в приложении сильно связанны, то любые их изменения приводят к изменениям во всех связанных объектах</a:t>
            </a:r>
          </a:p>
          <a:p>
            <a:pPr>
              <a:lnSpc>
                <a:spcPct val="100000"/>
              </a:lnSpc>
            </a:pPr>
            <a:r>
              <a:rPr lang="ru-RU" u="sng" dirty="0"/>
              <a:t>Решение</a:t>
            </a:r>
            <a:r>
              <a:rPr lang="ru-RU" dirty="0"/>
              <a:t>. Распределить обязанности таким образом, чтобы степень связанности оставалась низкой</a:t>
            </a:r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На практике уровень связывания не рассматривается отдельно от других принципов, сформулированных в шаблонах </a:t>
            </a:r>
            <a:r>
              <a:rPr lang="ru-RU" dirty="0" err="1"/>
              <a:t>Expert</a:t>
            </a:r>
            <a:r>
              <a:rPr lang="ru-RU" dirty="0"/>
              <a:t> и </a:t>
            </a:r>
            <a:r>
              <a:rPr lang="ru-RU" dirty="0" err="1"/>
              <a:t>High</a:t>
            </a:r>
            <a:r>
              <a:rPr lang="ru-RU" dirty="0"/>
              <a:t> </a:t>
            </a:r>
            <a:r>
              <a:rPr lang="ru-RU" dirty="0" err="1"/>
              <a:t>Cohesion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Low Coupling</a:t>
            </a:r>
            <a:r>
              <a:rPr lang="ru-RU" dirty="0"/>
              <a:t> поддерживает </a:t>
            </a:r>
            <a:r>
              <a:rPr lang="ru-RU" i="1" dirty="0"/>
              <a:t>независимость</a:t>
            </a:r>
            <a:r>
              <a:rPr lang="ru-RU" dirty="0"/>
              <a:t>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408494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Low Coupling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3734"/>
            <a:ext cx="10515600" cy="548639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Способы связывания объектов </a:t>
            </a:r>
            <a:r>
              <a:rPr lang="ru-RU" dirty="0" err="1"/>
              <a:t>ТуреХ</a:t>
            </a:r>
            <a:r>
              <a:rPr lang="ru-RU" dirty="0"/>
              <a:t> и </a:t>
            </a:r>
            <a:r>
              <a:rPr lang="ru-RU" dirty="0" err="1"/>
              <a:t>TypeY</a:t>
            </a:r>
            <a:r>
              <a:rPr lang="ru-RU" dirty="0"/>
              <a:t>:</a:t>
            </a:r>
          </a:p>
          <a:p>
            <a:pPr>
              <a:lnSpc>
                <a:spcPct val="110000"/>
              </a:lnSpc>
            </a:pPr>
            <a:r>
              <a:rPr lang="ru-RU" dirty="0"/>
              <a:t>Объект </a:t>
            </a:r>
            <a:r>
              <a:rPr lang="ru-RU" dirty="0" err="1"/>
              <a:t>ТуреХ</a:t>
            </a:r>
            <a:r>
              <a:rPr lang="ru-RU" dirty="0"/>
              <a:t> содержит атрибут (переменную-член), который ссылается на экземпляр объекта </a:t>
            </a:r>
            <a:r>
              <a:rPr lang="ru-RU" dirty="0" err="1"/>
              <a:t>TypeY</a:t>
            </a:r>
            <a:r>
              <a:rPr lang="ru-RU" dirty="0"/>
              <a:t> или сам объект </a:t>
            </a:r>
            <a:r>
              <a:rPr lang="ru-RU" dirty="0" err="1"/>
              <a:t>TypeY</a:t>
            </a:r>
            <a:r>
              <a:rPr lang="ru-RU" dirty="0"/>
              <a:t>.</a:t>
            </a:r>
          </a:p>
          <a:p>
            <a:pPr>
              <a:lnSpc>
                <a:spcPct val="110000"/>
              </a:lnSpc>
            </a:pPr>
            <a:r>
              <a:rPr lang="ru-RU" dirty="0"/>
              <a:t>Объект </a:t>
            </a:r>
            <a:r>
              <a:rPr lang="ru-RU" dirty="0" err="1"/>
              <a:t>ТуреХ</a:t>
            </a:r>
            <a:r>
              <a:rPr lang="ru-RU" dirty="0"/>
              <a:t> вызывает службы объекта </a:t>
            </a:r>
            <a:r>
              <a:rPr lang="ru-RU" dirty="0" err="1"/>
              <a:t>TypeY</a:t>
            </a:r>
            <a:r>
              <a:rPr lang="ru-RU" dirty="0"/>
              <a:t>.</a:t>
            </a:r>
          </a:p>
          <a:p>
            <a:pPr>
              <a:lnSpc>
                <a:spcPct val="110000"/>
              </a:lnSpc>
            </a:pPr>
            <a:r>
              <a:rPr lang="ru-RU" dirty="0"/>
              <a:t>Объект </a:t>
            </a:r>
            <a:r>
              <a:rPr lang="ru-RU" dirty="0" err="1"/>
              <a:t>ТуреХ</a:t>
            </a:r>
            <a:r>
              <a:rPr lang="ru-RU" dirty="0"/>
              <a:t> содержит метод, который каким-либо образом ссылается на экземпляр объекта </a:t>
            </a:r>
            <a:r>
              <a:rPr lang="ru-RU" dirty="0" err="1"/>
              <a:t>TypeY</a:t>
            </a:r>
            <a:r>
              <a:rPr lang="ru-RU" dirty="0"/>
              <a:t> или сам объект </a:t>
            </a:r>
            <a:r>
              <a:rPr lang="ru-RU" dirty="0" err="1"/>
              <a:t>ТуреХ</a:t>
            </a:r>
            <a:r>
              <a:rPr lang="ru-RU" dirty="0"/>
              <a:t> 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обычно это подразумевает использование </a:t>
            </a:r>
            <a:r>
              <a:rPr lang="ru-RU" dirty="0" err="1"/>
              <a:t>TypeY</a:t>
            </a:r>
            <a:r>
              <a:rPr lang="ru-RU" dirty="0"/>
              <a:t> в качестве типа параметра, локальной переменной или возвращаемого значения</a:t>
            </a:r>
          </a:p>
          <a:p>
            <a:pPr>
              <a:lnSpc>
                <a:spcPct val="110000"/>
              </a:lnSpc>
            </a:pPr>
            <a:r>
              <a:rPr lang="ru-RU" dirty="0"/>
              <a:t>Объект </a:t>
            </a:r>
            <a:r>
              <a:rPr lang="ru-RU" dirty="0" err="1"/>
              <a:t>ТуреХ</a:t>
            </a:r>
            <a:r>
              <a:rPr lang="ru-RU" dirty="0"/>
              <a:t> является прямым или непрямым подклассом объекта </a:t>
            </a:r>
            <a:r>
              <a:rPr lang="ru-RU" dirty="0" err="1"/>
              <a:t>TypeY</a:t>
            </a:r>
            <a:r>
              <a:rPr lang="ru-RU" dirty="0"/>
              <a:t>.</a:t>
            </a:r>
          </a:p>
          <a:p>
            <a:pPr>
              <a:lnSpc>
                <a:spcPct val="110000"/>
              </a:lnSpc>
            </a:pPr>
            <a:r>
              <a:rPr lang="ru-RU" dirty="0"/>
              <a:t>Объект </a:t>
            </a:r>
            <a:r>
              <a:rPr lang="ru-RU" dirty="0" err="1"/>
              <a:t>TypeY</a:t>
            </a:r>
            <a:r>
              <a:rPr lang="ru-RU" dirty="0"/>
              <a:t> является интерфейсом, а </a:t>
            </a:r>
            <a:r>
              <a:rPr lang="ru-RU" dirty="0" err="1"/>
              <a:t>ТуреХ</a:t>
            </a:r>
            <a:r>
              <a:rPr lang="ru-RU" dirty="0"/>
              <a:t> реализует этот интерфейс</a:t>
            </a:r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71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166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Требуется добавить </a:t>
            </a:r>
            <a:r>
              <a:rPr lang="ru-RU" b="1" dirty="0"/>
              <a:t>методы программных классов</a:t>
            </a:r>
            <a:r>
              <a:rPr lang="ru-RU" dirty="0"/>
              <a:t>, описывающие передачу сообщений между объектами для удовлетворения требованиям</a:t>
            </a:r>
          </a:p>
          <a:p>
            <a:pPr marL="1250950" indent="-36036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dirty="0"/>
              <a:t>Вопрос определения способов взаимодействия объектов и принадлежности методов важен и не тривиален</a:t>
            </a:r>
          </a:p>
          <a:p>
            <a:pPr>
              <a:lnSpc>
                <a:spcPct val="100000"/>
              </a:lnSpc>
            </a:pPr>
            <a:r>
              <a:rPr lang="ru-RU" dirty="0"/>
              <a:t>Разработать диаграммы взаимодействий</a:t>
            </a:r>
          </a:p>
          <a:p>
            <a:pPr>
              <a:lnSpc>
                <a:spcPct val="100000"/>
              </a:lnSpc>
            </a:pPr>
            <a:r>
              <a:rPr lang="ru-RU" dirty="0"/>
              <a:t>Применить принципы и шаблоны объектного проектирования для создания проектных моделей взаимодействия объектов 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шаблоны проектирования GRASP – шаблоны распределения обязанностей </a:t>
            </a:r>
          </a:p>
        </p:txBody>
      </p:sp>
    </p:spTree>
    <p:extLst>
      <p:ext uri="{BB962C8B-B14F-4D97-AF65-F5344CB8AC3E}">
        <p14:creationId xmlns:p14="http://schemas.microsoft.com/office/powerpoint/2010/main" val="2528793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Low Coupling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3734"/>
            <a:ext cx="10515600" cy="2285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dirty="0"/>
              <a:t>Пример</a:t>
            </a:r>
            <a:r>
              <a:rPr lang="ru-RU" dirty="0"/>
              <a:t>. Система продаж. Необходимо создать экземпляр класса </a:t>
            </a:r>
            <a:r>
              <a:rPr lang="ru-RU" dirty="0" err="1"/>
              <a:t>Payment</a:t>
            </a:r>
            <a:r>
              <a:rPr lang="ru-RU" dirty="0"/>
              <a:t> и связать его с объектом </a:t>
            </a:r>
            <a:r>
              <a:rPr lang="ru-RU" dirty="0" err="1"/>
              <a:t>Sale</a:t>
            </a:r>
            <a:r>
              <a:rPr lang="ru-RU" dirty="0"/>
              <a:t>. </a:t>
            </a:r>
          </a:p>
          <a:p>
            <a:pPr>
              <a:lnSpc>
                <a:spcPct val="110000"/>
              </a:lnSpc>
            </a:pPr>
            <a:r>
              <a:rPr lang="ru-RU" dirty="0"/>
              <a:t>Какой класс должен отвечать за выполнение этой операции? </a:t>
            </a:r>
          </a:p>
          <a:p>
            <a:pPr>
              <a:lnSpc>
                <a:spcPct val="110000"/>
              </a:lnSpc>
            </a:pPr>
            <a:r>
              <a:rPr lang="ru-RU" dirty="0"/>
              <a:t>Решение. Вариант 1.</a:t>
            </a:r>
          </a:p>
          <a:p>
            <a:pPr>
              <a:lnSpc>
                <a:spcPct val="110000"/>
              </a:lnSpc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02" y="3494808"/>
            <a:ext cx="9106065" cy="307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86267" y="4525202"/>
            <a:ext cx="4453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Такое распределение обязанностей предполагает, что класс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Register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 обладает знаниями о данных класса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Payment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 (т.е. связывается с ним)</a:t>
            </a:r>
          </a:p>
        </p:txBody>
      </p:sp>
    </p:spTree>
    <p:extLst>
      <p:ext uri="{BB962C8B-B14F-4D97-AF65-F5344CB8AC3E}">
        <p14:creationId xmlns:p14="http://schemas.microsoft.com/office/powerpoint/2010/main" val="34334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Low Coupling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3734"/>
            <a:ext cx="10515600" cy="22521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dirty="0"/>
              <a:t>Пример</a:t>
            </a:r>
            <a:r>
              <a:rPr lang="ru-RU" dirty="0"/>
              <a:t>. Система продаж. Необходимо создать экземпляр класса </a:t>
            </a:r>
            <a:r>
              <a:rPr lang="ru-RU" dirty="0" err="1"/>
              <a:t>Payment</a:t>
            </a:r>
            <a:r>
              <a:rPr lang="ru-RU" dirty="0"/>
              <a:t> и связать его с объектом </a:t>
            </a:r>
            <a:r>
              <a:rPr lang="ru-RU" dirty="0" err="1"/>
              <a:t>Sale</a:t>
            </a:r>
            <a:r>
              <a:rPr lang="ru-RU" dirty="0"/>
              <a:t>. </a:t>
            </a:r>
          </a:p>
          <a:p>
            <a:pPr>
              <a:lnSpc>
                <a:spcPct val="110000"/>
              </a:lnSpc>
            </a:pPr>
            <a:r>
              <a:rPr lang="ru-RU" dirty="0"/>
              <a:t>Какой класс должен отвечать за выполнение этой операции? </a:t>
            </a:r>
          </a:p>
          <a:p>
            <a:pPr>
              <a:lnSpc>
                <a:spcPct val="110000"/>
              </a:lnSpc>
            </a:pPr>
            <a:r>
              <a:rPr lang="ru-RU" dirty="0"/>
              <a:t>Решение. Вариант 2.</a:t>
            </a:r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33" y="3474836"/>
            <a:ext cx="8128000" cy="3209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357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/>
          </a:bodyPr>
          <a:lstStyle/>
          <a:p>
            <a:r>
              <a:rPr lang="en-US" sz="3600" dirty="0"/>
              <a:t>High Cohesion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08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u="sng" dirty="0"/>
              <a:t>Проблема</a:t>
            </a:r>
            <a:r>
              <a:rPr lang="ru-RU" dirty="0"/>
              <a:t>. Класс выполняет много разнородных функций или несвязанных между собой обязанностей. Как обеспечить возможность управления сложностью?</a:t>
            </a:r>
          </a:p>
          <a:p>
            <a:pPr>
              <a:lnSpc>
                <a:spcPct val="100000"/>
              </a:lnSpc>
            </a:pPr>
            <a:r>
              <a:rPr lang="ru-RU" u="sng" dirty="0"/>
              <a:t>Решение</a:t>
            </a:r>
            <a:r>
              <a:rPr lang="ru-RU" dirty="0"/>
              <a:t>. Распределение обязанностей, поддерживающее высокую степень зацепления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664C1-C7E3-4AA3-BEF3-180502BF864E}"/>
              </a:ext>
            </a:extLst>
          </p:cNvPr>
          <p:cNvSpPr txBox="1"/>
          <p:nvPr/>
        </p:nvSpPr>
        <p:spPr>
          <a:xfrm>
            <a:off x="1070722" y="4088706"/>
            <a:ext cx="1019735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Cohesion </a:t>
            </a:r>
            <a:r>
              <a:rPr lang="ru-RU" sz="2800" dirty="0"/>
              <a:t>в контексте проектирования ПО </a:t>
            </a:r>
            <a:r>
              <a:rPr lang="ru-RU" sz="2800" b="1" dirty="0"/>
              <a:t>представляет меру связи операций</a:t>
            </a:r>
            <a:r>
              <a:rPr lang="ru-RU" sz="2800" dirty="0"/>
              <a:t> одного программного элемента и выполняемый им объем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36946-B849-4E3A-8D2C-59AD34182BE3}"/>
              </a:ext>
            </a:extLst>
          </p:cNvPr>
          <p:cNvSpPr txBox="1"/>
          <p:nvPr/>
        </p:nvSpPr>
        <p:spPr>
          <a:xfrm>
            <a:off x="752475" y="5664644"/>
            <a:ext cx="1077377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Cohesion </a:t>
            </a:r>
            <a:r>
              <a:rPr lang="ru-RU" sz="2800" dirty="0"/>
              <a:t>– мера связанности и </a:t>
            </a:r>
            <a:r>
              <a:rPr lang="ru-RU" sz="2800" b="1" dirty="0"/>
              <a:t>сфокусированности  обязанностей </a:t>
            </a:r>
            <a:r>
              <a:rPr lang="ru-RU" sz="2800" dirty="0"/>
              <a:t>класса – его обязанности должны быть тесно связаны между собой</a:t>
            </a:r>
          </a:p>
        </p:txBody>
      </p:sp>
    </p:spTree>
    <p:extLst>
      <p:ext uri="{BB962C8B-B14F-4D97-AF65-F5344CB8AC3E}">
        <p14:creationId xmlns:p14="http://schemas.microsoft.com/office/powerpoint/2010/main" val="3005296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/>
          </a:bodyPr>
          <a:lstStyle/>
          <a:p>
            <a:r>
              <a:rPr lang="en-US" sz="3600" dirty="0"/>
              <a:t>High Cohesion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08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Пример. Система продаж. Необходимо создать экземпляр объекта </a:t>
            </a:r>
            <a:r>
              <a:rPr lang="ru-RU" dirty="0" err="1"/>
              <a:t>Payment</a:t>
            </a:r>
            <a:r>
              <a:rPr lang="ru-RU" dirty="0"/>
              <a:t> и связать его с текущей продажей. </a:t>
            </a:r>
          </a:p>
          <a:p>
            <a:pPr>
              <a:lnSpc>
                <a:spcPct val="100000"/>
              </a:lnSpc>
            </a:pPr>
            <a:r>
              <a:rPr lang="ru-RU" dirty="0"/>
              <a:t>Какой класс должен выполнять эту обязанность?</a:t>
            </a:r>
          </a:p>
          <a:p>
            <a:pPr>
              <a:lnSpc>
                <a:spcPct val="100000"/>
              </a:lnSpc>
            </a:pPr>
            <a:r>
              <a:rPr lang="ru-RU" dirty="0"/>
              <a:t>Решение. Вариант 1.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2417" y="2898338"/>
            <a:ext cx="6411383" cy="370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54001" y="3841678"/>
            <a:ext cx="44195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При таком распределении обязанностей платежи выполняет объект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Register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, т.е. объект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Register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 частично несет ответственность за выполнение системной операции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makePayment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/>
          </a:bodyPr>
          <a:lstStyle/>
          <a:p>
            <a:r>
              <a:rPr lang="en-US" sz="3600" dirty="0"/>
              <a:t>High Cohesion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08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Пример. Система продаж. Необходимо создать экземпляр объекта </a:t>
            </a:r>
            <a:r>
              <a:rPr lang="ru-RU" dirty="0" err="1"/>
              <a:t>Payment</a:t>
            </a:r>
            <a:r>
              <a:rPr lang="ru-RU" dirty="0"/>
              <a:t> и связать его с текущей продажей. </a:t>
            </a:r>
          </a:p>
          <a:p>
            <a:pPr>
              <a:lnSpc>
                <a:spcPct val="100000"/>
              </a:lnSpc>
            </a:pPr>
            <a:r>
              <a:rPr lang="ru-RU" dirty="0"/>
              <a:t>Какой класс должен выполнять эту обязанность?</a:t>
            </a:r>
          </a:p>
          <a:p>
            <a:pPr>
              <a:lnSpc>
                <a:spcPct val="100000"/>
              </a:lnSpc>
            </a:pPr>
            <a:r>
              <a:rPr lang="ru-RU" dirty="0"/>
              <a:t>Решение. Вариант 2.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4001" y="3841678"/>
            <a:ext cx="44195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При таком распределении функция создания экземпляра платежа делегирована объекту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Sale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. Благодаря этому поддерживается более высокая степень зацепления объекта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Register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751" y="2760133"/>
            <a:ext cx="7024248" cy="3979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4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/>
          </a:bodyPr>
          <a:lstStyle/>
          <a:p>
            <a:r>
              <a:rPr lang="en-US" sz="3600" dirty="0"/>
              <a:t>Controller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41866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Контроллер (</a:t>
            </a:r>
            <a:r>
              <a:rPr lang="ru-RU" dirty="0" err="1"/>
              <a:t>controller</a:t>
            </a:r>
            <a:r>
              <a:rPr lang="ru-RU" dirty="0"/>
              <a:t>) — это объект, не относящийся к интерфейсу пользователя и отвечающий за обработку системных событий. Контроллер определяет методы для выполнения системных операций</a:t>
            </a:r>
          </a:p>
          <a:p>
            <a:pPr>
              <a:lnSpc>
                <a:spcPct val="100000"/>
              </a:lnSpc>
            </a:pPr>
            <a:r>
              <a:rPr lang="ru-RU" u="sng" dirty="0"/>
              <a:t>Проблема</a:t>
            </a:r>
            <a:r>
              <a:rPr lang="ru-RU" dirty="0"/>
              <a:t>. Как взаимодействовать с системой? Кто должен отвечать за обработку входных системных событий? </a:t>
            </a:r>
          </a:p>
          <a:p>
            <a:pPr>
              <a:lnSpc>
                <a:spcPct val="100000"/>
              </a:lnSpc>
            </a:pPr>
            <a:r>
              <a:rPr lang="ru-RU" u="sng" dirty="0"/>
              <a:t>Решение</a:t>
            </a:r>
            <a:r>
              <a:rPr lang="ru-RU" dirty="0"/>
              <a:t>. Делегирование обязанностей по обработке системных сообщений классу, удовлетворяющему одному из следующих условий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Класс представляет всю систему в целом, устройство или подсистему (внешний контроллер)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Класс представляет сценарий некоторого прецедента, в рамках которого выполняется обработка всех системных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1456324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133666" cy="718608"/>
          </a:xfrm>
        </p:spPr>
        <p:txBody>
          <a:bodyPr>
            <a:normAutofit/>
          </a:bodyPr>
          <a:lstStyle/>
          <a:p>
            <a:r>
              <a:rPr lang="ru-RU" sz="3600" b="1" dirty="0"/>
              <a:t>Задание</a:t>
            </a:r>
            <a:r>
              <a:rPr lang="ru-RU" sz="3600" dirty="0"/>
              <a:t>. Реализация диаграммы последовательностей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86933"/>
            <a:ext cx="11133667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Разработать диаграмму последовательностей (</a:t>
            </a:r>
            <a:r>
              <a:rPr lang="en-US" dirty="0"/>
              <a:t>sequence diagram</a:t>
            </a:r>
            <a:r>
              <a:rPr lang="ru-RU" dirty="0"/>
              <a:t>) на основе модели прецедентов (согласно индивидуального задания) (см. главу 15 стр. 251 [1]).</a:t>
            </a:r>
          </a:p>
          <a:p>
            <a:pPr>
              <a:lnSpc>
                <a:spcPct val="100000"/>
              </a:lnSpc>
            </a:pPr>
            <a:r>
              <a:rPr lang="ru-RU" dirty="0"/>
              <a:t>Применить шаблоны GRASP для распределения обязанностей между классами (см. главу 17 стр. 299 [1]).</a:t>
            </a:r>
          </a:p>
          <a:p>
            <a:pPr>
              <a:lnSpc>
                <a:spcPct val="100000"/>
              </a:lnSpc>
            </a:pPr>
            <a:r>
              <a:rPr lang="ru-RU" dirty="0"/>
              <a:t>В отчете указать применение этих шаблонов.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Литература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1. </a:t>
            </a:r>
            <a:r>
              <a:rPr lang="ru-RU" dirty="0" err="1"/>
              <a:t>Ларман</a:t>
            </a:r>
            <a:r>
              <a:rPr lang="ru-RU" dirty="0"/>
              <a:t>, </a:t>
            </a:r>
            <a:r>
              <a:rPr lang="ru-RU" dirty="0" err="1"/>
              <a:t>Крэг</a:t>
            </a:r>
            <a:r>
              <a:rPr lang="ru-RU" dirty="0"/>
              <a:t>. Применение UML 2.0 и шаблонов проектирования.3-е издание.: Пер. с англ. — М. : Вильямс, 2013.  – 736 с.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7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2FC85C-5155-40F1-92B7-4E67FAD64204}"/>
              </a:ext>
            </a:extLst>
          </p:cNvPr>
          <p:cNvSpPr txBox="1"/>
          <p:nvPr/>
        </p:nvSpPr>
        <p:spPr>
          <a:xfrm>
            <a:off x="116292" y="5523631"/>
            <a:ext cx="499173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Проводится на основе распределения обязанностей между взаимодействующими объектами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6DE5C-63AC-411A-817F-3AF1DB22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878"/>
            <a:ext cx="11112062" cy="1242958"/>
          </a:xfrm>
        </p:spPr>
        <p:txBody>
          <a:bodyPr>
            <a:normAutofit/>
          </a:bodyPr>
          <a:lstStyle/>
          <a:p>
            <a:r>
              <a:rPr lang="ru-RU" sz="3600" dirty="0"/>
              <a:t>Основа процесса объектно-ориентированного проектирования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55A513A-74BD-4E11-8739-23203262D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468683"/>
              </p:ext>
            </p:extLst>
          </p:nvPr>
        </p:nvGraphicFramePr>
        <p:xfrm>
          <a:off x="870857" y="1608082"/>
          <a:ext cx="10515600" cy="4855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F7A9E4-6C55-447C-802A-E3F8908FBEA4}"/>
              </a:ext>
            </a:extLst>
          </p:cNvPr>
          <p:cNvSpPr txBox="1"/>
          <p:nvPr/>
        </p:nvSpPr>
        <p:spPr>
          <a:xfrm>
            <a:off x="7517642" y="5896304"/>
            <a:ext cx="389696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Диаграмма взаимодействия</a:t>
            </a:r>
          </a:p>
          <a:p>
            <a:r>
              <a:rPr lang="ru-RU" sz="2400" dirty="0"/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14861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Проектирование на основе обязанности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365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Программные объекты имеют обязанности</a:t>
            </a:r>
          </a:p>
          <a:p>
            <a:pPr>
              <a:lnSpc>
                <a:spcPct val="100000"/>
              </a:lnSpc>
            </a:pPr>
            <a:r>
              <a:rPr lang="ru-RU" dirty="0"/>
              <a:t>В UML обязанность (</a:t>
            </a:r>
            <a:r>
              <a:rPr lang="ru-RU" dirty="0" err="1"/>
              <a:t>responsibility</a:t>
            </a:r>
            <a:r>
              <a:rPr lang="ru-RU" dirty="0"/>
              <a:t>) определяется как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                                     “контракт или обязательство”</a:t>
            </a:r>
          </a:p>
          <a:p>
            <a:pPr>
              <a:lnSpc>
                <a:spcPct val="100000"/>
              </a:lnSpc>
            </a:pPr>
            <a:r>
              <a:rPr lang="ru-RU" dirty="0"/>
              <a:t>Под обязанностью в контексте GRASP понимается некое действие (функция) объекта</a:t>
            </a:r>
          </a:p>
          <a:p>
            <a:pPr>
              <a:lnSpc>
                <a:spcPct val="100000"/>
              </a:lnSpc>
            </a:pPr>
            <a:r>
              <a:rPr lang="ru-RU" dirty="0"/>
              <a:t>Обязанности описывают поведение объекта. </a:t>
            </a:r>
          </a:p>
          <a:p>
            <a:pPr>
              <a:lnSpc>
                <a:spcPct val="100000"/>
              </a:lnSpc>
            </a:pPr>
            <a:r>
              <a:rPr lang="ru-RU" dirty="0"/>
              <a:t>В общем случае два типа обязанностей: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Знание (</a:t>
            </a:r>
            <a:r>
              <a:rPr lang="ru-RU" dirty="0" err="1"/>
              <a:t>knowing</a:t>
            </a:r>
            <a:r>
              <a:rPr lang="ru-RU" dirty="0"/>
              <a:t>)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Действие (</a:t>
            </a:r>
            <a:r>
              <a:rPr lang="ru-RU" dirty="0" err="1"/>
              <a:t>doing</a:t>
            </a:r>
            <a:r>
              <a:rPr lang="ru-RU" dirty="0"/>
              <a:t>)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FDB65-2601-44CD-9E61-86DB3DCE994E}"/>
              </a:ext>
            </a:extLst>
          </p:cNvPr>
          <p:cNvSpPr txBox="1"/>
          <p:nvPr/>
        </p:nvSpPr>
        <p:spPr>
          <a:xfrm>
            <a:off x="571500" y="6065818"/>
            <a:ext cx="11049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Проектирование на основе обязанностей (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responsibility-driven</a:t>
            </a:r>
            <a:r>
              <a:rPr lang="ru-RU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design</a:t>
            </a:r>
            <a:r>
              <a:rPr lang="ru-RU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— RDD)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642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Обязанности, относящиеся к действиям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Выполнение некоторых действий самим объектом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Пример. Создание экземпляра или выполнение вычислений.</a:t>
            </a:r>
          </a:p>
          <a:p>
            <a:pPr>
              <a:lnSpc>
                <a:spcPct val="100000"/>
              </a:lnSpc>
            </a:pPr>
            <a:r>
              <a:rPr lang="ru-RU" dirty="0"/>
              <a:t>Инициирование действий других объектов.</a:t>
            </a:r>
          </a:p>
          <a:p>
            <a:pPr>
              <a:lnSpc>
                <a:spcPct val="100000"/>
              </a:lnSpc>
            </a:pPr>
            <a:r>
              <a:rPr lang="ru-RU" dirty="0"/>
              <a:t>Управление действиями других объектов и их координирование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Пример.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Объект </a:t>
            </a:r>
            <a:r>
              <a:rPr lang="ru-RU" dirty="0" err="1"/>
              <a:t>Sale</a:t>
            </a:r>
            <a:r>
              <a:rPr lang="ru-RU" dirty="0"/>
              <a:t> отвечает за создание экземпляра </a:t>
            </a:r>
            <a:r>
              <a:rPr lang="ru-RU" dirty="0" err="1"/>
              <a:t>SalesLineIte</a:t>
            </a:r>
            <a:r>
              <a:rPr lang="en-US" dirty="0"/>
              <a:t>m</a:t>
            </a:r>
            <a:r>
              <a:rPr lang="ru-RU" dirty="0"/>
              <a:t>s (действие) 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0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Обязанности, относящиеся к знаниям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r>
              <a:rPr lang="ru-RU" dirty="0"/>
              <a:t>Наличие информации о закрытых инкапсулированных данных.</a:t>
            </a:r>
          </a:p>
          <a:p>
            <a:r>
              <a:rPr lang="ru-RU" dirty="0"/>
              <a:t>Наличие информации о связанных объектах.</a:t>
            </a:r>
          </a:p>
          <a:p>
            <a:r>
              <a:rPr lang="ru-RU" dirty="0"/>
              <a:t>Наличие информации о следствиях или вычисляемых величинах. 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Пример.</a:t>
            </a:r>
          </a:p>
          <a:p>
            <a:pPr lvl="1"/>
            <a:r>
              <a:rPr lang="ru-RU" dirty="0"/>
              <a:t>Объект </a:t>
            </a:r>
            <a:r>
              <a:rPr lang="ru-RU" dirty="0" err="1"/>
              <a:t>Sale</a:t>
            </a:r>
            <a:r>
              <a:rPr lang="ru-RU" dirty="0"/>
              <a:t> отвечает за наличие информации о стоимости покупки (знание)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48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610235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 обязанностей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Обязанности реализуются посредством методов, действующих либо отдельно, либо во взаимодействии с другими методами и объектами. </a:t>
            </a:r>
          </a:p>
          <a:p>
            <a:pPr>
              <a:lnSpc>
                <a:spcPct val="100000"/>
              </a:lnSpc>
            </a:pPr>
            <a:r>
              <a:rPr lang="ru-RU" dirty="0"/>
              <a:t>Пример.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Для класса </a:t>
            </a:r>
            <a:r>
              <a:rPr lang="ru-RU" dirty="0" err="1"/>
              <a:t>Sale</a:t>
            </a:r>
            <a:r>
              <a:rPr lang="ru-RU" dirty="0"/>
              <a:t> можно определить один или несколько методов вычисления стоимости (метод </a:t>
            </a:r>
            <a:r>
              <a:rPr lang="ru-RU" dirty="0" err="1"/>
              <a:t>getTotal</a:t>
            </a:r>
            <a:r>
              <a:rPr lang="ru-RU" dirty="0"/>
              <a:t>).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Для выполнения этой обязанности объект </a:t>
            </a:r>
            <a:r>
              <a:rPr lang="ru-RU" dirty="0" err="1"/>
              <a:t>Sale</a:t>
            </a:r>
            <a:r>
              <a:rPr lang="ru-RU" dirty="0"/>
              <a:t> должен взаимодействовать с другими объектами, в том числе передавать сообщения </a:t>
            </a:r>
            <a:r>
              <a:rPr lang="ru-RU" dirty="0" err="1"/>
              <a:t>getSubtotal</a:t>
            </a:r>
            <a:r>
              <a:rPr lang="ru-RU" dirty="0"/>
              <a:t> каждому объекту </a:t>
            </a:r>
            <a:r>
              <a:rPr lang="ru-RU" dirty="0" err="1"/>
              <a:t>SalesLineltem</a:t>
            </a:r>
            <a:r>
              <a:rPr lang="ru-RU" dirty="0"/>
              <a:t> о необходимости предоставления соответствующей информации этими объектами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3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40715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 обязанностей.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094923"/>
          </a:xfrm>
        </p:spPr>
        <p:txBody>
          <a:bodyPr/>
          <a:lstStyle/>
          <a:p>
            <a:r>
              <a:rPr lang="ru-RU" dirty="0"/>
              <a:t>Диаграммы взаимодействий отражают распределение обязанностей между объектами. </a:t>
            </a:r>
          </a:p>
          <a:p>
            <a:r>
              <a:rPr lang="ru-RU" dirty="0"/>
              <a:t>Распределенные обязанности отображаются в виде сообщений, отправляемых различным классам объектов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2732" y="2788914"/>
            <a:ext cx="7727379" cy="3870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03084" y="3265706"/>
            <a:ext cx="4555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/>
              <a:t>Обязанностью</a:t>
            </a:r>
            <a:r>
              <a:rPr lang="ru-RU" sz="2400" dirty="0"/>
              <a:t> объектов </a:t>
            </a:r>
            <a:r>
              <a:rPr lang="ru-RU" sz="2400" dirty="0" err="1"/>
              <a:t>Sale</a:t>
            </a:r>
            <a:r>
              <a:rPr lang="ru-RU" sz="2400" dirty="0"/>
              <a:t> является </a:t>
            </a:r>
            <a:r>
              <a:rPr lang="ru-RU" sz="2400" i="1" dirty="0"/>
              <a:t>создание экземпляров </a:t>
            </a:r>
            <a:r>
              <a:rPr lang="ru-RU" sz="2400" dirty="0" err="1"/>
              <a:t>Payment</a:t>
            </a:r>
            <a:r>
              <a:rPr lang="ru-RU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выполнения этой обязанности передается сообщение, реализуемое посредством метода </a:t>
            </a:r>
            <a:r>
              <a:rPr lang="ru-RU" sz="2400" dirty="0" err="1"/>
              <a:t>makePayment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8857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2702</Words>
  <Application>Microsoft Office PowerPoint</Application>
  <PresentationFormat>Широкоэкранный</PresentationFormat>
  <Paragraphs>271</Paragraphs>
  <Slides>36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Тема Office</vt:lpstr>
      <vt:lpstr>GRASP</vt:lpstr>
      <vt:lpstr>Что было сделано?</vt:lpstr>
      <vt:lpstr>Что дальше?</vt:lpstr>
      <vt:lpstr>Основа процесса объектно-ориентированного проектирования</vt:lpstr>
      <vt:lpstr>Проектирование на основе обязанности</vt:lpstr>
      <vt:lpstr>Обязанности, относящиеся к действиям объекта</vt:lpstr>
      <vt:lpstr>Обязанности, относящиеся к знаниям объекта</vt:lpstr>
      <vt:lpstr>Реализация обязанностей</vt:lpstr>
      <vt:lpstr>Реализация обязанностей. Пример</vt:lpstr>
      <vt:lpstr>Что такое шаблон?</vt:lpstr>
      <vt:lpstr>Основные шаблоны GRASP</vt:lpstr>
      <vt:lpstr>Information Expert (Информационный эксперт)</vt:lpstr>
      <vt:lpstr>Information Expert (Информационный эксперт)</vt:lpstr>
      <vt:lpstr>Information Expert (Информационный эксперт)</vt:lpstr>
      <vt:lpstr>Creator</vt:lpstr>
      <vt:lpstr>Creator</vt:lpstr>
      <vt:lpstr>Creator</vt:lpstr>
      <vt:lpstr>Creator</vt:lpstr>
      <vt:lpstr>Creator</vt:lpstr>
      <vt:lpstr>Связанность (coupling) и связность (cohesion)</vt:lpstr>
      <vt:lpstr>Виды связей – Функциональная</vt:lpstr>
      <vt:lpstr>Виды связей – Последовательная (передача данных)</vt:lpstr>
      <vt:lpstr>Виды связей – по содержанию (информационная)</vt:lpstr>
      <vt:lpstr>Виды связей – по общим данным</vt:lpstr>
      <vt:lpstr>Виды связей – по интерфейсу (внешняя связь)</vt:lpstr>
      <vt:lpstr>Виды связей – по контроля данных</vt:lpstr>
      <vt:lpstr>Слабая связанность (low coupling) и сильная связность (high cohesion)</vt:lpstr>
      <vt:lpstr>Low Coupling</vt:lpstr>
      <vt:lpstr>Low Coupling</vt:lpstr>
      <vt:lpstr>Low Coupling</vt:lpstr>
      <vt:lpstr>Low Coupling</vt:lpstr>
      <vt:lpstr>High Cohesion</vt:lpstr>
      <vt:lpstr>High Cohesion</vt:lpstr>
      <vt:lpstr>High Cohesion</vt:lpstr>
      <vt:lpstr>Controller</vt:lpstr>
      <vt:lpstr>Задание. Реализация диаграммы последовательностей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</dc:title>
  <dc:creator>Осипов</dc:creator>
  <cp:lastModifiedBy>niko</cp:lastModifiedBy>
  <cp:revision>78</cp:revision>
  <dcterms:created xsi:type="dcterms:W3CDTF">2018-03-05T05:28:06Z</dcterms:created>
  <dcterms:modified xsi:type="dcterms:W3CDTF">2022-09-18T09:00:58Z</dcterms:modified>
</cp:coreProperties>
</file>