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9" r:id="rId4"/>
    <p:sldId id="291" r:id="rId5"/>
    <p:sldId id="290" r:id="rId6"/>
    <p:sldId id="293" r:id="rId7"/>
    <p:sldId id="292" r:id="rId8"/>
    <p:sldId id="294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96" r:id="rId23"/>
    <p:sldId id="315" r:id="rId24"/>
    <p:sldId id="316" r:id="rId25"/>
    <p:sldId id="319" r:id="rId26"/>
    <p:sldId id="317" r:id="rId27"/>
    <p:sldId id="318" r:id="rId28"/>
    <p:sldId id="320" r:id="rId29"/>
    <p:sldId id="32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8" autoAdjust="0"/>
    <p:restoredTop sz="65421" autoAdjust="0"/>
  </p:normalViewPr>
  <p:slideViewPr>
    <p:cSldViewPr snapToGrid="0">
      <p:cViewPr varScale="1">
        <p:scale>
          <a:sx n="58" d="100"/>
          <a:sy n="58" d="100"/>
        </p:scale>
        <p:origin x="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3311-2D17-4340-B37F-3CDD34FBBA3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18AB-9B74-4090-BAB0-E6EDEEE413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4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IDEF4 проектирование начинается с анализа требований и принимает в качестве входных данных объекты домена – эти доменные объекты кодируются в их эквивалентной форме IDEF4 и помечаются как доменные объекты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61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Менеджеры - это сотрудники, которые могут делегировать обязанности другим сотрудникам. Не все сотрудники являются менеджерами и, следовательно, менеджер считается специальным видом работника.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Менеджер является подклассом работника. Термин суперкласс относится к классу, из которого подкласс является производным. Например, класс объекта </a:t>
            </a:r>
            <a:r>
              <a:rPr lang="ru-RU" dirty="0" err="1"/>
              <a:t>Employee</a:t>
            </a:r>
            <a:r>
              <a:rPr lang="ru-RU" dirty="0"/>
              <a:t> является суперклассом класса объекта </a:t>
            </a:r>
            <a:r>
              <a:rPr lang="ru-RU" dirty="0" err="1"/>
              <a:t>Manager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1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Полупроводниковые чипы являются хорошим примером объекта разделения (см. рисунок).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Внешняя логика чипа определяется очень сложной внутренней структурой, состоящей из сети транзисторов и резисторов. Пользователи чипа должны знать только внешнюю логику и не </a:t>
            </a:r>
            <a:r>
              <a:rPr lang="ru-RU" dirty="0" err="1"/>
              <a:t>касаеться</a:t>
            </a:r>
            <a:r>
              <a:rPr lang="ru-RU" dirty="0"/>
              <a:t> отдельных компонентов, используемых для изготовления чипа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4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Водонагреватель, показанный на рисунке, имеет три состояния: (1) холодный, (2) нормальный и (3) горячий. Когда водонагреватель находится в холодном состоянии, он включается полностью, когда водонагреватель находится в нормальном состоянии нагреватель поворачивается на половину, а когда он находится в горячем состоянии, нагреватель переключается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52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3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Треугольники, изображенные на отношениях, указывают от подкласса до суперкласса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На диаграмме наиболее общим классом является </a:t>
            </a:r>
            <a:r>
              <a:rPr lang="ru-RU" i="1" dirty="0" smtClean="0"/>
              <a:t>Человек</a:t>
            </a:r>
            <a:r>
              <a:rPr lang="ru-RU" dirty="0" smtClean="0"/>
              <a:t>. Классы </a:t>
            </a:r>
            <a:r>
              <a:rPr lang="ru-RU" b="0" i="1" dirty="0" smtClean="0"/>
              <a:t>Консультант</a:t>
            </a:r>
            <a:r>
              <a:rPr lang="ru-RU" dirty="0" smtClean="0"/>
              <a:t> , </a:t>
            </a:r>
            <a:r>
              <a:rPr lang="ru-RU" i="1" dirty="0" smtClean="0"/>
              <a:t>Сотрудник</a:t>
            </a:r>
            <a:r>
              <a:rPr lang="ru-RU" dirty="0" smtClean="0"/>
              <a:t> , и </a:t>
            </a:r>
            <a:r>
              <a:rPr lang="ru-RU" i="1" dirty="0" smtClean="0"/>
              <a:t>Клиент</a:t>
            </a:r>
            <a:r>
              <a:rPr lang="ru-RU" dirty="0" smtClean="0"/>
              <a:t> являются специализации человека.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Классы </a:t>
            </a:r>
            <a:r>
              <a:rPr lang="ru-RU" i="1" dirty="0" smtClean="0"/>
              <a:t>Почасовые сотрудники </a:t>
            </a:r>
            <a:r>
              <a:rPr lang="ru-RU" dirty="0" smtClean="0"/>
              <a:t>и </a:t>
            </a:r>
            <a:r>
              <a:rPr lang="ru-RU" i="1" dirty="0" smtClean="0"/>
              <a:t>Наемные работники </a:t>
            </a:r>
            <a:r>
              <a:rPr lang="ru-RU" dirty="0" smtClean="0"/>
              <a:t>являются специализациями </a:t>
            </a:r>
            <a:r>
              <a:rPr lang="ru-RU" i="1" dirty="0" smtClean="0"/>
              <a:t>Сотрудника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В этих отношениях человек играет роль сотрудника, а компания играет роль работодатель.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В компании может быть один или несколько сотрудников, а человек может быть нанят в одну (или не нанят  -0) компанию.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Это ограничение мощности отображается кружком и вилкой (ноль или более) на стороне отношений персоны и круговая и черта (ноль или одна) на стороне компании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6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На рисунке показана схема метода, выделяющая метод оплаты для сотрудников.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Постоянным сотрудникам выплачиваются пособия с каждой зарплаты, а временные сотрудники не получают при оплате льготы.</a:t>
            </a:r>
            <a:r>
              <a:rPr lang="ru-RU" baseline="0" dirty="0" smtClean="0"/>
              <a:t> – э</a:t>
            </a:r>
            <a:r>
              <a:rPr lang="ru-RU" dirty="0" smtClean="0"/>
              <a:t>то означает, что метод расчета оплаты для постоянных работников отличаются от метода расчета оплаты для временных работников.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Диаграмма подчеркивает разницу между сообщениями и методами, которые реализуют сообщения. Например, сообщение </a:t>
            </a:r>
            <a:r>
              <a:rPr lang="ru-RU" dirty="0" err="1" smtClean="0"/>
              <a:t>Pay</a:t>
            </a:r>
            <a:r>
              <a:rPr lang="ru-RU" dirty="0" smtClean="0"/>
              <a:t> реализовано методом </a:t>
            </a:r>
            <a:r>
              <a:rPr lang="ru-RU" dirty="0" err="1" smtClean="0"/>
              <a:t>BenefitPay</a:t>
            </a:r>
            <a:r>
              <a:rPr lang="ru-RU" dirty="0" smtClean="0"/>
              <a:t> для постоянных сотрудников и </a:t>
            </a:r>
            <a:r>
              <a:rPr lang="ru-RU" dirty="0" err="1" smtClean="0"/>
              <a:t>StraightPay</a:t>
            </a:r>
            <a:r>
              <a:rPr lang="ru-RU" dirty="0" smtClean="0"/>
              <a:t> для временных сотрудников.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31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Динамическая модель имеет два вида диаграмм: диаграммы клиент / сервер и диаграммы состояний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Пунктирная дуга указывает, что связь между Календарем и Заработной платой является асинхронной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 err="1" smtClean="0"/>
              <a:t>Payroll</a:t>
            </a:r>
            <a:r>
              <a:rPr lang="ru-RU" sz="1200" dirty="0" smtClean="0"/>
              <a:t> отправляет платежные сообщения постоянным сотрудникам и временным работникам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На диаграмме состояний временный работник может быть принят на работу в качестве постоянного работника.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Объект </a:t>
            </a:r>
            <a:r>
              <a:rPr lang="ru-RU" dirty="0" err="1" smtClean="0"/>
              <a:t>TempEmployee</a:t>
            </a:r>
            <a:r>
              <a:rPr lang="ru-RU" dirty="0" smtClean="0"/>
              <a:t> будет иметь метод «</a:t>
            </a:r>
            <a:r>
              <a:rPr lang="ru-RU" dirty="0" err="1" smtClean="0"/>
              <a:t>Hire</a:t>
            </a:r>
            <a:r>
              <a:rPr lang="ru-RU" dirty="0" smtClean="0"/>
              <a:t> </a:t>
            </a:r>
            <a:r>
              <a:rPr lang="ru-RU" dirty="0" err="1" smtClean="0"/>
              <a:t>Permanent</a:t>
            </a:r>
            <a:r>
              <a:rPr lang="ru-RU" dirty="0" smtClean="0"/>
              <a:t>». Сгенерированное событие «принять» временным работником изображается на линии связи. Сообщение, связанное с этим событием «</a:t>
            </a:r>
            <a:r>
              <a:rPr lang="ru-RU" dirty="0" err="1" smtClean="0"/>
              <a:t>Hire</a:t>
            </a:r>
            <a:r>
              <a:rPr lang="ru-RU" dirty="0" smtClean="0"/>
              <a:t> </a:t>
            </a:r>
            <a:r>
              <a:rPr lang="ru-RU" dirty="0" err="1" smtClean="0"/>
              <a:t>Permanent</a:t>
            </a:r>
            <a:r>
              <a:rPr lang="ru-RU" dirty="0" smtClean="0"/>
              <a:t>» изображено на другом конце линии отношений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7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Дуга перехода между проектными состояниями имеет набор событий наблюдения из проектного состояния и набор действий, которые применяются для перехода в следующее проектное состояние.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Таким образом, диаграммы обоснования являются фактически специализированными диаграммами состояния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рисунке показана прогрессия дизайна от начала до конца, разрабатывая систему в  каждом из этих измерений</a:t>
            </a:r>
            <a:endParaRPr lang="ru-RU" sz="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25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5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Дизайнер может сначала указать </a:t>
            </a:r>
            <a:r>
              <a:rPr lang="ru-RU" i="1" dirty="0"/>
              <a:t>Имя</a:t>
            </a:r>
            <a:r>
              <a:rPr lang="ru-RU" dirty="0"/>
              <a:t> как характеристику объекта «Банк» как </a:t>
            </a:r>
            <a:r>
              <a:rPr lang="en-US" sz="1200" dirty="0"/>
              <a:t>Features</a:t>
            </a:r>
            <a:r>
              <a:rPr lang="ru-RU" dirty="0"/>
              <a:t>. Как дизайн развивается, дизайнер может специализировать определение имени как атрибута, который описывает объект «Банк».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8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Объекты в домене должны быть идентифицированы в соответствии с этими категориями и в соответствии с порядком приведенного списка (т. е. сначала поиск физических объектов и, наконец, процедуры спецификации)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8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Сотрудник по имени «</a:t>
            </a:r>
            <a:r>
              <a:rPr lang="ru-RU" dirty="0" err="1"/>
              <a:t>Toonsie</a:t>
            </a:r>
            <a:r>
              <a:rPr lang="ru-RU" dirty="0"/>
              <a:t>» и автомобиль с техасской лицензией «BYJ14T» являются примерами объектов-экземпляров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Эти экземпляры обладают поведениями, которые могут быть выполнены объектами. Например, </a:t>
            </a:r>
            <a:r>
              <a:rPr lang="ru-RU" dirty="0" err="1"/>
              <a:t>Toonsie</a:t>
            </a:r>
            <a:r>
              <a:rPr lang="ru-RU" dirty="0"/>
              <a:t> является сотрудником и может быть нанят, уволен, назначен и оплачен его труд; машина может поворачиваться, двигаться вперед, назад и останавливаться.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Группы экземпляров объекта могут быть очень похожи и выгодно определить характеристики и поведение для групп похожих экземпляров объекта – такая группа называется классом объектов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19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Концепция класса объекта является удобным способом решения проблемы избыточного определения того же поведения для похожих экземпляров объекта.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программной реализации класс объекта выступает в качестве шаблона для переменных и методов, которые должны быть в каждом экземпляре объекта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18AB-9B74-4090-BAB0-E6EDEEE413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8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7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3215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9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3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13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1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6447-1CB7-4CFD-BDC0-A8517300341E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B09A-6045-454A-A4A7-A15B26E56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2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IDEF4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C1471D0B-F423-41DA-802F-E41892B8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723120" cy="1655762"/>
          </a:xfrm>
        </p:spPr>
        <p:txBody>
          <a:bodyPr>
            <a:normAutofit/>
          </a:bodyPr>
          <a:lstStyle/>
          <a:p>
            <a:r>
              <a:rPr lang="ru-RU" sz="2800" dirty="0"/>
              <a:t>Графически ориентированная методология для разработки объектно-ориентированных программных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00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679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Объектно-ориентированные концепции </a:t>
            </a:r>
            <a:r>
              <a:rPr lang="en-US" sz="3600" dirty="0"/>
              <a:t>IDEF4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35677"/>
            <a:ext cx="10686393" cy="53796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Домены:</a:t>
            </a:r>
            <a:r>
              <a:rPr lang="ru-RU" dirty="0"/>
              <a:t> проекты IDEF4 реализуются в домене. Домен можно рассматривать как область действия разрабатываемой системы</a:t>
            </a:r>
          </a:p>
          <a:p>
            <a:pPr>
              <a:lnSpc>
                <a:spcPct val="100000"/>
              </a:lnSpc>
            </a:pPr>
            <a:r>
              <a:rPr lang="ru-RU" b="1" dirty="0"/>
              <a:t>Классы</a:t>
            </a:r>
            <a:r>
              <a:rPr lang="ru-RU" dirty="0"/>
              <a:t>: являются обобщениями об объектах и используются для управления сложностью, используя преимущества сходства в экземплярах объектов и группируя их по классу или категории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Состояния объекта</a:t>
            </a:r>
            <a:r>
              <a:rPr lang="ru-RU" dirty="0"/>
              <a:t>: представляют ситуации или условия экземпляра объекта, которые имеют значение в проекте</a:t>
            </a:r>
          </a:p>
          <a:p>
            <a:pPr>
              <a:lnSpc>
                <a:spcPct val="100000"/>
              </a:lnSpc>
            </a:pPr>
            <a:r>
              <a:rPr lang="ru-RU" b="1" dirty="0"/>
              <a:t>Метод:</a:t>
            </a:r>
            <a:r>
              <a:rPr lang="ru-RU" dirty="0"/>
              <a:t> представляет собой реализацию поведения </a:t>
            </a:r>
          </a:p>
          <a:p>
            <a:pPr>
              <a:lnSpc>
                <a:spcPct val="100000"/>
              </a:lnSpc>
            </a:pPr>
            <a:r>
              <a:rPr lang="ru-RU" b="1" dirty="0"/>
              <a:t>Событие</a:t>
            </a:r>
            <a:r>
              <a:rPr lang="ru-RU" dirty="0"/>
              <a:t>: сигнал, сгенерированный методом в объекте, указывающий на некоторое условие в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269947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9633E1-9971-46C8-9586-659CB7A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000"/>
            <a:ext cx="10515600" cy="645528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Банк с </a:t>
            </a:r>
            <a:r>
              <a:rPr lang="en-US" sz="3600" dirty="0"/>
              <a:t>Features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E5721A-B52A-4BFC-B198-281E8C6D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6934201" cy="47331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IDEF4 символы:</a:t>
            </a:r>
          </a:p>
          <a:p>
            <a:r>
              <a:rPr lang="ru-RU" dirty="0"/>
              <a:t>O – объекты </a:t>
            </a:r>
          </a:p>
          <a:p>
            <a:r>
              <a:rPr lang="ru-RU" dirty="0"/>
              <a:t>R – отношения </a:t>
            </a:r>
          </a:p>
          <a:p>
            <a:r>
              <a:rPr lang="ru-RU" dirty="0"/>
              <a:t>L – ссылки </a:t>
            </a:r>
          </a:p>
          <a:p>
            <a:r>
              <a:rPr lang="ru-RU" dirty="0"/>
              <a:t>M – методы </a:t>
            </a:r>
          </a:p>
          <a:p>
            <a:r>
              <a:rPr lang="ru-RU" dirty="0"/>
              <a:t>A – атрибуты </a:t>
            </a:r>
          </a:p>
          <a:p>
            <a:r>
              <a:rPr lang="ru-RU" dirty="0"/>
              <a:t>E – события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B8BF93C-2DB7-4FDD-AC84-C7543E1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1" y="593450"/>
            <a:ext cx="4157914" cy="59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9633E1-9971-46C8-9586-659CB7A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000"/>
            <a:ext cx="10515600" cy="645528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Банк с </a:t>
            </a:r>
            <a:r>
              <a:rPr lang="en-US" sz="3600" dirty="0"/>
              <a:t>Features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E5721A-B52A-4BFC-B198-281E8C6D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77686"/>
            <a:ext cx="7494815" cy="56006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В IDEF4 термин </a:t>
            </a:r>
            <a:r>
              <a:rPr lang="ru-RU" b="1" dirty="0"/>
              <a:t>объект</a:t>
            </a:r>
            <a:r>
              <a:rPr lang="ru-RU" dirty="0"/>
              <a:t> относится к информации, которая служит спецификацией для реализации.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Объекты имеют «поведение» которое описывает, как объект будет действовать в системе, и «состояния», которые описывают значение характеристики объекта.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Объекты идентифицируются в домене приложения и попадают в пять категорий: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(1) </a:t>
            </a:r>
            <a:r>
              <a:rPr lang="ru-RU" b="1" dirty="0"/>
              <a:t>физический</a:t>
            </a:r>
            <a:r>
              <a:rPr lang="ru-RU" dirty="0"/>
              <a:t> - физический объект, такой как дерево, автомобиль, самолет, человек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(2) </a:t>
            </a:r>
            <a:r>
              <a:rPr lang="ru-RU" b="1" dirty="0"/>
              <a:t>роль</a:t>
            </a:r>
            <a:r>
              <a:rPr lang="ru-RU" dirty="0"/>
              <a:t> - объект с определенным поведением, которое устанавливает его идентичность, например, медсестра, пожарный или </a:t>
            </a:r>
            <a:r>
              <a:rPr lang="ru-RU" dirty="0" smtClean="0"/>
              <a:t>профессор</a:t>
            </a: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(3) </a:t>
            </a:r>
            <a:r>
              <a:rPr lang="ru-RU" b="1" dirty="0"/>
              <a:t>событие</a:t>
            </a:r>
            <a:r>
              <a:rPr lang="ru-RU" dirty="0"/>
              <a:t> - объект, представляющий событие, такое как встреча или доставка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(4) </a:t>
            </a:r>
            <a:r>
              <a:rPr lang="ru-RU" b="1" dirty="0"/>
              <a:t>транзакция</a:t>
            </a:r>
            <a:r>
              <a:rPr lang="ru-RU" dirty="0"/>
              <a:t> / </a:t>
            </a:r>
            <a:r>
              <a:rPr lang="ru-RU" b="1" dirty="0"/>
              <a:t>взаимодействие</a:t>
            </a:r>
            <a:r>
              <a:rPr lang="ru-RU" dirty="0"/>
              <a:t> - как объект взаимодействует  с другими объектами при передаче сообщения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(5) </a:t>
            </a:r>
            <a:r>
              <a:rPr lang="ru-RU" b="1" dirty="0"/>
              <a:t>процедура спецификации </a:t>
            </a:r>
            <a:r>
              <a:rPr lang="ru-RU" dirty="0"/>
              <a:t>- объект, который представляет собой набор инструкций, таких как как дизайн </a:t>
            </a:r>
            <a:r>
              <a:rPr lang="ru-RU" dirty="0" smtClean="0"/>
              <a:t>автомобиля</a:t>
            </a: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B8BF93C-2DB7-4FDD-AC84-C7543E1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20" y="593450"/>
            <a:ext cx="4157914" cy="59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7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53F5EC-B039-495B-AF92-8420DCC0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846455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Пассажирский самолет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53CF4E-3DAA-4F68-8C02-08DE75AC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014"/>
            <a:ext cx="10515600" cy="21298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«Пассажирский самолет» - объект в домене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Но фактическим элементом, хранящим данные, является его  система бронирования авиабилетов: количество мест, тип самолета и пункт назначения рейса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555C5AA-D1AF-4885-B9B8-3242672E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74" y="1009106"/>
            <a:ext cx="9871436" cy="30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34F0F18-D875-4D36-B844-40E2E89C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721791"/>
            <a:ext cx="7459980" cy="35301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53F5EC-B039-495B-AF92-8420DCC0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846455"/>
          </a:xfrm>
        </p:spPr>
        <p:txBody>
          <a:bodyPr>
            <a:normAutofit/>
          </a:bodyPr>
          <a:lstStyle/>
          <a:p>
            <a:r>
              <a:rPr lang="ru-RU" sz="3600" dirty="0"/>
              <a:t>Пример. Пассажирский самолет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53CF4E-3DAA-4F68-8C02-08DE75AC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260"/>
            <a:ext cx="11026140" cy="240093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/>
              <a:t>Процесс абстрагирования пассажирского самолета (исходное для  IDEF4)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Преобразование в вычислительной спецификации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Маркировка как завершенная спецификация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Реализация в программе как объекта, который представляет авиалайнер в системе бронирования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218283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FBD178-B0B5-4EDD-BB73-5C2F4710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ru-RU" sz="3600" dirty="0"/>
              <a:t>Объект-экземпляр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BBBE94-4A7F-48CA-8A01-985C3EC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11046142" cy="4937760"/>
          </a:xfrm>
        </p:spPr>
        <p:txBody>
          <a:bodyPr/>
          <a:lstStyle/>
          <a:p>
            <a:r>
              <a:rPr lang="ru-RU" dirty="0"/>
              <a:t>Экземпляры объектов - отдельные сущности, встречающиеся в домене приложения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AEA4FCA-374D-4CC3-B2F1-9E6E7F7E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19" y="2245043"/>
            <a:ext cx="7928083" cy="44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FBD178-B0B5-4EDD-BB73-5C2F4710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ru-RU" sz="3600" dirty="0"/>
              <a:t>Объект-класс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BBBE94-4A7F-48CA-8A01-985C3EC5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020"/>
            <a:ext cx="3893820" cy="4937760"/>
          </a:xfrm>
        </p:spPr>
        <p:txBody>
          <a:bodyPr/>
          <a:lstStyle/>
          <a:p>
            <a:r>
              <a:rPr lang="ru-RU" dirty="0"/>
              <a:t>Классы являются обобщениями  объектов и используются для управления сложностью путем выявления сходства в экземплярах объектов и группировании их по категориям (классам)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DC4794C-007E-45A2-8532-660FE8F7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19" y="594360"/>
            <a:ext cx="6993444" cy="60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3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47810C-4E2F-40AB-8ABE-ADDD52A3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823595"/>
          </a:xfrm>
        </p:spPr>
        <p:txBody>
          <a:bodyPr>
            <a:normAutofit/>
          </a:bodyPr>
          <a:lstStyle/>
          <a:p>
            <a:r>
              <a:rPr lang="ru-RU" sz="3600" dirty="0"/>
              <a:t>Подкласс / Суперкласс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D0093C-CEB5-4F94-BE9A-5877F189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1"/>
            <a:ext cx="10911840" cy="1303020"/>
          </a:xfrm>
        </p:spPr>
        <p:txBody>
          <a:bodyPr/>
          <a:lstStyle/>
          <a:p>
            <a:r>
              <a:rPr lang="ru-RU" dirty="0"/>
              <a:t>Термин подкласс охватывает концепцию группировки отдельных экземпляров класса в еще более специализированный класс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89A5061-665B-4397-9C53-B804DCB0A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016" y="2396552"/>
            <a:ext cx="7813968" cy="41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643964-D55E-4900-9BD0-9A13267B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/>
          </a:bodyPr>
          <a:lstStyle/>
          <a:p>
            <a:r>
              <a:rPr lang="ru-RU" sz="3600" dirty="0"/>
              <a:t>Объекты-</a:t>
            </a:r>
            <a:r>
              <a:rPr lang="en-US" sz="3600" dirty="0"/>
              <a:t>Partitions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71E97D-62BE-44B7-A2F1-986276E7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1"/>
            <a:ext cx="5516880" cy="48463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Объекты-</a:t>
            </a:r>
            <a:r>
              <a:rPr lang="en-US" dirty="0"/>
              <a:t>Partitions</a:t>
            </a:r>
            <a:r>
              <a:rPr lang="ru-RU" dirty="0"/>
              <a:t> содержат объекты и отношения.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Объект </a:t>
            </a:r>
            <a:r>
              <a:rPr lang="en-US" dirty="0"/>
              <a:t>Partitions</a:t>
            </a:r>
            <a:r>
              <a:rPr lang="ru-RU" dirty="0"/>
              <a:t> - это объектно-ориентированная модель IDEF4, которая сама может содержать подмодели.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Объекты-</a:t>
            </a:r>
            <a:r>
              <a:rPr lang="en-US" dirty="0"/>
              <a:t>Partitions</a:t>
            </a:r>
            <a:r>
              <a:rPr lang="ru-RU" dirty="0"/>
              <a:t> похожи на программные модули, пакеты, компоненты программного обеспечения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A78288-EED9-4DB8-A651-53FAF5BA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91" y="2583181"/>
            <a:ext cx="5909821" cy="40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3AAE38-84B9-41FE-B428-35AB863B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r>
              <a:rPr lang="ru-RU" dirty="0"/>
              <a:t> управляют сложностью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EA7BF0E-28CD-4603-97DB-1015A3BC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1"/>
            <a:ext cx="10515600" cy="5281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Разделы группируют объекты в подструктуру, которую можно использовать в других моделях.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Классы объектов группируют объекты по их поведению, чтобы информация о поведении сохранялась только один раз;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На информацию о поведении могут ссылаться экземпляры объекта.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Состояния объекта необходимы </a:t>
            </a:r>
            <a:br>
              <a:rPr lang="ru-RU" dirty="0"/>
            </a:br>
            <a:r>
              <a:rPr lang="ru-RU" dirty="0"/>
              <a:t>для описание поведения объекта.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Атрибуты являются выбором </a:t>
            </a:r>
            <a:br>
              <a:rPr lang="ru-RU" dirty="0"/>
            </a:br>
            <a:r>
              <a:rPr lang="ru-RU" dirty="0"/>
              <a:t>реализации для представления</a:t>
            </a:r>
            <a:br>
              <a:rPr lang="ru-RU" dirty="0"/>
            </a:br>
            <a:r>
              <a:rPr lang="ru-RU" dirty="0"/>
              <a:t>состояния объекта.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EC25DB9-BBFC-4D80-9ACA-3074B5F9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27" y="3909060"/>
            <a:ext cx="5505858" cy="27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было сделано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5986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Определены требования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Анализ требований может включать описание процессов функционирования системы, представленное в форме прецедентов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Разработаны прецеденты (варианты использования)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Важные артефакты этапа анализа требований (они не являются объектно-ориентированными)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ru-RU" sz="3200" dirty="0"/>
              <a:t>Разработана модель предметной области</a:t>
            </a:r>
          </a:p>
          <a:p>
            <a:pPr lvl="1">
              <a:lnSpc>
                <a:spcPct val="100000"/>
              </a:lnSpc>
            </a:pPr>
            <a:r>
              <a:rPr lang="ru-RU" sz="2800" dirty="0"/>
              <a:t>Определены основные сущности в терминах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11642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42355F-4020-441E-B16F-635BA4B6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DDE15C-EE88-4198-B24B-69D91DCE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4808220" cy="47139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Атрибуты </a:t>
            </a:r>
            <a:r>
              <a:rPr lang="ru-RU" dirty="0" smtClean="0"/>
              <a:t>– это </a:t>
            </a:r>
            <a:r>
              <a:rPr lang="ru-RU" dirty="0"/>
              <a:t>выбор реализации того, как представлять состояние объекта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Каждый экземпляр объекта имеет атрибуты или характеристики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947675E-119B-4C9F-A030-F1C0D33A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1382712"/>
            <a:ext cx="6341396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5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BB49C2-79DD-4872-934F-FB80EA2F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States</a:t>
            </a:r>
            <a:r>
              <a:rPr lang="ru-RU" dirty="0"/>
              <a:t> – состояния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EF2EFF-5480-4616-9595-5435555A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26746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Состояния объекта представляют собой значимые ситуации или условия экземпляра объекта.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Например, в одной системе может быть целесообразно распознать состояния холодный, горячий и кипятить воду, тогда как в другой системе фактическая температура может быть больше соответствующей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7A74D3F-46F9-42B8-949B-C4D08B0C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4090" y="4075070"/>
            <a:ext cx="9423819" cy="16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1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9451"/>
            <a:ext cx="10515600" cy="533509"/>
          </a:xfrm>
        </p:spPr>
        <p:txBody>
          <a:bodyPr>
            <a:noAutofit/>
          </a:bodyPr>
          <a:lstStyle/>
          <a:p>
            <a:r>
              <a:rPr lang="ru-RU" sz="3600" dirty="0"/>
              <a:t>Модели дизайна </a:t>
            </a:r>
            <a:r>
              <a:rPr lang="en-US" sz="3600" dirty="0"/>
              <a:t>IDEF4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2682"/>
            <a:ext cx="10515600" cy="56534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/>
              <a:t>IDEF4 использует три модели проектирования и компонент обоснования дизайна: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/>
              <a:t>Статическая модель </a:t>
            </a:r>
            <a:r>
              <a:rPr lang="ru-RU" dirty="0"/>
              <a:t>(SM) определяет не зависящие от времени отношения между объектами (например, наследование).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/>
              <a:t>Динамическая модель </a:t>
            </a:r>
            <a:r>
              <a:rPr lang="ru-RU" dirty="0"/>
              <a:t>(DM) определяет связь между объектами и переходами состояний объектов.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b="1" dirty="0"/>
              <a:t>Модель поведения </a:t>
            </a:r>
            <a:r>
              <a:rPr lang="ru-RU" dirty="0"/>
              <a:t>(BM) определяет отношения между соответствующим поведением объектов.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/>
              <a:t>Компонент обоснования дизайна</a:t>
            </a:r>
            <a:r>
              <a:rPr lang="en-US" dirty="0"/>
              <a:t> (Design Rationale) </a:t>
            </a:r>
            <a:r>
              <a:rPr lang="ru-RU" dirty="0"/>
              <a:t> обеспечивает представление системы сверху вниз, предоставляя представление, которое охватывает три модели проектирования и документирует обоснование основных изменений в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6269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926866-9D07-416C-8E6C-24466D89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732155"/>
          </a:xfrm>
        </p:spPr>
        <p:txBody>
          <a:bodyPr/>
          <a:lstStyle/>
          <a:p>
            <a:r>
              <a:rPr lang="en-US" dirty="0"/>
              <a:t>IDEF4 </a:t>
            </a:r>
            <a:r>
              <a:rPr lang="ru-RU" dirty="0" smtClean="0"/>
              <a:t>Класс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30F3B37-B5E0-4944-8CA7-655F8DCC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83" y="1561011"/>
            <a:ext cx="9752234" cy="39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926866-9D07-416C-8E6C-24466D89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/>
              <a:t>IDEF4 </a:t>
            </a:r>
            <a:r>
              <a:rPr lang="ru-RU" dirty="0" smtClean="0"/>
              <a:t>Диаграмма наследования классов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AFD1096-68F0-4035-83E5-5561E42F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008095"/>
            <a:ext cx="7916920" cy="56448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39086" y="1047284"/>
            <a:ext cx="339003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/>
              <a:t>Структурная диаграмма </a:t>
            </a:r>
          </a:p>
        </p:txBody>
      </p:sp>
    </p:spTree>
    <p:extLst>
      <p:ext uri="{BB962C8B-B14F-4D97-AF65-F5344CB8AC3E}">
        <p14:creationId xmlns:p14="http://schemas.microsoft.com/office/powerpoint/2010/main" val="34385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926866-9D07-416C-8E6C-24466D89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/>
              <a:t>IDEF4 </a:t>
            </a:r>
            <a:r>
              <a:rPr lang="ru-RU" dirty="0" smtClean="0"/>
              <a:t>Диаграмма отношений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39086" y="1047284"/>
            <a:ext cx="339003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/>
              <a:t>Структурная диаграмма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950" y="3567216"/>
            <a:ext cx="7756270" cy="18839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61357" y="1805962"/>
            <a:ext cx="102924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800" dirty="0"/>
              <a:t>Структура отношений </a:t>
            </a:r>
            <a:r>
              <a:rPr lang="ru-RU" sz="2800" dirty="0" smtClean="0"/>
              <a:t>– это связь </a:t>
            </a:r>
            <a:r>
              <a:rPr lang="ru-RU" sz="2800" dirty="0"/>
              <a:t>между двумя </a:t>
            </a:r>
            <a:r>
              <a:rPr lang="ru-RU" sz="2800" dirty="0" smtClean="0"/>
              <a:t>объектами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Например</a:t>
            </a:r>
            <a:r>
              <a:rPr lang="ru-RU" sz="2400" dirty="0"/>
              <a:t>, отношения один-к-одному или один-ко-многим</a:t>
            </a:r>
          </a:p>
        </p:txBody>
      </p:sp>
    </p:spTree>
    <p:extLst>
      <p:ext uri="{BB962C8B-B14F-4D97-AF65-F5344CB8AC3E}">
        <p14:creationId xmlns:p14="http://schemas.microsoft.com/office/powerpoint/2010/main" val="3208381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2F7527-1859-4E84-A2E3-A7DBD7A3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8828314" cy="732155"/>
          </a:xfrm>
        </p:spPr>
        <p:txBody>
          <a:bodyPr/>
          <a:lstStyle/>
          <a:p>
            <a:r>
              <a:rPr lang="ru-RU" dirty="0" smtClean="0"/>
              <a:t>Диаграмма поведения (</a:t>
            </a:r>
            <a:r>
              <a:rPr lang="en-US" dirty="0" smtClean="0"/>
              <a:t>Behavior Diagram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3023DCA-316D-4E98-9353-CE1C783E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40"/>
            <a:ext cx="4616524" cy="4856116"/>
          </a:xfrm>
        </p:spPr>
        <p:txBody>
          <a:bodyPr/>
          <a:lstStyle/>
          <a:p>
            <a:r>
              <a:rPr lang="ru-RU" dirty="0"/>
              <a:t>Модель поведения состоит из диаграмм методов. </a:t>
            </a:r>
            <a:endParaRPr lang="ru-RU" dirty="0" smtClean="0"/>
          </a:p>
          <a:p>
            <a:r>
              <a:rPr lang="ru-RU" dirty="0" smtClean="0"/>
              <a:t>Диаграммы </a:t>
            </a:r>
            <a:r>
              <a:rPr lang="ru-RU" dirty="0"/>
              <a:t>методов </a:t>
            </a:r>
            <a:r>
              <a:rPr lang="ru-RU" dirty="0" smtClean="0"/>
              <a:t>показывают полиморфизм </a:t>
            </a:r>
            <a:r>
              <a:rPr lang="ru-RU" dirty="0"/>
              <a:t>и </a:t>
            </a:r>
            <a:r>
              <a:rPr lang="ru-RU" dirty="0" smtClean="0"/>
              <a:t>применяются, </a:t>
            </a:r>
            <a:r>
              <a:rPr lang="ru-RU" dirty="0"/>
              <a:t>чтобы воспользоваться поведенческим </a:t>
            </a:r>
            <a:r>
              <a:rPr lang="ru-RU" dirty="0" smtClean="0"/>
              <a:t>сходством  объектов </a:t>
            </a:r>
            <a:r>
              <a:rPr lang="ru-RU" dirty="0"/>
              <a:t>путем повторного использования </a:t>
            </a:r>
            <a:r>
              <a:rPr lang="ru-RU" dirty="0" smtClean="0"/>
              <a:t>методов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A966BC1-6FF8-4E69-AF52-AC066F63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23" y="1176337"/>
            <a:ext cx="6554986" cy="5142819"/>
          </a:xfrm>
          <a:prstGeom prst="rect">
            <a:avLst/>
          </a:prstGeom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10246223" y="467011"/>
            <a:ext cx="1763486" cy="612648"/>
          </a:xfrm>
          <a:prstGeom prst="wedgeRoundRectCallout">
            <a:avLst>
              <a:gd name="adj1" fmla="val -163426"/>
              <a:gd name="adj2" fmla="val 12113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Сообщение</a:t>
            </a:r>
            <a:endParaRPr lang="ru-RU" sz="2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0246223" y="2099868"/>
            <a:ext cx="1763486" cy="612648"/>
          </a:xfrm>
          <a:prstGeom prst="wedgeRoundRectCallout">
            <a:avLst>
              <a:gd name="adj1" fmla="val -106018"/>
              <a:gd name="adj2" fmla="val 14525"/>
              <a:gd name="adj3" fmla="val 16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Метод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605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8AC7DB-56EE-49E9-B09F-651AA17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Динамическая модель (</a:t>
            </a:r>
            <a:r>
              <a:rPr lang="en-US" dirty="0" smtClean="0"/>
              <a:t>Dynamic Model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897030-090D-4BDF-9E94-141F5F3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805"/>
            <a:ext cx="10515600" cy="732156"/>
          </a:xfrm>
        </p:spPr>
        <p:txBody>
          <a:bodyPr/>
          <a:lstStyle/>
          <a:p>
            <a:r>
              <a:rPr lang="en-US" dirty="0"/>
              <a:t>Client/Server Diagrams and State</a:t>
            </a:r>
            <a:r>
              <a:rPr lang="ru-RU" dirty="0"/>
              <a:t> </a:t>
            </a:r>
            <a:r>
              <a:rPr lang="en-US" dirty="0"/>
              <a:t>Diagrams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1AD8A35-EC21-4E99-B1C7-1E52C3A02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943870"/>
            <a:ext cx="5234940" cy="46055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9B30BC0-5D2B-4D63-BA67-E17895A39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805" y="1956786"/>
            <a:ext cx="6734035" cy="1413316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5320804" y="5274129"/>
            <a:ext cx="3774209" cy="1159328"/>
          </a:xfrm>
          <a:prstGeom prst="wedgeRoundRectCallout">
            <a:avLst>
              <a:gd name="adj1" fmla="val -125963"/>
              <a:gd name="adj2" fmla="val -93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Календарь генерирует события для конца месяца и конца недели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463541" y="3764244"/>
            <a:ext cx="6407330" cy="1264956"/>
          </a:xfrm>
          <a:prstGeom prst="wedgeRoundRectCallout">
            <a:avLst>
              <a:gd name="adj1" fmla="val -5030"/>
              <a:gd name="adj2" fmla="val -1304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Диаграмма состояний отображает поведение объекта, показывая состояния, </a:t>
            </a:r>
            <a:r>
              <a:rPr lang="ru-RU" sz="2000" dirty="0" smtClean="0"/>
              <a:t> в которых </a:t>
            </a:r>
            <a:r>
              <a:rPr lang="ru-RU" sz="2000" dirty="0"/>
              <a:t>объект может</a:t>
            </a:r>
          </a:p>
          <a:p>
            <a:pPr algn="ctr"/>
            <a:r>
              <a:rPr lang="ru-RU" sz="2000" dirty="0" smtClean="0"/>
              <a:t>существовать и </a:t>
            </a:r>
            <a:r>
              <a:rPr lang="ru-RU" sz="2000" dirty="0"/>
              <a:t>как </a:t>
            </a:r>
            <a:r>
              <a:rPr lang="ru-RU" sz="2000" dirty="0" smtClean="0"/>
              <a:t>переходить </a:t>
            </a:r>
            <a:r>
              <a:rPr lang="ru-RU" sz="2000" dirty="0"/>
              <a:t>из состояния в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68406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0825"/>
            <a:ext cx="11146971" cy="73215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Компонент обоснования </a:t>
            </a:r>
            <a:r>
              <a:rPr lang="ru-RU" dirty="0" smtClean="0"/>
              <a:t>дизайна (</a:t>
            </a:r>
            <a:r>
              <a:rPr lang="en-US" dirty="0" smtClean="0"/>
              <a:t>Design </a:t>
            </a:r>
            <a:r>
              <a:rPr lang="en-US" dirty="0"/>
              <a:t>Rationale </a:t>
            </a:r>
            <a:r>
              <a:rPr lang="en-US" dirty="0" smtClean="0"/>
              <a:t>Component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/>
          <a:lstStyle/>
          <a:p>
            <a:r>
              <a:rPr lang="ru-RU" dirty="0" smtClean="0"/>
              <a:t>Назначение:</a:t>
            </a:r>
          </a:p>
          <a:p>
            <a:pPr lvl="1"/>
            <a:r>
              <a:rPr lang="ru-RU" dirty="0"/>
              <a:t>различать объекты реального </a:t>
            </a:r>
            <a:r>
              <a:rPr lang="ru-RU" dirty="0" smtClean="0"/>
              <a:t>мира, развивающиеся </a:t>
            </a:r>
            <a:r>
              <a:rPr lang="ru-RU" dirty="0"/>
              <a:t>объекты дизайна и </a:t>
            </a:r>
            <a:r>
              <a:rPr lang="ru-RU" dirty="0" smtClean="0"/>
              <a:t>проектирования объектов, а также фиксировать </a:t>
            </a:r>
            <a:r>
              <a:rPr lang="ru-RU" dirty="0"/>
              <a:t>эволюцию между этими </a:t>
            </a:r>
            <a:r>
              <a:rPr lang="ru-RU" dirty="0" smtClean="0"/>
              <a:t>объектами</a:t>
            </a:r>
          </a:p>
          <a:p>
            <a:r>
              <a:rPr lang="ru-RU" dirty="0"/>
              <a:t>IDEF4 документирует основные этапы проектирования как состояния проектирования, записывая </a:t>
            </a:r>
            <a:r>
              <a:rPr lang="ru-RU" dirty="0" smtClean="0"/>
              <a:t>реализованные диаграммы </a:t>
            </a:r>
            <a:r>
              <a:rPr lang="ru-RU" dirty="0"/>
              <a:t>в виде </a:t>
            </a:r>
            <a:r>
              <a:rPr lang="ru-RU" dirty="0" smtClean="0"/>
              <a:t>проектного состояния, </a:t>
            </a:r>
            <a:r>
              <a:rPr lang="ru-RU" dirty="0"/>
              <a:t>а затем </a:t>
            </a:r>
            <a:r>
              <a:rPr lang="ru-RU" dirty="0" smtClean="0"/>
              <a:t>дает обоснование </a:t>
            </a:r>
            <a:r>
              <a:rPr lang="ru-RU" dirty="0"/>
              <a:t>для перехода в другое проектное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75954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90" y="1120696"/>
            <a:ext cx="7854041" cy="55255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0825"/>
            <a:ext cx="11146971" cy="73215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Компонент обоснования </a:t>
            </a:r>
            <a:r>
              <a:rPr lang="ru-RU" dirty="0" smtClean="0"/>
              <a:t>дизайна (</a:t>
            </a:r>
            <a:r>
              <a:rPr lang="en-US" dirty="0" smtClean="0"/>
              <a:t>Design </a:t>
            </a:r>
            <a:r>
              <a:rPr lang="en-US" dirty="0"/>
              <a:t>Rationale </a:t>
            </a:r>
            <a:r>
              <a:rPr lang="en-US" dirty="0" smtClean="0"/>
              <a:t>Component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9714" y="1322614"/>
            <a:ext cx="3608615" cy="5323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Три проектных </a:t>
            </a:r>
            <a:br>
              <a:rPr lang="ru-RU" dirty="0" smtClean="0"/>
            </a:br>
            <a:r>
              <a:rPr lang="ru-RU" dirty="0" smtClean="0"/>
              <a:t>состояния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Каждое состояние проекта перечисляет связанные </a:t>
            </a:r>
            <a:r>
              <a:rPr lang="ru-RU" dirty="0" smtClean="0"/>
              <a:t>диаграммы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918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Что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412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Требуется разработать </a:t>
            </a:r>
            <a:r>
              <a:rPr lang="ru-RU" b="1" dirty="0"/>
              <a:t>объектные</a:t>
            </a:r>
            <a:r>
              <a:rPr lang="ru-RU" dirty="0"/>
              <a:t> </a:t>
            </a:r>
            <a:r>
              <a:rPr lang="ru-RU" b="1" dirty="0"/>
              <a:t>модели </a:t>
            </a:r>
            <a:r>
              <a:rPr lang="en-US" dirty="0"/>
              <a:t>– </a:t>
            </a:r>
            <a:r>
              <a:rPr lang="ru-RU" dirty="0"/>
              <a:t>определить основные  объектные модели: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статические (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 и динамические (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),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 также модели поведения (</a:t>
            </a:r>
            <a:r>
              <a:rPr lang="ru-RU" dirty="0" err="1"/>
              <a:t>Behavior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436CA56-E339-43FF-9FEE-6D5F5AE4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555" y="3429000"/>
            <a:ext cx="9686925" cy="28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062"/>
            <a:ext cx="10947400" cy="1052606"/>
          </a:xfrm>
        </p:spPr>
        <p:txBody>
          <a:bodyPr>
            <a:noAutofit/>
          </a:bodyPr>
          <a:lstStyle/>
          <a:p>
            <a:r>
              <a:rPr lang="ru-RU" sz="3600" dirty="0"/>
              <a:t>Парадигма объектно-ориентированного программирования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0978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Предоставляет разработчику абстрактное представление о его программной системе, состоящей из набора объектов, поддерживающих состояние, которые определяют поведение программы по протоколу их взаимодействий.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Объект состоит из набора атрибутов, определяющих локальное состояние, и набора методов (процедур), которые определяют поведение этого конкретного объекта и его связь с другими объектами, составляющими систему.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37BA13-A8C1-4D1D-BD71-A551AAEB689E}"/>
              </a:ext>
            </a:extLst>
          </p:cNvPr>
          <p:cNvSpPr txBox="1"/>
          <p:nvPr/>
        </p:nvSpPr>
        <p:spPr>
          <a:xfrm>
            <a:off x="609601" y="5632608"/>
            <a:ext cx="1094740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ea typeface="Times New Roman" panose="02020603050405020304" pitchFamily="18" charset="0"/>
              </a:rPr>
              <a:t>IDEF4 предоставляет необходимые средства для поддержки процесса принятия проектно-ориентированных решений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31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2061"/>
            <a:ext cx="10515600" cy="612337"/>
          </a:xfrm>
        </p:spPr>
        <p:txBody>
          <a:bodyPr>
            <a:normAutofit/>
          </a:bodyPr>
          <a:lstStyle/>
          <a:p>
            <a:r>
              <a:rPr lang="ru-RU" sz="3600" dirty="0"/>
              <a:t>Многомерный подход метода </a:t>
            </a:r>
            <a:r>
              <a:rPr lang="en-US" sz="3600" dirty="0"/>
              <a:t>IDEF4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82415"/>
            <a:ext cx="10515600" cy="49813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Уровни проектирования (системный уровень, уровень приложений и низкоуровневый дизайн)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Состояние проекта артефакта (область приложения, в процессе перехода, область программного обеспечения)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Модели проектирования (статические, динамические и поведенческие)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Особенности дизайна варьируются от общего до конкретного, что позволяет откладывать принятие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4884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868"/>
            <a:ext cx="10515600" cy="1038006"/>
          </a:xfrm>
        </p:spPr>
        <p:txBody>
          <a:bodyPr>
            <a:noAutofit/>
          </a:bodyPr>
          <a:lstStyle/>
          <a:p>
            <a:r>
              <a:rPr lang="ru-RU" sz="3600" dirty="0"/>
              <a:t>Многослойная организация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684" y="1592316"/>
            <a:ext cx="5090584" cy="4979387"/>
          </a:xfrm>
        </p:spPr>
        <p:txBody>
          <a:bodyPr>
            <a:normAutofit/>
          </a:bodyPr>
          <a:lstStyle/>
          <a:p>
            <a:r>
              <a:rPr lang="ru-RU" dirty="0"/>
              <a:t>При проектировании системы слой обеспечивает связь с другими  системами</a:t>
            </a:r>
            <a:endParaRPr lang="en-US" dirty="0"/>
          </a:p>
          <a:p>
            <a:r>
              <a:rPr lang="ru-RU" dirty="0"/>
              <a:t>IDEF4 специально разработан для совместимости с другими методами IDEF</a:t>
            </a:r>
          </a:p>
          <a:p>
            <a:r>
              <a:rPr lang="ru-RU" dirty="0"/>
              <a:t>IDEF4 позволяет отслеживать состояние артефактов проекта от объекта домена путем перехода к спецификации проекта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C4725A8-D9B2-435E-BEA6-3CA0064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66" y="1093483"/>
            <a:ext cx="6490501" cy="54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Реализация – итеративная процедура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4311"/>
            <a:ext cx="10515600" cy="5213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Сначала проект </a:t>
            </a:r>
            <a:r>
              <a:rPr lang="ru-RU" b="1" dirty="0"/>
              <a:t>делится на объекты</a:t>
            </a:r>
            <a:r>
              <a:rPr lang="ru-RU" dirty="0"/>
              <a:t>, каждый из которых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либо классифицируется по уже существующим объектам,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либо для которых разрабатывается внешняя спецификация (внешняя спецификация позволяет делегировать полномочия и выполнять внутреннюю спецификацию объекта одновременно)</a:t>
            </a:r>
          </a:p>
          <a:p>
            <a:pPr>
              <a:lnSpc>
                <a:spcPct val="100000"/>
              </a:lnSpc>
            </a:pPr>
            <a:r>
              <a:rPr lang="ru-RU" dirty="0"/>
              <a:t>После классификации / спецификации объектов указываются интерфейсы между ними – разрабатываются статические, динамические и поведенческие модели, детализирующие различные аспекты взаимодействия между объектами 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4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679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Объектно-ориентированные концепции </a:t>
            </a:r>
            <a:r>
              <a:rPr lang="en-US" sz="3600" dirty="0"/>
              <a:t>IDEF4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35677"/>
            <a:ext cx="10904622" cy="53796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Домены:</a:t>
            </a:r>
            <a:r>
              <a:rPr lang="ru-RU" dirty="0"/>
              <a:t> проекты IDEF4 реализуются в домене. Домен можно рассматривать как </a:t>
            </a:r>
            <a:r>
              <a:rPr lang="ru-RU" b="1" dirty="0"/>
              <a:t>область действия </a:t>
            </a:r>
            <a:r>
              <a:rPr lang="ru-RU" dirty="0"/>
              <a:t>разрабатываемой системы</a:t>
            </a:r>
          </a:p>
          <a:p>
            <a:pPr>
              <a:lnSpc>
                <a:spcPct val="100000"/>
              </a:lnSpc>
            </a:pPr>
            <a:r>
              <a:rPr lang="ru-RU" dirty="0"/>
              <a:t>Во время проектирования системы программное обеспечение переключается между тремя доменами: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домен приложения – этот домен имеет дело с конечными пользователями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домен разработки (дизайна) – принимается решение о том, как система будет внедрена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домен реализации – происходит реализация программного обеспечения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DAD0DB-D509-4D4D-A62B-E7C61FE63681}"/>
              </a:ext>
            </a:extLst>
          </p:cNvPr>
          <p:cNvSpPr txBox="1"/>
          <p:nvPr/>
        </p:nvSpPr>
        <p:spPr>
          <a:xfrm>
            <a:off x="1052763" y="5360713"/>
            <a:ext cx="965534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/>
              <a:t>Домен содержит объекты и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41149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2679"/>
            <a:ext cx="10515600" cy="625475"/>
          </a:xfrm>
        </p:spPr>
        <p:txBody>
          <a:bodyPr>
            <a:normAutofit/>
          </a:bodyPr>
          <a:lstStyle/>
          <a:p>
            <a:r>
              <a:rPr lang="ru-RU" sz="3600" dirty="0"/>
              <a:t>Объектно-ориентированные концепции </a:t>
            </a:r>
            <a:r>
              <a:rPr lang="en-US" sz="3600" dirty="0"/>
              <a:t>IDEF4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35677"/>
            <a:ext cx="10686393" cy="53796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В основе анализа предметной области лежит понятие - </a:t>
            </a:r>
            <a:r>
              <a:rPr lang="en-US" b="1" dirty="0"/>
              <a:t>Features</a:t>
            </a:r>
            <a:r>
              <a:rPr lang="en-US" dirty="0"/>
              <a:t> </a:t>
            </a:r>
            <a:r>
              <a:rPr lang="ru-RU" dirty="0"/>
              <a:t>(особенность, свойство, характеристика, черта, характерная черта, характерная особенность), которое является </a:t>
            </a:r>
            <a:r>
              <a:rPr lang="ru-RU" b="1" dirty="0"/>
              <a:t>общей категорией </a:t>
            </a:r>
            <a:r>
              <a:rPr lang="ru-RU" dirty="0"/>
              <a:t>для понятий предметной области проектирования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Features</a:t>
            </a:r>
            <a:r>
              <a:rPr lang="ru-RU" dirty="0"/>
              <a:t> включают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физические объекты,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описания физических объектов,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программное обеспечение, предназначенное для взаимодействия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информация о требуемом поведении элемента в программном обеспечении</a:t>
            </a:r>
          </a:p>
          <a:p>
            <a:pPr>
              <a:lnSpc>
                <a:spcPct val="100000"/>
              </a:lnSpc>
            </a:pPr>
            <a:r>
              <a:rPr lang="ru-RU" dirty="0"/>
              <a:t>Как только эти </a:t>
            </a:r>
            <a:r>
              <a:rPr lang="en-US" dirty="0"/>
              <a:t>Features</a:t>
            </a:r>
            <a:r>
              <a:rPr lang="ru-RU" dirty="0"/>
              <a:t> определены – можно начинать классифицировать их как объекты, отношения, ссылки, методы, атрибуты и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332929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5481</TotalTime>
  <Words>1934</Words>
  <Application>Microsoft Office PowerPoint</Application>
  <PresentationFormat>Широкоэкранный</PresentationFormat>
  <Paragraphs>177</Paragraphs>
  <Slides>29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Тема Office</vt:lpstr>
      <vt:lpstr>IDEF4</vt:lpstr>
      <vt:lpstr>Что было сделано</vt:lpstr>
      <vt:lpstr>Что дальше?</vt:lpstr>
      <vt:lpstr>Парадигма объектно-ориентированного программирования </vt:lpstr>
      <vt:lpstr>Многомерный подход метода IDEF4 </vt:lpstr>
      <vt:lpstr>Многослойная организация</vt:lpstr>
      <vt:lpstr>Реализация – итеративная процедура</vt:lpstr>
      <vt:lpstr>Объектно-ориентированные концепции IDEF4</vt:lpstr>
      <vt:lpstr>Объектно-ориентированные концепции IDEF4</vt:lpstr>
      <vt:lpstr>Объектно-ориентированные концепции IDEF4</vt:lpstr>
      <vt:lpstr>Пример. Банк с Features</vt:lpstr>
      <vt:lpstr>Пример. Банк с Features</vt:lpstr>
      <vt:lpstr>Пример. Пассажирский самолет</vt:lpstr>
      <vt:lpstr>Пример. Пассажирский самолет</vt:lpstr>
      <vt:lpstr>Объект-экземпляр</vt:lpstr>
      <vt:lpstr>Объект-класс</vt:lpstr>
      <vt:lpstr>Подкласс / Суперкласс</vt:lpstr>
      <vt:lpstr>Объекты-Partitions</vt:lpstr>
      <vt:lpstr>Partitions управляют сложностью проектирования</vt:lpstr>
      <vt:lpstr>Атрибуты</vt:lpstr>
      <vt:lpstr>Object States – состояния объекта</vt:lpstr>
      <vt:lpstr>Модели дизайна IDEF4</vt:lpstr>
      <vt:lpstr>IDEF4 Класс</vt:lpstr>
      <vt:lpstr>IDEF4 Диаграмма наследования классов</vt:lpstr>
      <vt:lpstr>IDEF4 Диаграмма отношений</vt:lpstr>
      <vt:lpstr>Диаграмма поведения (Behavior Diagram)</vt:lpstr>
      <vt:lpstr>Динамическая модель (Dynamic Model)</vt:lpstr>
      <vt:lpstr>Компонент обоснования дизайна (Design Rationale Component)</vt:lpstr>
      <vt:lpstr>Компонент обоснования дизайна (Design Rationale Component)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</dc:title>
  <dc:creator>Осипов</dc:creator>
  <cp:lastModifiedBy>Осипов</cp:lastModifiedBy>
  <cp:revision>155</cp:revision>
  <dcterms:created xsi:type="dcterms:W3CDTF">2018-03-05T05:28:06Z</dcterms:created>
  <dcterms:modified xsi:type="dcterms:W3CDTF">2020-09-14T09:42:20Z</dcterms:modified>
</cp:coreProperties>
</file>