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sldIdLst>
    <p:sldId id="262" r:id="rId2"/>
    <p:sldId id="286" r:id="rId3"/>
    <p:sldId id="288" r:id="rId4"/>
    <p:sldId id="289" r:id="rId5"/>
    <p:sldId id="285" r:id="rId6"/>
    <p:sldId id="290" r:id="rId7"/>
    <p:sldId id="319" r:id="rId8"/>
    <p:sldId id="282" r:id="rId9"/>
    <p:sldId id="309" r:id="rId10"/>
    <p:sldId id="310" r:id="rId11"/>
    <p:sldId id="340" r:id="rId12"/>
    <p:sldId id="341" r:id="rId13"/>
    <p:sldId id="322" r:id="rId14"/>
    <p:sldId id="345" r:id="rId15"/>
    <p:sldId id="346" r:id="rId16"/>
    <p:sldId id="347" r:id="rId17"/>
    <p:sldId id="342" r:id="rId18"/>
    <p:sldId id="343" r:id="rId19"/>
    <p:sldId id="344" r:id="rId20"/>
    <p:sldId id="287" r:id="rId21"/>
    <p:sldId id="348" r:id="rId22"/>
    <p:sldId id="349" r:id="rId23"/>
    <p:sldId id="350" r:id="rId24"/>
    <p:sldId id="271" r:id="rId25"/>
    <p:sldId id="291" r:id="rId26"/>
    <p:sldId id="275" r:id="rId27"/>
    <p:sldId id="351" r:id="rId28"/>
    <p:sldId id="352" r:id="rId29"/>
    <p:sldId id="353" r:id="rId30"/>
    <p:sldId id="354" r:id="rId31"/>
    <p:sldId id="277" r:id="rId32"/>
    <p:sldId id="278" r:id="rId33"/>
    <p:sldId id="279" r:id="rId34"/>
    <p:sldId id="280" r:id="rId35"/>
    <p:sldId id="292" r:id="rId36"/>
    <p:sldId id="293" r:id="rId37"/>
    <p:sldId id="296" r:id="rId38"/>
    <p:sldId id="323" r:id="rId39"/>
    <p:sldId id="337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299" r:id="rId50"/>
    <p:sldId id="333" r:id="rId51"/>
    <p:sldId id="301" r:id="rId52"/>
    <p:sldId id="334" r:id="rId53"/>
    <p:sldId id="335" r:id="rId54"/>
    <p:sldId id="303" r:id="rId55"/>
    <p:sldId id="336" r:id="rId56"/>
    <p:sldId id="281" r:id="rId57"/>
    <p:sldId id="297" r:id="rId58"/>
    <p:sldId id="264" r:id="rId5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9" autoAdjust="0"/>
    <p:restoredTop sz="74704" autoAdjust="0"/>
  </p:normalViewPr>
  <p:slideViewPr>
    <p:cSldViewPr>
      <p:cViewPr varScale="1">
        <p:scale>
          <a:sx n="49" d="100"/>
          <a:sy n="49" d="100"/>
        </p:scale>
        <p:origin x="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C74A2-7A07-4989-A066-761523B26306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9678070F-23B1-412B-92DC-4594FE64EBF5}" type="asst">
      <dgm:prSet phldrT="[Текст]"/>
      <dgm:spPr/>
      <dgm:t>
        <a:bodyPr/>
        <a:lstStyle/>
        <a:p>
          <a:r>
            <a:rPr lang="ru-RU" dirty="0"/>
            <a:t>Точка на плоскости</a:t>
          </a:r>
        </a:p>
        <a:p>
          <a:r>
            <a:rPr lang="en-US" dirty="0" err="1"/>
            <a:t>DemoPoint</a:t>
          </a:r>
          <a:endParaRPr lang="ru-RU" dirty="0"/>
        </a:p>
      </dgm:t>
    </dgm:pt>
    <dgm:pt modelId="{855CC2CC-3403-4E4F-8840-9944A1F0023F}" type="parTrans" cxnId="{9D821EB7-688F-41B5-B5C9-0AAB10E7629D}">
      <dgm:prSet/>
      <dgm:spPr/>
      <dgm:t>
        <a:bodyPr/>
        <a:lstStyle/>
        <a:p>
          <a:endParaRPr lang="ru-RU"/>
        </a:p>
      </dgm:t>
    </dgm:pt>
    <dgm:pt modelId="{77033FDC-2EE3-4062-8D7A-FE24AF3C4895}" type="sibTrans" cxnId="{9D821EB7-688F-41B5-B5C9-0AAB10E7629D}">
      <dgm:prSet/>
      <dgm:spPr/>
      <dgm:t>
        <a:bodyPr/>
        <a:lstStyle/>
        <a:p>
          <a:endParaRPr lang="ru-RU"/>
        </a:p>
      </dgm:t>
    </dgm:pt>
    <dgm:pt modelId="{79929C2E-9BBE-40F2-B8C3-28DA3792C576}">
      <dgm:prSet phldrT="[Текст]"/>
      <dgm:spPr/>
      <dgm:t>
        <a:bodyPr/>
        <a:lstStyle/>
        <a:p>
          <a:r>
            <a:rPr lang="ru-RU" dirty="0"/>
            <a:t>Точка в пространстве</a:t>
          </a:r>
          <a:endParaRPr lang="en-US" dirty="0"/>
        </a:p>
        <a:p>
          <a:r>
            <a:rPr lang="en-US" dirty="0" err="1"/>
            <a:t>DemoShape</a:t>
          </a:r>
          <a:endParaRPr lang="ru-RU" dirty="0"/>
        </a:p>
        <a:p>
          <a:endParaRPr lang="ru-RU" dirty="0"/>
        </a:p>
      </dgm:t>
    </dgm:pt>
    <dgm:pt modelId="{224FA46F-08D4-47E0-A87D-C1A92B5533F0}" type="parTrans" cxnId="{881BC36A-05AD-4E25-A76C-AB15D843A11F}">
      <dgm:prSet/>
      <dgm:spPr/>
      <dgm:t>
        <a:bodyPr/>
        <a:lstStyle/>
        <a:p>
          <a:endParaRPr lang="ru-RU"/>
        </a:p>
      </dgm:t>
    </dgm:pt>
    <dgm:pt modelId="{55EEC2F5-500B-4399-A3FD-4575E96AC0E7}" type="sibTrans" cxnId="{881BC36A-05AD-4E25-A76C-AB15D843A11F}">
      <dgm:prSet/>
      <dgm:spPr/>
      <dgm:t>
        <a:bodyPr/>
        <a:lstStyle/>
        <a:p>
          <a:endParaRPr lang="ru-RU"/>
        </a:p>
      </dgm:t>
    </dgm:pt>
    <dgm:pt modelId="{3369061A-81CD-4189-B9B7-5F5F6CF084BF}">
      <dgm:prSet phldrT="[Текст]"/>
      <dgm:spPr/>
      <dgm:t>
        <a:bodyPr/>
        <a:lstStyle/>
        <a:p>
          <a:r>
            <a:rPr lang="ru-RU" dirty="0"/>
            <a:t>Отрезок на плоскости</a:t>
          </a:r>
        </a:p>
        <a:p>
          <a:r>
            <a:rPr lang="en-US" dirty="0" err="1"/>
            <a:t>DemoLine</a:t>
          </a:r>
          <a:endParaRPr lang="ru-RU" dirty="0"/>
        </a:p>
      </dgm:t>
    </dgm:pt>
    <dgm:pt modelId="{E2A6F67E-46B2-4462-BF1F-9AC2FB678B1F}" type="parTrans" cxnId="{BEE43A00-05E2-40B9-9A36-AE2B2B131C47}">
      <dgm:prSet/>
      <dgm:spPr/>
      <dgm:t>
        <a:bodyPr/>
        <a:lstStyle/>
        <a:p>
          <a:endParaRPr lang="ru-RU"/>
        </a:p>
      </dgm:t>
    </dgm:pt>
    <dgm:pt modelId="{27AC6404-C210-4E26-86EA-71EB2E724182}" type="sibTrans" cxnId="{BEE43A00-05E2-40B9-9A36-AE2B2B131C47}">
      <dgm:prSet/>
      <dgm:spPr/>
      <dgm:t>
        <a:bodyPr/>
        <a:lstStyle/>
        <a:p>
          <a:endParaRPr lang="ru-RU"/>
        </a:p>
      </dgm:t>
    </dgm:pt>
    <dgm:pt modelId="{2DE937EF-21A0-48A3-8B0D-48FF3A26D324}">
      <dgm:prSet/>
      <dgm:spPr/>
      <dgm:t>
        <a:bodyPr/>
        <a:lstStyle/>
        <a:p>
          <a:r>
            <a:rPr lang="ru-RU" dirty="0"/>
            <a:t>Треугольник на плоскости</a:t>
          </a:r>
        </a:p>
        <a:p>
          <a:r>
            <a:rPr lang="en-US" dirty="0" err="1"/>
            <a:t>DemoTriangle</a:t>
          </a:r>
          <a:endParaRPr lang="ru-RU" dirty="0"/>
        </a:p>
      </dgm:t>
    </dgm:pt>
    <dgm:pt modelId="{A8A284F4-4FEC-482C-AF7D-C5549674236B}" type="parTrans" cxnId="{0B3AA78B-54A1-4F74-B9DD-DB70821C259B}">
      <dgm:prSet/>
      <dgm:spPr/>
      <dgm:t>
        <a:bodyPr/>
        <a:lstStyle/>
        <a:p>
          <a:endParaRPr lang="ru-RU"/>
        </a:p>
      </dgm:t>
    </dgm:pt>
    <dgm:pt modelId="{D590F4CA-5052-4D46-9FDB-86380EEA0845}" type="sibTrans" cxnId="{0B3AA78B-54A1-4F74-B9DD-DB70821C259B}">
      <dgm:prSet/>
      <dgm:spPr/>
      <dgm:t>
        <a:bodyPr/>
        <a:lstStyle/>
        <a:p>
          <a:endParaRPr lang="ru-RU"/>
        </a:p>
      </dgm:t>
    </dgm:pt>
    <dgm:pt modelId="{EA277D9A-2642-4332-B1BB-C264D27E4D56}" type="pres">
      <dgm:prSet presAssocID="{235C74A2-7A07-4989-A066-761523B263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41B02-0531-4B81-9AA2-D2252F5CB073}" type="pres">
      <dgm:prSet presAssocID="{9678070F-23B1-412B-92DC-4594FE64EBF5}" presName="hierRoot1" presStyleCnt="0">
        <dgm:presLayoutVars>
          <dgm:hierBranch val="init"/>
        </dgm:presLayoutVars>
      </dgm:prSet>
      <dgm:spPr/>
    </dgm:pt>
    <dgm:pt modelId="{FD8BA217-B8A6-4F86-9502-C1379BD1829C}" type="pres">
      <dgm:prSet presAssocID="{9678070F-23B1-412B-92DC-4594FE64EBF5}" presName="rootComposite1" presStyleCnt="0"/>
      <dgm:spPr/>
    </dgm:pt>
    <dgm:pt modelId="{9739AC02-E322-4396-8283-64BB80191681}" type="pres">
      <dgm:prSet presAssocID="{9678070F-23B1-412B-92DC-4594FE64EBF5}" presName="rootText1" presStyleLbl="node0" presStyleIdx="0" presStyleCnt="1">
        <dgm:presLayoutVars>
          <dgm:chPref val="3"/>
        </dgm:presLayoutVars>
      </dgm:prSet>
      <dgm:spPr/>
    </dgm:pt>
    <dgm:pt modelId="{BC44D5EF-B281-4BBB-AD8A-4325F93F1B05}" type="pres">
      <dgm:prSet presAssocID="{9678070F-23B1-412B-92DC-4594FE64EBF5}" presName="rootConnector1" presStyleLbl="asst0" presStyleIdx="0" presStyleCnt="0"/>
      <dgm:spPr/>
    </dgm:pt>
    <dgm:pt modelId="{4404A527-B33A-4E0E-976D-09A21E0354D8}" type="pres">
      <dgm:prSet presAssocID="{9678070F-23B1-412B-92DC-4594FE64EBF5}" presName="hierChild2" presStyleCnt="0"/>
      <dgm:spPr/>
    </dgm:pt>
    <dgm:pt modelId="{082431B6-2A94-4970-9C2E-4B35F299E4DA}" type="pres">
      <dgm:prSet presAssocID="{224FA46F-08D4-47E0-A87D-C1A92B5533F0}" presName="Name37" presStyleLbl="parChTrans1D2" presStyleIdx="0" presStyleCnt="2"/>
      <dgm:spPr/>
    </dgm:pt>
    <dgm:pt modelId="{87E2C2A8-C0AC-41F5-B79A-593985E7FA0B}" type="pres">
      <dgm:prSet presAssocID="{79929C2E-9BBE-40F2-B8C3-28DA3792C576}" presName="hierRoot2" presStyleCnt="0">
        <dgm:presLayoutVars>
          <dgm:hierBranch val="init"/>
        </dgm:presLayoutVars>
      </dgm:prSet>
      <dgm:spPr/>
    </dgm:pt>
    <dgm:pt modelId="{5E57039E-5B58-480B-8AE9-CE1B1ECA6868}" type="pres">
      <dgm:prSet presAssocID="{79929C2E-9BBE-40F2-B8C3-28DA3792C576}" presName="rootComposite" presStyleCnt="0"/>
      <dgm:spPr/>
    </dgm:pt>
    <dgm:pt modelId="{3B62E981-9318-4A5F-A7F1-9DDCCD53CAFF}" type="pres">
      <dgm:prSet presAssocID="{79929C2E-9BBE-40F2-B8C3-28DA3792C576}" presName="rootText" presStyleLbl="node2" presStyleIdx="0" presStyleCnt="2">
        <dgm:presLayoutVars>
          <dgm:chPref val="3"/>
        </dgm:presLayoutVars>
      </dgm:prSet>
      <dgm:spPr/>
    </dgm:pt>
    <dgm:pt modelId="{10B10B12-685D-4834-94BF-A2C3069C5064}" type="pres">
      <dgm:prSet presAssocID="{79929C2E-9BBE-40F2-B8C3-28DA3792C576}" presName="rootConnector" presStyleLbl="node2" presStyleIdx="0" presStyleCnt="2"/>
      <dgm:spPr/>
    </dgm:pt>
    <dgm:pt modelId="{CB9A04BF-7BCA-48D1-9FCE-5AB259AE5919}" type="pres">
      <dgm:prSet presAssocID="{79929C2E-9BBE-40F2-B8C3-28DA3792C576}" presName="hierChild4" presStyleCnt="0"/>
      <dgm:spPr/>
    </dgm:pt>
    <dgm:pt modelId="{7BDDC710-646D-41C8-BDBB-44B3696D2F8D}" type="pres">
      <dgm:prSet presAssocID="{79929C2E-9BBE-40F2-B8C3-28DA3792C576}" presName="hierChild5" presStyleCnt="0"/>
      <dgm:spPr/>
    </dgm:pt>
    <dgm:pt modelId="{A855F5BF-E71E-48C5-B619-39D571BEDB64}" type="pres">
      <dgm:prSet presAssocID="{E2A6F67E-46B2-4462-BF1F-9AC2FB678B1F}" presName="Name37" presStyleLbl="parChTrans1D2" presStyleIdx="1" presStyleCnt="2"/>
      <dgm:spPr/>
    </dgm:pt>
    <dgm:pt modelId="{D22BC9FE-1C6D-4DD0-8CF3-BE95D5055B6F}" type="pres">
      <dgm:prSet presAssocID="{3369061A-81CD-4189-B9B7-5F5F6CF084BF}" presName="hierRoot2" presStyleCnt="0">
        <dgm:presLayoutVars>
          <dgm:hierBranch val="init"/>
        </dgm:presLayoutVars>
      </dgm:prSet>
      <dgm:spPr/>
    </dgm:pt>
    <dgm:pt modelId="{238AE84D-D2AD-4700-B8FC-668937E99128}" type="pres">
      <dgm:prSet presAssocID="{3369061A-81CD-4189-B9B7-5F5F6CF084BF}" presName="rootComposite" presStyleCnt="0"/>
      <dgm:spPr/>
    </dgm:pt>
    <dgm:pt modelId="{9493C060-C560-4F8E-8C8E-1AE0D1D8D7BB}" type="pres">
      <dgm:prSet presAssocID="{3369061A-81CD-4189-B9B7-5F5F6CF084BF}" presName="rootText" presStyleLbl="node2" presStyleIdx="1" presStyleCnt="2">
        <dgm:presLayoutVars>
          <dgm:chPref val="3"/>
        </dgm:presLayoutVars>
      </dgm:prSet>
      <dgm:spPr/>
    </dgm:pt>
    <dgm:pt modelId="{176F9233-D53D-4FBF-93FE-15C1D3F485F7}" type="pres">
      <dgm:prSet presAssocID="{3369061A-81CD-4189-B9B7-5F5F6CF084BF}" presName="rootConnector" presStyleLbl="node2" presStyleIdx="1" presStyleCnt="2"/>
      <dgm:spPr/>
    </dgm:pt>
    <dgm:pt modelId="{0ACD512E-6682-44AF-A1AC-ED2A8B326C9A}" type="pres">
      <dgm:prSet presAssocID="{3369061A-81CD-4189-B9B7-5F5F6CF084BF}" presName="hierChild4" presStyleCnt="0"/>
      <dgm:spPr/>
    </dgm:pt>
    <dgm:pt modelId="{95F3580B-DB21-4334-86F6-6ECCA2296630}" type="pres">
      <dgm:prSet presAssocID="{A8A284F4-4FEC-482C-AF7D-C5549674236B}" presName="Name37" presStyleLbl="parChTrans1D3" presStyleIdx="0" presStyleCnt="1"/>
      <dgm:spPr/>
    </dgm:pt>
    <dgm:pt modelId="{54E63984-2059-40CA-A8FA-6EA4D08F43DB}" type="pres">
      <dgm:prSet presAssocID="{2DE937EF-21A0-48A3-8B0D-48FF3A26D324}" presName="hierRoot2" presStyleCnt="0">
        <dgm:presLayoutVars>
          <dgm:hierBranch val="init"/>
        </dgm:presLayoutVars>
      </dgm:prSet>
      <dgm:spPr/>
    </dgm:pt>
    <dgm:pt modelId="{011C302B-B195-4CAD-81B5-9D1C3EB824AA}" type="pres">
      <dgm:prSet presAssocID="{2DE937EF-21A0-48A3-8B0D-48FF3A26D324}" presName="rootComposite" presStyleCnt="0"/>
      <dgm:spPr/>
    </dgm:pt>
    <dgm:pt modelId="{E5FD2E9E-1AE1-4EDA-B323-4155C40B45ED}" type="pres">
      <dgm:prSet presAssocID="{2DE937EF-21A0-48A3-8B0D-48FF3A26D324}" presName="rootText" presStyleLbl="node3" presStyleIdx="0" presStyleCnt="1" custLinFactNeighborX="18109" custLinFactNeighborY="-6209">
        <dgm:presLayoutVars>
          <dgm:chPref val="3"/>
        </dgm:presLayoutVars>
      </dgm:prSet>
      <dgm:spPr/>
    </dgm:pt>
    <dgm:pt modelId="{2AD67D62-17AD-45DF-B4C2-7A2D086B8781}" type="pres">
      <dgm:prSet presAssocID="{2DE937EF-21A0-48A3-8B0D-48FF3A26D324}" presName="rootConnector" presStyleLbl="node3" presStyleIdx="0" presStyleCnt="1"/>
      <dgm:spPr/>
    </dgm:pt>
    <dgm:pt modelId="{8E6FC5F6-096A-4077-8F08-99A07CD336EC}" type="pres">
      <dgm:prSet presAssocID="{2DE937EF-21A0-48A3-8B0D-48FF3A26D324}" presName="hierChild4" presStyleCnt="0"/>
      <dgm:spPr/>
    </dgm:pt>
    <dgm:pt modelId="{8B3ED464-D2D0-4D21-9C3F-7049CFB18C67}" type="pres">
      <dgm:prSet presAssocID="{2DE937EF-21A0-48A3-8B0D-48FF3A26D324}" presName="hierChild5" presStyleCnt="0"/>
      <dgm:spPr/>
    </dgm:pt>
    <dgm:pt modelId="{BF4FA715-3134-431D-A72F-37F30AEB1824}" type="pres">
      <dgm:prSet presAssocID="{3369061A-81CD-4189-B9B7-5F5F6CF084BF}" presName="hierChild5" presStyleCnt="0"/>
      <dgm:spPr/>
    </dgm:pt>
    <dgm:pt modelId="{06DBF03E-09D7-425E-AFB1-8FDF6B3F2FB3}" type="pres">
      <dgm:prSet presAssocID="{9678070F-23B1-412B-92DC-4594FE64EBF5}" presName="hierChild3" presStyleCnt="0"/>
      <dgm:spPr/>
    </dgm:pt>
  </dgm:ptLst>
  <dgm:cxnLst>
    <dgm:cxn modelId="{BEE43A00-05E2-40B9-9A36-AE2B2B131C47}" srcId="{9678070F-23B1-412B-92DC-4594FE64EBF5}" destId="{3369061A-81CD-4189-B9B7-5F5F6CF084BF}" srcOrd="1" destOrd="0" parTransId="{E2A6F67E-46B2-4462-BF1F-9AC2FB678B1F}" sibTransId="{27AC6404-C210-4E26-86EA-71EB2E724182}"/>
    <dgm:cxn modelId="{5B45E329-D30B-461E-9E40-8503E0E66C02}" type="presOf" srcId="{A8A284F4-4FEC-482C-AF7D-C5549674236B}" destId="{95F3580B-DB21-4334-86F6-6ECCA2296630}" srcOrd="0" destOrd="0" presId="urn:microsoft.com/office/officeart/2005/8/layout/orgChart1"/>
    <dgm:cxn modelId="{4732E33A-43A5-44E7-B017-7163E06DBB51}" type="presOf" srcId="{2DE937EF-21A0-48A3-8B0D-48FF3A26D324}" destId="{E5FD2E9E-1AE1-4EDA-B323-4155C40B45ED}" srcOrd="0" destOrd="0" presId="urn:microsoft.com/office/officeart/2005/8/layout/orgChart1"/>
    <dgm:cxn modelId="{881BC36A-05AD-4E25-A76C-AB15D843A11F}" srcId="{9678070F-23B1-412B-92DC-4594FE64EBF5}" destId="{79929C2E-9BBE-40F2-B8C3-28DA3792C576}" srcOrd="0" destOrd="0" parTransId="{224FA46F-08D4-47E0-A87D-C1A92B5533F0}" sibTransId="{55EEC2F5-500B-4399-A3FD-4575E96AC0E7}"/>
    <dgm:cxn modelId="{CF910C7B-44DA-48C7-B6FE-D7A3409FA7A3}" type="presOf" srcId="{9678070F-23B1-412B-92DC-4594FE64EBF5}" destId="{9739AC02-E322-4396-8283-64BB80191681}" srcOrd="0" destOrd="0" presId="urn:microsoft.com/office/officeart/2005/8/layout/orgChart1"/>
    <dgm:cxn modelId="{0B3AA78B-54A1-4F74-B9DD-DB70821C259B}" srcId="{3369061A-81CD-4189-B9B7-5F5F6CF084BF}" destId="{2DE937EF-21A0-48A3-8B0D-48FF3A26D324}" srcOrd="0" destOrd="0" parTransId="{A8A284F4-4FEC-482C-AF7D-C5549674236B}" sibTransId="{D590F4CA-5052-4D46-9FDB-86380EEA0845}"/>
    <dgm:cxn modelId="{2481CD96-15AA-4CCD-97A4-2283ADBEA654}" type="presOf" srcId="{3369061A-81CD-4189-B9B7-5F5F6CF084BF}" destId="{9493C060-C560-4F8E-8C8E-1AE0D1D8D7BB}" srcOrd="0" destOrd="0" presId="urn:microsoft.com/office/officeart/2005/8/layout/orgChart1"/>
    <dgm:cxn modelId="{C53FB6A2-3073-461A-8653-EB51B20D443A}" type="presOf" srcId="{3369061A-81CD-4189-B9B7-5F5F6CF084BF}" destId="{176F9233-D53D-4FBF-93FE-15C1D3F485F7}" srcOrd="1" destOrd="0" presId="urn:microsoft.com/office/officeart/2005/8/layout/orgChart1"/>
    <dgm:cxn modelId="{873CAEA6-1296-45CB-82B9-6BFFBA99ECCD}" type="presOf" srcId="{79929C2E-9BBE-40F2-B8C3-28DA3792C576}" destId="{10B10B12-685D-4834-94BF-A2C3069C5064}" srcOrd="1" destOrd="0" presId="urn:microsoft.com/office/officeart/2005/8/layout/orgChart1"/>
    <dgm:cxn modelId="{E42918AC-E099-49BD-A16B-982AF6892680}" type="presOf" srcId="{79929C2E-9BBE-40F2-B8C3-28DA3792C576}" destId="{3B62E981-9318-4A5F-A7F1-9DDCCD53CAFF}" srcOrd="0" destOrd="0" presId="urn:microsoft.com/office/officeart/2005/8/layout/orgChart1"/>
    <dgm:cxn modelId="{9D821EB7-688F-41B5-B5C9-0AAB10E7629D}" srcId="{235C74A2-7A07-4989-A066-761523B26306}" destId="{9678070F-23B1-412B-92DC-4594FE64EBF5}" srcOrd="0" destOrd="0" parTransId="{855CC2CC-3403-4E4F-8840-9944A1F0023F}" sibTransId="{77033FDC-2EE3-4062-8D7A-FE24AF3C4895}"/>
    <dgm:cxn modelId="{E06E45C4-15DE-4D59-AA53-E0D066DED47A}" type="presOf" srcId="{E2A6F67E-46B2-4462-BF1F-9AC2FB678B1F}" destId="{A855F5BF-E71E-48C5-B619-39D571BEDB64}" srcOrd="0" destOrd="0" presId="urn:microsoft.com/office/officeart/2005/8/layout/orgChart1"/>
    <dgm:cxn modelId="{82BA9AD2-AD3A-407A-B739-66705ED3011D}" type="presOf" srcId="{235C74A2-7A07-4989-A066-761523B26306}" destId="{EA277D9A-2642-4332-B1BB-C264D27E4D56}" srcOrd="0" destOrd="0" presId="urn:microsoft.com/office/officeart/2005/8/layout/orgChart1"/>
    <dgm:cxn modelId="{7B6BBDD9-CB03-4889-9114-D942EC14969B}" type="presOf" srcId="{2DE937EF-21A0-48A3-8B0D-48FF3A26D324}" destId="{2AD67D62-17AD-45DF-B4C2-7A2D086B8781}" srcOrd="1" destOrd="0" presId="urn:microsoft.com/office/officeart/2005/8/layout/orgChart1"/>
    <dgm:cxn modelId="{3D4D08F5-9DAA-49D5-92C6-B8B31033F35F}" type="presOf" srcId="{9678070F-23B1-412B-92DC-4594FE64EBF5}" destId="{BC44D5EF-B281-4BBB-AD8A-4325F93F1B05}" srcOrd="1" destOrd="0" presId="urn:microsoft.com/office/officeart/2005/8/layout/orgChart1"/>
    <dgm:cxn modelId="{379E7AF8-C92E-4375-A25F-07928989D6F1}" type="presOf" srcId="{224FA46F-08D4-47E0-A87D-C1A92B5533F0}" destId="{082431B6-2A94-4970-9C2E-4B35F299E4DA}" srcOrd="0" destOrd="0" presId="urn:microsoft.com/office/officeart/2005/8/layout/orgChart1"/>
    <dgm:cxn modelId="{D2183E66-EC1F-4D2E-AD79-A742DFE3ED23}" type="presParOf" srcId="{EA277D9A-2642-4332-B1BB-C264D27E4D56}" destId="{DED41B02-0531-4B81-9AA2-D2252F5CB073}" srcOrd="0" destOrd="0" presId="urn:microsoft.com/office/officeart/2005/8/layout/orgChart1"/>
    <dgm:cxn modelId="{E2283994-85AF-4E84-B613-927FD4612C7E}" type="presParOf" srcId="{DED41B02-0531-4B81-9AA2-D2252F5CB073}" destId="{FD8BA217-B8A6-4F86-9502-C1379BD1829C}" srcOrd="0" destOrd="0" presId="urn:microsoft.com/office/officeart/2005/8/layout/orgChart1"/>
    <dgm:cxn modelId="{255F0F1E-79E8-47B9-824D-3633CC46ECD3}" type="presParOf" srcId="{FD8BA217-B8A6-4F86-9502-C1379BD1829C}" destId="{9739AC02-E322-4396-8283-64BB80191681}" srcOrd="0" destOrd="0" presId="urn:microsoft.com/office/officeart/2005/8/layout/orgChart1"/>
    <dgm:cxn modelId="{BACC7D54-DB9B-4BFC-B8ED-71901047DC43}" type="presParOf" srcId="{FD8BA217-B8A6-4F86-9502-C1379BD1829C}" destId="{BC44D5EF-B281-4BBB-AD8A-4325F93F1B05}" srcOrd="1" destOrd="0" presId="urn:microsoft.com/office/officeart/2005/8/layout/orgChart1"/>
    <dgm:cxn modelId="{D77F692B-ED8A-40F4-9026-15B1150A3835}" type="presParOf" srcId="{DED41B02-0531-4B81-9AA2-D2252F5CB073}" destId="{4404A527-B33A-4E0E-976D-09A21E0354D8}" srcOrd="1" destOrd="0" presId="urn:microsoft.com/office/officeart/2005/8/layout/orgChart1"/>
    <dgm:cxn modelId="{523B41DC-65AC-47E5-AD3C-6C5EAEDB00CD}" type="presParOf" srcId="{4404A527-B33A-4E0E-976D-09A21E0354D8}" destId="{082431B6-2A94-4970-9C2E-4B35F299E4DA}" srcOrd="0" destOrd="0" presId="urn:microsoft.com/office/officeart/2005/8/layout/orgChart1"/>
    <dgm:cxn modelId="{13C02068-8B80-4807-A3A2-27329D853609}" type="presParOf" srcId="{4404A527-B33A-4E0E-976D-09A21E0354D8}" destId="{87E2C2A8-C0AC-41F5-B79A-593985E7FA0B}" srcOrd="1" destOrd="0" presId="urn:microsoft.com/office/officeart/2005/8/layout/orgChart1"/>
    <dgm:cxn modelId="{BC951EBC-D4B4-40B8-8E0F-5A9CA559A7CD}" type="presParOf" srcId="{87E2C2A8-C0AC-41F5-B79A-593985E7FA0B}" destId="{5E57039E-5B58-480B-8AE9-CE1B1ECA6868}" srcOrd="0" destOrd="0" presId="urn:microsoft.com/office/officeart/2005/8/layout/orgChart1"/>
    <dgm:cxn modelId="{F59BDC37-27BD-46CC-A35C-CCD3DDDD84BB}" type="presParOf" srcId="{5E57039E-5B58-480B-8AE9-CE1B1ECA6868}" destId="{3B62E981-9318-4A5F-A7F1-9DDCCD53CAFF}" srcOrd="0" destOrd="0" presId="urn:microsoft.com/office/officeart/2005/8/layout/orgChart1"/>
    <dgm:cxn modelId="{8CC6DE85-298B-406B-BD16-2EF9DE33A072}" type="presParOf" srcId="{5E57039E-5B58-480B-8AE9-CE1B1ECA6868}" destId="{10B10B12-685D-4834-94BF-A2C3069C5064}" srcOrd="1" destOrd="0" presId="urn:microsoft.com/office/officeart/2005/8/layout/orgChart1"/>
    <dgm:cxn modelId="{B2945C93-AB8D-41B4-91AF-8AD5C3AB3344}" type="presParOf" srcId="{87E2C2A8-C0AC-41F5-B79A-593985E7FA0B}" destId="{CB9A04BF-7BCA-48D1-9FCE-5AB259AE5919}" srcOrd="1" destOrd="0" presId="urn:microsoft.com/office/officeart/2005/8/layout/orgChart1"/>
    <dgm:cxn modelId="{79B41E9F-F49E-4452-865F-AD85A127488B}" type="presParOf" srcId="{87E2C2A8-C0AC-41F5-B79A-593985E7FA0B}" destId="{7BDDC710-646D-41C8-BDBB-44B3696D2F8D}" srcOrd="2" destOrd="0" presId="urn:microsoft.com/office/officeart/2005/8/layout/orgChart1"/>
    <dgm:cxn modelId="{93C991DB-E4E4-472C-B22F-BC3BEA8124CB}" type="presParOf" srcId="{4404A527-B33A-4E0E-976D-09A21E0354D8}" destId="{A855F5BF-E71E-48C5-B619-39D571BEDB64}" srcOrd="2" destOrd="0" presId="urn:microsoft.com/office/officeart/2005/8/layout/orgChart1"/>
    <dgm:cxn modelId="{5AD13048-FB38-454E-A7AE-4C900E19F187}" type="presParOf" srcId="{4404A527-B33A-4E0E-976D-09A21E0354D8}" destId="{D22BC9FE-1C6D-4DD0-8CF3-BE95D5055B6F}" srcOrd="3" destOrd="0" presId="urn:microsoft.com/office/officeart/2005/8/layout/orgChart1"/>
    <dgm:cxn modelId="{CB3F36FE-C3CD-47DA-AB9D-78D5A639AE96}" type="presParOf" srcId="{D22BC9FE-1C6D-4DD0-8CF3-BE95D5055B6F}" destId="{238AE84D-D2AD-4700-B8FC-668937E99128}" srcOrd="0" destOrd="0" presId="urn:microsoft.com/office/officeart/2005/8/layout/orgChart1"/>
    <dgm:cxn modelId="{67EB1A69-B16D-461E-8EF6-DD76C02C5FE0}" type="presParOf" srcId="{238AE84D-D2AD-4700-B8FC-668937E99128}" destId="{9493C060-C560-4F8E-8C8E-1AE0D1D8D7BB}" srcOrd="0" destOrd="0" presId="urn:microsoft.com/office/officeart/2005/8/layout/orgChart1"/>
    <dgm:cxn modelId="{B1D66D24-9D43-442A-A981-6C5E106927FA}" type="presParOf" srcId="{238AE84D-D2AD-4700-B8FC-668937E99128}" destId="{176F9233-D53D-4FBF-93FE-15C1D3F485F7}" srcOrd="1" destOrd="0" presId="urn:microsoft.com/office/officeart/2005/8/layout/orgChart1"/>
    <dgm:cxn modelId="{16382D6A-EF87-4792-9991-F716DE576E74}" type="presParOf" srcId="{D22BC9FE-1C6D-4DD0-8CF3-BE95D5055B6F}" destId="{0ACD512E-6682-44AF-A1AC-ED2A8B326C9A}" srcOrd="1" destOrd="0" presId="urn:microsoft.com/office/officeart/2005/8/layout/orgChart1"/>
    <dgm:cxn modelId="{0BFFCB6C-7A73-4168-BAA8-3C68C4555715}" type="presParOf" srcId="{0ACD512E-6682-44AF-A1AC-ED2A8B326C9A}" destId="{95F3580B-DB21-4334-86F6-6ECCA2296630}" srcOrd="0" destOrd="0" presId="urn:microsoft.com/office/officeart/2005/8/layout/orgChart1"/>
    <dgm:cxn modelId="{7F38C281-2D6B-495A-A690-37274742096B}" type="presParOf" srcId="{0ACD512E-6682-44AF-A1AC-ED2A8B326C9A}" destId="{54E63984-2059-40CA-A8FA-6EA4D08F43DB}" srcOrd="1" destOrd="0" presId="urn:microsoft.com/office/officeart/2005/8/layout/orgChart1"/>
    <dgm:cxn modelId="{ADB418D5-6804-4CCE-9BEC-A6A60F7621C0}" type="presParOf" srcId="{54E63984-2059-40CA-A8FA-6EA4D08F43DB}" destId="{011C302B-B195-4CAD-81B5-9D1C3EB824AA}" srcOrd="0" destOrd="0" presId="urn:microsoft.com/office/officeart/2005/8/layout/orgChart1"/>
    <dgm:cxn modelId="{B25A8717-C899-41AD-8FF0-1F5066FC6313}" type="presParOf" srcId="{011C302B-B195-4CAD-81B5-9D1C3EB824AA}" destId="{E5FD2E9E-1AE1-4EDA-B323-4155C40B45ED}" srcOrd="0" destOrd="0" presId="urn:microsoft.com/office/officeart/2005/8/layout/orgChart1"/>
    <dgm:cxn modelId="{A4FC25FB-F21A-4E52-AF70-8C32E7113AC9}" type="presParOf" srcId="{011C302B-B195-4CAD-81B5-9D1C3EB824AA}" destId="{2AD67D62-17AD-45DF-B4C2-7A2D086B8781}" srcOrd="1" destOrd="0" presId="urn:microsoft.com/office/officeart/2005/8/layout/orgChart1"/>
    <dgm:cxn modelId="{DEB40FBB-8E6C-420E-8643-EBDCD58EE0C2}" type="presParOf" srcId="{54E63984-2059-40CA-A8FA-6EA4D08F43DB}" destId="{8E6FC5F6-096A-4077-8F08-99A07CD336EC}" srcOrd="1" destOrd="0" presId="urn:microsoft.com/office/officeart/2005/8/layout/orgChart1"/>
    <dgm:cxn modelId="{EA6704C5-ECD6-4ACD-B8E2-34CC83FC2F56}" type="presParOf" srcId="{54E63984-2059-40CA-A8FA-6EA4D08F43DB}" destId="{8B3ED464-D2D0-4D21-9C3F-7049CFB18C67}" srcOrd="2" destOrd="0" presId="urn:microsoft.com/office/officeart/2005/8/layout/orgChart1"/>
    <dgm:cxn modelId="{6BBCB8EE-7F61-419E-9A0D-CCE29695E78B}" type="presParOf" srcId="{D22BC9FE-1C6D-4DD0-8CF3-BE95D5055B6F}" destId="{BF4FA715-3134-431D-A72F-37F30AEB1824}" srcOrd="2" destOrd="0" presId="urn:microsoft.com/office/officeart/2005/8/layout/orgChart1"/>
    <dgm:cxn modelId="{E46A1095-DC94-4733-80A2-141CB763F1B8}" type="presParOf" srcId="{DED41B02-0531-4B81-9AA2-D2252F5CB073}" destId="{06DBF03E-09D7-425E-AFB1-8FDF6B3F2F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3580B-DB21-4334-86F6-6ECCA2296630}">
      <dsp:nvSpPr>
        <dsp:cNvPr id="0" name=""/>
        <dsp:cNvSpPr/>
      </dsp:nvSpPr>
      <dsp:spPr>
        <a:xfrm>
          <a:off x="3793649" y="2973489"/>
          <a:ext cx="812721" cy="1052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948"/>
              </a:lnTo>
              <a:lnTo>
                <a:pt x="812721" y="10529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5F5BF-E71E-48C5-B619-39D571BEDB64}">
      <dsp:nvSpPr>
        <dsp:cNvPr id="0" name=""/>
        <dsp:cNvSpPr/>
      </dsp:nvSpPr>
      <dsp:spPr>
        <a:xfrm>
          <a:off x="3290439" y="1230664"/>
          <a:ext cx="1485083" cy="515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41"/>
              </a:lnTo>
              <a:lnTo>
                <a:pt x="1485083" y="257741"/>
              </a:lnTo>
              <a:lnTo>
                <a:pt x="1485083" y="51548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431B6-2A94-4970-9C2E-4B35F299E4DA}">
      <dsp:nvSpPr>
        <dsp:cNvPr id="0" name=""/>
        <dsp:cNvSpPr/>
      </dsp:nvSpPr>
      <dsp:spPr>
        <a:xfrm>
          <a:off x="1805356" y="1230664"/>
          <a:ext cx="1485083" cy="515483"/>
        </a:xfrm>
        <a:custGeom>
          <a:avLst/>
          <a:gdLst/>
          <a:ahLst/>
          <a:cxnLst/>
          <a:rect l="0" t="0" r="0" b="0"/>
          <a:pathLst>
            <a:path>
              <a:moveTo>
                <a:pt x="1485083" y="0"/>
              </a:moveTo>
              <a:lnTo>
                <a:pt x="1485083" y="257741"/>
              </a:lnTo>
              <a:lnTo>
                <a:pt x="0" y="257741"/>
              </a:lnTo>
              <a:lnTo>
                <a:pt x="0" y="51548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9AC02-E322-4396-8283-64BB80191681}">
      <dsp:nvSpPr>
        <dsp:cNvPr id="0" name=""/>
        <dsp:cNvSpPr/>
      </dsp:nvSpPr>
      <dsp:spPr>
        <a:xfrm>
          <a:off x="2063097" y="3322"/>
          <a:ext cx="2454683" cy="12273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Точка на плоскости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DemoPoint</a:t>
          </a:r>
          <a:endParaRPr lang="ru-RU" sz="1900" kern="1200" dirty="0"/>
        </a:p>
      </dsp:txBody>
      <dsp:txXfrm>
        <a:off x="2063097" y="3322"/>
        <a:ext cx="2454683" cy="1227341"/>
      </dsp:txXfrm>
    </dsp:sp>
    <dsp:sp modelId="{3B62E981-9318-4A5F-A7F1-9DDCCD53CAFF}">
      <dsp:nvSpPr>
        <dsp:cNvPr id="0" name=""/>
        <dsp:cNvSpPr/>
      </dsp:nvSpPr>
      <dsp:spPr>
        <a:xfrm>
          <a:off x="578014" y="1746148"/>
          <a:ext cx="2454683" cy="12273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Точка в пространстве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DemoShape</a:t>
          </a:r>
          <a:endParaRPr lang="ru-RU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 dirty="0"/>
        </a:p>
      </dsp:txBody>
      <dsp:txXfrm>
        <a:off x="578014" y="1746148"/>
        <a:ext cx="2454683" cy="1227341"/>
      </dsp:txXfrm>
    </dsp:sp>
    <dsp:sp modelId="{9493C060-C560-4F8E-8C8E-1AE0D1D8D7BB}">
      <dsp:nvSpPr>
        <dsp:cNvPr id="0" name=""/>
        <dsp:cNvSpPr/>
      </dsp:nvSpPr>
      <dsp:spPr>
        <a:xfrm>
          <a:off x="3548181" y="1746148"/>
          <a:ext cx="2454683" cy="12273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Отрезок на плоскости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DemoLine</a:t>
          </a:r>
          <a:endParaRPr lang="ru-RU" sz="1900" kern="1200" dirty="0"/>
        </a:p>
      </dsp:txBody>
      <dsp:txXfrm>
        <a:off x="3548181" y="1746148"/>
        <a:ext cx="2454683" cy="1227341"/>
      </dsp:txXfrm>
    </dsp:sp>
    <dsp:sp modelId="{E5FD2E9E-1AE1-4EDA-B323-4155C40B45ED}">
      <dsp:nvSpPr>
        <dsp:cNvPr id="0" name=""/>
        <dsp:cNvSpPr/>
      </dsp:nvSpPr>
      <dsp:spPr>
        <a:xfrm>
          <a:off x="4606370" y="3412767"/>
          <a:ext cx="2454683" cy="12273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Треугольник на плоскости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DemoTriangle</a:t>
          </a:r>
          <a:endParaRPr lang="ru-RU" sz="1900" kern="1200" dirty="0"/>
        </a:p>
      </dsp:txBody>
      <dsp:txXfrm>
        <a:off x="4606370" y="3412767"/>
        <a:ext cx="2454683" cy="122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4229D9B-CB51-483A-9BA1-27CA049E5A6E}" type="datetimeFigureOut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18DDE8-AE81-4CEC-B94C-CE7F5543D9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51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71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Функции объекта, называемые методами или функциями-членами, предназначены для доступа к данным объекта.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6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Поскольку содержащимся в объекте элементам данных можно присваивать различные значения, объекты одного и того же класса будут содержать различные наборы конкретных значений данных, но, в то же время, обладать одной и той же функциональностью (реализуемой методами).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Создаваемый новый объект получил название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экземпляра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класса.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Создание экземпляра класса называется его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реализацией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A43B2-62B9-468E-A456-A2052EE43D7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07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4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Каждая операция, предусмотренная этим контрактом, однозначно определяется ее уникальной сигнатурой, состоящей из формальных параметров и типа возвращаемого значения.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Полная совокупность операций, которые клиент может осуществлять над другим объектом, вместе с установленным порядком их вызова образуют протокол (</a:t>
            </a:r>
            <a:r>
              <a:rPr lang="ru-RU" dirty="0" err="1"/>
              <a:t>protocol</a:t>
            </a:r>
            <a:r>
              <a:rPr lang="ru-RU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Протокол указывает все возможные способы, которыми объект может действовать или реагировать на воздействие, полностью определяя внешнее статическое и динамическое представление абстракции.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Проектное решение, регламентирующее взаимодействие между объектами, определяет границы абстракций и протокол каждого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9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Абстрагирование направлено на наблюдаемое поведение объекта, а инкапсуляция занимается внутренним устройством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7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модуля должна быть достаточно простой для понимания, допускать независимую реализацию других модулей и не влиять на поведение других модулей, а также позволять легкое изменение проектных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0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49A95-E037-4579-B4E2-8B4015698299}" type="slidenum">
              <a:rPr lang="ru-RU" smtClean="0">
                <a:latin typeface="Times New Roman" panose="02020603050405020304" pitchFamily="18" charset="0"/>
              </a:rPr>
              <a:pPr/>
              <a:t>42</a:t>
            </a:fld>
            <a:endParaRPr lang="ru-RU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8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своей природе ассоциация двусторонняя, имеет два конца и может быть прослежена как в одном, так и в обоих направлениях.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68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77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24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агрегации реализуется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связь, то есть в данном случае объекты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равноправны.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конструктор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передается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ссылка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уже имеющийся объект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определяется ссылка не на конкретный класс, а на абстрактный класс или интерфейс, что увеличивает гибкость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18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44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класс автомобиля полностью управляет жизненным циклом объекта двигателя.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уничтожении объекта автомобиля в области памяти вместе с ним будет уничтожен и объект двигателя.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этом плане объект автомобиля является главным, а объект двигателя - зависимой.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b="1" dirty="0"/>
              <a:t>Практическое занятие 3. Реализация иерархии классов</a:t>
            </a:r>
          </a:p>
          <a:p>
            <a:pPr>
              <a:defRPr/>
            </a:pPr>
            <a:r>
              <a:rPr lang="ru-RU" b="1" i="1" dirty="0"/>
              <a:t>Цель</a:t>
            </a:r>
          </a:p>
          <a:p>
            <a:pPr>
              <a:defRPr/>
            </a:pPr>
            <a:r>
              <a:rPr lang="ru-RU" dirty="0"/>
              <a:t>Разработать диаграмму классов.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b="1" i="1" dirty="0"/>
              <a:t>Порядок выполнения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Требуется разработать диаграмму классов. Для каждого класса продумать атрибуты, конструкторы и методы.</a:t>
            </a:r>
          </a:p>
          <a:p>
            <a:pPr>
              <a:defRPr/>
            </a:pPr>
            <a:r>
              <a:rPr lang="ru-RU" dirty="0"/>
              <a:t>Обратите особое внимание на отношения между классами, подпишите тип отношения (является, содержит или реализует) над каждой стрелкой на диаграмме.</a:t>
            </a:r>
          </a:p>
          <a:p>
            <a:pPr>
              <a:defRPr/>
            </a:pPr>
            <a:r>
              <a:rPr lang="ru-RU" dirty="0"/>
              <a:t>Реализуйте, где это необходимо, механизм композиции. В этом случае поведение не наследуется, а предоставляется правильно выбранным объектом.</a:t>
            </a:r>
          </a:p>
          <a:p>
            <a:pPr>
              <a:defRPr/>
            </a:pPr>
            <a:r>
              <a:rPr lang="ru-RU" dirty="0"/>
              <a:t>Разработайте предложения по использованию полиморфизма.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b="1" dirty="0"/>
              <a:t>Рекомендации по разработке</a:t>
            </a:r>
            <a:endParaRPr lang="ru-RU" dirty="0"/>
          </a:p>
          <a:p>
            <a:pPr>
              <a:defRPr/>
            </a:pPr>
            <a:r>
              <a:rPr lang="ru-RU" dirty="0"/>
              <a:t>Для декомпозиции системы на классы следует выделить сущности на основе анализа предметной области (должен быть выполнен на первом практическом занятии).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b="1" i="1" dirty="0"/>
              <a:t>Отчетность</a:t>
            </a:r>
          </a:p>
          <a:p>
            <a:pPr>
              <a:defRPr/>
            </a:pPr>
            <a:r>
              <a:rPr lang="ru-RU" dirty="0"/>
              <a:t>Отчет должен содержать:</a:t>
            </a:r>
          </a:p>
          <a:p>
            <a:pPr>
              <a:defRPr/>
            </a:pPr>
            <a:r>
              <a:rPr lang="ru-RU" dirty="0"/>
              <a:t>диаграммы классов;</a:t>
            </a:r>
          </a:p>
          <a:p>
            <a:pPr>
              <a:defRPr/>
            </a:pPr>
            <a:r>
              <a:rPr lang="ru-RU" dirty="0"/>
              <a:t>выводы.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Убедитесь, что системы, созданные на основе композиции, обладают значительно большей гибкостью, они позволяют не только инкапсулировать семейства алгоритмов, но и изменять поведение во время выполнения, при условии, что объект, подключенный посредством композиции.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9F435-30AF-4483-BC0E-296BAD88E134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imes New Roman" panose="02020603050405020304" pitchFamily="18" charset="0"/>
              </a:rPr>
              <a:t>При </a:t>
            </a:r>
            <a:r>
              <a:rPr lang="ru-RU" sz="1200" b="1" dirty="0">
                <a:latin typeface="Times New Roman" panose="02020603050405020304" pitchFamily="18" charset="0"/>
              </a:rPr>
              <a:t>передаче по значению</a:t>
            </a:r>
            <a:r>
              <a:rPr lang="ru-RU" sz="1200" dirty="0">
                <a:latin typeface="Times New Roman" panose="02020603050405020304" pitchFamily="18" charset="0"/>
              </a:rPr>
              <a:t> значения фактических параметров копируются в соответствующие формальные параметры. При изменении этих значений в ходе выполнения процедуры (функции) исходные данные (фактические параметры) измениться не могут.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imes New Roman" panose="02020603050405020304" pitchFamily="18" charset="0"/>
              </a:rPr>
              <a:t>Поэтому таким способом передают данные только из вызывающего блока в подпрограмму (т.е. входные параметры). При этом в качестве фактических параметров можно использовать и константы, и переменные, и выражения.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4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imes New Roman" panose="02020603050405020304" pitchFamily="18" charset="0"/>
              </a:rPr>
              <a:t>При </a:t>
            </a:r>
            <a:r>
              <a:rPr lang="ru-RU" sz="1200" b="1" dirty="0">
                <a:latin typeface="Times New Roman" panose="02020603050405020304" pitchFamily="18" charset="0"/>
              </a:rPr>
              <a:t>передаче по ссылке</a:t>
            </a:r>
            <a:r>
              <a:rPr lang="ru-RU" sz="1200" dirty="0">
                <a:latin typeface="Times New Roman" panose="02020603050405020304" pitchFamily="18" charset="0"/>
              </a:rPr>
              <a:t> все изменения, происходящие в теле процедуры (функции) с формальными параметрами, приводят к немедленным аналогичным изменениям соответствующих им фактических параметров. Изменения происходят с переменными вызывающего блока, поэтому по ссылке передаются выходные параметры. При вызове соответствующие им фактические параметры могут быть только переменными.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3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7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3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1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8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1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D3B4B-215E-4B1A-92F9-70D730D9E3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C4B31-3721-4483-AAAF-0E2E015C24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4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1A15A-7D72-4E05-BBE4-B157550605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7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9" y="404664"/>
            <a:ext cx="8376082" cy="47625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077CA5-104D-4AAF-8267-2EFE8EA7C8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C431F0-C3E8-4171-B1CF-6B195F2435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309E-1815-4A2B-B9DD-36139B779D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1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C1BD8-9D1B-47C6-B029-8BCA4A2805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9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23AE0-7983-4404-9B7E-22DA7D3F0F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4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82A0E-6D00-4B84-841D-063A9AEEF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3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1B76-1E2B-45FF-9895-FE4ED8EFFC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8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21016-EF1A-449F-8CBB-32E6BB20CE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89EE0-C2B3-49DD-AAA6-4FCEFADD1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0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60D0B-94F8-48AF-8E85-91BB1564EA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68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28C0E26-D761-4A48-BB35-B91BBD6095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100" dirty="0"/>
              <a:t>Основные парадигмы программирования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200" dirty="0"/>
              <a:t>Передача параметров по ссылке</a:t>
            </a:r>
            <a:endParaRPr 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1412776"/>
            <a:ext cx="7194550" cy="496855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ru-RU" sz="2400" dirty="0"/>
              <a:t>Что такое параметры, передаваемые по ссылке?</a:t>
            </a:r>
            <a:endParaRPr lang="en-GB" sz="2400" dirty="0"/>
          </a:p>
          <a:p>
            <a:pPr lvl="1">
              <a:spcAft>
                <a:spcPts val="0"/>
              </a:spcAft>
            </a:pPr>
            <a:r>
              <a:rPr lang="ru-RU" sz="2000" dirty="0"/>
              <a:t>Ссылка на область памяти</a:t>
            </a:r>
            <a:endParaRPr lang="en-GB" sz="2000" dirty="0"/>
          </a:p>
          <a:p>
            <a:pPr>
              <a:spcAft>
                <a:spcPts val="0"/>
              </a:spcAft>
            </a:pPr>
            <a:r>
              <a:rPr lang="ru-RU" sz="2400" dirty="0"/>
              <a:t>Использование параметров, передаваемых по ссылке</a:t>
            </a:r>
            <a:endParaRPr lang="en-GB" sz="2400" dirty="0"/>
          </a:p>
          <a:p>
            <a:pPr lvl="1">
              <a:spcAft>
                <a:spcPts val="0"/>
              </a:spcAft>
            </a:pPr>
            <a:r>
              <a:rPr lang="ru-RU" sz="2000" dirty="0"/>
              <a:t>Типы параметра и аргумента должны совпадать</a:t>
            </a:r>
            <a:endParaRPr lang="en-GB" sz="2000" dirty="0"/>
          </a:p>
          <a:p>
            <a:pPr lvl="1">
              <a:spcAft>
                <a:spcPts val="0"/>
              </a:spcAft>
            </a:pPr>
            <a:r>
              <a:rPr lang="ru-RU" sz="2000" dirty="0"/>
              <a:t>Изменения параметра отразятся на аргументе, используемый при вызове метода</a:t>
            </a:r>
            <a:endParaRPr lang="en-GB" sz="2000" dirty="0"/>
          </a:p>
          <a:p>
            <a:pPr lvl="1">
              <a:spcAft>
                <a:spcPts val="0"/>
              </a:spcAft>
            </a:pPr>
            <a:r>
              <a:rPr lang="ru-RU" sz="2000" dirty="0"/>
              <a:t>При попытке передать ссылку на неинициализированный параметр, компилятор выдаст ошибку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285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4">
            <a:extLst>
              <a:ext uri="{FF2B5EF4-FFF2-40B4-BE49-F238E27FC236}">
                <a16:creationId xmlns:a16="http://schemas.microsoft.com/office/drawing/2014/main" id="{CA6AE966-8D27-4C45-BD32-7C7F38C2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72" y="516669"/>
            <a:ext cx="8424936" cy="353616"/>
          </a:xfrm>
        </p:spPr>
        <p:txBody>
          <a:bodyPr/>
          <a:lstStyle/>
          <a:p>
            <a:r>
              <a:rPr lang="ru-RU" altLang="ru-RU" sz="2700" b="0" dirty="0"/>
              <a:t>К чему приведет процедурный подход?</a:t>
            </a:r>
          </a:p>
        </p:txBody>
      </p:sp>
      <p:sp>
        <p:nvSpPr>
          <p:cNvPr id="9219" name="Номер слайда 3">
            <a:extLst>
              <a:ext uri="{FF2B5EF4-FFF2-40B4-BE49-F238E27FC236}">
                <a16:creationId xmlns:a16="http://schemas.microsoft.com/office/drawing/2014/main" id="{8565CBD9-EF05-4CAC-8973-9BB74BE013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396038" y="841772"/>
            <a:ext cx="16002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F8721A-757A-40AF-BEB4-2A99527CA816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11CAA20E-641A-4331-8AEF-CA72464B574A}"/>
              </a:ext>
            </a:extLst>
          </p:cNvPr>
          <p:cNvGrpSpPr>
            <a:grpSpLocks/>
          </p:cNvGrpSpPr>
          <p:nvPr/>
        </p:nvGrpSpPr>
        <p:grpSpPr bwMode="auto">
          <a:xfrm>
            <a:off x="1835696" y="1202762"/>
            <a:ext cx="4254103" cy="497681"/>
            <a:chOff x="464" y="2126"/>
            <a:chExt cx="3573" cy="418"/>
          </a:xfrm>
        </p:grpSpPr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959EE8F1-78BB-4D17-ABEE-410873231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2189"/>
              <a:ext cx="3255" cy="31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33350" indent="-133350">
                <a:spcBef>
                  <a:spcPct val="50000"/>
                </a:spcBef>
                <a:defRPr/>
              </a:pPr>
              <a:r>
                <a:rPr lang="ru-RU" dirty="0">
                  <a:latin typeface="Arial" charset="0"/>
                </a:rPr>
                <a:t>  Главная проблема – </a:t>
              </a:r>
              <a:r>
                <a:rPr lang="ru-RU" b="1" dirty="0">
                  <a:solidFill>
                    <a:srgbClr val="333399"/>
                  </a:solidFill>
                  <a:latin typeface="Arial" charset="0"/>
                </a:rPr>
                <a:t>сложность</a:t>
              </a:r>
              <a:r>
                <a:rPr lang="ru-RU" dirty="0">
                  <a:latin typeface="Arial" charset="0"/>
                </a:rPr>
                <a:t>!</a:t>
              </a:r>
            </a:p>
          </p:txBody>
        </p:sp>
        <p:sp>
          <p:nvSpPr>
            <p:cNvPr id="9245" name="Oval 33">
              <a:extLst>
                <a:ext uri="{FF2B5EF4-FFF2-40B4-BE49-F238E27FC236}">
                  <a16:creationId xmlns:a16="http://schemas.microsoft.com/office/drawing/2014/main" id="{285C5D4D-F5C7-4BCE-9FCD-FD48E9D3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33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9221" name="Прямоугольник 8">
            <a:extLst>
              <a:ext uri="{FF2B5EF4-FFF2-40B4-BE49-F238E27FC236}">
                <a16:creationId xmlns:a16="http://schemas.microsoft.com/office/drawing/2014/main" id="{4135BDE5-CE93-482D-87B4-EBD1085B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41358"/>
            <a:ext cx="78308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dirty="0"/>
              <a:t>Программы из миллионов строк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dirty="0"/>
              <a:t>Тысячи переменных и массивов</a:t>
            </a:r>
          </a:p>
        </p:txBody>
      </p:sp>
      <p:sp>
        <p:nvSpPr>
          <p:cNvPr id="9222" name="Прямоугольник 9">
            <a:extLst>
              <a:ext uri="{FF2B5EF4-FFF2-40B4-BE49-F238E27FC236}">
                <a16:creationId xmlns:a16="http://schemas.microsoft.com/office/drawing/2014/main" id="{73561A46-E242-4DB7-BA05-901E6376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05" y="2647100"/>
            <a:ext cx="78308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i="1" dirty="0"/>
              <a:t>Э. </a:t>
            </a:r>
            <a:r>
              <a:rPr lang="ru-RU" altLang="ru-RU" i="1" dirty="0" err="1"/>
              <a:t>Дейкстра</a:t>
            </a:r>
            <a:r>
              <a:rPr lang="ru-RU" altLang="ru-RU" dirty="0"/>
              <a:t>:  Человечество еще в древности придумало способ управления сложными системами: «</a:t>
            </a:r>
            <a:r>
              <a:rPr lang="ru-RU" altLang="ru-RU" b="1" dirty="0"/>
              <a:t>разделяй и властвуй</a:t>
            </a:r>
            <a:r>
              <a:rPr lang="ru-RU" altLang="ru-RU" dirty="0"/>
              <a:t>»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8FBAD0-8FC9-4A62-B5A3-22F1121452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8418" y="3861049"/>
            <a:ext cx="5013419" cy="2376263"/>
            <a:chOff x="1905" y="1247"/>
            <a:chExt cx="6128" cy="2907"/>
          </a:xfrm>
        </p:grpSpPr>
        <p:sp>
          <p:nvSpPr>
            <p:cNvPr id="9230" name="AutoShape 3">
              <a:extLst>
                <a:ext uri="{FF2B5EF4-FFF2-40B4-BE49-F238E27FC236}">
                  <a16:creationId xmlns:a16="http://schemas.microsoft.com/office/drawing/2014/main" id="{49AE6114-8A9C-4015-BBA9-A6F88048AB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5" y="1247"/>
              <a:ext cx="6128" cy="2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4000"/>
            </a:p>
          </p:txBody>
        </p:sp>
        <p:sp>
          <p:nvSpPr>
            <p:cNvPr id="23556" name="AutoShape 4">
              <a:extLst>
                <a:ext uri="{FF2B5EF4-FFF2-40B4-BE49-F238E27FC236}">
                  <a16:creationId xmlns:a16="http://schemas.microsoft.com/office/drawing/2014/main" id="{7B8C1B8B-703D-4EAC-86B8-DF4A58DB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290"/>
              <a:ext cx="1686" cy="496"/>
            </a:xfrm>
            <a:prstGeom prst="roundRect">
              <a:avLst>
                <a:gd name="adj" fmla="val 16667"/>
              </a:avLst>
            </a:prstGeom>
            <a:solidFill>
              <a:srgbClr val="E6E6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48006" tIns="24003" rIns="48006" bIns="24003"/>
            <a:lstStyle/>
            <a:p>
              <a:pPr algn="ctr">
                <a:spcAft>
                  <a:spcPts val="750"/>
                </a:spcAft>
                <a:defRPr/>
              </a:pPr>
              <a:r>
                <a:rPr lang="ru-RU" altLang="zh-CN" sz="1600">
                  <a:latin typeface="Calibri" pitchFamily="34" charset="0"/>
                  <a:ea typeface="SimSun" pitchFamily="2" charset="-122"/>
                </a:rPr>
                <a:t>подзадача 1</a:t>
              </a:r>
              <a:endParaRPr lang="ru-RU" sz="4000">
                <a:latin typeface="Arial" charset="0"/>
              </a:endParaRPr>
            </a:p>
          </p:txBody>
        </p:sp>
        <p:sp>
          <p:nvSpPr>
            <p:cNvPr id="23557" name="AutoShape 5">
              <a:extLst>
                <a:ext uri="{FF2B5EF4-FFF2-40B4-BE49-F238E27FC236}">
                  <a16:creationId xmlns:a16="http://schemas.microsoft.com/office/drawing/2014/main" id="{FCFA9573-2328-4993-A821-D2529E74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1" y="2290"/>
              <a:ext cx="1686" cy="496"/>
            </a:xfrm>
            <a:prstGeom prst="roundRect">
              <a:avLst>
                <a:gd name="adj" fmla="val 16667"/>
              </a:avLst>
            </a:prstGeom>
            <a:solidFill>
              <a:srgbClr val="E6E6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48006" tIns="24003" rIns="48006" bIns="24003"/>
            <a:lstStyle/>
            <a:p>
              <a:pPr algn="ctr">
                <a:spcAft>
                  <a:spcPts val="750"/>
                </a:spcAft>
                <a:defRPr/>
              </a:pPr>
              <a:r>
                <a:rPr lang="ru-RU" altLang="zh-CN" sz="1600">
                  <a:latin typeface="Calibri" pitchFamily="34" charset="0"/>
                  <a:ea typeface="SimSun" pitchFamily="2" charset="-122"/>
                </a:rPr>
                <a:t>подзадача </a:t>
              </a:r>
              <a:r>
                <a:rPr lang="en-US" altLang="zh-CN" sz="1600">
                  <a:latin typeface="Calibri" pitchFamily="34" charset="0"/>
                  <a:ea typeface="SimSun" pitchFamily="2" charset="-122"/>
                </a:rPr>
                <a:t>3</a:t>
              </a:r>
              <a:endParaRPr lang="ru-RU" sz="4000">
                <a:latin typeface="Arial" charset="0"/>
              </a:endParaRPr>
            </a:p>
          </p:txBody>
        </p:sp>
        <p:sp>
          <p:nvSpPr>
            <p:cNvPr id="23558" name="AutoShape 6">
              <a:extLst>
                <a:ext uri="{FF2B5EF4-FFF2-40B4-BE49-F238E27FC236}">
                  <a16:creationId xmlns:a16="http://schemas.microsoft.com/office/drawing/2014/main" id="{AA65605B-F73C-4DB3-A53D-AD978BB87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3447"/>
              <a:ext cx="1759" cy="494"/>
            </a:xfrm>
            <a:prstGeom prst="roundRect">
              <a:avLst>
                <a:gd name="adj" fmla="val 16667"/>
              </a:avLst>
            </a:prstGeom>
            <a:solidFill>
              <a:srgbClr val="E6E6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48006" tIns="24003" rIns="48006" bIns="24003"/>
            <a:lstStyle/>
            <a:p>
              <a:pPr algn="ctr">
                <a:spcAft>
                  <a:spcPts val="750"/>
                </a:spcAft>
                <a:defRPr/>
              </a:pPr>
              <a:r>
                <a:rPr lang="ru-RU" altLang="zh-CN" sz="1200">
                  <a:latin typeface="Calibri" pitchFamily="34" charset="0"/>
                  <a:ea typeface="SimSun" pitchFamily="2" charset="-122"/>
                </a:rPr>
                <a:t>подзадача </a:t>
              </a:r>
              <a:r>
                <a:rPr lang="en-US" altLang="zh-CN" sz="1200">
                  <a:latin typeface="Calibri" pitchFamily="34" charset="0"/>
                  <a:ea typeface="SimSun" pitchFamily="2" charset="-122"/>
                </a:rPr>
                <a:t>2</a:t>
              </a:r>
              <a:r>
                <a:rPr lang="ru-RU" altLang="zh-CN" sz="1200">
                  <a:latin typeface="Calibri" pitchFamily="34" charset="0"/>
                  <a:ea typeface="SimSun" pitchFamily="2" charset="-122"/>
                </a:rPr>
                <a:t>.1</a:t>
              </a:r>
              <a:endParaRPr lang="ru-RU" sz="4000">
                <a:latin typeface="Arial" charset="0"/>
              </a:endParaRPr>
            </a:p>
          </p:txBody>
        </p:sp>
        <p:sp>
          <p:nvSpPr>
            <p:cNvPr id="23559" name="AutoShape 7">
              <a:extLst>
                <a:ext uri="{FF2B5EF4-FFF2-40B4-BE49-F238E27FC236}">
                  <a16:creationId xmlns:a16="http://schemas.microsoft.com/office/drawing/2014/main" id="{AC9DC627-0925-4870-B10B-2B41E59D1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3447"/>
              <a:ext cx="1757" cy="494"/>
            </a:xfrm>
            <a:prstGeom prst="roundRect">
              <a:avLst>
                <a:gd name="adj" fmla="val 16667"/>
              </a:avLst>
            </a:prstGeom>
            <a:solidFill>
              <a:srgbClr val="E6E6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48006" tIns="24003" rIns="48006" bIns="24003"/>
            <a:lstStyle/>
            <a:p>
              <a:pPr algn="ctr">
                <a:spcAft>
                  <a:spcPts val="750"/>
                </a:spcAft>
                <a:defRPr/>
              </a:pPr>
              <a:r>
                <a:rPr lang="ru-RU" altLang="zh-CN" sz="1200" dirty="0">
                  <a:latin typeface="Calibri" pitchFamily="34" charset="0"/>
                  <a:ea typeface="SimSun" pitchFamily="2" charset="-122"/>
                </a:rPr>
                <a:t>подзадача </a:t>
              </a:r>
              <a:r>
                <a:rPr lang="en-US" altLang="zh-CN" sz="1200" dirty="0">
                  <a:latin typeface="Calibri" pitchFamily="34" charset="0"/>
                  <a:ea typeface="SimSun" pitchFamily="2" charset="-122"/>
                </a:rPr>
                <a:t>2</a:t>
              </a:r>
              <a:r>
                <a:rPr lang="ru-RU" altLang="zh-CN" sz="1200" dirty="0">
                  <a:latin typeface="Times New Roman" pitchFamily="18" charset="0"/>
                  <a:ea typeface="SimSun" pitchFamily="2" charset="-122"/>
                </a:rPr>
                <a:t>.</a:t>
              </a:r>
              <a:r>
                <a:rPr lang="en-US" altLang="zh-CN" sz="1200" dirty="0">
                  <a:latin typeface="Calibri" pitchFamily="34" charset="0"/>
                  <a:ea typeface="SimSun" pitchFamily="2" charset="-122"/>
                </a:rPr>
                <a:t>2</a:t>
              </a:r>
              <a:endParaRPr lang="ru-RU" sz="4000" dirty="0">
                <a:latin typeface="Arial" charset="0"/>
              </a:endParaRPr>
            </a:p>
          </p:txBody>
        </p:sp>
        <p:sp>
          <p:nvSpPr>
            <p:cNvPr id="23560" name="AutoShape 8">
              <a:extLst>
                <a:ext uri="{FF2B5EF4-FFF2-40B4-BE49-F238E27FC236}">
                  <a16:creationId xmlns:a16="http://schemas.microsoft.com/office/drawing/2014/main" id="{636AE405-5370-40E4-A1B7-1BE009E7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" y="3447"/>
              <a:ext cx="1757" cy="494"/>
            </a:xfrm>
            <a:prstGeom prst="roundRect">
              <a:avLst>
                <a:gd name="adj" fmla="val 16667"/>
              </a:avLst>
            </a:prstGeom>
            <a:solidFill>
              <a:srgbClr val="E6E6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48006" tIns="24003" rIns="48006" bIns="24003"/>
            <a:lstStyle/>
            <a:p>
              <a:pPr algn="ctr">
                <a:spcAft>
                  <a:spcPts val="750"/>
                </a:spcAft>
                <a:defRPr/>
              </a:pPr>
              <a:r>
                <a:rPr lang="ru-RU" altLang="zh-CN" sz="1200">
                  <a:latin typeface="Calibri" pitchFamily="34" charset="0"/>
                  <a:ea typeface="SimSun" pitchFamily="2" charset="-122"/>
                </a:rPr>
                <a:t>подзадача </a:t>
              </a:r>
              <a:r>
                <a:rPr lang="en-US" altLang="zh-CN" sz="1200">
                  <a:latin typeface="Calibri" pitchFamily="34" charset="0"/>
                  <a:ea typeface="SimSun" pitchFamily="2" charset="-122"/>
                </a:rPr>
                <a:t>2</a:t>
              </a:r>
              <a:r>
                <a:rPr lang="ru-RU" altLang="zh-CN" sz="1200">
                  <a:latin typeface="Times New Roman" pitchFamily="18" charset="0"/>
                  <a:ea typeface="SimSun" pitchFamily="2" charset="-122"/>
                </a:rPr>
                <a:t>.</a:t>
              </a:r>
              <a:r>
                <a:rPr lang="en-US" altLang="zh-CN" sz="1200">
                  <a:latin typeface="Calibri" pitchFamily="34" charset="0"/>
                  <a:ea typeface="SimSun" pitchFamily="2" charset="-122"/>
                </a:rPr>
                <a:t>3</a:t>
              </a:r>
              <a:endParaRPr lang="ru-RU" sz="4000">
                <a:latin typeface="Arial" charset="0"/>
              </a:endParaRPr>
            </a:p>
          </p:txBody>
        </p:sp>
        <p:cxnSp>
          <p:nvCxnSpPr>
            <p:cNvPr id="9236" name="AutoShape 9">
              <a:extLst>
                <a:ext uri="{FF2B5EF4-FFF2-40B4-BE49-F238E27FC236}">
                  <a16:creationId xmlns:a16="http://schemas.microsoft.com/office/drawing/2014/main" id="{D5C97973-7E64-4DE0-A977-4444C6232010}"/>
                </a:ext>
              </a:extLst>
            </p:cNvPr>
            <p:cNvCxnSpPr>
              <a:cxnSpLocks noChangeShapeType="1"/>
              <a:stCxn id="23568" idx="2"/>
              <a:endCxn id="23567" idx="0"/>
            </p:cNvCxnSpPr>
            <p:nvPr/>
          </p:nvCxnSpPr>
          <p:spPr bwMode="auto">
            <a:xfrm flipH="1">
              <a:off x="4949" y="1742"/>
              <a:ext cx="4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10">
              <a:extLst>
                <a:ext uri="{FF2B5EF4-FFF2-40B4-BE49-F238E27FC236}">
                  <a16:creationId xmlns:a16="http://schemas.microsoft.com/office/drawing/2014/main" id="{A4F16852-D50D-42B6-A8A9-FB864A2159E5}"/>
                </a:ext>
              </a:extLst>
            </p:cNvPr>
            <p:cNvCxnSpPr>
              <a:cxnSpLocks noChangeShapeType="1"/>
              <a:stCxn id="23568" idx="2"/>
              <a:endCxn id="23556" idx="0"/>
            </p:cNvCxnSpPr>
            <p:nvPr/>
          </p:nvCxnSpPr>
          <p:spPr bwMode="auto">
            <a:xfrm flipH="1">
              <a:off x="3094" y="1742"/>
              <a:ext cx="1859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11">
              <a:extLst>
                <a:ext uri="{FF2B5EF4-FFF2-40B4-BE49-F238E27FC236}">
                  <a16:creationId xmlns:a16="http://schemas.microsoft.com/office/drawing/2014/main" id="{9B7A983D-4E27-4745-A323-42EAF6546B89}"/>
                </a:ext>
              </a:extLst>
            </p:cNvPr>
            <p:cNvCxnSpPr>
              <a:cxnSpLocks noChangeShapeType="1"/>
              <a:stCxn id="23568" idx="2"/>
              <a:endCxn id="23557" idx="0"/>
            </p:cNvCxnSpPr>
            <p:nvPr/>
          </p:nvCxnSpPr>
          <p:spPr bwMode="auto">
            <a:xfrm>
              <a:off x="4953" y="1742"/>
              <a:ext cx="1852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12">
              <a:extLst>
                <a:ext uri="{FF2B5EF4-FFF2-40B4-BE49-F238E27FC236}">
                  <a16:creationId xmlns:a16="http://schemas.microsoft.com/office/drawing/2014/main" id="{9729F96A-E6DA-400A-B742-FDBF5F53170E}"/>
                </a:ext>
              </a:extLst>
            </p:cNvPr>
            <p:cNvCxnSpPr>
              <a:cxnSpLocks noChangeShapeType="1"/>
              <a:stCxn id="23567" idx="2"/>
              <a:endCxn id="23559" idx="0"/>
            </p:cNvCxnSpPr>
            <p:nvPr/>
          </p:nvCxnSpPr>
          <p:spPr bwMode="auto">
            <a:xfrm>
              <a:off x="4949" y="2785"/>
              <a:ext cx="16" cy="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AutoShape 13">
              <a:extLst>
                <a:ext uri="{FF2B5EF4-FFF2-40B4-BE49-F238E27FC236}">
                  <a16:creationId xmlns:a16="http://schemas.microsoft.com/office/drawing/2014/main" id="{35835B71-89DC-4D7D-9C88-DDD67150B77F}"/>
                </a:ext>
              </a:extLst>
            </p:cNvPr>
            <p:cNvCxnSpPr>
              <a:cxnSpLocks noChangeShapeType="1"/>
              <a:stCxn id="23567" idx="2"/>
              <a:endCxn id="23558" idx="0"/>
            </p:cNvCxnSpPr>
            <p:nvPr/>
          </p:nvCxnSpPr>
          <p:spPr bwMode="auto">
            <a:xfrm flipH="1">
              <a:off x="3110" y="2785"/>
              <a:ext cx="1839" cy="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1" name="AutoShape 14">
              <a:extLst>
                <a:ext uri="{FF2B5EF4-FFF2-40B4-BE49-F238E27FC236}">
                  <a16:creationId xmlns:a16="http://schemas.microsoft.com/office/drawing/2014/main" id="{5FF46F0C-C5FF-4DB9-8277-6720F0F83FC8}"/>
                </a:ext>
              </a:extLst>
            </p:cNvPr>
            <p:cNvCxnSpPr>
              <a:cxnSpLocks noChangeShapeType="1"/>
              <a:stCxn id="23567" idx="2"/>
              <a:endCxn id="23560" idx="0"/>
            </p:cNvCxnSpPr>
            <p:nvPr/>
          </p:nvCxnSpPr>
          <p:spPr bwMode="auto">
            <a:xfrm>
              <a:off x="4949" y="2785"/>
              <a:ext cx="1871" cy="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AutoShape 15">
              <a:extLst>
                <a:ext uri="{FF2B5EF4-FFF2-40B4-BE49-F238E27FC236}">
                  <a16:creationId xmlns:a16="http://schemas.microsoft.com/office/drawing/2014/main" id="{E886620C-4582-4246-8C72-8D936B133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2290"/>
              <a:ext cx="1684" cy="496"/>
            </a:xfrm>
            <a:prstGeom prst="roundRect">
              <a:avLst>
                <a:gd name="adj" fmla="val 16667"/>
              </a:avLst>
            </a:prstGeom>
            <a:solidFill>
              <a:srgbClr val="E6E6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48006" tIns="24003" rIns="48006" bIns="24003"/>
            <a:lstStyle/>
            <a:p>
              <a:pPr algn="ctr">
                <a:spcAft>
                  <a:spcPts val="750"/>
                </a:spcAft>
                <a:defRPr/>
              </a:pPr>
              <a:r>
                <a:rPr lang="ru-RU" altLang="zh-CN" sz="1600" dirty="0">
                  <a:latin typeface="Calibri" pitchFamily="34" charset="0"/>
                  <a:ea typeface="SimSun" pitchFamily="2" charset="-122"/>
                </a:rPr>
                <a:t>подзадача </a:t>
              </a:r>
              <a:r>
                <a:rPr lang="en-US" altLang="zh-CN" sz="1600" dirty="0">
                  <a:latin typeface="Calibri" pitchFamily="34" charset="0"/>
                  <a:ea typeface="SimSun" pitchFamily="2" charset="-122"/>
                </a:rPr>
                <a:t>2</a:t>
              </a:r>
              <a:endParaRPr lang="ru-RU" sz="4000" dirty="0">
                <a:latin typeface="Arial" charset="0"/>
              </a:endParaRPr>
            </a:p>
          </p:txBody>
        </p:sp>
        <p:sp>
          <p:nvSpPr>
            <p:cNvPr id="23568" name="AutoShape 16">
              <a:extLst>
                <a:ext uri="{FF2B5EF4-FFF2-40B4-BE49-F238E27FC236}">
                  <a16:creationId xmlns:a16="http://schemas.microsoft.com/office/drawing/2014/main" id="{96F59BB2-FA42-4A69-8244-694316F0C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1247"/>
              <a:ext cx="1117" cy="494"/>
            </a:xfrm>
            <a:prstGeom prst="roundRect">
              <a:avLst>
                <a:gd name="adj" fmla="val 16667"/>
              </a:avLst>
            </a:prstGeom>
            <a:solidFill>
              <a:srgbClr val="E6E6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48006" tIns="24003" rIns="48006" bIns="24003"/>
            <a:lstStyle/>
            <a:p>
              <a:pPr algn="ctr">
                <a:spcAft>
                  <a:spcPts val="750"/>
                </a:spcAft>
                <a:defRPr/>
              </a:pPr>
              <a:r>
                <a:rPr lang="ru-RU" altLang="zh-CN" sz="1600">
                  <a:latin typeface="Calibri" pitchFamily="34" charset="0"/>
                  <a:ea typeface="SimSun" pitchFamily="2" charset="-122"/>
                </a:rPr>
                <a:t>задача</a:t>
              </a:r>
              <a:endParaRPr lang="ru-RU" sz="4000">
                <a:latin typeface="Arial" charset="0"/>
              </a:endParaRPr>
            </a:p>
          </p:txBody>
        </p:sp>
      </p:grpSp>
      <p:sp>
        <p:nvSpPr>
          <p:cNvPr id="9224" name="Прямоугольник 25">
            <a:extLst>
              <a:ext uri="{FF2B5EF4-FFF2-40B4-BE49-F238E27FC236}">
                <a16:creationId xmlns:a16="http://schemas.microsoft.com/office/drawing/2014/main" id="{1808C4C5-0208-47C1-B4A0-046B7AD5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906" y="3429000"/>
            <a:ext cx="4729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solidFill>
                  <a:srgbClr val="333399"/>
                </a:solidFill>
              </a:rPr>
              <a:t>Структурное программирование</a:t>
            </a:r>
            <a:r>
              <a:rPr lang="ru-RU" altLang="ru-RU" dirty="0"/>
              <a:t>:</a:t>
            </a:r>
          </a:p>
        </p:txBody>
      </p:sp>
      <p:sp>
        <p:nvSpPr>
          <p:cNvPr id="30" name="Скругленная прямоугольная выноска 29">
            <a:extLst>
              <a:ext uri="{FF2B5EF4-FFF2-40B4-BE49-F238E27FC236}">
                <a16:creationId xmlns:a16="http://schemas.microsoft.com/office/drawing/2014/main" id="{EECB52D7-DC4D-4032-8BF7-A6A34E146BFB}"/>
              </a:ext>
            </a:extLst>
          </p:cNvPr>
          <p:cNvSpPr/>
          <p:nvPr/>
        </p:nvSpPr>
        <p:spPr bwMode="auto">
          <a:xfrm>
            <a:off x="5229225" y="3986752"/>
            <a:ext cx="2185988" cy="585788"/>
          </a:xfrm>
          <a:prstGeom prst="wedgeRoundRectCallout">
            <a:avLst>
              <a:gd name="adj1" fmla="val -65723"/>
              <a:gd name="adj2" fmla="val 56115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b="1">
                <a:latin typeface="Arial" charset="0"/>
              </a:rPr>
              <a:t>декомпозиция</a:t>
            </a:r>
            <a:r>
              <a:rPr lang="ru-RU">
                <a:latin typeface="Arial" charset="0"/>
              </a:rPr>
              <a:t> по задачам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3EE332DB-404B-4D85-8948-28BC4FF8B7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85186" y="4994021"/>
            <a:ext cx="296465" cy="296466"/>
            <a:chOff x="552" y="2523"/>
            <a:chExt cx="1728" cy="1728"/>
          </a:xfrm>
        </p:grpSpPr>
        <p:sp>
          <p:nvSpPr>
            <p:cNvPr id="9228" name="Oval 15">
              <a:extLst>
                <a:ext uri="{FF2B5EF4-FFF2-40B4-BE49-F238E27FC236}">
                  <a16:creationId xmlns:a16="http://schemas.microsoft.com/office/drawing/2014/main" id="{0BC610E9-0B25-47EE-BF3B-41711F2745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9229" name="Rectangle 16">
              <a:extLst>
                <a:ext uri="{FF2B5EF4-FFF2-40B4-BE49-F238E27FC236}">
                  <a16:creationId xmlns:a16="http://schemas.microsoft.com/office/drawing/2014/main" id="{4EE12865-D9E3-4DCC-9CC2-06DEB3296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4" name="Rectangle 17">
            <a:extLst>
              <a:ext uri="{FF2B5EF4-FFF2-40B4-BE49-F238E27FC236}">
                <a16:creationId xmlns:a16="http://schemas.microsoft.com/office/drawing/2014/main" id="{046E4FE3-9B85-4522-906A-D512042E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517" y="4969018"/>
            <a:ext cx="3242963" cy="73866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ru-RU" altLang="ru-RU" sz="2100" dirty="0"/>
              <a:t>Человек мыслит иначе – 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4911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4" grpId="0"/>
      <p:bldP spid="30" grpId="0" animBg="1"/>
      <p:bldP spid="3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733DA-74C0-4A7E-81B6-E313ED60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7" y="488049"/>
            <a:ext cx="8376082" cy="421067"/>
          </a:xfrm>
        </p:spPr>
        <p:txBody>
          <a:bodyPr/>
          <a:lstStyle/>
          <a:p>
            <a:r>
              <a:rPr lang="ru-RU" sz="2700" b="0" dirty="0"/>
              <a:t>Восприятие внешнего мира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94A993D-54EA-4757-932B-C8ABB94DCA82}"/>
              </a:ext>
            </a:extLst>
          </p:cNvPr>
          <p:cNvSpPr txBox="1">
            <a:spLocks/>
          </p:cNvSpPr>
          <p:nvPr/>
        </p:nvSpPr>
        <p:spPr bwMode="auto">
          <a:xfrm>
            <a:off x="3911571" y="1757558"/>
            <a:ext cx="6281738" cy="3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2400" b="0" kern="0" dirty="0">
                <a:solidFill>
                  <a:srgbClr val="000000"/>
                </a:solidFill>
                <a:latin typeface="Arial"/>
              </a:rPr>
              <a:t>Как мы воспринимаем объекты?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059E74C-7291-4F32-B23D-1BDAC2C145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9596" y="2105231"/>
            <a:ext cx="1276350" cy="1282303"/>
            <a:chOff x="3986" y="2066"/>
            <a:chExt cx="2371" cy="238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4C7CFB1-28A9-4117-80B4-0675FB4B2E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6" y="2066"/>
              <a:ext cx="2371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45B2106-D121-42CE-A634-44D180F45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2089"/>
              <a:ext cx="2353" cy="2353"/>
              <a:chOff x="4123" y="11459"/>
              <a:chExt cx="1811" cy="1811"/>
            </a:xfrm>
          </p:grpSpPr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0884BEDD-3395-4A3C-A687-B075EA9D7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1459"/>
                <a:ext cx="1811" cy="181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88AD46F7-6654-40A3-AC73-BCF09213E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1729"/>
                <a:ext cx="1272" cy="1272"/>
              </a:xfrm>
              <a:prstGeom prst="ellipse">
                <a:avLst/>
              </a:prstGeom>
              <a:solidFill>
                <a:srgbClr val="E6E6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C09A45F4-C79A-4D5C-83B7-78CC0CFBE772}"/>
                </a:ext>
              </a:extLst>
            </p:cNvPr>
            <p:cNvGrpSpPr>
              <a:grpSpLocks/>
            </p:cNvGrpSpPr>
            <p:nvPr/>
          </p:nvGrpSpPr>
          <p:grpSpPr bwMode="auto">
            <a:xfrm rot="-216388">
              <a:off x="4701" y="2891"/>
              <a:ext cx="402" cy="372"/>
              <a:chOff x="4945" y="5437"/>
              <a:chExt cx="4463" cy="4439"/>
            </a:xfrm>
          </p:grpSpPr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DEA0BA3C-359E-474C-B1C0-EB1C298F2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5" y="5437"/>
                <a:ext cx="4463" cy="4439"/>
              </a:xfrm>
              <a:custGeom>
                <a:avLst/>
                <a:gdLst>
                  <a:gd name="T0" fmla="*/ 2023 w 4463"/>
                  <a:gd name="T1" fmla="*/ 0 h 4439"/>
                  <a:gd name="T2" fmla="*/ 2457 w 4463"/>
                  <a:gd name="T3" fmla="*/ 5 h 4439"/>
                  <a:gd name="T4" fmla="*/ 2624 w 4463"/>
                  <a:gd name="T5" fmla="*/ 541 h 4439"/>
                  <a:gd name="T6" fmla="*/ 2951 w 4463"/>
                  <a:gd name="T7" fmla="*/ 654 h 4439"/>
                  <a:gd name="T8" fmla="*/ 3403 w 4463"/>
                  <a:gd name="T9" fmla="*/ 315 h 4439"/>
                  <a:gd name="T10" fmla="*/ 3743 w 4463"/>
                  <a:gd name="T11" fmla="*/ 559 h 4439"/>
                  <a:gd name="T12" fmla="*/ 3558 w 4463"/>
                  <a:gd name="T13" fmla="*/ 1094 h 4439"/>
                  <a:gd name="T14" fmla="*/ 3755 w 4463"/>
                  <a:gd name="T15" fmla="*/ 1356 h 4439"/>
                  <a:gd name="T16" fmla="*/ 4320 w 4463"/>
                  <a:gd name="T17" fmla="*/ 1350 h 4439"/>
                  <a:gd name="T18" fmla="*/ 4445 w 4463"/>
                  <a:gd name="T19" fmla="*/ 1731 h 4439"/>
                  <a:gd name="T20" fmla="*/ 3998 w 4463"/>
                  <a:gd name="T21" fmla="*/ 2082 h 4439"/>
                  <a:gd name="T22" fmla="*/ 3993 w 4463"/>
                  <a:gd name="T23" fmla="*/ 2398 h 4439"/>
                  <a:gd name="T24" fmla="*/ 4463 w 4463"/>
                  <a:gd name="T25" fmla="*/ 2701 h 4439"/>
                  <a:gd name="T26" fmla="*/ 4332 w 4463"/>
                  <a:gd name="T27" fmla="*/ 3088 h 4439"/>
                  <a:gd name="T28" fmla="*/ 3749 w 4463"/>
                  <a:gd name="T29" fmla="*/ 3070 h 4439"/>
                  <a:gd name="T30" fmla="*/ 3653 w 4463"/>
                  <a:gd name="T31" fmla="*/ 3231 h 4439"/>
                  <a:gd name="T32" fmla="*/ 3546 w 4463"/>
                  <a:gd name="T33" fmla="*/ 3356 h 4439"/>
                  <a:gd name="T34" fmla="*/ 3725 w 4463"/>
                  <a:gd name="T35" fmla="*/ 3879 h 4439"/>
                  <a:gd name="T36" fmla="*/ 3558 w 4463"/>
                  <a:gd name="T37" fmla="*/ 4016 h 4439"/>
                  <a:gd name="T38" fmla="*/ 3392 w 4463"/>
                  <a:gd name="T39" fmla="*/ 4123 h 4439"/>
                  <a:gd name="T40" fmla="*/ 2927 w 4463"/>
                  <a:gd name="T41" fmla="*/ 3778 h 4439"/>
                  <a:gd name="T42" fmla="*/ 2755 w 4463"/>
                  <a:gd name="T43" fmla="*/ 3849 h 4439"/>
                  <a:gd name="T44" fmla="*/ 2582 w 4463"/>
                  <a:gd name="T45" fmla="*/ 3891 h 4439"/>
                  <a:gd name="T46" fmla="*/ 2428 w 4463"/>
                  <a:gd name="T47" fmla="*/ 4439 h 4439"/>
                  <a:gd name="T48" fmla="*/ 1993 w 4463"/>
                  <a:gd name="T49" fmla="*/ 4439 h 4439"/>
                  <a:gd name="T50" fmla="*/ 1833 w 4463"/>
                  <a:gd name="T51" fmla="*/ 3873 h 4439"/>
                  <a:gd name="T52" fmla="*/ 1642 w 4463"/>
                  <a:gd name="T53" fmla="*/ 3832 h 4439"/>
                  <a:gd name="T54" fmla="*/ 1499 w 4463"/>
                  <a:gd name="T55" fmla="*/ 3784 h 4439"/>
                  <a:gd name="T56" fmla="*/ 1053 w 4463"/>
                  <a:gd name="T57" fmla="*/ 4111 h 4439"/>
                  <a:gd name="T58" fmla="*/ 845 w 4463"/>
                  <a:gd name="T59" fmla="*/ 3980 h 4439"/>
                  <a:gd name="T60" fmla="*/ 708 w 4463"/>
                  <a:gd name="T61" fmla="*/ 3855 h 4439"/>
                  <a:gd name="T62" fmla="*/ 910 w 4463"/>
                  <a:gd name="T63" fmla="*/ 3344 h 4439"/>
                  <a:gd name="T64" fmla="*/ 785 w 4463"/>
                  <a:gd name="T65" fmla="*/ 3213 h 4439"/>
                  <a:gd name="T66" fmla="*/ 696 w 4463"/>
                  <a:gd name="T67" fmla="*/ 3070 h 4439"/>
                  <a:gd name="T68" fmla="*/ 131 w 4463"/>
                  <a:gd name="T69" fmla="*/ 3088 h 4439"/>
                  <a:gd name="T70" fmla="*/ 53 w 4463"/>
                  <a:gd name="T71" fmla="*/ 2885 h 4439"/>
                  <a:gd name="T72" fmla="*/ 0 w 4463"/>
                  <a:gd name="T73" fmla="*/ 2683 h 4439"/>
                  <a:gd name="T74" fmla="*/ 464 w 4463"/>
                  <a:gd name="T75" fmla="*/ 2368 h 4439"/>
                  <a:gd name="T76" fmla="*/ 464 w 4463"/>
                  <a:gd name="T77" fmla="*/ 2213 h 4439"/>
                  <a:gd name="T78" fmla="*/ 476 w 4463"/>
                  <a:gd name="T79" fmla="*/ 2035 h 4439"/>
                  <a:gd name="T80" fmla="*/ 0 w 4463"/>
                  <a:gd name="T81" fmla="*/ 1725 h 4439"/>
                  <a:gd name="T82" fmla="*/ 41 w 4463"/>
                  <a:gd name="T83" fmla="*/ 1517 h 4439"/>
                  <a:gd name="T84" fmla="*/ 125 w 4463"/>
                  <a:gd name="T85" fmla="*/ 1338 h 4439"/>
                  <a:gd name="T86" fmla="*/ 684 w 4463"/>
                  <a:gd name="T87" fmla="*/ 1368 h 4439"/>
                  <a:gd name="T88" fmla="*/ 815 w 4463"/>
                  <a:gd name="T89" fmla="*/ 1178 h 4439"/>
                  <a:gd name="T90" fmla="*/ 910 w 4463"/>
                  <a:gd name="T91" fmla="*/ 1077 h 4439"/>
                  <a:gd name="T92" fmla="*/ 720 w 4463"/>
                  <a:gd name="T93" fmla="*/ 523 h 4439"/>
                  <a:gd name="T94" fmla="*/ 1065 w 4463"/>
                  <a:gd name="T95" fmla="*/ 303 h 4439"/>
                  <a:gd name="T96" fmla="*/ 1523 w 4463"/>
                  <a:gd name="T97" fmla="*/ 654 h 4439"/>
                  <a:gd name="T98" fmla="*/ 1696 w 4463"/>
                  <a:gd name="T99" fmla="*/ 577 h 4439"/>
                  <a:gd name="T100" fmla="*/ 1862 w 4463"/>
                  <a:gd name="T101" fmla="*/ 541 h 4439"/>
                  <a:gd name="T102" fmla="*/ 2023 w 4463"/>
                  <a:gd name="T103" fmla="*/ 0 h 443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463"/>
                  <a:gd name="T157" fmla="*/ 0 h 4439"/>
                  <a:gd name="T158" fmla="*/ 4463 w 4463"/>
                  <a:gd name="T159" fmla="*/ 4439 h 443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463" h="4439">
                    <a:moveTo>
                      <a:pt x="2023" y="0"/>
                    </a:moveTo>
                    <a:lnTo>
                      <a:pt x="2457" y="5"/>
                    </a:lnTo>
                    <a:lnTo>
                      <a:pt x="2624" y="541"/>
                    </a:lnTo>
                    <a:lnTo>
                      <a:pt x="2951" y="654"/>
                    </a:lnTo>
                    <a:lnTo>
                      <a:pt x="3403" y="315"/>
                    </a:lnTo>
                    <a:lnTo>
                      <a:pt x="3743" y="559"/>
                    </a:lnTo>
                    <a:lnTo>
                      <a:pt x="3558" y="1094"/>
                    </a:lnTo>
                    <a:lnTo>
                      <a:pt x="3755" y="1356"/>
                    </a:lnTo>
                    <a:lnTo>
                      <a:pt x="4320" y="1350"/>
                    </a:lnTo>
                    <a:lnTo>
                      <a:pt x="4445" y="1731"/>
                    </a:lnTo>
                    <a:lnTo>
                      <a:pt x="3998" y="2082"/>
                    </a:lnTo>
                    <a:lnTo>
                      <a:pt x="3993" y="2398"/>
                    </a:lnTo>
                    <a:lnTo>
                      <a:pt x="4463" y="2701"/>
                    </a:lnTo>
                    <a:lnTo>
                      <a:pt x="4332" y="3088"/>
                    </a:lnTo>
                    <a:lnTo>
                      <a:pt x="3749" y="3070"/>
                    </a:lnTo>
                    <a:lnTo>
                      <a:pt x="3653" y="3231"/>
                    </a:lnTo>
                    <a:lnTo>
                      <a:pt x="3546" y="3356"/>
                    </a:lnTo>
                    <a:lnTo>
                      <a:pt x="3725" y="3879"/>
                    </a:lnTo>
                    <a:lnTo>
                      <a:pt x="3558" y="4016"/>
                    </a:lnTo>
                    <a:lnTo>
                      <a:pt x="3392" y="4123"/>
                    </a:lnTo>
                    <a:lnTo>
                      <a:pt x="2927" y="3778"/>
                    </a:lnTo>
                    <a:lnTo>
                      <a:pt x="2755" y="3849"/>
                    </a:lnTo>
                    <a:lnTo>
                      <a:pt x="2582" y="3891"/>
                    </a:lnTo>
                    <a:lnTo>
                      <a:pt x="2428" y="4439"/>
                    </a:lnTo>
                    <a:lnTo>
                      <a:pt x="1993" y="4439"/>
                    </a:lnTo>
                    <a:lnTo>
                      <a:pt x="1833" y="3873"/>
                    </a:lnTo>
                    <a:lnTo>
                      <a:pt x="1642" y="3832"/>
                    </a:lnTo>
                    <a:lnTo>
                      <a:pt x="1499" y="3784"/>
                    </a:lnTo>
                    <a:lnTo>
                      <a:pt x="1053" y="4111"/>
                    </a:lnTo>
                    <a:lnTo>
                      <a:pt x="845" y="3980"/>
                    </a:lnTo>
                    <a:lnTo>
                      <a:pt x="708" y="3855"/>
                    </a:lnTo>
                    <a:lnTo>
                      <a:pt x="910" y="3344"/>
                    </a:lnTo>
                    <a:lnTo>
                      <a:pt x="785" y="3213"/>
                    </a:lnTo>
                    <a:lnTo>
                      <a:pt x="696" y="3070"/>
                    </a:lnTo>
                    <a:lnTo>
                      <a:pt x="131" y="3088"/>
                    </a:lnTo>
                    <a:lnTo>
                      <a:pt x="53" y="2885"/>
                    </a:lnTo>
                    <a:lnTo>
                      <a:pt x="0" y="2683"/>
                    </a:lnTo>
                    <a:lnTo>
                      <a:pt x="464" y="2368"/>
                    </a:lnTo>
                    <a:lnTo>
                      <a:pt x="464" y="2213"/>
                    </a:lnTo>
                    <a:lnTo>
                      <a:pt x="476" y="2035"/>
                    </a:lnTo>
                    <a:lnTo>
                      <a:pt x="0" y="1725"/>
                    </a:lnTo>
                    <a:lnTo>
                      <a:pt x="41" y="1517"/>
                    </a:lnTo>
                    <a:lnTo>
                      <a:pt x="125" y="1338"/>
                    </a:lnTo>
                    <a:lnTo>
                      <a:pt x="684" y="1368"/>
                    </a:lnTo>
                    <a:lnTo>
                      <a:pt x="815" y="1178"/>
                    </a:lnTo>
                    <a:lnTo>
                      <a:pt x="910" y="1077"/>
                    </a:lnTo>
                    <a:lnTo>
                      <a:pt x="720" y="523"/>
                    </a:lnTo>
                    <a:lnTo>
                      <a:pt x="1065" y="303"/>
                    </a:lnTo>
                    <a:lnTo>
                      <a:pt x="1523" y="654"/>
                    </a:lnTo>
                    <a:lnTo>
                      <a:pt x="1696" y="577"/>
                    </a:lnTo>
                    <a:lnTo>
                      <a:pt x="1862" y="541"/>
                    </a:lnTo>
                    <a:lnTo>
                      <a:pt x="20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Oval 11">
                <a:extLst>
                  <a:ext uri="{FF2B5EF4-FFF2-40B4-BE49-F238E27FC236}">
                    <a16:creationId xmlns:a16="http://schemas.microsoft.com/office/drawing/2014/main" id="{4250BD4B-A911-4B4C-8B00-16224708D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" y="6597"/>
                <a:ext cx="2118" cy="2118"/>
              </a:xfrm>
              <a:prstGeom prst="ellipse">
                <a:avLst/>
              </a:prstGeom>
              <a:solidFill>
                <a:srgbClr val="FFFFFF"/>
              </a:soli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9655D45A-5F88-4AC1-94F5-67B14644E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" y="6853"/>
                <a:ext cx="1606" cy="160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2700000" scaled="1"/>
              </a:gra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A9A1B712-CEFC-4EC8-866C-9986CDBD2638}"/>
                </a:ext>
              </a:extLst>
            </p:cNvPr>
            <p:cNvGrpSpPr>
              <a:grpSpLocks/>
            </p:cNvGrpSpPr>
            <p:nvPr/>
          </p:nvGrpSpPr>
          <p:grpSpPr bwMode="auto">
            <a:xfrm rot="-811313">
              <a:off x="5054" y="2983"/>
              <a:ext cx="426" cy="393"/>
              <a:chOff x="4945" y="5437"/>
              <a:chExt cx="4463" cy="4439"/>
            </a:xfrm>
          </p:grpSpPr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37366EE0-D8AB-42D4-ABBA-C5AAE2596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5" y="5437"/>
                <a:ext cx="4463" cy="4439"/>
              </a:xfrm>
              <a:custGeom>
                <a:avLst/>
                <a:gdLst>
                  <a:gd name="T0" fmla="*/ 2023 w 4463"/>
                  <a:gd name="T1" fmla="*/ 0 h 4439"/>
                  <a:gd name="T2" fmla="*/ 2457 w 4463"/>
                  <a:gd name="T3" fmla="*/ 5 h 4439"/>
                  <a:gd name="T4" fmla="*/ 2624 w 4463"/>
                  <a:gd name="T5" fmla="*/ 541 h 4439"/>
                  <a:gd name="T6" fmla="*/ 2951 w 4463"/>
                  <a:gd name="T7" fmla="*/ 654 h 4439"/>
                  <a:gd name="T8" fmla="*/ 3403 w 4463"/>
                  <a:gd name="T9" fmla="*/ 315 h 4439"/>
                  <a:gd name="T10" fmla="*/ 3743 w 4463"/>
                  <a:gd name="T11" fmla="*/ 559 h 4439"/>
                  <a:gd name="T12" fmla="*/ 3558 w 4463"/>
                  <a:gd name="T13" fmla="*/ 1094 h 4439"/>
                  <a:gd name="T14" fmla="*/ 3755 w 4463"/>
                  <a:gd name="T15" fmla="*/ 1356 h 4439"/>
                  <a:gd name="T16" fmla="*/ 4320 w 4463"/>
                  <a:gd name="T17" fmla="*/ 1350 h 4439"/>
                  <a:gd name="T18" fmla="*/ 4445 w 4463"/>
                  <a:gd name="T19" fmla="*/ 1731 h 4439"/>
                  <a:gd name="T20" fmla="*/ 3998 w 4463"/>
                  <a:gd name="T21" fmla="*/ 2082 h 4439"/>
                  <a:gd name="T22" fmla="*/ 3993 w 4463"/>
                  <a:gd name="T23" fmla="*/ 2398 h 4439"/>
                  <a:gd name="T24" fmla="*/ 4463 w 4463"/>
                  <a:gd name="T25" fmla="*/ 2701 h 4439"/>
                  <a:gd name="T26" fmla="*/ 4332 w 4463"/>
                  <a:gd name="T27" fmla="*/ 3088 h 4439"/>
                  <a:gd name="T28" fmla="*/ 3749 w 4463"/>
                  <a:gd name="T29" fmla="*/ 3070 h 4439"/>
                  <a:gd name="T30" fmla="*/ 3653 w 4463"/>
                  <a:gd name="T31" fmla="*/ 3231 h 4439"/>
                  <a:gd name="T32" fmla="*/ 3546 w 4463"/>
                  <a:gd name="T33" fmla="*/ 3356 h 4439"/>
                  <a:gd name="T34" fmla="*/ 3725 w 4463"/>
                  <a:gd name="T35" fmla="*/ 3879 h 4439"/>
                  <a:gd name="T36" fmla="*/ 3558 w 4463"/>
                  <a:gd name="T37" fmla="*/ 4016 h 4439"/>
                  <a:gd name="T38" fmla="*/ 3392 w 4463"/>
                  <a:gd name="T39" fmla="*/ 4123 h 4439"/>
                  <a:gd name="T40" fmla="*/ 2927 w 4463"/>
                  <a:gd name="T41" fmla="*/ 3778 h 4439"/>
                  <a:gd name="T42" fmla="*/ 2755 w 4463"/>
                  <a:gd name="T43" fmla="*/ 3849 h 4439"/>
                  <a:gd name="T44" fmla="*/ 2582 w 4463"/>
                  <a:gd name="T45" fmla="*/ 3891 h 4439"/>
                  <a:gd name="T46" fmla="*/ 2428 w 4463"/>
                  <a:gd name="T47" fmla="*/ 4439 h 4439"/>
                  <a:gd name="T48" fmla="*/ 1993 w 4463"/>
                  <a:gd name="T49" fmla="*/ 4439 h 4439"/>
                  <a:gd name="T50" fmla="*/ 1833 w 4463"/>
                  <a:gd name="T51" fmla="*/ 3873 h 4439"/>
                  <a:gd name="T52" fmla="*/ 1642 w 4463"/>
                  <a:gd name="T53" fmla="*/ 3832 h 4439"/>
                  <a:gd name="T54" fmla="*/ 1499 w 4463"/>
                  <a:gd name="T55" fmla="*/ 3784 h 4439"/>
                  <a:gd name="T56" fmla="*/ 1053 w 4463"/>
                  <a:gd name="T57" fmla="*/ 4111 h 4439"/>
                  <a:gd name="T58" fmla="*/ 845 w 4463"/>
                  <a:gd name="T59" fmla="*/ 3980 h 4439"/>
                  <a:gd name="T60" fmla="*/ 708 w 4463"/>
                  <a:gd name="T61" fmla="*/ 3855 h 4439"/>
                  <a:gd name="T62" fmla="*/ 910 w 4463"/>
                  <a:gd name="T63" fmla="*/ 3344 h 4439"/>
                  <a:gd name="T64" fmla="*/ 785 w 4463"/>
                  <a:gd name="T65" fmla="*/ 3213 h 4439"/>
                  <a:gd name="T66" fmla="*/ 696 w 4463"/>
                  <a:gd name="T67" fmla="*/ 3070 h 4439"/>
                  <a:gd name="T68" fmla="*/ 131 w 4463"/>
                  <a:gd name="T69" fmla="*/ 3088 h 4439"/>
                  <a:gd name="T70" fmla="*/ 53 w 4463"/>
                  <a:gd name="T71" fmla="*/ 2885 h 4439"/>
                  <a:gd name="T72" fmla="*/ 0 w 4463"/>
                  <a:gd name="T73" fmla="*/ 2683 h 4439"/>
                  <a:gd name="T74" fmla="*/ 464 w 4463"/>
                  <a:gd name="T75" fmla="*/ 2368 h 4439"/>
                  <a:gd name="T76" fmla="*/ 464 w 4463"/>
                  <a:gd name="T77" fmla="*/ 2213 h 4439"/>
                  <a:gd name="T78" fmla="*/ 476 w 4463"/>
                  <a:gd name="T79" fmla="*/ 2035 h 4439"/>
                  <a:gd name="T80" fmla="*/ 0 w 4463"/>
                  <a:gd name="T81" fmla="*/ 1725 h 4439"/>
                  <a:gd name="T82" fmla="*/ 41 w 4463"/>
                  <a:gd name="T83" fmla="*/ 1517 h 4439"/>
                  <a:gd name="T84" fmla="*/ 125 w 4463"/>
                  <a:gd name="T85" fmla="*/ 1338 h 4439"/>
                  <a:gd name="T86" fmla="*/ 684 w 4463"/>
                  <a:gd name="T87" fmla="*/ 1368 h 4439"/>
                  <a:gd name="T88" fmla="*/ 815 w 4463"/>
                  <a:gd name="T89" fmla="*/ 1178 h 4439"/>
                  <a:gd name="T90" fmla="*/ 910 w 4463"/>
                  <a:gd name="T91" fmla="*/ 1077 h 4439"/>
                  <a:gd name="T92" fmla="*/ 720 w 4463"/>
                  <a:gd name="T93" fmla="*/ 523 h 4439"/>
                  <a:gd name="T94" fmla="*/ 1065 w 4463"/>
                  <a:gd name="T95" fmla="*/ 303 h 4439"/>
                  <a:gd name="T96" fmla="*/ 1523 w 4463"/>
                  <a:gd name="T97" fmla="*/ 654 h 4439"/>
                  <a:gd name="T98" fmla="*/ 1696 w 4463"/>
                  <a:gd name="T99" fmla="*/ 577 h 4439"/>
                  <a:gd name="T100" fmla="*/ 1862 w 4463"/>
                  <a:gd name="T101" fmla="*/ 541 h 4439"/>
                  <a:gd name="T102" fmla="*/ 2023 w 4463"/>
                  <a:gd name="T103" fmla="*/ 0 h 443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463"/>
                  <a:gd name="T157" fmla="*/ 0 h 4439"/>
                  <a:gd name="T158" fmla="*/ 4463 w 4463"/>
                  <a:gd name="T159" fmla="*/ 4439 h 443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463" h="4439">
                    <a:moveTo>
                      <a:pt x="2023" y="0"/>
                    </a:moveTo>
                    <a:lnTo>
                      <a:pt x="2457" y="5"/>
                    </a:lnTo>
                    <a:lnTo>
                      <a:pt x="2624" y="541"/>
                    </a:lnTo>
                    <a:lnTo>
                      <a:pt x="2951" y="654"/>
                    </a:lnTo>
                    <a:lnTo>
                      <a:pt x="3403" y="315"/>
                    </a:lnTo>
                    <a:lnTo>
                      <a:pt x="3743" y="559"/>
                    </a:lnTo>
                    <a:lnTo>
                      <a:pt x="3558" y="1094"/>
                    </a:lnTo>
                    <a:lnTo>
                      <a:pt x="3755" y="1356"/>
                    </a:lnTo>
                    <a:lnTo>
                      <a:pt x="4320" y="1350"/>
                    </a:lnTo>
                    <a:lnTo>
                      <a:pt x="4445" y="1731"/>
                    </a:lnTo>
                    <a:lnTo>
                      <a:pt x="3998" y="2082"/>
                    </a:lnTo>
                    <a:lnTo>
                      <a:pt x="3993" y="2398"/>
                    </a:lnTo>
                    <a:lnTo>
                      <a:pt x="4463" y="2701"/>
                    </a:lnTo>
                    <a:lnTo>
                      <a:pt x="4332" y="3088"/>
                    </a:lnTo>
                    <a:lnTo>
                      <a:pt x="3749" y="3070"/>
                    </a:lnTo>
                    <a:lnTo>
                      <a:pt x="3653" y="3231"/>
                    </a:lnTo>
                    <a:lnTo>
                      <a:pt x="3546" y="3356"/>
                    </a:lnTo>
                    <a:lnTo>
                      <a:pt x="3725" y="3879"/>
                    </a:lnTo>
                    <a:lnTo>
                      <a:pt x="3558" y="4016"/>
                    </a:lnTo>
                    <a:lnTo>
                      <a:pt x="3392" y="4123"/>
                    </a:lnTo>
                    <a:lnTo>
                      <a:pt x="2927" y="3778"/>
                    </a:lnTo>
                    <a:lnTo>
                      <a:pt x="2755" y="3849"/>
                    </a:lnTo>
                    <a:lnTo>
                      <a:pt x="2582" y="3891"/>
                    </a:lnTo>
                    <a:lnTo>
                      <a:pt x="2428" y="4439"/>
                    </a:lnTo>
                    <a:lnTo>
                      <a:pt x="1993" y="4439"/>
                    </a:lnTo>
                    <a:lnTo>
                      <a:pt x="1833" y="3873"/>
                    </a:lnTo>
                    <a:lnTo>
                      <a:pt x="1642" y="3832"/>
                    </a:lnTo>
                    <a:lnTo>
                      <a:pt x="1499" y="3784"/>
                    </a:lnTo>
                    <a:lnTo>
                      <a:pt x="1053" y="4111"/>
                    </a:lnTo>
                    <a:lnTo>
                      <a:pt x="845" y="3980"/>
                    </a:lnTo>
                    <a:lnTo>
                      <a:pt x="708" y="3855"/>
                    </a:lnTo>
                    <a:lnTo>
                      <a:pt x="910" y="3344"/>
                    </a:lnTo>
                    <a:lnTo>
                      <a:pt x="785" y="3213"/>
                    </a:lnTo>
                    <a:lnTo>
                      <a:pt x="696" y="3070"/>
                    </a:lnTo>
                    <a:lnTo>
                      <a:pt x="131" y="3088"/>
                    </a:lnTo>
                    <a:lnTo>
                      <a:pt x="53" y="2885"/>
                    </a:lnTo>
                    <a:lnTo>
                      <a:pt x="0" y="2683"/>
                    </a:lnTo>
                    <a:lnTo>
                      <a:pt x="464" y="2368"/>
                    </a:lnTo>
                    <a:lnTo>
                      <a:pt x="464" y="2213"/>
                    </a:lnTo>
                    <a:lnTo>
                      <a:pt x="476" y="2035"/>
                    </a:lnTo>
                    <a:lnTo>
                      <a:pt x="0" y="1725"/>
                    </a:lnTo>
                    <a:lnTo>
                      <a:pt x="41" y="1517"/>
                    </a:lnTo>
                    <a:lnTo>
                      <a:pt x="125" y="1338"/>
                    </a:lnTo>
                    <a:lnTo>
                      <a:pt x="684" y="1368"/>
                    </a:lnTo>
                    <a:lnTo>
                      <a:pt x="815" y="1178"/>
                    </a:lnTo>
                    <a:lnTo>
                      <a:pt x="910" y="1077"/>
                    </a:lnTo>
                    <a:lnTo>
                      <a:pt x="720" y="523"/>
                    </a:lnTo>
                    <a:lnTo>
                      <a:pt x="1065" y="303"/>
                    </a:lnTo>
                    <a:lnTo>
                      <a:pt x="1523" y="654"/>
                    </a:lnTo>
                    <a:lnTo>
                      <a:pt x="1696" y="577"/>
                    </a:lnTo>
                    <a:lnTo>
                      <a:pt x="1862" y="541"/>
                    </a:lnTo>
                    <a:lnTo>
                      <a:pt x="20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D112C899-A2E8-439C-A30C-DF428AD57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" y="6597"/>
                <a:ext cx="2118" cy="2118"/>
              </a:xfrm>
              <a:prstGeom prst="ellipse">
                <a:avLst/>
              </a:prstGeom>
              <a:solidFill>
                <a:srgbClr val="FFFFFF"/>
              </a:soli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16">
                <a:extLst>
                  <a:ext uri="{FF2B5EF4-FFF2-40B4-BE49-F238E27FC236}">
                    <a16:creationId xmlns:a16="http://schemas.microsoft.com/office/drawing/2014/main" id="{DCA40316-2861-476D-9A51-AC38506C3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" y="6853"/>
                <a:ext cx="1606" cy="160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2700000" scaled="1"/>
              </a:gra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3E0EE1E7-8296-4795-BDCC-08CCCA5D5072}"/>
                </a:ext>
              </a:extLst>
            </p:cNvPr>
            <p:cNvGrpSpPr>
              <a:grpSpLocks/>
            </p:cNvGrpSpPr>
            <p:nvPr/>
          </p:nvGrpSpPr>
          <p:grpSpPr bwMode="auto">
            <a:xfrm rot="-811313">
              <a:off x="5160" y="2626"/>
              <a:ext cx="427" cy="391"/>
              <a:chOff x="4945" y="5437"/>
              <a:chExt cx="4463" cy="443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07BC9A1-EB20-424C-AA4F-DCB76E26A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5" y="5437"/>
                <a:ext cx="4463" cy="4439"/>
              </a:xfrm>
              <a:custGeom>
                <a:avLst/>
                <a:gdLst>
                  <a:gd name="T0" fmla="*/ 2023 w 4463"/>
                  <a:gd name="T1" fmla="*/ 0 h 4439"/>
                  <a:gd name="T2" fmla="*/ 2457 w 4463"/>
                  <a:gd name="T3" fmla="*/ 5 h 4439"/>
                  <a:gd name="T4" fmla="*/ 2624 w 4463"/>
                  <a:gd name="T5" fmla="*/ 541 h 4439"/>
                  <a:gd name="T6" fmla="*/ 2951 w 4463"/>
                  <a:gd name="T7" fmla="*/ 654 h 4439"/>
                  <a:gd name="T8" fmla="*/ 3403 w 4463"/>
                  <a:gd name="T9" fmla="*/ 315 h 4439"/>
                  <a:gd name="T10" fmla="*/ 3743 w 4463"/>
                  <a:gd name="T11" fmla="*/ 559 h 4439"/>
                  <a:gd name="T12" fmla="*/ 3558 w 4463"/>
                  <a:gd name="T13" fmla="*/ 1094 h 4439"/>
                  <a:gd name="T14" fmla="*/ 3755 w 4463"/>
                  <a:gd name="T15" fmla="*/ 1356 h 4439"/>
                  <a:gd name="T16" fmla="*/ 4320 w 4463"/>
                  <a:gd name="T17" fmla="*/ 1350 h 4439"/>
                  <a:gd name="T18" fmla="*/ 4445 w 4463"/>
                  <a:gd name="T19" fmla="*/ 1731 h 4439"/>
                  <a:gd name="T20" fmla="*/ 3998 w 4463"/>
                  <a:gd name="T21" fmla="*/ 2082 h 4439"/>
                  <a:gd name="T22" fmla="*/ 3993 w 4463"/>
                  <a:gd name="T23" fmla="*/ 2398 h 4439"/>
                  <a:gd name="T24" fmla="*/ 4463 w 4463"/>
                  <a:gd name="T25" fmla="*/ 2701 h 4439"/>
                  <a:gd name="T26" fmla="*/ 4332 w 4463"/>
                  <a:gd name="T27" fmla="*/ 3088 h 4439"/>
                  <a:gd name="T28" fmla="*/ 3749 w 4463"/>
                  <a:gd name="T29" fmla="*/ 3070 h 4439"/>
                  <a:gd name="T30" fmla="*/ 3653 w 4463"/>
                  <a:gd name="T31" fmla="*/ 3231 h 4439"/>
                  <a:gd name="T32" fmla="*/ 3546 w 4463"/>
                  <a:gd name="T33" fmla="*/ 3356 h 4439"/>
                  <a:gd name="T34" fmla="*/ 3725 w 4463"/>
                  <a:gd name="T35" fmla="*/ 3879 h 4439"/>
                  <a:gd name="T36" fmla="*/ 3558 w 4463"/>
                  <a:gd name="T37" fmla="*/ 4016 h 4439"/>
                  <a:gd name="T38" fmla="*/ 3392 w 4463"/>
                  <a:gd name="T39" fmla="*/ 4123 h 4439"/>
                  <a:gd name="T40" fmla="*/ 2927 w 4463"/>
                  <a:gd name="T41" fmla="*/ 3778 h 4439"/>
                  <a:gd name="T42" fmla="*/ 2755 w 4463"/>
                  <a:gd name="T43" fmla="*/ 3849 h 4439"/>
                  <a:gd name="T44" fmla="*/ 2582 w 4463"/>
                  <a:gd name="T45" fmla="*/ 3891 h 4439"/>
                  <a:gd name="T46" fmla="*/ 2428 w 4463"/>
                  <a:gd name="T47" fmla="*/ 4439 h 4439"/>
                  <a:gd name="T48" fmla="*/ 1993 w 4463"/>
                  <a:gd name="T49" fmla="*/ 4439 h 4439"/>
                  <a:gd name="T50" fmla="*/ 1833 w 4463"/>
                  <a:gd name="T51" fmla="*/ 3873 h 4439"/>
                  <a:gd name="T52" fmla="*/ 1642 w 4463"/>
                  <a:gd name="T53" fmla="*/ 3832 h 4439"/>
                  <a:gd name="T54" fmla="*/ 1499 w 4463"/>
                  <a:gd name="T55" fmla="*/ 3784 h 4439"/>
                  <a:gd name="T56" fmla="*/ 1053 w 4463"/>
                  <a:gd name="T57" fmla="*/ 4111 h 4439"/>
                  <a:gd name="T58" fmla="*/ 845 w 4463"/>
                  <a:gd name="T59" fmla="*/ 3980 h 4439"/>
                  <a:gd name="T60" fmla="*/ 708 w 4463"/>
                  <a:gd name="T61" fmla="*/ 3855 h 4439"/>
                  <a:gd name="T62" fmla="*/ 910 w 4463"/>
                  <a:gd name="T63" fmla="*/ 3344 h 4439"/>
                  <a:gd name="T64" fmla="*/ 785 w 4463"/>
                  <a:gd name="T65" fmla="*/ 3213 h 4439"/>
                  <a:gd name="T66" fmla="*/ 696 w 4463"/>
                  <a:gd name="T67" fmla="*/ 3070 h 4439"/>
                  <a:gd name="T68" fmla="*/ 131 w 4463"/>
                  <a:gd name="T69" fmla="*/ 3088 h 4439"/>
                  <a:gd name="T70" fmla="*/ 53 w 4463"/>
                  <a:gd name="T71" fmla="*/ 2885 h 4439"/>
                  <a:gd name="T72" fmla="*/ 0 w 4463"/>
                  <a:gd name="T73" fmla="*/ 2683 h 4439"/>
                  <a:gd name="T74" fmla="*/ 464 w 4463"/>
                  <a:gd name="T75" fmla="*/ 2368 h 4439"/>
                  <a:gd name="T76" fmla="*/ 464 w 4463"/>
                  <a:gd name="T77" fmla="*/ 2213 h 4439"/>
                  <a:gd name="T78" fmla="*/ 476 w 4463"/>
                  <a:gd name="T79" fmla="*/ 2035 h 4439"/>
                  <a:gd name="T80" fmla="*/ 0 w 4463"/>
                  <a:gd name="T81" fmla="*/ 1725 h 4439"/>
                  <a:gd name="T82" fmla="*/ 41 w 4463"/>
                  <a:gd name="T83" fmla="*/ 1517 h 4439"/>
                  <a:gd name="T84" fmla="*/ 125 w 4463"/>
                  <a:gd name="T85" fmla="*/ 1338 h 4439"/>
                  <a:gd name="T86" fmla="*/ 684 w 4463"/>
                  <a:gd name="T87" fmla="*/ 1368 h 4439"/>
                  <a:gd name="T88" fmla="*/ 815 w 4463"/>
                  <a:gd name="T89" fmla="*/ 1178 h 4439"/>
                  <a:gd name="T90" fmla="*/ 910 w 4463"/>
                  <a:gd name="T91" fmla="*/ 1077 h 4439"/>
                  <a:gd name="T92" fmla="*/ 720 w 4463"/>
                  <a:gd name="T93" fmla="*/ 523 h 4439"/>
                  <a:gd name="T94" fmla="*/ 1065 w 4463"/>
                  <a:gd name="T95" fmla="*/ 303 h 4439"/>
                  <a:gd name="T96" fmla="*/ 1523 w 4463"/>
                  <a:gd name="T97" fmla="*/ 654 h 4439"/>
                  <a:gd name="T98" fmla="*/ 1696 w 4463"/>
                  <a:gd name="T99" fmla="*/ 577 h 4439"/>
                  <a:gd name="T100" fmla="*/ 1862 w 4463"/>
                  <a:gd name="T101" fmla="*/ 541 h 4439"/>
                  <a:gd name="T102" fmla="*/ 2023 w 4463"/>
                  <a:gd name="T103" fmla="*/ 0 h 443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463"/>
                  <a:gd name="T157" fmla="*/ 0 h 4439"/>
                  <a:gd name="T158" fmla="*/ 4463 w 4463"/>
                  <a:gd name="T159" fmla="*/ 4439 h 443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463" h="4439">
                    <a:moveTo>
                      <a:pt x="2023" y="0"/>
                    </a:moveTo>
                    <a:lnTo>
                      <a:pt x="2457" y="5"/>
                    </a:lnTo>
                    <a:lnTo>
                      <a:pt x="2624" y="541"/>
                    </a:lnTo>
                    <a:lnTo>
                      <a:pt x="2951" y="654"/>
                    </a:lnTo>
                    <a:lnTo>
                      <a:pt x="3403" y="315"/>
                    </a:lnTo>
                    <a:lnTo>
                      <a:pt x="3743" y="559"/>
                    </a:lnTo>
                    <a:lnTo>
                      <a:pt x="3558" y="1094"/>
                    </a:lnTo>
                    <a:lnTo>
                      <a:pt x="3755" y="1356"/>
                    </a:lnTo>
                    <a:lnTo>
                      <a:pt x="4320" y="1350"/>
                    </a:lnTo>
                    <a:lnTo>
                      <a:pt x="4445" y="1731"/>
                    </a:lnTo>
                    <a:lnTo>
                      <a:pt x="3998" y="2082"/>
                    </a:lnTo>
                    <a:lnTo>
                      <a:pt x="3993" y="2398"/>
                    </a:lnTo>
                    <a:lnTo>
                      <a:pt x="4463" y="2701"/>
                    </a:lnTo>
                    <a:lnTo>
                      <a:pt x="4332" y="3088"/>
                    </a:lnTo>
                    <a:lnTo>
                      <a:pt x="3749" y="3070"/>
                    </a:lnTo>
                    <a:lnTo>
                      <a:pt x="3653" y="3231"/>
                    </a:lnTo>
                    <a:lnTo>
                      <a:pt x="3546" y="3356"/>
                    </a:lnTo>
                    <a:lnTo>
                      <a:pt x="3725" y="3879"/>
                    </a:lnTo>
                    <a:lnTo>
                      <a:pt x="3558" y="4016"/>
                    </a:lnTo>
                    <a:lnTo>
                      <a:pt x="3392" y="4123"/>
                    </a:lnTo>
                    <a:lnTo>
                      <a:pt x="2927" y="3778"/>
                    </a:lnTo>
                    <a:lnTo>
                      <a:pt x="2755" y="3849"/>
                    </a:lnTo>
                    <a:lnTo>
                      <a:pt x="2582" y="3891"/>
                    </a:lnTo>
                    <a:lnTo>
                      <a:pt x="2428" y="4439"/>
                    </a:lnTo>
                    <a:lnTo>
                      <a:pt x="1993" y="4439"/>
                    </a:lnTo>
                    <a:lnTo>
                      <a:pt x="1833" y="3873"/>
                    </a:lnTo>
                    <a:lnTo>
                      <a:pt x="1642" y="3832"/>
                    </a:lnTo>
                    <a:lnTo>
                      <a:pt x="1499" y="3784"/>
                    </a:lnTo>
                    <a:lnTo>
                      <a:pt x="1053" y="4111"/>
                    </a:lnTo>
                    <a:lnTo>
                      <a:pt x="845" y="3980"/>
                    </a:lnTo>
                    <a:lnTo>
                      <a:pt x="708" y="3855"/>
                    </a:lnTo>
                    <a:lnTo>
                      <a:pt x="910" y="3344"/>
                    </a:lnTo>
                    <a:lnTo>
                      <a:pt x="785" y="3213"/>
                    </a:lnTo>
                    <a:lnTo>
                      <a:pt x="696" y="3070"/>
                    </a:lnTo>
                    <a:lnTo>
                      <a:pt x="131" y="3088"/>
                    </a:lnTo>
                    <a:lnTo>
                      <a:pt x="53" y="2885"/>
                    </a:lnTo>
                    <a:lnTo>
                      <a:pt x="0" y="2683"/>
                    </a:lnTo>
                    <a:lnTo>
                      <a:pt x="464" y="2368"/>
                    </a:lnTo>
                    <a:lnTo>
                      <a:pt x="464" y="2213"/>
                    </a:lnTo>
                    <a:lnTo>
                      <a:pt x="476" y="2035"/>
                    </a:lnTo>
                    <a:lnTo>
                      <a:pt x="0" y="1725"/>
                    </a:lnTo>
                    <a:lnTo>
                      <a:pt x="41" y="1517"/>
                    </a:lnTo>
                    <a:lnTo>
                      <a:pt x="125" y="1338"/>
                    </a:lnTo>
                    <a:lnTo>
                      <a:pt x="684" y="1368"/>
                    </a:lnTo>
                    <a:lnTo>
                      <a:pt x="815" y="1178"/>
                    </a:lnTo>
                    <a:lnTo>
                      <a:pt x="910" y="1077"/>
                    </a:lnTo>
                    <a:lnTo>
                      <a:pt x="720" y="523"/>
                    </a:lnTo>
                    <a:lnTo>
                      <a:pt x="1065" y="303"/>
                    </a:lnTo>
                    <a:lnTo>
                      <a:pt x="1523" y="654"/>
                    </a:lnTo>
                    <a:lnTo>
                      <a:pt x="1696" y="577"/>
                    </a:lnTo>
                    <a:lnTo>
                      <a:pt x="1862" y="541"/>
                    </a:lnTo>
                    <a:lnTo>
                      <a:pt x="20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896BDD7-A5CB-4EEE-9BAD-D8DCA7471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" y="6597"/>
                <a:ext cx="2118" cy="2118"/>
              </a:xfrm>
              <a:prstGeom prst="ellipse">
                <a:avLst/>
              </a:prstGeom>
              <a:solidFill>
                <a:srgbClr val="FFFFFF"/>
              </a:soli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DEA66E-56DB-4C26-AB8E-D2E71B0C8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" y="6853"/>
                <a:ext cx="1606" cy="160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2700000" scaled="1"/>
              </a:gradFill>
              <a:ln w="127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AutoShape 21">
              <a:extLst>
                <a:ext uri="{FF2B5EF4-FFF2-40B4-BE49-F238E27FC236}">
                  <a16:creationId xmlns:a16="http://schemas.microsoft.com/office/drawing/2014/main" id="{AFEDB453-49D1-4444-A588-C350966FE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2922"/>
              <a:ext cx="285" cy="271"/>
            </a:xfrm>
            <a:prstGeom prst="pentagon">
              <a:avLst/>
            </a:prstGeom>
            <a:solidFill>
              <a:srgbClr val="FFFFFF"/>
            </a:solidFill>
            <a:ln w="127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1" name="AutoShape 22">
              <a:extLst>
                <a:ext uri="{FF2B5EF4-FFF2-40B4-BE49-F238E27FC236}">
                  <a16:creationId xmlns:a16="http://schemas.microsoft.com/office/drawing/2014/main" id="{526ED9B6-A0CF-4788-8007-DAFACAA0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3412"/>
              <a:ext cx="306" cy="454"/>
            </a:xfrm>
            <a:prstGeom prst="flowChartMagneticDisk">
              <a:avLst/>
            </a:prstGeom>
            <a:solidFill>
              <a:srgbClr val="FFFFFF"/>
            </a:solidFill>
            <a:ln w="127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F718A9C7-347F-4715-95AA-B4EF75DE69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153121">
              <a:off x="4811" y="2605"/>
              <a:ext cx="274" cy="23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3" name="AutoShape 24">
              <a:extLst>
                <a:ext uri="{FF2B5EF4-FFF2-40B4-BE49-F238E27FC236}">
                  <a16:creationId xmlns:a16="http://schemas.microsoft.com/office/drawing/2014/main" id="{60A695C0-3B3C-4652-BB3D-3C54B122E4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7" y="3486"/>
              <a:ext cx="148" cy="296"/>
            </a:xfrm>
            <a:prstGeom prst="flowChartCollate">
              <a:avLst/>
            </a:prstGeom>
            <a:solidFill>
              <a:srgbClr val="FFFFFF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4" name="AutoShape 25">
              <a:extLst>
                <a:ext uri="{FF2B5EF4-FFF2-40B4-BE49-F238E27FC236}">
                  <a16:creationId xmlns:a16="http://schemas.microsoft.com/office/drawing/2014/main" id="{29FC1F59-A765-4F5D-9B32-FC168C8C2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6" y="3281"/>
              <a:ext cx="269" cy="26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5" name="AutoShape 26">
              <a:extLst>
                <a:ext uri="{FF2B5EF4-FFF2-40B4-BE49-F238E27FC236}">
                  <a16:creationId xmlns:a16="http://schemas.microsoft.com/office/drawing/2014/main" id="{899C7DEE-C93A-4B81-B9FB-FE7590B7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334"/>
              <a:ext cx="150" cy="299"/>
            </a:xfrm>
            <a:prstGeom prst="flowChartSort">
              <a:avLst/>
            </a:prstGeom>
            <a:solidFill>
              <a:srgbClr val="FFFFFF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C40C5720-F2BC-4BA6-A772-BC9145B8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3132"/>
              <a:ext cx="317" cy="317"/>
            </a:xfrm>
            <a:prstGeom prst="diamond">
              <a:avLst/>
            </a:prstGeom>
            <a:solidFill>
              <a:srgbClr val="FFFFFF"/>
            </a:solidFill>
            <a:ln w="127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7" name="AutoShape 28">
              <a:extLst>
                <a:ext uri="{FF2B5EF4-FFF2-40B4-BE49-F238E27FC236}">
                  <a16:creationId xmlns:a16="http://schemas.microsoft.com/office/drawing/2014/main" id="{7C44EB1A-01C6-4DC7-9DCF-DB8F25B576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741164">
              <a:off x="5517" y="3560"/>
              <a:ext cx="150" cy="299"/>
            </a:xfrm>
            <a:prstGeom prst="flowChartSort">
              <a:avLst/>
            </a:prstGeom>
            <a:solidFill>
              <a:srgbClr val="FFFFFF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18" name="AutoShape 29">
              <a:extLst>
                <a:ext uri="{FF2B5EF4-FFF2-40B4-BE49-F238E27FC236}">
                  <a16:creationId xmlns:a16="http://schemas.microsoft.com/office/drawing/2014/main" id="{A593ABE7-E3CF-4739-9A47-828939BB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3763"/>
              <a:ext cx="301" cy="167"/>
            </a:xfrm>
            <a:prstGeom prst="flowChartMagneticDrum">
              <a:avLst/>
            </a:prstGeom>
            <a:solidFill>
              <a:srgbClr val="FFFFFF"/>
            </a:solidFill>
            <a:ln w="127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Скругленная прямоугольная выноска 33">
            <a:extLst>
              <a:ext uri="{FF2B5EF4-FFF2-40B4-BE49-F238E27FC236}">
                <a16:creationId xmlns:a16="http://schemas.microsoft.com/office/drawing/2014/main" id="{0EEC3AB4-AE68-4ACF-9DB3-C22E00570249}"/>
              </a:ext>
            </a:extLst>
          </p:cNvPr>
          <p:cNvSpPr/>
          <p:nvPr/>
        </p:nvSpPr>
        <p:spPr bwMode="auto">
          <a:xfrm>
            <a:off x="1378381" y="3305548"/>
            <a:ext cx="1875234" cy="585788"/>
          </a:xfrm>
          <a:prstGeom prst="wedgeRoundRectCallout">
            <a:avLst>
              <a:gd name="adj1" fmla="val 61536"/>
              <a:gd name="adj2" fmla="val -11512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dirty="0">
                <a:solidFill>
                  <a:srgbClr val="000000"/>
                </a:solidFill>
                <a:latin typeface="Arial" charset="0"/>
              </a:rPr>
              <a:t>Существенные свойства</a:t>
            </a:r>
          </a:p>
        </p:txBody>
      </p:sp>
      <p:grpSp>
        <p:nvGrpSpPr>
          <p:cNvPr id="31" name="Group 32">
            <a:extLst>
              <a:ext uri="{FF2B5EF4-FFF2-40B4-BE49-F238E27FC236}">
                <a16:creationId xmlns:a16="http://schemas.microsoft.com/office/drawing/2014/main" id="{B91259EB-E784-45D8-9DDB-D71359ECF290}"/>
              </a:ext>
            </a:extLst>
          </p:cNvPr>
          <p:cNvGrpSpPr>
            <a:grpSpLocks/>
          </p:cNvGrpSpPr>
          <p:nvPr/>
        </p:nvGrpSpPr>
        <p:grpSpPr bwMode="auto">
          <a:xfrm>
            <a:off x="4768455" y="2254059"/>
            <a:ext cx="673894" cy="841772"/>
            <a:chOff x="3561" y="8690"/>
            <a:chExt cx="574" cy="755"/>
          </a:xfrm>
        </p:grpSpPr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5A874BAA-2E20-4BFB-B382-3248297DE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690"/>
              <a:ext cx="4" cy="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750"/>
                </a:spcAft>
                <a:defRPr/>
              </a:pPr>
              <a:r>
                <a:rPr lang="en-US" altLang="zh-CN" sz="150" kern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 </a:t>
              </a:r>
              <a:endParaRPr lang="ru-RU" altLang="ru-RU" kern="0">
                <a:solidFill>
                  <a:srgbClr val="000000"/>
                </a:solidFill>
              </a:endParaRPr>
            </a:p>
          </p:txBody>
        </p: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36E55224-AD4D-4283-9760-FC02800AF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8" y="9112"/>
              <a:ext cx="415" cy="333"/>
              <a:chOff x="3708" y="9112"/>
              <a:chExt cx="415" cy="333"/>
            </a:xfrm>
          </p:grpSpPr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11FD41F2-0F93-4C8C-9DA2-FAE2A4B6C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112"/>
                <a:ext cx="415" cy="333"/>
              </a:xfrm>
              <a:custGeom>
                <a:avLst/>
                <a:gdLst>
                  <a:gd name="T0" fmla="*/ 0 w 15480"/>
                  <a:gd name="T1" fmla="*/ 0 h 12340"/>
                  <a:gd name="T2" fmla="*/ 0 w 15480"/>
                  <a:gd name="T3" fmla="*/ 0 h 12340"/>
                  <a:gd name="T4" fmla="*/ 0 w 15480"/>
                  <a:gd name="T5" fmla="*/ 0 h 12340"/>
                  <a:gd name="T6" fmla="*/ 0 w 15480"/>
                  <a:gd name="T7" fmla="*/ 0 h 12340"/>
                  <a:gd name="T8" fmla="*/ 0 w 15480"/>
                  <a:gd name="T9" fmla="*/ 0 h 12340"/>
                  <a:gd name="T10" fmla="*/ 0 w 15480"/>
                  <a:gd name="T11" fmla="*/ 0 h 12340"/>
                  <a:gd name="T12" fmla="*/ 0 w 15480"/>
                  <a:gd name="T13" fmla="*/ 0 h 12340"/>
                  <a:gd name="T14" fmla="*/ 0 w 15480"/>
                  <a:gd name="T15" fmla="*/ 0 h 12340"/>
                  <a:gd name="T16" fmla="*/ 0 w 15480"/>
                  <a:gd name="T17" fmla="*/ 0 h 12340"/>
                  <a:gd name="T18" fmla="*/ 0 w 15480"/>
                  <a:gd name="T19" fmla="*/ 0 h 12340"/>
                  <a:gd name="T20" fmla="*/ 0 w 15480"/>
                  <a:gd name="T21" fmla="*/ 0 h 12340"/>
                  <a:gd name="T22" fmla="*/ 0 w 15480"/>
                  <a:gd name="T23" fmla="*/ 0 h 123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480"/>
                  <a:gd name="T37" fmla="*/ 0 h 12340"/>
                  <a:gd name="T38" fmla="*/ 15480 w 15480"/>
                  <a:gd name="T39" fmla="*/ 12340 h 123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480" h="12340">
                    <a:moveTo>
                      <a:pt x="4576" y="12340"/>
                    </a:moveTo>
                    <a:cubicBezTo>
                      <a:pt x="4322" y="11696"/>
                      <a:pt x="4068" y="11057"/>
                      <a:pt x="3717" y="10493"/>
                    </a:cubicBezTo>
                    <a:cubicBezTo>
                      <a:pt x="3365" y="9930"/>
                      <a:pt x="2824" y="9299"/>
                      <a:pt x="2472" y="8948"/>
                    </a:cubicBezTo>
                    <a:cubicBezTo>
                      <a:pt x="2121" y="8596"/>
                      <a:pt x="1892" y="8639"/>
                      <a:pt x="1613" y="8389"/>
                    </a:cubicBezTo>
                    <a:cubicBezTo>
                      <a:pt x="1334" y="8139"/>
                      <a:pt x="0" y="8490"/>
                      <a:pt x="796" y="7444"/>
                    </a:cubicBezTo>
                    <a:cubicBezTo>
                      <a:pt x="1592" y="6398"/>
                      <a:pt x="4991" y="3337"/>
                      <a:pt x="6379" y="2121"/>
                    </a:cubicBezTo>
                    <a:cubicBezTo>
                      <a:pt x="7768" y="906"/>
                      <a:pt x="8369" y="288"/>
                      <a:pt x="9126" y="144"/>
                    </a:cubicBezTo>
                    <a:cubicBezTo>
                      <a:pt x="9884" y="0"/>
                      <a:pt x="10392" y="868"/>
                      <a:pt x="10930" y="1262"/>
                    </a:cubicBezTo>
                    <a:cubicBezTo>
                      <a:pt x="11467" y="1656"/>
                      <a:pt x="12001" y="1969"/>
                      <a:pt x="12343" y="2507"/>
                    </a:cubicBezTo>
                    <a:cubicBezTo>
                      <a:pt x="12686" y="3045"/>
                      <a:pt x="12636" y="3574"/>
                      <a:pt x="12987" y="4484"/>
                    </a:cubicBezTo>
                    <a:cubicBezTo>
                      <a:pt x="13338" y="5395"/>
                      <a:pt x="14032" y="7195"/>
                      <a:pt x="14447" y="7961"/>
                    </a:cubicBezTo>
                    <a:cubicBezTo>
                      <a:pt x="14862" y="8728"/>
                      <a:pt x="15171" y="8901"/>
                      <a:pt x="15480" y="9079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FD1627FF-4623-484D-8D2F-FB3F446F1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112"/>
                <a:ext cx="415" cy="333"/>
              </a:xfrm>
              <a:custGeom>
                <a:avLst/>
                <a:gdLst>
                  <a:gd name="T0" fmla="*/ 123 w 415"/>
                  <a:gd name="T1" fmla="*/ 333 h 333"/>
                  <a:gd name="T2" fmla="*/ 100 w 415"/>
                  <a:gd name="T3" fmla="*/ 283 h 333"/>
                  <a:gd name="T4" fmla="*/ 66 w 415"/>
                  <a:gd name="T5" fmla="*/ 241 h 333"/>
                  <a:gd name="T6" fmla="*/ 43 w 415"/>
                  <a:gd name="T7" fmla="*/ 226 h 333"/>
                  <a:gd name="T8" fmla="*/ 21 w 415"/>
                  <a:gd name="T9" fmla="*/ 200 h 333"/>
                  <a:gd name="T10" fmla="*/ 171 w 415"/>
                  <a:gd name="T11" fmla="*/ 57 h 333"/>
                  <a:gd name="T12" fmla="*/ 245 w 415"/>
                  <a:gd name="T13" fmla="*/ 3 h 333"/>
                  <a:gd name="T14" fmla="*/ 293 w 415"/>
                  <a:gd name="T15" fmla="*/ 34 h 333"/>
                  <a:gd name="T16" fmla="*/ 331 w 415"/>
                  <a:gd name="T17" fmla="*/ 67 h 333"/>
                  <a:gd name="T18" fmla="*/ 348 w 415"/>
                  <a:gd name="T19" fmla="*/ 121 h 333"/>
                  <a:gd name="T20" fmla="*/ 387 w 415"/>
                  <a:gd name="T21" fmla="*/ 214 h 333"/>
                  <a:gd name="T22" fmla="*/ 415 w 415"/>
                  <a:gd name="T23" fmla="*/ 245 h 3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5"/>
                  <a:gd name="T37" fmla="*/ 0 h 333"/>
                  <a:gd name="T38" fmla="*/ 415 w 415"/>
                  <a:gd name="T39" fmla="*/ 333 h 3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5" h="333">
                    <a:moveTo>
                      <a:pt x="123" y="333"/>
                    </a:moveTo>
                    <a:cubicBezTo>
                      <a:pt x="116" y="315"/>
                      <a:pt x="109" y="298"/>
                      <a:pt x="100" y="283"/>
                    </a:cubicBezTo>
                    <a:cubicBezTo>
                      <a:pt x="90" y="268"/>
                      <a:pt x="76" y="251"/>
                      <a:pt x="66" y="241"/>
                    </a:cubicBezTo>
                    <a:cubicBezTo>
                      <a:pt x="57" y="232"/>
                      <a:pt x="51" y="233"/>
                      <a:pt x="43" y="226"/>
                    </a:cubicBezTo>
                    <a:cubicBezTo>
                      <a:pt x="36" y="219"/>
                      <a:pt x="0" y="229"/>
                      <a:pt x="21" y="200"/>
                    </a:cubicBezTo>
                    <a:cubicBezTo>
                      <a:pt x="43" y="172"/>
                      <a:pt x="134" y="90"/>
                      <a:pt x="171" y="57"/>
                    </a:cubicBezTo>
                    <a:cubicBezTo>
                      <a:pt x="208" y="24"/>
                      <a:pt x="224" y="7"/>
                      <a:pt x="245" y="3"/>
                    </a:cubicBezTo>
                    <a:cubicBezTo>
                      <a:pt x="265" y="0"/>
                      <a:pt x="279" y="23"/>
                      <a:pt x="293" y="34"/>
                    </a:cubicBezTo>
                    <a:cubicBezTo>
                      <a:pt x="307" y="44"/>
                      <a:pt x="322" y="53"/>
                      <a:pt x="331" y="67"/>
                    </a:cubicBezTo>
                    <a:cubicBezTo>
                      <a:pt x="340" y="82"/>
                      <a:pt x="339" y="96"/>
                      <a:pt x="348" y="121"/>
                    </a:cubicBezTo>
                    <a:cubicBezTo>
                      <a:pt x="358" y="145"/>
                      <a:pt x="376" y="194"/>
                      <a:pt x="387" y="214"/>
                    </a:cubicBezTo>
                    <a:cubicBezTo>
                      <a:pt x="398" y="235"/>
                      <a:pt x="407" y="240"/>
                      <a:pt x="415" y="245"/>
                    </a:cubicBezTo>
                  </a:path>
                </a:pathLst>
              </a:cu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" name="Group 37">
              <a:extLst>
                <a:ext uri="{FF2B5EF4-FFF2-40B4-BE49-F238E27FC236}">
                  <a16:creationId xmlns:a16="http://schemas.microsoft.com/office/drawing/2014/main" id="{62B33890-A72E-4ACF-A921-14F946CE7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8836"/>
              <a:ext cx="373" cy="519"/>
              <a:chOff x="3565" y="8836"/>
              <a:chExt cx="373" cy="519"/>
            </a:xfrm>
          </p:grpSpPr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DFE90FA6-A969-466D-8208-08C959CAE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" y="8836"/>
                <a:ext cx="373" cy="519"/>
              </a:xfrm>
              <a:custGeom>
                <a:avLst/>
                <a:gdLst>
                  <a:gd name="T0" fmla="*/ 0 w 13920"/>
                  <a:gd name="T1" fmla="*/ 0 h 19246"/>
                  <a:gd name="T2" fmla="*/ 0 w 13920"/>
                  <a:gd name="T3" fmla="*/ 0 h 19246"/>
                  <a:gd name="T4" fmla="*/ 0 w 13920"/>
                  <a:gd name="T5" fmla="*/ 0 h 19246"/>
                  <a:gd name="T6" fmla="*/ 0 w 13920"/>
                  <a:gd name="T7" fmla="*/ 0 h 19246"/>
                  <a:gd name="T8" fmla="*/ 0 w 13920"/>
                  <a:gd name="T9" fmla="*/ 0 h 19246"/>
                  <a:gd name="T10" fmla="*/ 0 w 13920"/>
                  <a:gd name="T11" fmla="*/ 0 h 19246"/>
                  <a:gd name="T12" fmla="*/ 0 w 13920"/>
                  <a:gd name="T13" fmla="*/ 0 h 19246"/>
                  <a:gd name="T14" fmla="*/ 0 w 13920"/>
                  <a:gd name="T15" fmla="*/ 0 h 19246"/>
                  <a:gd name="T16" fmla="*/ 0 w 13920"/>
                  <a:gd name="T17" fmla="*/ 0 h 19246"/>
                  <a:gd name="T18" fmla="*/ 0 w 13920"/>
                  <a:gd name="T19" fmla="*/ 0 h 19246"/>
                  <a:gd name="T20" fmla="*/ 0 w 13920"/>
                  <a:gd name="T21" fmla="*/ 0 h 19246"/>
                  <a:gd name="T22" fmla="*/ 0 w 13920"/>
                  <a:gd name="T23" fmla="*/ 0 h 19246"/>
                  <a:gd name="T24" fmla="*/ 0 w 13920"/>
                  <a:gd name="T25" fmla="*/ 0 h 19246"/>
                  <a:gd name="T26" fmla="*/ 0 w 13920"/>
                  <a:gd name="T27" fmla="*/ 0 h 19246"/>
                  <a:gd name="T28" fmla="*/ 0 w 13920"/>
                  <a:gd name="T29" fmla="*/ 0 h 19246"/>
                  <a:gd name="T30" fmla="*/ 0 w 13920"/>
                  <a:gd name="T31" fmla="*/ 0 h 19246"/>
                  <a:gd name="T32" fmla="*/ 0 w 13920"/>
                  <a:gd name="T33" fmla="*/ 0 h 19246"/>
                  <a:gd name="T34" fmla="*/ 0 w 13920"/>
                  <a:gd name="T35" fmla="*/ 0 h 19246"/>
                  <a:gd name="T36" fmla="*/ 0 w 13920"/>
                  <a:gd name="T37" fmla="*/ 0 h 19246"/>
                  <a:gd name="T38" fmla="*/ 0 w 13920"/>
                  <a:gd name="T39" fmla="*/ 0 h 19246"/>
                  <a:gd name="T40" fmla="*/ 0 w 13920"/>
                  <a:gd name="T41" fmla="*/ 0 h 19246"/>
                  <a:gd name="T42" fmla="*/ 0 w 13920"/>
                  <a:gd name="T43" fmla="*/ 0 h 19246"/>
                  <a:gd name="T44" fmla="*/ 0 w 13920"/>
                  <a:gd name="T45" fmla="*/ 0 h 19246"/>
                  <a:gd name="T46" fmla="*/ 0 w 13920"/>
                  <a:gd name="T47" fmla="*/ 0 h 19246"/>
                  <a:gd name="T48" fmla="*/ 0 w 13920"/>
                  <a:gd name="T49" fmla="*/ 0 h 19246"/>
                  <a:gd name="T50" fmla="*/ 0 w 13920"/>
                  <a:gd name="T51" fmla="*/ 0 h 19246"/>
                  <a:gd name="T52" fmla="*/ 0 w 13920"/>
                  <a:gd name="T53" fmla="*/ 0 h 19246"/>
                  <a:gd name="T54" fmla="*/ 0 w 13920"/>
                  <a:gd name="T55" fmla="*/ 0 h 19246"/>
                  <a:gd name="T56" fmla="*/ 0 w 13920"/>
                  <a:gd name="T57" fmla="*/ 0 h 19246"/>
                  <a:gd name="T58" fmla="*/ 0 w 13920"/>
                  <a:gd name="T59" fmla="*/ 0 h 19246"/>
                  <a:gd name="T60" fmla="*/ 0 w 13920"/>
                  <a:gd name="T61" fmla="*/ 0 h 19246"/>
                  <a:gd name="T62" fmla="*/ 0 w 13920"/>
                  <a:gd name="T63" fmla="*/ 0 h 1924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920"/>
                  <a:gd name="T97" fmla="*/ 0 h 19246"/>
                  <a:gd name="T98" fmla="*/ 13920 w 13920"/>
                  <a:gd name="T99" fmla="*/ 19246 h 1924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920" h="19246">
                    <a:moveTo>
                      <a:pt x="3552" y="495"/>
                    </a:moveTo>
                    <a:cubicBezTo>
                      <a:pt x="3137" y="707"/>
                      <a:pt x="2722" y="918"/>
                      <a:pt x="2434" y="1354"/>
                    </a:cubicBezTo>
                    <a:cubicBezTo>
                      <a:pt x="2147" y="1790"/>
                      <a:pt x="2011" y="2514"/>
                      <a:pt x="1833" y="3115"/>
                    </a:cubicBezTo>
                    <a:cubicBezTo>
                      <a:pt x="1655" y="3716"/>
                      <a:pt x="1406" y="4419"/>
                      <a:pt x="1363" y="4961"/>
                    </a:cubicBezTo>
                    <a:cubicBezTo>
                      <a:pt x="1321" y="5502"/>
                      <a:pt x="1418" y="5926"/>
                      <a:pt x="1575" y="6374"/>
                    </a:cubicBezTo>
                    <a:cubicBezTo>
                      <a:pt x="1732" y="6823"/>
                      <a:pt x="2337" y="7259"/>
                      <a:pt x="2307" y="7665"/>
                    </a:cubicBezTo>
                    <a:cubicBezTo>
                      <a:pt x="2278" y="8072"/>
                      <a:pt x="1694" y="8343"/>
                      <a:pt x="1406" y="8821"/>
                    </a:cubicBezTo>
                    <a:cubicBezTo>
                      <a:pt x="1118" y="9299"/>
                      <a:pt x="817" y="10116"/>
                      <a:pt x="589" y="10540"/>
                    </a:cubicBezTo>
                    <a:cubicBezTo>
                      <a:pt x="360" y="10963"/>
                      <a:pt x="59" y="11086"/>
                      <a:pt x="30" y="11356"/>
                    </a:cubicBezTo>
                    <a:cubicBezTo>
                      <a:pt x="0" y="11627"/>
                      <a:pt x="220" y="11962"/>
                      <a:pt x="419" y="12169"/>
                    </a:cubicBezTo>
                    <a:cubicBezTo>
                      <a:pt x="618" y="12377"/>
                      <a:pt x="1033" y="12478"/>
                      <a:pt x="1232" y="12601"/>
                    </a:cubicBezTo>
                    <a:cubicBezTo>
                      <a:pt x="1431" y="12724"/>
                      <a:pt x="1571" y="12681"/>
                      <a:pt x="1622" y="12901"/>
                    </a:cubicBezTo>
                    <a:cubicBezTo>
                      <a:pt x="1672" y="13122"/>
                      <a:pt x="1478" y="13600"/>
                      <a:pt x="1533" y="13930"/>
                    </a:cubicBezTo>
                    <a:cubicBezTo>
                      <a:pt x="1588" y="14260"/>
                      <a:pt x="1863" y="14675"/>
                      <a:pt x="1965" y="14874"/>
                    </a:cubicBezTo>
                    <a:cubicBezTo>
                      <a:pt x="2066" y="15073"/>
                      <a:pt x="2147" y="14967"/>
                      <a:pt x="2134" y="15132"/>
                    </a:cubicBezTo>
                    <a:cubicBezTo>
                      <a:pt x="2121" y="15297"/>
                      <a:pt x="1770" y="15644"/>
                      <a:pt x="1876" y="15860"/>
                    </a:cubicBezTo>
                    <a:cubicBezTo>
                      <a:pt x="1981" y="16076"/>
                      <a:pt x="2583" y="16220"/>
                      <a:pt x="2777" y="16419"/>
                    </a:cubicBezTo>
                    <a:cubicBezTo>
                      <a:pt x="2972" y="16618"/>
                      <a:pt x="3027" y="16804"/>
                      <a:pt x="3036" y="17062"/>
                    </a:cubicBezTo>
                    <a:cubicBezTo>
                      <a:pt x="3044" y="17321"/>
                      <a:pt x="2608" y="17621"/>
                      <a:pt x="2824" y="17964"/>
                    </a:cubicBezTo>
                    <a:cubicBezTo>
                      <a:pt x="3040" y="18307"/>
                      <a:pt x="3607" y="19001"/>
                      <a:pt x="4323" y="19124"/>
                    </a:cubicBezTo>
                    <a:cubicBezTo>
                      <a:pt x="5038" y="19246"/>
                      <a:pt x="6020" y="19145"/>
                      <a:pt x="7117" y="18696"/>
                    </a:cubicBezTo>
                    <a:cubicBezTo>
                      <a:pt x="8213" y="18248"/>
                      <a:pt x="9970" y="17143"/>
                      <a:pt x="10893" y="16419"/>
                    </a:cubicBezTo>
                    <a:cubicBezTo>
                      <a:pt x="11816" y="15695"/>
                      <a:pt x="12201" y="15098"/>
                      <a:pt x="12654" y="14362"/>
                    </a:cubicBezTo>
                    <a:cubicBezTo>
                      <a:pt x="13107" y="13625"/>
                      <a:pt x="13442" y="12758"/>
                      <a:pt x="13598" y="12000"/>
                    </a:cubicBezTo>
                    <a:cubicBezTo>
                      <a:pt x="13755" y="11242"/>
                      <a:pt x="13920" y="10264"/>
                      <a:pt x="13598" y="9811"/>
                    </a:cubicBezTo>
                    <a:cubicBezTo>
                      <a:pt x="13277" y="9359"/>
                      <a:pt x="12066" y="9325"/>
                      <a:pt x="11659" y="9270"/>
                    </a:cubicBezTo>
                    <a:cubicBezTo>
                      <a:pt x="11253" y="9215"/>
                      <a:pt x="11287" y="9634"/>
                      <a:pt x="11168" y="9469"/>
                    </a:cubicBezTo>
                    <a:cubicBezTo>
                      <a:pt x="11050" y="9304"/>
                      <a:pt x="11139" y="9105"/>
                      <a:pt x="10935" y="8267"/>
                    </a:cubicBezTo>
                    <a:cubicBezTo>
                      <a:pt x="10732" y="7428"/>
                      <a:pt x="10491" y="5545"/>
                      <a:pt x="9949" y="4444"/>
                    </a:cubicBezTo>
                    <a:cubicBezTo>
                      <a:pt x="9407" y="3344"/>
                      <a:pt x="8374" y="2362"/>
                      <a:pt x="7671" y="1655"/>
                    </a:cubicBezTo>
                    <a:cubicBezTo>
                      <a:pt x="6969" y="948"/>
                      <a:pt x="6469" y="389"/>
                      <a:pt x="5741" y="195"/>
                    </a:cubicBezTo>
                    <a:cubicBezTo>
                      <a:pt x="5013" y="0"/>
                      <a:pt x="4153" y="245"/>
                      <a:pt x="3294" y="495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1CE0F400-DE2E-4477-81C0-4A87A1E0E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" y="8836"/>
                <a:ext cx="373" cy="519"/>
              </a:xfrm>
              <a:custGeom>
                <a:avLst/>
                <a:gdLst>
                  <a:gd name="T0" fmla="*/ 96 w 373"/>
                  <a:gd name="T1" fmla="*/ 13 h 519"/>
                  <a:gd name="T2" fmla="*/ 66 w 373"/>
                  <a:gd name="T3" fmla="*/ 36 h 519"/>
                  <a:gd name="T4" fmla="*/ 49 w 373"/>
                  <a:gd name="T5" fmla="*/ 84 h 519"/>
                  <a:gd name="T6" fmla="*/ 37 w 373"/>
                  <a:gd name="T7" fmla="*/ 134 h 519"/>
                  <a:gd name="T8" fmla="*/ 42 w 373"/>
                  <a:gd name="T9" fmla="*/ 172 h 519"/>
                  <a:gd name="T10" fmla="*/ 62 w 373"/>
                  <a:gd name="T11" fmla="*/ 207 h 519"/>
                  <a:gd name="T12" fmla="*/ 38 w 373"/>
                  <a:gd name="T13" fmla="*/ 238 h 519"/>
                  <a:gd name="T14" fmla="*/ 16 w 373"/>
                  <a:gd name="T15" fmla="*/ 284 h 519"/>
                  <a:gd name="T16" fmla="*/ 1 w 373"/>
                  <a:gd name="T17" fmla="*/ 306 h 519"/>
                  <a:gd name="T18" fmla="*/ 11 w 373"/>
                  <a:gd name="T19" fmla="*/ 328 h 519"/>
                  <a:gd name="T20" fmla="*/ 33 w 373"/>
                  <a:gd name="T21" fmla="*/ 340 h 519"/>
                  <a:gd name="T22" fmla="*/ 44 w 373"/>
                  <a:gd name="T23" fmla="*/ 348 h 519"/>
                  <a:gd name="T24" fmla="*/ 41 w 373"/>
                  <a:gd name="T25" fmla="*/ 376 h 519"/>
                  <a:gd name="T26" fmla="*/ 53 w 373"/>
                  <a:gd name="T27" fmla="*/ 401 h 519"/>
                  <a:gd name="T28" fmla="*/ 57 w 373"/>
                  <a:gd name="T29" fmla="*/ 408 h 519"/>
                  <a:gd name="T30" fmla="*/ 51 w 373"/>
                  <a:gd name="T31" fmla="*/ 428 h 519"/>
                  <a:gd name="T32" fmla="*/ 75 w 373"/>
                  <a:gd name="T33" fmla="*/ 443 h 519"/>
                  <a:gd name="T34" fmla="*/ 82 w 373"/>
                  <a:gd name="T35" fmla="*/ 460 h 519"/>
                  <a:gd name="T36" fmla="*/ 76 w 373"/>
                  <a:gd name="T37" fmla="*/ 485 h 519"/>
                  <a:gd name="T38" fmla="*/ 116 w 373"/>
                  <a:gd name="T39" fmla="*/ 516 h 519"/>
                  <a:gd name="T40" fmla="*/ 191 w 373"/>
                  <a:gd name="T41" fmla="*/ 504 h 519"/>
                  <a:gd name="T42" fmla="*/ 292 w 373"/>
                  <a:gd name="T43" fmla="*/ 443 h 519"/>
                  <a:gd name="T44" fmla="*/ 340 w 373"/>
                  <a:gd name="T45" fmla="*/ 387 h 519"/>
                  <a:gd name="T46" fmla="*/ 365 w 373"/>
                  <a:gd name="T47" fmla="*/ 324 h 519"/>
                  <a:gd name="T48" fmla="*/ 365 w 373"/>
                  <a:gd name="T49" fmla="*/ 265 h 519"/>
                  <a:gd name="T50" fmla="*/ 313 w 373"/>
                  <a:gd name="T51" fmla="*/ 250 h 519"/>
                  <a:gd name="T52" fmla="*/ 300 w 373"/>
                  <a:gd name="T53" fmla="*/ 255 h 519"/>
                  <a:gd name="T54" fmla="*/ 293 w 373"/>
                  <a:gd name="T55" fmla="*/ 223 h 519"/>
                  <a:gd name="T56" fmla="*/ 267 w 373"/>
                  <a:gd name="T57" fmla="*/ 120 h 519"/>
                  <a:gd name="T58" fmla="*/ 206 w 373"/>
                  <a:gd name="T59" fmla="*/ 45 h 519"/>
                  <a:gd name="T60" fmla="*/ 154 w 373"/>
                  <a:gd name="T61" fmla="*/ 5 h 519"/>
                  <a:gd name="T62" fmla="*/ 89 w 373"/>
                  <a:gd name="T63" fmla="*/ 13 h 5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3"/>
                  <a:gd name="T97" fmla="*/ 0 h 519"/>
                  <a:gd name="T98" fmla="*/ 373 w 373"/>
                  <a:gd name="T99" fmla="*/ 519 h 5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3" h="519">
                    <a:moveTo>
                      <a:pt x="96" y="13"/>
                    </a:moveTo>
                    <a:cubicBezTo>
                      <a:pt x="84" y="19"/>
                      <a:pt x="73" y="25"/>
                      <a:pt x="66" y="36"/>
                    </a:cubicBezTo>
                    <a:cubicBezTo>
                      <a:pt x="58" y="48"/>
                      <a:pt x="54" y="68"/>
                      <a:pt x="49" y="84"/>
                    </a:cubicBezTo>
                    <a:cubicBezTo>
                      <a:pt x="45" y="100"/>
                      <a:pt x="38" y="119"/>
                      <a:pt x="37" y="134"/>
                    </a:cubicBezTo>
                    <a:cubicBezTo>
                      <a:pt x="36" y="148"/>
                      <a:pt x="38" y="160"/>
                      <a:pt x="42" y="172"/>
                    </a:cubicBezTo>
                    <a:cubicBezTo>
                      <a:pt x="47" y="184"/>
                      <a:pt x="63" y="196"/>
                      <a:pt x="62" y="207"/>
                    </a:cubicBezTo>
                    <a:cubicBezTo>
                      <a:pt x="61" y="218"/>
                      <a:pt x="46" y="225"/>
                      <a:pt x="38" y="238"/>
                    </a:cubicBezTo>
                    <a:cubicBezTo>
                      <a:pt x="30" y="251"/>
                      <a:pt x="22" y="273"/>
                      <a:pt x="16" y="284"/>
                    </a:cubicBezTo>
                    <a:cubicBezTo>
                      <a:pt x="10" y="296"/>
                      <a:pt x="2" y="299"/>
                      <a:pt x="1" y="306"/>
                    </a:cubicBezTo>
                    <a:cubicBezTo>
                      <a:pt x="0" y="314"/>
                      <a:pt x="6" y="323"/>
                      <a:pt x="11" y="328"/>
                    </a:cubicBezTo>
                    <a:cubicBezTo>
                      <a:pt x="17" y="334"/>
                      <a:pt x="28" y="337"/>
                      <a:pt x="33" y="340"/>
                    </a:cubicBezTo>
                    <a:cubicBezTo>
                      <a:pt x="39" y="343"/>
                      <a:pt x="42" y="342"/>
                      <a:pt x="44" y="348"/>
                    </a:cubicBezTo>
                    <a:cubicBezTo>
                      <a:pt x="45" y="354"/>
                      <a:pt x="40" y="367"/>
                      <a:pt x="41" y="376"/>
                    </a:cubicBezTo>
                    <a:cubicBezTo>
                      <a:pt x="43" y="385"/>
                      <a:pt x="50" y="396"/>
                      <a:pt x="53" y="401"/>
                    </a:cubicBezTo>
                    <a:cubicBezTo>
                      <a:pt x="56" y="407"/>
                      <a:pt x="58" y="404"/>
                      <a:pt x="57" y="408"/>
                    </a:cubicBezTo>
                    <a:cubicBezTo>
                      <a:pt x="57" y="413"/>
                      <a:pt x="48" y="422"/>
                      <a:pt x="51" y="428"/>
                    </a:cubicBezTo>
                    <a:cubicBezTo>
                      <a:pt x="53" y="434"/>
                      <a:pt x="70" y="437"/>
                      <a:pt x="75" y="443"/>
                    </a:cubicBezTo>
                    <a:cubicBezTo>
                      <a:pt x="80" y="448"/>
                      <a:pt x="81" y="453"/>
                      <a:pt x="82" y="460"/>
                    </a:cubicBezTo>
                    <a:cubicBezTo>
                      <a:pt x="82" y="467"/>
                      <a:pt x="70" y="475"/>
                      <a:pt x="76" y="485"/>
                    </a:cubicBezTo>
                    <a:cubicBezTo>
                      <a:pt x="82" y="494"/>
                      <a:pt x="97" y="513"/>
                      <a:pt x="116" y="516"/>
                    </a:cubicBezTo>
                    <a:cubicBezTo>
                      <a:pt x="135" y="519"/>
                      <a:pt x="162" y="516"/>
                      <a:pt x="191" y="504"/>
                    </a:cubicBezTo>
                    <a:cubicBezTo>
                      <a:pt x="220" y="492"/>
                      <a:pt x="268" y="462"/>
                      <a:pt x="292" y="443"/>
                    </a:cubicBezTo>
                    <a:cubicBezTo>
                      <a:pt x="317" y="423"/>
                      <a:pt x="327" y="407"/>
                      <a:pt x="340" y="387"/>
                    </a:cubicBezTo>
                    <a:cubicBezTo>
                      <a:pt x="352" y="367"/>
                      <a:pt x="361" y="344"/>
                      <a:pt x="365" y="324"/>
                    </a:cubicBezTo>
                    <a:cubicBezTo>
                      <a:pt x="369" y="303"/>
                      <a:pt x="373" y="277"/>
                      <a:pt x="365" y="265"/>
                    </a:cubicBezTo>
                    <a:cubicBezTo>
                      <a:pt x="356" y="252"/>
                      <a:pt x="324" y="251"/>
                      <a:pt x="313" y="250"/>
                    </a:cubicBezTo>
                    <a:cubicBezTo>
                      <a:pt x="302" y="248"/>
                      <a:pt x="303" y="260"/>
                      <a:pt x="300" y="255"/>
                    </a:cubicBezTo>
                    <a:cubicBezTo>
                      <a:pt x="297" y="251"/>
                      <a:pt x="299" y="246"/>
                      <a:pt x="293" y="223"/>
                    </a:cubicBezTo>
                    <a:cubicBezTo>
                      <a:pt x="288" y="200"/>
                      <a:pt x="282" y="149"/>
                      <a:pt x="267" y="120"/>
                    </a:cubicBezTo>
                    <a:cubicBezTo>
                      <a:pt x="252" y="90"/>
                      <a:pt x="225" y="64"/>
                      <a:pt x="206" y="45"/>
                    </a:cubicBezTo>
                    <a:cubicBezTo>
                      <a:pt x="187" y="25"/>
                      <a:pt x="174" y="10"/>
                      <a:pt x="154" y="5"/>
                    </a:cubicBezTo>
                    <a:cubicBezTo>
                      <a:pt x="135" y="0"/>
                      <a:pt x="112" y="6"/>
                      <a:pt x="89" y="13"/>
                    </a:cubicBezTo>
                  </a:path>
                </a:pathLst>
              </a:cu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" name="Group 40">
              <a:extLst>
                <a:ext uri="{FF2B5EF4-FFF2-40B4-BE49-F238E27FC236}">
                  <a16:creationId xmlns:a16="http://schemas.microsoft.com/office/drawing/2014/main" id="{CEB3543A-7373-4C9B-9877-99D0F86C1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0" y="8694"/>
              <a:ext cx="555" cy="538"/>
              <a:chOff x="3580" y="8694"/>
              <a:chExt cx="555" cy="538"/>
            </a:xfrm>
          </p:grpSpPr>
          <p:sp>
            <p:nvSpPr>
              <p:cNvPr id="61" name="Freeform 41">
                <a:extLst>
                  <a:ext uri="{FF2B5EF4-FFF2-40B4-BE49-F238E27FC236}">
                    <a16:creationId xmlns:a16="http://schemas.microsoft.com/office/drawing/2014/main" id="{98E157E4-68B4-4CC1-B375-B7BD553A8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8694"/>
                <a:ext cx="555" cy="538"/>
              </a:xfrm>
              <a:custGeom>
                <a:avLst/>
                <a:gdLst>
                  <a:gd name="T0" fmla="*/ 0 w 20720"/>
                  <a:gd name="T1" fmla="*/ 0 h 19940"/>
                  <a:gd name="T2" fmla="*/ 0 w 20720"/>
                  <a:gd name="T3" fmla="*/ 0 h 19940"/>
                  <a:gd name="T4" fmla="*/ 0 w 20720"/>
                  <a:gd name="T5" fmla="*/ 0 h 19940"/>
                  <a:gd name="T6" fmla="*/ 0 w 20720"/>
                  <a:gd name="T7" fmla="*/ 0 h 19940"/>
                  <a:gd name="T8" fmla="*/ 0 w 20720"/>
                  <a:gd name="T9" fmla="*/ 0 h 19940"/>
                  <a:gd name="T10" fmla="*/ 0 w 20720"/>
                  <a:gd name="T11" fmla="*/ 0 h 19940"/>
                  <a:gd name="T12" fmla="*/ 0 w 20720"/>
                  <a:gd name="T13" fmla="*/ 0 h 19940"/>
                  <a:gd name="T14" fmla="*/ 0 w 20720"/>
                  <a:gd name="T15" fmla="*/ 0 h 19940"/>
                  <a:gd name="T16" fmla="*/ 0 w 20720"/>
                  <a:gd name="T17" fmla="*/ 0 h 19940"/>
                  <a:gd name="T18" fmla="*/ 0 w 20720"/>
                  <a:gd name="T19" fmla="*/ 0 h 19940"/>
                  <a:gd name="T20" fmla="*/ 0 w 20720"/>
                  <a:gd name="T21" fmla="*/ 0 h 19940"/>
                  <a:gd name="T22" fmla="*/ 0 w 20720"/>
                  <a:gd name="T23" fmla="*/ 0 h 19940"/>
                  <a:gd name="T24" fmla="*/ 0 w 20720"/>
                  <a:gd name="T25" fmla="*/ 0 h 19940"/>
                  <a:gd name="T26" fmla="*/ 0 w 20720"/>
                  <a:gd name="T27" fmla="*/ 0 h 19940"/>
                  <a:gd name="T28" fmla="*/ 0 w 20720"/>
                  <a:gd name="T29" fmla="*/ 0 h 19940"/>
                  <a:gd name="T30" fmla="*/ 0 w 20720"/>
                  <a:gd name="T31" fmla="*/ 0 h 19940"/>
                  <a:gd name="T32" fmla="*/ 0 w 20720"/>
                  <a:gd name="T33" fmla="*/ 0 h 19940"/>
                  <a:gd name="T34" fmla="*/ 0 w 20720"/>
                  <a:gd name="T35" fmla="*/ 0 h 19940"/>
                  <a:gd name="T36" fmla="*/ 0 w 20720"/>
                  <a:gd name="T37" fmla="*/ 0 h 19940"/>
                  <a:gd name="T38" fmla="*/ 0 w 20720"/>
                  <a:gd name="T39" fmla="*/ 0 h 19940"/>
                  <a:gd name="T40" fmla="*/ 0 w 20720"/>
                  <a:gd name="T41" fmla="*/ 0 h 19940"/>
                  <a:gd name="T42" fmla="*/ 0 w 20720"/>
                  <a:gd name="T43" fmla="*/ 0 h 19940"/>
                  <a:gd name="T44" fmla="*/ 0 w 20720"/>
                  <a:gd name="T45" fmla="*/ 0 h 19940"/>
                  <a:gd name="T46" fmla="*/ 0 w 20720"/>
                  <a:gd name="T47" fmla="*/ 0 h 1994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0720"/>
                  <a:gd name="T73" fmla="*/ 0 h 19940"/>
                  <a:gd name="T74" fmla="*/ 20720 w 20720"/>
                  <a:gd name="T75" fmla="*/ 19940 h 1994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0720" h="19940">
                    <a:moveTo>
                      <a:pt x="10424" y="15803"/>
                    </a:moveTo>
                    <a:cubicBezTo>
                      <a:pt x="10297" y="14969"/>
                      <a:pt x="10174" y="14134"/>
                      <a:pt x="9996" y="13355"/>
                    </a:cubicBezTo>
                    <a:cubicBezTo>
                      <a:pt x="9818" y="12576"/>
                      <a:pt x="9738" y="11623"/>
                      <a:pt x="9353" y="11124"/>
                    </a:cubicBezTo>
                    <a:cubicBezTo>
                      <a:pt x="8967" y="10624"/>
                      <a:pt x="8091" y="10764"/>
                      <a:pt x="7676" y="10349"/>
                    </a:cubicBezTo>
                    <a:cubicBezTo>
                      <a:pt x="7261" y="9934"/>
                      <a:pt x="6999" y="9129"/>
                      <a:pt x="6863" y="8630"/>
                    </a:cubicBezTo>
                    <a:cubicBezTo>
                      <a:pt x="6728" y="8130"/>
                      <a:pt x="7037" y="7770"/>
                      <a:pt x="6863" y="7342"/>
                    </a:cubicBezTo>
                    <a:cubicBezTo>
                      <a:pt x="6689" y="6915"/>
                      <a:pt x="6630" y="6182"/>
                      <a:pt x="5830" y="6055"/>
                    </a:cubicBezTo>
                    <a:cubicBezTo>
                      <a:pt x="5030" y="5928"/>
                      <a:pt x="3006" y="6923"/>
                      <a:pt x="2054" y="6572"/>
                    </a:cubicBezTo>
                    <a:cubicBezTo>
                      <a:pt x="1101" y="6220"/>
                      <a:pt x="246" y="4586"/>
                      <a:pt x="123" y="3951"/>
                    </a:cubicBezTo>
                    <a:cubicBezTo>
                      <a:pt x="0" y="3315"/>
                      <a:pt x="127" y="3328"/>
                      <a:pt x="1321" y="2748"/>
                    </a:cubicBezTo>
                    <a:cubicBezTo>
                      <a:pt x="2515" y="2168"/>
                      <a:pt x="5601" y="898"/>
                      <a:pt x="7291" y="474"/>
                    </a:cubicBezTo>
                    <a:cubicBezTo>
                      <a:pt x="8980" y="51"/>
                      <a:pt x="9992" y="0"/>
                      <a:pt x="11457" y="216"/>
                    </a:cubicBezTo>
                    <a:cubicBezTo>
                      <a:pt x="12922" y="432"/>
                      <a:pt x="14861" y="1025"/>
                      <a:pt x="16093" y="1761"/>
                    </a:cubicBezTo>
                    <a:cubicBezTo>
                      <a:pt x="17325" y="2498"/>
                      <a:pt x="18112" y="3425"/>
                      <a:pt x="18840" y="4637"/>
                    </a:cubicBezTo>
                    <a:cubicBezTo>
                      <a:pt x="19569" y="5848"/>
                      <a:pt x="20221" y="7503"/>
                      <a:pt x="20470" y="9019"/>
                    </a:cubicBezTo>
                    <a:cubicBezTo>
                      <a:pt x="20720" y="10535"/>
                      <a:pt x="20623" y="12432"/>
                      <a:pt x="20343" y="13741"/>
                    </a:cubicBezTo>
                    <a:cubicBezTo>
                      <a:pt x="20064" y="15049"/>
                      <a:pt x="19171" y="16019"/>
                      <a:pt x="18798" y="16878"/>
                    </a:cubicBezTo>
                    <a:cubicBezTo>
                      <a:pt x="18425" y="17738"/>
                      <a:pt x="18125" y="18386"/>
                      <a:pt x="18112" y="18894"/>
                    </a:cubicBezTo>
                    <a:cubicBezTo>
                      <a:pt x="18099" y="19402"/>
                      <a:pt x="18887" y="19914"/>
                      <a:pt x="18713" y="19927"/>
                    </a:cubicBezTo>
                    <a:cubicBezTo>
                      <a:pt x="18540" y="19940"/>
                      <a:pt x="17744" y="19597"/>
                      <a:pt x="17079" y="18979"/>
                    </a:cubicBezTo>
                    <a:cubicBezTo>
                      <a:pt x="16414" y="18360"/>
                      <a:pt x="15331" y="16832"/>
                      <a:pt x="14717" y="16230"/>
                    </a:cubicBezTo>
                    <a:cubicBezTo>
                      <a:pt x="14103" y="15629"/>
                      <a:pt x="14099" y="15451"/>
                      <a:pt x="13387" y="15375"/>
                    </a:cubicBezTo>
                    <a:cubicBezTo>
                      <a:pt x="12676" y="15299"/>
                      <a:pt x="11063" y="15697"/>
                      <a:pt x="10449" y="15782"/>
                    </a:cubicBezTo>
                    <a:cubicBezTo>
                      <a:pt x="10449" y="15782"/>
                      <a:pt x="10424" y="15803"/>
                      <a:pt x="10424" y="15803"/>
                    </a:cubicBezTo>
                  </a:path>
                </a:pathLst>
              </a:custGeom>
              <a:solidFill>
                <a:srgbClr val="808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42">
                <a:extLst>
                  <a:ext uri="{FF2B5EF4-FFF2-40B4-BE49-F238E27FC236}">
                    <a16:creationId xmlns:a16="http://schemas.microsoft.com/office/drawing/2014/main" id="{13179BE1-8A20-4AD9-ABBA-1D05217B1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8694"/>
                <a:ext cx="555" cy="538"/>
              </a:xfrm>
              <a:custGeom>
                <a:avLst/>
                <a:gdLst>
                  <a:gd name="T0" fmla="*/ 279 w 555"/>
                  <a:gd name="T1" fmla="*/ 426 h 538"/>
                  <a:gd name="T2" fmla="*/ 268 w 555"/>
                  <a:gd name="T3" fmla="*/ 360 h 538"/>
                  <a:gd name="T4" fmla="*/ 251 w 555"/>
                  <a:gd name="T5" fmla="*/ 300 h 538"/>
                  <a:gd name="T6" fmla="*/ 206 w 555"/>
                  <a:gd name="T7" fmla="*/ 279 h 538"/>
                  <a:gd name="T8" fmla="*/ 184 w 555"/>
                  <a:gd name="T9" fmla="*/ 233 h 538"/>
                  <a:gd name="T10" fmla="*/ 184 w 555"/>
                  <a:gd name="T11" fmla="*/ 198 h 538"/>
                  <a:gd name="T12" fmla="*/ 156 w 555"/>
                  <a:gd name="T13" fmla="*/ 163 h 538"/>
                  <a:gd name="T14" fmla="*/ 55 w 555"/>
                  <a:gd name="T15" fmla="*/ 177 h 538"/>
                  <a:gd name="T16" fmla="*/ 3 w 555"/>
                  <a:gd name="T17" fmla="*/ 107 h 538"/>
                  <a:gd name="T18" fmla="*/ 35 w 555"/>
                  <a:gd name="T19" fmla="*/ 74 h 538"/>
                  <a:gd name="T20" fmla="*/ 195 w 555"/>
                  <a:gd name="T21" fmla="*/ 13 h 538"/>
                  <a:gd name="T22" fmla="*/ 307 w 555"/>
                  <a:gd name="T23" fmla="*/ 6 h 538"/>
                  <a:gd name="T24" fmla="*/ 431 w 555"/>
                  <a:gd name="T25" fmla="*/ 47 h 538"/>
                  <a:gd name="T26" fmla="*/ 505 w 555"/>
                  <a:gd name="T27" fmla="*/ 125 h 538"/>
                  <a:gd name="T28" fmla="*/ 549 w 555"/>
                  <a:gd name="T29" fmla="*/ 243 h 538"/>
                  <a:gd name="T30" fmla="*/ 545 w 555"/>
                  <a:gd name="T31" fmla="*/ 371 h 538"/>
                  <a:gd name="T32" fmla="*/ 504 w 555"/>
                  <a:gd name="T33" fmla="*/ 455 h 538"/>
                  <a:gd name="T34" fmla="*/ 485 w 555"/>
                  <a:gd name="T35" fmla="*/ 510 h 538"/>
                  <a:gd name="T36" fmla="*/ 501 w 555"/>
                  <a:gd name="T37" fmla="*/ 538 h 538"/>
                  <a:gd name="T38" fmla="*/ 458 w 555"/>
                  <a:gd name="T39" fmla="*/ 512 h 538"/>
                  <a:gd name="T40" fmla="*/ 394 w 555"/>
                  <a:gd name="T41" fmla="*/ 438 h 538"/>
                  <a:gd name="T42" fmla="*/ 359 w 555"/>
                  <a:gd name="T43" fmla="*/ 415 h 538"/>
                  <a:gd name="T44" fmla="*/ 280 w 555"/>
                  <a:gd name="T45" fmla="*/ 426 h 538"/>
                  <a:gd name="T46" fmla="*/ 279 w 555"/>
                  <a:gd name="T47" fmla="*/ 426 h 53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55"/>
                  <a:gd name="T73" fmla="*/ 0 h 538"/>
                  <a:gd name="T74" fmla="*/ 555 w 555"/>
                  <a:gd name="T75" fmla="*/ 538 h 53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55" h="538">
                    <a:moveTo>
                      <a:pt x="279" y="426"/>
                    </a:moveTo>
                    <a:cubicBezTo>
                      <a:pt x="276" y="404"/>
                      <a:pt x="273" y="381"/>
                      <a:pt x="268" y="360"/>
                    </a:cubicBezTo>
                    <a:cubicBezTo>
                      <a:pt x="263" y="339"/>
                      <a:pt x="261" y="314"/>
                      <a:pt x="251" y="300"/>
                    </a:cubicBezTo>
                    <a:cubicBezTo>
                      <a:pt x="240" y="287"/>
                      <a:pt x="217" y="290"/>
                      <a:pt x="206" y="279"/>
                    </a:cubicBezTo>
                    <a:cubicBezTo>
                      <a:pt x="194" y="268"/>
                      <a:pt x="187" y="246"/>
                      <a:pt x="184" y="233"/>
                    </a:cubicBezTo>
                    <a:cubicBezTo>
                      <a:pt x="180" y="219"/>
                      <a:pt x="188" y="210"/>
                      <a:pt x="184" y="198"/>
                    </a:cubicBezTo>
                    <a:cubicBezTo>
                      <a:pt x="179" y="187"/>
                      <a:pt x="178" y="167"/>
                      <a:pt x="156" y="163"/>
                    </a:cubicBezTo>
                    <a:cubicBezTo>
                      <a:pt x="135" y="160"/>
                      <a:pt x="80" y="187"/>
                      <a:pt x="55" y="177"/>
                    </a:cubicBezTo>
                    <a:cubicBezTo>
                      <a:pt x="29" y="168"/>
                      <a:pt x="6" y="124"/>
                      <a:pt x="3" y="107"/>
                    </a:cubicBezTo>
                    <a:cubicBezTo>
                      <a:pt x="0" y="89"/>
                      <a:pt x="3" y="90"/>
                      <a:pt x="35" y="74"/>
                    </a:cubicBezTo>
                    <a:cubicBezTo>
                      <a:pt x="67" y="58"/>
                      <a:pt x="150" y="24"/>
                      <a:pt x="195" y="13"/>
                    </a:cubicBezTo>
                    <a:cubicBezTo>
                      <a:pt x="241" y="1"/>
                      <a:pt x="268" y="0"/>
                      <a:pt x="307" y="6"/>
                    </a:cubicBezTo>
                    <a:cubicBezTo>
                      <a:pt x="346" y="12"/>
                      <a:pt x="398" y="28"/>
                      <a:pt x="431" y="47"/>
                    </a:cubicBezTo>
                    <a:cubicBezTo>
                      <a:pt x="464" y="67"/>
                      <a:pt x="485" y="92"/>
                      <a:pt x="505" y="125"/>
                    </a:cubicBezTo>
                    <a:cubicBezTo>
                      <a:pt x="524" y="158"/>
                      <a:pt x="542" y="202"/>
                      <a:pt x="549" y="243"/>
                    </a:cubicBezTo>
                    <a:cubicBezTo>
                      <a:pt x="555" y="284"/>
                      <a:pt x="553" y="335"/>
                      <a:pt x="545" y="371"/>
                    </a:cubicBezTo>
                    <a:cubicBezTo>
                      <a:pt x="538" y="406"/>
                      <a:pt x="514" y="432"/>
                      <a:pt x="504" y="455"/>
                    </a:cubicBezTo>
                    <a:cubicBezTo>
                      <a:pt x="494" y="479"/>
                      <a:pt x="486" y="496"/>
                      <a:pt x="485" y="510"/>
                    </a:cubicBezTo>
                    <a:cubicBezTo>
                      <a:pt x="485" y="523"/>
                      <a:pt x="506" y="537"/>
                      <a:pt x="501" y="538"/>
                    </a:cubicBezTo>
                    <a:cubicBezTo>
                      <a:pt x="497" y="538"/>
                      <a:pt x="476" y="529"/>
                      <a:pt x="458" y="512"/>
                    </a:cubicBezTo>
                    <a:cubicBezTo>
                      <a:pt x="440" y="495"/>
                      <a:pt x="411" y="454"/>
                      <a:pt x="394" y="438"/>
                    </a:cubicBezTo>
                    <a:cubicBezTo>
                      <a:pt x="378" y="422"/>
                      <a:pt x="378" y="417"/>
                      <a:pt x="359" y="415"/>
                    </a:cubicBezTo>
                    <a:cubicBezTo>
                      <a:pt x="340" y="413"/>
                      <a:pt x="296" y="423"/>
                      <a:pt x="280" y="426"/>
                    </a:cubicBezTo>
                    <a:cubicBezTo>
                      <a:pt x="280" y="426"/>
                      <a:pt x="279" y="426"/>
                      <a:pt x="279" y="426"/>
                    </a:cubicBezTo>
                  </a:path>
                </a:pathLst>
              </a:custGeom>
              <a:noFill/>
              <a:ln w="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" name="Group 43">
              <a:extLst>
                <a:ext uri="{FF2B5EF4-FFF2-40B4-BE49-F238E27FC236}">
                  <a16:creationId xmlns:a16="http://schemas.microsoft.com/office/drawing/2014/main" id="{D2242E03-E3B9-4B6D-ACCA-016C121C0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9258"/>
              <a:ext cx="53" cy="23"/>
              <a:chOff x="3614" y="9258"/>
              <a:chExt cx="53" cy="23"/>
            </a:xfrm>
          </p:grpSpPr>
          <p:sp>
            <p:nvSpPr>
              <p:cNvPr id="59" name="Freeform 44">
                <a:extLst>
                  <a:ext uri="{FF2B5EF4-FFF2-40B4-BE49-F238E27FC236}">
                    <a16:creationId xmlns:a16="http://schemas.microsoft.com/office/drawing/2014/main" id="{B1F355F5-4A65-4B82-ADB8-DCFFD8032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" y="9258"/>
                <a:ext cx="53" cy="23"/>
              </a:xfrm>
              <a:custGeom>
                <a:avLst/>
                <a:gdLst>
                  <a:gd name="T0" fmla="*/ 0 w 1954"/>
                  <a:gd name="T1" fmla="*/ 0 h 880"/>
                  <a:gd name="T2" fmla="*/ 0 w 1954"/>
                  <a:gd name="T3" fmla="*/ 0 h 880"/>
                  <a:gd name="T4" fmla="*/ 0 w 1954"/>
                  <a:gd name="T5" fmla="*/ 0 h 880"/>
                  <a:gd name="T6" fmla="*/ 0 w 1954"/>
                  <a:gd name="T7" fmla="*/ 0 h 880"/>
                  <a:gd name="T8" fmla="*/ 0 w 1954"/>
                  <a:gd name="T9" fmla="*/ 0 h 880"/>
                  <a:gd name="T10" fmla="*/ 0 w 1954"/>
                  <a:gd name="T11" fmla="*/ 0 h 880"/>
                  <a:gd name="T12" fmla="*/ 0 w 1954"/>
                  <a:gd name="T13" fmla="*/ 0 h 8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4"/>
                  <a:gd name="T22" fmla="*/ 0 h 880"/>
                  <a:gd name="T23" fmla="*/ 1954 w 1954"/>
                  <a:gd name="T24" fmla="*/ 880 h 8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4" h="880">
                    <a:moveTo>
                      <a:pt x="0" y="0"/>
                    </a:moveTo>
                    <a:cubicBezTo>
                      <a:pt x="199" y="119"/>
                      <a:pt x="398" y="241"/>
                      <a:pt x="626" y="267"/>
                    </a:cubicBezTo>
                    <a:cubicBezTo>
                      <a:pt x="855" y="292"/>
                      <a:pt x="1146" y="72"/>
                      <a:pt x="1362" y="157"/>
                    </a:cubicBezTo>
                    <a:cubicBezTo>
                      <a:pt x="1578" y="241"/>
                      <a:pt x="1954" y="677"/>
                      <a:pt x="1920" y="779"/>
                    </a:cubicBezTo>
                    <a:cubicBezTo>
                      <a:pt x="1886" y="880"/>
                      <a:pt x="1383" y="800"/>
                      <a:pt x="1159" y="757"/>
                    </a:cubicBezTo>
                    <a:cubicBezTo>
                      <a:pt x="935" y="715"/>
                      <a:pt x="770" y="614"/>
                      <a:pt x="580" y="512"/>
                    </a:cubicBezTo>
                    <a:cubicBezTo>
                      <a:pt x="389" y="411"/>
                      <a:pt x="98" y="229"/>
                      <a:pt x="0" y="157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45">
                <a:extLst>
                  <a:ext uri="{FF2B5EF4-FFF2-40B4-BE49-F238E27FC236}">
                    <a16:creationId xmlns:a16="http://schemas.microsoft.com/office/drawing/2014/main" id="{761118A1-4EFF-41CF-8657-EB72A310B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" y="9258"/>
                <a:ext cx="53" cy="23"/>
              </a:xfrm>
              <a:custGeom>
                <a:avLst/>
                <a:gdLst>
                  <a:gd name="T0" fmla="*/ 0 w 53"/>
                  <a:gd name="T1" fmla="*/ 0 h 23"/>
                  <a:gd name="T2" fmla="*/ 17 w 53"/>
                  <a:gd name="T3" fmla="*/ 7 h 23"/>
                  <a:gd name="T4" fmla="*/ 37 w 53"/>
                  <a:gd name="T5" fmla="*/ 4 h 23"/>
                  <a:gd name="T6" fmla="*/ 52 w 53"/>
                  <a:gd name="T7" fmla="*/ 21 h 23"/>
                  <a:gd name="T8" fmla="*/ 31 w 53"/>
                  <a:gd name="T9" fmla="*/ 20 h 23"/>
                  <a:gd name="T10" fmla="*/ 16 w 53"/>
                  <a:gd name="T11" fmla="*/ 13 h 23"/>
                  <a:gd name="T12" fmla="*/ 0 w 53"/>
                  <a:gd name="T13" fmla="*/ 4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3"/>
                  <a:gd name="T23" fmla="*/ 53 w 53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3">
                    <a:moveTo>
                      <a:pt x="0" y="0"/>
                    </a:moveTo>
                    <a:cubicBezTo>
                      <a:pt x="6" y="3"/>
                      <a:pt x="11" y="6"/>
                      <a:pt x="17" y="7"/>
                    </a:cubicBezTo>
                    <a:cubicBezTo>
                      <a:pt x="23" y="8"/>
                      <a:pt x="31" y="2"/>
                      <a:pt x="37" y="4"/>
                    </a:cubicBezTo>
                    <a:cubicBezTo>
                      <a:pt x="43" y="6"/>
                      <a:pt x="53" y="18"/>
                      <a:pt x="52" y="21"/>
                    </a:cubicBezTo>
                    <a:cubicBezTo>
                      <a:pt x="51" y="23"/>
                      <a:pt x="37" y="21"/>
                      <a:pt x="31" y="20"/>
                    </a:cubicBezTo>
                    <a:cubicBezTo>
                      <a:pt x="25" y="19"/>
                      <a:pt x="21" y="16"/>
                      <a:pt x="16" y="13"/>
                    </a:cubicBezTo>
                    <a:cubicBezTo>
                      <a:pt x="11" y="11"/>
                      <a:pt x="3" y="6"/>
                      <a:pt x="0" y="4"/>
                    </a:cubicBezTo>
                  </a:path>
                </a:pathLst>
              </a:cu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" name="Group 46">
              <a:extLst>
                <a:ext uri="{FF2B5EF4-FFF2-40B4-BE49-F238E27FC236}">
                  <a16:creationId xmlns:a16="http://schemas.microsoft.com/office/drawing/2014/main" id="{3B5877FB-51CF-4EC3-9D8C-A288F4939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9212"/>
              <a:ext cx="88" cy="40"/>
              <a:chOff x="3604" y="9212"/>
              <a:chExt cx="88" cy="40"/>
            </a:xfrm>
          </p:grpSpPr>
          <p:sp>
            <p:nvSpPr>
              <p:cNvPr id="57" name="Freeform 47">
                <a:extLst>
                  <a:ext uri="{FF2B5EF4-FFF2-40B4-BE49-F238E27FC236}">
                    <a16:creationId xmlns:a16="http://schemas.microsoft.com/office/drawing/2014/main" id="{CEB2B594-0E35-49E8-8357-27202CEBA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4" y="9212"/>
                <a:ext cx="88" cy="40"/>
              </a:xfrm>
              <a:custGeom>
                <a:avLst/>
                <a:gdLst>
                  <a:gd name="T0" fmla="*/ 0 w 3293"/>
                  <a:gd name="T1" fmla="*/ 0 h 1460"/>
                  <a:gd name="T2" fmla="*/ 0 w 3293"/>
                  <a:gd name="T3" fmla="*/ 0 h 1460"/>
                  <a:gd name="T4" fmla="*/ 0 w 3293"/>
                  <a:gd name="T5" fmla="*/ 0 h 1460"/>
                  <a:gd name="T6" fmla="*/ 0 w 3293"/>
                  <a:gd name="T7" fmla="*/ 0 h 1460"/>
                  <a:gd name="T8" fmla="*/ 0 w 3293"/>
                  <a:gd name="T9" fmla="*/ 0 h 1460"/>
                  <a:gd name="T10" fmla="*/ 0 w 3293"/>
                  <a:gd name="T11" fmla="*/ 0 h 1460"/>
                  <a:gd name="T12" fmla="*/ 0 w 3293"/>
                  <a:gd name="T13" fmla="*/ 0 h 1460"/>
                  <a:gd name="T14" fmla="*/ 0 w 3293"/>
                  <a:gd name="T15" fmla="*/ 0 h 1460"/>
                  <a:gd name="T16" fmla="*/ 0 w 3293"/>
                  <a:gd name="T17" fmla="*/ 0 h 1460"/>
                  <a:gd name="T18" fmla="*/ 0 w 3293"/>
                  <a:gd name="T19" fmla="*/ 0 h 1460"/>
                  <a:gd name="T20" fmla="*/ 0 w 3293"/>
                  <a:gd name="T21" fmla="*/ 0 h 1460"/>
                  <a:gd name="T22" fmla="*/ 0 w 3293"/>
                  <a:gd name="T23" fmla="*/ 0 h 1460"/>
                  <a:gd name="T24" fmla="*/ 0 w 3293"/>
                  <a:gd name="T25" fmla="*/ 0 h 14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293"/>
                  <a:gd name="T40" fmla="*/ 0 h 1460"/>
                  <a:gd name="T41" fmla="*/ 3293 w 3293"/>
                  <a:gd name="T42" fmla="*/ 1460 h 14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293" h="1460">
                    <a:moveTo>
                      <a:pt x="139" y="30"/>
                    </a:moveTo>
                    <a:cubicBezTo>
                      <a:pt x="279" y="59"/>
                      <a:pt x="660" y="229"/>
                      <a:pt x="990" y="385"/>
                    </a:cubicBezTo>
                    <a:cubicBezTo>
                      <a:pt x="1321" y="542"/>
                      <a:pt x="1837" y="872"/>
                      <a:pt x="2129" y="965"/>
                    </a:cubicBezTo>
                    <a:cubicBezTo>
                      <a:pt x="2421" y="1058"/>
                      <a:pt x="2590" y="893"/>
                      <a:pt x="2751" y="944"/>
                    </a:cubicBezTo>
                    <a:cubicBezTo>
                      <a:pt x="2912" y="995"/>
                      <a:pt x="3005" y="1172"/>
                      <a:pt x="3086" y="1257"/>
                    </a:cubicBezTo>
                    <a:cubicBezTo>
                      <a:pt x="3166" y="1342"/>
                      <a:pt x="3293" y="1460"/>
                      <a:pt x="3242" y="1456"/>
                    </a:cubicBezTo>
                    <a:cubicBezTo>
                      <a:pt x="3192" y="1452"/>
                      <a:pt x="2925" y="1270"/>
                      <a:pt x="2777" y="1232"/>
                    </a:cubicBezTo>
                    <a:cubicBezTo>
                      <a:pt x="2629" y="1194"/>
                      <a:pt x="2552" y="1261"/>
                      <a:pt x="2349" y="1232"/>
                    </a:cubicBezTo>
                    <a:cubicBezTo>
                      <a:pt x="2146" y="1202"/>
                      <a:pt x="1803" y="1071"/>
                      <a:pt x="1545" y="1054"/>
                    </a:cubicBezTo>
                    <a:cubicBezTo>
                      <a:pt x="1287" y="1037"/>
                      <a:pt x="978" y="1143"/>
                      <a:pt x="808" y="1122"/>
                    </a:cubicBezTo>
                    <a:cubicBezTo>
                      <a:pt x="639" y="1100"/>
                      <a:pt x="631" y="1075"/>
                      <a:pt x="520" y="923"/>
                    </a:cubicBezTo>
                    <a:cubicBezTo>
                      <a:pt x="410" y="770"/>
                      <a:pt x="203" y="351"/>
                      <a:pt x="139" y="207"/>
                    </a:cubicBezTo>
                    <a:cubicBezTo>
                      <a:pt x="76" y="64"/>
                      <a:pt x="0" y="0"/>
                      <a:pt x="139" y="30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48">
                <a:extLst>
                  <a:ext uri="{FF2B5EF4-FFF2-40B4-BE49-F238E27FC236}">
                    <a16:creationId xmlns:a16="http://schemas.microsoft.com/office/drawing/2014/main" id="{203611A4-7136-432D-BEE4-CDF0EAEC5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4" y="9212"/>
                <a:ext cx="88" cy="40"/>
              </a:xfrm>
              <a:custGeom>
                <a:avLst/>
                <a:gdLst>
                  <a:gd name="T0" fmla="*/ 4 w 88"/>
                  <a:gd name="T1" fmla="*/ 1 h 40"/>
                  <a:gd name="T2" fmla="*/ 27 w 88"/>
                  <a:gd name="T3" fmla="*/ 11 h 40"/>
                  <a:gd name="T4" fmla="*/ 57 w 88"/>
                  <a:gd name="T5" fmla="*/ 26 h 40"/>
                  <a:gd name="T6" fmla="*/ 74 w 88"/>
                  <a:gd name="T7" fmla="*/ 26 h 40"/>
                  <a:gd name="T8" fmla="*/ 83 w 88"/>
                  <a:gd name="T9" fmla="*/ 34 h 40"/>
                  <a:gd name="T10" fmla="*/ 87 w 88"/>
                  <a:gd name="T11" fmla="*/ 40 h 40"/>
                  <a:gd name="T12" fmla="*/ 75 w 88"/>
                  <a:gd name="T13" fmla="*/ 34 h 40"/>
                  <a:gd name="T14" fmla="*/ 63 w 88"/>
                  <a:gd name="T15" fmla="*/ 34 h 40"/>
                  <a:gd name="T16" fmla="*/ 41 w 88"/>
                  <a:gd name="T17" fmla="*/ 29 h 40"/>
                  <a:gd name="T18" fmla="*/ 22 w 88"/>
                  <a:gd name="T19" fmla="*/ 31 h 40"/>
                  <a:gd name="T20" fmla="*/ 14 w 88"/>
                  <a:gd name="T21" fmla="*/ 25 h 40"/>
                  <a:gd name="T22" fmla="*/ 4 w 88"/>
                  <a:gd name="T23" fmla="*/ 6 h 40"/>
                  <a:gd name="T24" fmla="*/ 4 w 88"/>
                  <a:gd name="T25" fmla="*/ 1 h 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8"/>
                  <a:gd name="T40" fmla="*/ 0 h 40"/>
                  <a:gd name="T41" fmla="*/ 88 w 88"/>
                  <a:gd name="T42" fmla="*/ 40 h 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8" h="40">
                    <a:moveTo>
                      <a:pt x="4" y="1"/>
                    </a:moveTo>
                    <a:cubicBezTo>
                      <a:pt x="8" y="2"/>
                      <a:pt x="18" y="7"/>
                      <a:pt x="27" y="11"/>
                    </a:cubicBezTo>
                    <a:cubicBezTo>
                      <a:pt x="35" y="15"/>
                      <a:pt x="49" y="24"/>
                      <a:pt x="57" y="26"/>
                    </a:cubicBezTo>
                    <a:cubicBezTo>
                      <a:pt x="65" y="29"/>
                      <a:pt x="70" y="24"/>
                      <a:pt x="74" y="26"/>
                    </a:cubicBezTo>
                    <a:cubicBezTo>
                      <a:pt x="78" y="27"/>
                      <a:pt x="81" y="32"/>
                      <a:pt x="83" y="34"/>
                    </a:cubicBezTo>
                    <a:cubicBezTo>
                      <a:pt x="85" y="37"/>
                      <a:pt x="88" y="40"/>
                      <a:pt x="87" y="40"/>
                    </a:cubicBezTo>
                    <a:cubicBezTo>
                      <a:pt x="86" y="40"/>
                      <a:pt x="78" y="35"/>
                      <a:pt x="75" y="34"/>
                    </a:cubicBezTo>
                    <a:cubicBezTo>
                      <a:pt x="71" y="33"/>
                      <a:pt x="68" y="34"/>
                      <a:pt x="63" y="34"/>
                    </a:cubicBezTo>
                    <a:cubicBezTo>
                      <a:pt x="58" y="33"/>
                      <a:pt x="48" y="29"/>
                      <a:pt x="41" y="29"/>
                    </a:cubicBezTo>
                    <a:cubicBezTo>
                      <a:pt x="35" y="28"/>
                      <a:pt x="26" y="31"/>
                      <a:pt x="22" y="31"/>
                    </a:cubicBezTo>
                    <a:cubicBezTo>
                      <a:pt x="17" y="30"/>
                      <a:pt x="17" y="29"/>
                      <a:pt x="14" y="25"/>
                    </a:cubicBezTo>
                    <a:cubicBezTo>
                      <a:pt x="11" y="21"/>
                      <a:pt x="6" y="10"/>
                      <a:pt x="4" y="6"/>
                    </a:cubicBezTo>
                    <a:cubicBezTo>
                      <a:pt x="2" y="2"/>
                      <a:pt x="0" y="0"/>
                      <a:pt x="4" y="1"/>
                    </a:cubicBezTo>
                  </a:path>
                </a:pathLst>
              </a:custGeom>
              <a:noFill/>
              <a:ln w="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Group 49">
              <a:extLst>
                <a:ext uri="{FF2B5EF4-FFF2-40B4-BE49-F238E27FC236}">
                  <a16:creationId xmlns:a16="http://schemas.microsoft.com/office/drawing/2014/main" id="{FB7B7214-24BD-4D82-9AC4-F077C0E8C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9159"/>
              <a:ext cx="47" cy="19"/>
              <a:chOff x="3592" y="9159"/>
              <a:chExt cx="47" cy="19"/>
            </a:xfrm>
          </p:grpSpPr>
          <p:sp>
            <p:nvSpPr>
              <p:cNvPr id="55" name="Freeform 50">
                <a:extLst>
                  <a:ext uri="{FF2B5EF4-FFF2-40B4-BE49-F238E27FC236}">
                    <a16:creationId xmlns:a16="http://schemas.microsoft.com/office/drawing/2014/main" id="{F6A57F0E-C4F4-4BE8-816E-C7698F8E3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" y="9159"/>
                <a:ext cx="47" cy="19"/>
              </a:xfrm>
              <a:custGeom>
                <a:avLst/>
                <a:gdLst>
                  <a:gd name="T0" fmla="*/ 0 w 1773"/>
                  <a:gd name="T1" fmla="*/ 0 h 733"/>
                  <a:gd name="T2" fmla="*/ 0 w 1773"/>
                  <a:gd name="T3" fmla="*/ 0 h 733"/>
                  <a:gd name="T4" fmla="*/ 0 w 1773"/>
                  <a:gd name="T5" fmla="*/ 0 h 733"/>
                  <a:gd name="T6" fmla="*/ 0 w 1773"/>
                  <a:gd name="T7" fmla="*/ 0 h 733"/>
                  <a:gd name="T8" fmla="*/ 0 w 1773"/>
                  <a:gd name="T9" fmla="*/ 0 h 733"/>
                  <a:gd name="T10" fmla="*/ 0 w 1773"/>
                  <a:gd name="T11" fmla="*/ 0 h 733"/>
                  <a:gd name="T12" fmla="*/ 0 w 1773"/>
                  <a:gd name="T13" fmla="*/ 0 h 733"/>
                  <a:gd name="T14" fmla="*/ 0 w 1773"/>
                  <a:gd name="T15" fmla="*/ 0 h 733"/>
                  <a:gd name="T16" fmla="*/ 0 w 1773"/>
                  <a:gd name="T17" fmla="*/ 0 h 733"/>
                  <a:gd name="T18" fmla="*/ 0 w 1773"/>
                  <a:gd name="T19" fmla="*/ 0 h 733"/>
                  <a:gd name="T20" fmla="*/ 0 w 1773"/>
                  <a:gd name="T21" fmla="*/ 0 h 7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3"/>
                  <a:gd name="T34" fmla="*/ 0 h 733"/>
                  <a:gd name="T35" fmla="*/ 1773 w 1773"/>
                  <a:gd name="T36" fmla="*/ 733 h 7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3" h="733">
                    <a:moveTo>
                      <a:pt x="321" y="72"/>
                    </a:moveTo>
                    <a:cubicBezTo>
                      <a:pt x="211" y="85"/>
                      <a:pt x="0" y="34"/>
                      <a:pt x="9" y="118"/>
                    </a:cubicBezTo>
                    <a:cubicBezTo>
                      <a:pt x="17" y="203"/>
                      <a:pt x="228" y="500"/>
                      <a:pt x="363" y="589"/>
                    </a:cubicBezTo>
                    <a:cubicBezTo>
                      <a:pt x="498" y="678"/>
                      <a:pt x="646" y="640"/>
                      <a:pt x="811" y="653"/>
                    </a:cubicBezTo>
                    <a:cubicBezTo>
                      <a:pt x="975" y="665"/>
                      <a:pt x="1212" y="665"/>
                      <a:pt x="1364" y="678"/>
                    </a:cubicBezTo>
                    <a:cubicBezTo>
                      <a:pt x="1516" y="691"/>
                      <a:pt x="1672" y="733"/>
                      <a:pt x="1723" y="720"/>
                    </a:cubicBezTo>
                    <a:cubicBezTo>
                      <a:pt x="1773" y="708"/>
                      <a:pt x="1744" y="648"/>
                      <a:pt x="1655" y="610"/>
                    </a:cubicBezTo>
                    <a:cubicBezTo>
                      <a:pt x="1567" y="572"/>
                      <a:pt x="1288" y="568"/>
                      <a:pt x="1187" y="500"/>
                    </a:cubicBezTo>
                    <a:cubicBezTo>
                      <a:pt x="1085" y="432"/>
                      <a:pt x="1140" y="288"/>
                      <a:pt x="1056" y="208"/>
                    </a:cubicBezTo>
                    <a:cubicBezTo>
                      <a:pt x="971" y="127"/>
                      <a:pt x="798" y="59"/>
                      <a:pt x="676" y="29"/>
                    </a:cubicBezTo>
                    <a:cubicBezTo>
                      <a:pt x="553" y="0"/>
                      <a:pt x="431" y="59"/>
                      <a:pt x="321" y="72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Freeform 51">
                <a:extLst>
                  <a:ext uri="{FF2B5EF4-FFF2-40B4-BE49-F238E27FC236}">
                    <a16:creationId xmlns:a16="http://schemas.microsoft.com/office/drawing/2014/main" id="{F020E848-D5B4-4104-8553-DAC938D35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" y="9159"/>
                <a:ext cx="47" cy="19"/>
              </a:xfrm>
              <a:custGeom>
                <a:avLst/>
                <a:gdLst>
                  <a:gd name="T0" fmla="*/ 8 w 47"/>
                  <a:gd name="T1" fmla="*/ 1 h 19"/>
                  <a:gd name="T2" fmla="*/ 0 w 47"/>
                  <a:gd name="T3" fmla="*/ 3 h 19"/>
                  <a:gd name="T4" fmla="*/ 9 w 47"/>
                  <a:gd name="T5" fmla="*/ 15 h 19"/>
                  <a:gd name="T6" fmla="*/ 21 w 47"/>
                  <a:gd name="T7" fmla="*/ 17 h 19"/>
                  <a:gd name="T8" fmla="*/ 36 w 47"/>
                  <a:gd name="T9" fmla="*/ 18 h 19"/>
                  <a:gd name="T10" fmla="*/ 46 w 47"/>
                  <a:gd name="T11" fmla="*/ 19 h 19"/>
                  <a:gd name="T12" fmla="*/ 44 w 47"/>
                  <a:gd name="T13" fmla="*/ 16 h 19"/>
                  <a:gd name="T14" fmla="*/ 31 w 47"/>
                  <a:gd name="T15" fmla="*/ 13 h 19"/>
                  <a:gd name="T16" fmla="*/ 28 w 47"/>
                  <a:gd name="T17" fmla="*/ 5 h 19"/>
                  <a:gd name="T18" fmla="*/ 18 w 47"/>
                  <a:gd name="T19" fmla="*/ 0 h 19"/>
                  <a:gd name="T20" fmla="*/ 8 w 47"/>
                  <a:gd name="T21" fmla="*/ 1 h 1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7"/>
                  <a:gd name="T34" fmla="*/ 0 h 19"/>
                  <a:gd name="T35" fmla="*/ 47 w 47"/>
                  <a:gd name="T36" fmla="*/ 19 h 1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7" h="19">
                    <a:moveTo>
                      <a:pt x="8" y="1"/>
                    </a:moveTo>
                    <a:cubicBezTo>
                      <a:pt x="5" y="2"/>
                      <a:pt x="0" y="0"/>
                      <a:pt x="0" y="3"/>
                    </a:cubicBezTo>
                    <a:cubicBezTo>
                      <a:pt x="0" y="5"/>
                      <a:pt x="6" y="13"/>
                      <a:pt x="9" y="15"/>
                    </a:cubicBezTo>
                    <a:cubicBezTo>
                      <a:pt x="13" y="18"/>
                      <a:pt x="17" y="17"/>
                      <a:pt x="21" y="17"/>
                    </a:cubicBezTo>
                    <a:cubicBezTo>
                      <a:pt x="26" y="17"/>
                      <a:pt x="32" y="17"/>
                      <a:pt x="36" y="18"/>
                    </a:cubicBezTo>
                    <a:cubicBezTo>
                      <a:pt x="40" y="18"/>
                      <a:pt x="44" y="19"/>
                      <a:pt x="46" y="19"/>
                    </a:cubicBezTo>
                    <a:cubicBezTo>
                      <a:pt x="47" y="19"/>
                      <a:pt x="46" y="17"/>
                      <a:pt x="44" y="16"/>
                    </a:cubicBezTo>
                    <a:cubicBezTo>
                      <a:pt x="42" y="15"/>
                      <a:pt x="34" y="15"/>
                      <a:pt x="31" y="13"/>
                    </a:cubicBezTo>
                    <a:cubicBezTo>
                      <a:pt x="29" y="11"/>
                      <a:pt x="30" y="7"/>
                      <a:pt x="28" y="5"/>
                    </a:cubicBezTo>
                    <a:cubicBezTo>
                      <a:pt x="26" y="3"/>
                      <a:pt x="21" y="1"/>
                      <a:pt x="18" y="0"/>
                    </a:cubicBezTo>
                    <a:cubicBezTo>
                      <a:pt x="14" y="0"/>
                      <a:pt x="11" y="1"/>
                      <a:pt x="8" y="1"/>
                    </a:cubicBezTo>
                  </a:path>
                </a:pathLst>
              </a:custGeom>
              <a:noFill/>
              <a:ln w="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65636A14-BB2F-4A27-8990-945D949B8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" y="9123"/>
              <a:ext cx="41" cy="82"/>
            </a:xfrm>
            <a:custGeom>
              <a:avLst/>
              <a:gdLst>
                <a:gd name="T0" fmla="*/ 0 w 41"/>
                <a:gd name="T1" fmla="*/ 0 h 82"/>
                <a:gd name="T2" fmla="*/ 3 w 41"/>
                <a:gd name="T3" fmla="*/ 15 h 82"/>
                <a:gd name="T4" fmla="*/ 22 w 41"/>
                <a:gd name="T5" fmla="*/ 33 h 82"/>
                <a:gd name="T6" fmla="*/ 38 w 41"/>
                <a:gd name="T7" fmla="*/ 71 h 82"/>
                <a:gd name="T8" fmla="*/ 39 w 41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2"/>
                <a:gd name="T17" fmla="*/ 41 w 41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2">
                  <a:moveTo>
                    <a:pt x="0" y="0"/>
                  </a:moveTo>
                  <a:cubicBezTo>
                    <a:pt x="0" y="4"/>
                    <a:pt x="0" y="9"/>
                    <a:pt x="3" y="15"/>
                  </a:cubicBezTo>
                  <a:cubicBezTo>
                    <a:pt x="7" y="20"/>
                    <a:pt x="16" y="24"/>
                    <a:pt x="22" y="33"/>
                  </a:cubicBezTo>
                  <a:cubicBezTo>
                    <a:pt x="28" y="43"/>
                    <a:pt x="35" y="63"/>
                    <a:pt x="38" y="71"/>
                  </a:cubicBezTo>
                  <a:cubicBezTo>
                    <a:pt x="41" y="79"/>
                    <a:pt x="40" y="80"/>
                    <a:pt x="39" y="82"/>
                  </a:cubicBezTo>
                </a:path>
              </a:pathLst>
            </a:cu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4FE73B51-B701-410C-9B7E-E76227363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" y="9146"/>
              <a:ext cx="24" cy="31"/>
            </a:xfrm>
            <a:custGeom>
              <a:avLst/>
              <a:gdLst>
                <a:gd name="T0" fmla="*/ 14 w 24"/>
                <a:gd name="T1" fmla="*/ 0 h 31"/>
                <a:gd name="T2" fmla="*/ 24 w 24"/>
                <a:gd name="T3" fmla="*/ 16 h 31"/>
                <a:gd name="T4" fmla="*/ 16 w 24"/>
                <a:gd name="T5" fmla="*/ 26 h 31"/>
                <a:gd name="T6" fmla="*/ 6 w 24"/>
                <a:gd name="T7" fmla="*/ 30 h 31"/>
                <a:gd name="T8" fmla="*/ 0 w 24"/>
                <a:gd name="T9" fmla="*/ 3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1"/>
                <a:gd name="T17" fmla="*/ 24 w 24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1">
                  <a:moveTo>
                    <a:pt x="14" y="0"/>
                  </a:moveTo>
                  <a:cubicBezTo>
                    <a:pt x="19" y="5"/>
                    <a:pt x="23" y="11"/>
                    <a:pt x="24" y="16"/>
                  </a:cubicBezTo>
                  <a:cubicBezTo>
                    <a:pt x="24" y="20"/>
                    <a:pt x="19" y="24"/>
                    <a:pt x="16" y="26"/>
                  </a:cubicBezTo>
                  <a:cubicBezTo>
                    <a:pt x="13" y="29"/>
                    <a:pt x="9" y="30"/>
                    <a:pt x="6" y="30"/>
                  </a:cubicBezTo>
                  <a:cubicBezTo>
                    <a:pt x="3" y="31"/>
                    <a:pt x="2" y="31"/>
                    <a:pt x="0" y="30"/>
                  </a:cubicBezTo>
                </a:path>
              </a:pathLst>
            </a:cu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83172062-F34B-486D-BC79-7C36A94F8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3" y="8975"/>
              <a:ext cx="115" cy="60"/>
              <a:chOff x="3623" y="8975"/>
              <a:chExt cx="115" cy="60"/>
            </a:xfrm>
          </p:grpSpPr>
          <p:sp>
            <p:nvSpPr>
              <p:cNvPr id="53" name="Freeform 55">
                <a:extLst>
                  <a:ext uri="{FF2B5EF4-FFF2-40B4-BE49-F238E27FC236}">
                    <a16:creationId xmlns:a16="http://schemas.microsoft.com/office/drawing/2014/main" id="{4144034B-990E-43DD-86B5-5FC840B14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8975"/>
                <a:ext cx="115" cy="60"/>
              </a:xfrm>
              <a:custGeom>
                <a:avLst/>
                <a:gdLst>
                  <a:gd name="T0" fmla="*/ 0 w 4300"/>
                  <a:gd name="T1" fmla="*/ 0 h 2214"/>
                  <a:gd name="T2" fmla="*/ 0 w 4300"/>
                  <a:gd name="T3" fmla="*/ 0 h 2214"/>
                  <a:gd name="T4" fmla="*/ 0 w 4300"/>
                  <a:gd name="T5" fmla="*/ 0 h 2214"/>
                  <a:gd name="T6" fmla="*/ 0 w 4300"/>
                  <a:gd name="T7" fmla="*/ 0 h 2214"/>
                  <a:gd name="T8" fmla="*/ 0 w 4300"/>
                  <a:gd name="T9" fmla="*/ 0 h 2214"/>
                  <a:gd name="T10" fmla="*/ 0 w 4300"/>
                  <a:gd name="T11" fmla="*/ 0 h 2214"/>
                  <a:gd name="T12" fmla="*/ 0 w 4300"/>
                  <a:gd name="T13" fmla="*/ 0 h 2214"/>
                  <a:gd name="T14" fmla="*/ 0 w 4300"/>
                  <a:gd name="T15" fmla="*/ 0 h 2214"/>
                  <a:gd name="T16" fmla="*/ 0 w 4300"/>
                  <a:gd name="T17" fmla="*/ 0 h 2214"/>
                  <a:gd name="T18" fmla="*/ 0 w 4300"/>
                  <a:gd name="T19" fmla="*/ 0 h 2214"/>
                  <a:gd name="T20" fmla="*/ 0 w 4300"/>
                  <a:gd name="T21" fmla="*/ 0 h 22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00"/>
                  <a:gd name="T34" fmla="*/ 0 h 2214"/>
                  <a:gd name="T35" fmla="*/ 4300 w 4300"/>
                  <a:gd name="T36" fmla="*/ 2214 h 22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00" h="2214">
                    <a:moveTo>
                      <a:pt x="275" y="906"/>
                    </a:moveTo>
                    <a:cubicBezTo>
                      <a:pt x="550" y="720"/>
                      <a:pt x="1676" y="204"/>
                      <a:pt x="2019" y="102"/>
                    </a:cubicBezTo>
                    <a:cubicBezTo>
                      <a:pt x="2362" y="0"/>
                      <a:pt x="2167" y="178"/>
                      <a:pt x="2332" y="284"/>
                    </a:cubicBezTo>
                    <a:cubicBezTo>
                      <a:pt x="2497" y="390"/>
                      <a:pt x="2802" y="623"/>
                      <a:pt x="3001" y="728"/>
                    </a:cubicBezTo>
                    <a:cubicBezTo>
                      <a:pt x="3200" y="834"/>
                      <a:pt x="3335" y="703"/>
                      <a:pt x="3534" y="932"/>
                    </a:cubicBezTo>
                    <a:cubicBezTo>
                      <a:pt x="3733" y="1160"/>
                      <a:pt x="4300" y="2011"/>
                      <a:pt x="4207" y="2112"/>
                    </a:cubicBezTo>
                    <a:cubicBezTo>
                      <a:pt x="4114" y="2214"/>
                      <a:pt x="3352" y="1668"/>
                      <a:pt x="2975" y="1554"/>
                    </a:cubicBezTo>
                    <a:cubicBezTo>
                      <a:pt x="2599" y="1439"/>
                      <a:pt x="2366" y="1435"/>
                      <a:pt x="1951" y="1422"/>
                    </a:cubicBezTo>
                    <a:cubicBezTo>
                      <a:pt x="1536" y="1410"/>
                      <a:pt x="741" y="1520"/>
                      <a:pt x="478" y="1486"/>
                    </a:cubicBezTo>
                    <a:cubicBezTo>
                      <a:pt x="216" y="1452"/>
                      <a:pt x="402" y="1312"/>
                      <a:pt x="364" y="1219"/>
                    </a:cubicBezTo>
                    <a:cubicBezTo>
                      <a:pt x="326" y="1126"/>
                      <a:pt x="0" y="1092"/>
                      <a:pt x="275" y="906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56">
                <a:extLst>
                  <a:ext uri="{FF2B5EF4-FFF2-40B4-BE49-F238E27FC236}">
                    <a16:creationId xmlns:a16="http://schemas.microsoft.com/office/drawing/2014/main" id="{F53FD41A-FC53-4C0F-AF07-EC17688D4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8975"/>
                <a:ext cx="115" cy="60"/>
              </a:xfrm>
              <a:custGeom>
                <a:avLst/>
                <a:gdLst>
                  <a:gd name="T0" fmla="*/ 7 w 115"/>
                  <a:gd name="T1" fmla="*/ 25 h 60"/>
                  <a:gd name="T2" fmla="*/ 54 w 115"/>
                  <a:gd name="T3" fmla="*/ 3 h 60"/>
                  <a:gd name="T4" fmla="*/ 62 w 115"/>
                  <a:gd name="T5" fmla="*/ 8 h 60"/>
                  <a:gd name="T6" fmla="*/ 80 w 115"/>
                  <a:gd name="T7" fmla="*/ 20 h 60"/>
                  <a:gd name="T8" fmla="*/ 94 w 115"/>
                  <a:gd name="T9" fmla="*/ 25 h 60"/>
                  <a:gd name="T10" fmla="*/ 112 w 115"/>
                  <a:gd name="T11" fmla="*/ 57 h 60"/>
                  <a:gd name="T12" fmla="*/ 79 w 115"/>
                  <a:gd name="T13" fmla="*/ 42 h 60"/>
                  <a:gd name="T14" fmla="*/ 52 w 115"/>
                  <a:gd name="T15" fmla="*/ 39 h 60"/>
                  <a:gd name="T16" fmla="*/ 12 w 115"/>
                  <a:gd name="T17" fmla="*/ 40 h 60"/>
                  <a:gd name="T18" fmla="*/ 9 w 115"/>
                  <a:gd name="T19" fmla="*/ 33 h 60"/>
                  <a:gd name="T20" fmla="*/ 7 w 115"/>
                  <a:gd name="T21" fmla="*/ 25 h 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5"/>
                  <a:gd name="T34" fmla="*/ 0 h 60"/>
                  <a:gd name="T35" fmla="*/ 115 w 115"/>
                  <a:gd name="T36" fmla="*/ 60 h 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5" h="60">
                    <a:moveTo>
                      <a:pt x="7" y="25"/>
                    </a:moveTo>
                    <a:cubicBezTo>
                      <a:pt x="14" y="20"/>
                      <a:pt x="45" y="6"/>
                      <a:pt x="54" y="3"/>
                    </a:cubicBezTo>
                    <a:cubicBezTo>
                      <a:pt x="63" y="0"/>
                      <a:pt x="58" y="5"/>
                      <a:pt x="62" y="8"/>
                    </a:cubicBezTo>
                    <a:cubicBezTo>
                      <a:pt x="67" y="11"/>
                      <a:pt x="75" y="17"/>
                      <a:pt x="80" y="20"/>
                    </a:cubicBezTo>
                    <a:cubicBezTo>
                      <a:pt x="85" y="23"/>
                      <a:pt x="89" y="19"/>
                      <a:pt x="94" y="25"/>
                    </a:cubicBezTo>
                    <a:cubicBezTo>
                      <a:pt x="100" y="32"/>
                      <a:pt x="115" y="55"/>
                      <a:pt x="112" y="57"/>
                    </a:cubicBezTo>
                    <a:cubicBezTo>
                      <a:pt x="110" y="60"/>
                      <a:pt x="90" y="45"/>
                      <a:pt x="79" y="42"/>
                    </a:cubicBezTo>
                    <a:cubicBezTo>
                      <a:pt x="69" y="39"/>
                      <a:pt x="63" y="39"/>
                      <a:pt x="52" y="39"/>
                    </a:cubicBezTo>
                    <a:cubicBezTo>
                      <a:pt x="41" y="38"/>
                      <a:pt x="20" y="41"/>
                      <a:pt x="12" y="40"/>
                    </a:cubicBezTo>
                    <a:cubicBezTo>
                      <a:pt x="5" y="39"/>
                      <a:pt x="10" y="36"/>
                      <a:pt x="9" y="33"/>
                    </a:cubicBezTo>
                    <a:cubicBezTo>
                      <a:pt x="8" y="31"/>
                      <a:pt x="0" y="30"/>
                      <a:pt x="7" y="25"/>
                    </a:cubicBezTo>
                  </a:path>
                </a:pathLst>
              </a:custGeom>
              <a:noFill/>
              <a:ln w="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57">
              <a:extLst>
                <a:ext uri="{FF2B5EF4-FFF2-40B4-BE49-F238E27FC236}">
                  <a16:creationId xmlns:a16="http://schemas.microsoft.com/office/drawing/2014/main" id="{D09E3106-1BA3-447A-B603-3BCDD578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3" y="9037"/>
              <a:ext cx="24" cy="29"/>
              <a:chOff x="3673" y="9037"/>
              <a:chExt cx="24" cy="29"/>
            </a:xfrm>
          </p:grpSpPr>
          <p:sp>
            <p:nvSpPr>
              <p:cNvPr id="51" name="Freeform 58">
                <a:extLst>
                  <a:ext uri="{FF2B5EF4-FFF2-40B4-BE49-F238E27FC236}">
                    <a16:creationId xmlns:a16="http://schemas.microsoft.com/office/drawing/2014/main" id="{8B60BD20-D3D1-4EA7-8832-32478F48D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" y="9037"/>
                <a:ext cx="24" cy="29"/>
              </a:xfrm>
              <a:custGeom>
                <a:avLst/>
                <a:gdLst>
                  <a:gd name="T0" fmla="*/ 0 w 887"/>
                  <a:gd name="T1" fmla="*/ 0 h 1073"/>
                  <a:gd name="T2" fmla="*/ 0 w 887"/>
                  <a:gd name="T3" fmla="*/ 0 h 1073"/>
                  <a:gd name="T4" fmla="*/ 0 w 887"/>
                  <a:gd name="T5" fmla="*/ 0 h 1073"/>
                  <a:gd name="T6" fmla="*/ 0 w 887"/>
                  <a:gd name="T7" fmla="*/ 0 h 1073"/>
                  <a:gd name="T8" fmla="*/ 0 w 887"/>
                  <a:gd name="T9" fmla="*/ 0 h 1073"/>
                  <a:gd name="T10" fmla="*/ 0 w 887"/>
                  <a:gd name="T11" fmla="*/ 0 h 1073"/>
                  <a:gd name="T12" fmla="*/ 0 w 887"/>
                  <a:gd name="T13" fmla="*/ 0 h 10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7"/>
                  <a:gd name="T22" fmla="*/ 0 h 1073"/>
                  <a:gd name="T23" fmla="*/ 887 w 887"/>
                  <a:gd name="T24" fmla="*/ 1073 h 10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7" h="1073">
                    <a:moveTo>
                      <a:pt x="718" y="249"/>
                    </a:moveTo>
                    <a:cubicBezTo>
                      <a:pt x="688" y="220"/>
                      <a:pt x="671" y="271"/>
                      <a:pt x="562" y="249"/>
                    </a:cubicBezTo>
                    <a:cubicBezTo>
                      <a:pt x="452" y="228"/>
                      <a:pt x="101" y="0"/>
                      <a:pt x="51" y="118"/>
                    </a:cubicBezTo>
                    <a:cubicBezTo>
                      <a:pt x="0" y="237"/>
                      <a:pt x="123" y="854"/>
                      <a:pt x="249" y="964"/>
                    </a:cubicBezTo>
                    <a:cubicBezTo>
                      <a:pt x="376" y="1073"/>
                      <a:pt x="726" y="854"/>
                      <a:pt x="807" y="765"/>
                    </a:cubicBezTo>
                    <a:cubicBezTo>
                      <a:pt x="887" y="676"/>
                      <a:pt x="756" y="516"/>
                      <a:pt x="739" y="431"/>
                    </a:cubicBezTo>
                    <a:cubicBezTo>
                      <a:pt x="722" y="347"/>
                      <a:pt x="747" y="279"/>
                      <a:pt x="718" y="24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Freeform 59">
                <a:extLst>
                  <a:ext uri="{FF2B5EF4-FFF2-40B4-BE49-F238E27FC236}">
                    <a16:creationId xmlns:a16="http://schemas.microsoft.com/office/drawing/2014/main" id="{49C79995-78BA-42A4-B77D-218465A49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" y="9037"/>
                <a:ext cx="24" cy="29"/>
              </a:xfrm>
              <a:custGeom>
                <a:avLst/>
                <a:gdLst>
                  <a:gd name="T0" fmla="*/ 19 w 24"/>
                  <a:gd name="T1" fmla="*/ 7 h 29"/>
                  <a:gd name="T2" fmla="*/ 15 w 24"/>
                  <a:gd name="T3" fmla="*/ 7 h 29"/>
                  <a:gd name="T4" fmla="*/ 1 w 24"/>
                  <a:gd name="T5" fmla="*/ 3 h 29"/>
                  <a:gd name="T6" fmla="*/ 7 w 24"/>
                  <a:gd name="T7" fmla="*/ 26 h 29"/>
                  <a:gd name="T8" fmla="*/ 22 w 24"/>
                  <a:gd name="T9" fmla="*/ 21 h 29"/>
                  <a:gd name="T10" fmla="*/ 20 w 24"/>
                  <a:gd name="T11" fmla="*/ 12 h 29"/>
                  <a:gd name="T12" fmla="*/ 19 w 24"/>
                  <a:gd name="T13" fmla="*/ 7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29"/>
                  <a:gd name="T23" fmla="*/ 24 w 24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29">
                    <a:moveTo>
                      <a:pt x="19" y="7"/>
                    </a:moveTo>
                    <a:cubicBezTo>
                      <a:pt x="18" y="6"/>
                      <a:pt x="18" y="7"/>
                      <a:pt x="15" y="7"/>
                    </a:cubicBezTo>
                    <a:cubicBezTo>
                      <a:pt x="12" y="6"/>
                      <a:pt x="3" y="0"/>
                      <a:pt x="1" y="3"/>
                    </a:cubicBezTo>
                    <a:cubicBezTo>
                      <a:pt x="0" y="6"/>
                      <a:pt x="3" y="23"/>
                      <a:pt x="7" y="26"/>
                    </a:cubicBezTo>
                    <a:cubicBezTo>
                      <a:pt x="10" y="29"/>
                      <a:pt x="20" y="23"/>
                      <a:pt x="22" y="21"/>
                    </a:cubicBezTo>
                    <a:cubicBezTo>
                      <a:pt x="24" y="18"/>
                      <a:pt x="20" y="14"/>
                      <a:pt x="20" y="12"/>
                    </a:cubicBezTo>
                    <a:cubicBezTo>
                      <a:pt x="19" y="9"/>
                      <a:pt x="20" y="7"/>
                      <a:pt x="19" y="7"/>
                    </a:cubicBezTo>
                  </a:path>
                </a:pathLst>
              </a:custGeom>
              <a:noFill/>
              <a:ln w="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Freeform 60">
              <a:extLst>
                <a:ext uri="{FF2B5EF4-FFF2-40B4-BE49-F238E27FC236}">
                  <a16:creationId xmlns:a16="http://schemas.microsoft.com/office/drawing/2014/main" id="{5DB520BB-234D-4A5A-9F8B-189CFF1BC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9021"/>
              <a:ext cx="69" cy="33"/>
            </a:xfrm>
            <a:custGeom>
              <a:avLst/>
              <a:gdLst>
                <a:gd name="T0" fmla="*/ 69 w 69"/>
                <a:gd name="T1" fmla="*/ 33 h 33"/>
                <a:gd name="T2" fmla="*/ 30 w 69"/>
                <a:gd name="T3" fmla="*/ 25 h 33"/>
                <a:gd name="T4" fmla="*/ 4 w 69"/>
                <a:gd name="T5" fmla="*/ 15 h 33"/>
                <a:gd name="T6" fmla="*/ 4 w 69"/>
                <a:gd name="T7" fmla="*/ 3 h 33"/>
                <a:gd name="T8" fmla="*/ 10 w 69"/>
                <a:gd name="T9" fmla="*/ 3 h 33"/>
                <a:gd name="T10" fmla="*/ 51 w 69"/>
                <a:gd name="T11" fmla="*/ 18 h 33"/>
                <a:gd name="T12" fmla="*/ 60 w 69"/>
                <a:gd name="T13" fmla="*/ 20 h 33"/>
                <a:gd name="T14" fmla="*/ 65 w 69"/>
                <a:gd name="T15" fmla="*/ 24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"/>
                <a:gd name="T25" fmla="*/ 0 h 33"/>
                <a:gd name="T26" fmla="*/ 69 w 69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" h="33">
                  <a:moveTo>
                    <a:pt x="69" y="33"/>
                  </a:moveTo>
                  <a:cubicBezTo>
                    <a:pt x="55" y="30"/>
                    <a:pt x="41" y="28"/>
                    <a:pt x="30" y="25"/>
                  </a:cubicBezTo>
                  <a:cubicBezTo>
                    <a:pt x="19" y="22"/>
                    <a:pt x="8" y="19"/>
                    <a:pt x="4" y="15"/>
                  </a:cubicBezTo>
                  <a:cubicBezTo>
                    <a:pt x="0" y="11"/>
                    <a:pt x="3" y="5"/>
                    <a:pt x="4" y="3"/>
                  </a:cubicBezTo>
                  <a:cubicBezTo>
                    <a:pt x="5" y="1"/>
                    <a:pt x="2" y="0"/>
                    <a:pt x="10" y="3"/>
                  </a:cubicBezTo>
                  <a:cubicBezTo>
                    <a:pt x="18" y="5"/>
                    <a:pt x="42" y="16"/>
                    <a:pt x="51" y="18"/>
                  </a:cubicBezTo>
                  <a:cubicBezTo>
                    <a:pt x="59" y="21"/>
                    <a:pt x="57" y="19"/>
                    <a:pt x="60" y="20"/>
                  </a:cubicBezTo>
                  <a:cubicBezTo>
                    <a:pt x="62" y="21"/>
                    <a:pt x="64" y="22"/>
                    <a:pt x="65" y="24"/>
                  </a:cubicBezTo>
                </a:path>
              </a:pathLst>
            </a:cu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42FB068C-8F39-45A8-9003-46EFF8BE1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9053"/>
              <a:ext cx="59" cy="35"/>
            </a:xfrm>
            <a:custGeom>
              <a:avLst/>
              <a:gdLst>
                <a:gd name="T0" fmla="*/ 41 w 59"/>
                <a:gd name="T1" fmla="*/ 0 h 35"/>
                <a:gd name="T2" fmla="*/ 16 w 59"/>
                <a:gd name="T3" fmla="*/ 6 h 35"/>
                <a:gd name="T4" fmla="*/ 2 w 59"/>
                <a:gd name="T5" fmla="*/ 11 h 35"/>
                <a:gd name="T6" fmla="*/ 3 w 59"/>
                <a:gd name="T7" fmla="*/ 26 h 35"/>
                <a:gd name="T8" fmla="*/ 10 w 59"/>
                <a:gd name="T9" fmla="*/ 34 h 35"/>
                <a:gd name="T10" fmla="*/ 37 w 59"/>
                <a:gd name="T11" fmla="*/ 18 h 35"/>
                <a:gd name="T12" fmla="*/ 59 w 59"/>
                <a:gd name="T13" fmla="*/ 11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35"/>
                <a:gd name="T23" fmla="*/ 59 w 59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35">
                  <a:moveTo>
                    <a:pt x="41" y="0"/>
                  </a:moveTo>
                  <a:cubicBezTo>
                    <a:pt x="32" y="3"/>
                    <a:pt x="23" y="5"/>
                    <a:pt x="16" y="6"/>
                  </a:cubicBezTo>
                  <a:cubicBezTo>
                    <a:pt x="10" y="8"/>
                    <a:pt x="4" y="8"/>
                    <a:pt x="2" y="11"/>
                  </a:cubicBezTo>
                  <a:cubicBezTo>
                    <a:pt x="0" y="15"/>
                    <a:pt x="2" y="22"/>
                    <a:pt x="3" y="26"/>
                  </a:cubicBezTo>
                  <a:cubicBezTo>
                    <a:pt x="5" y="29"/>
                    <a:pt x="4" y="35"/>
                    <a:pt x="10" y="34"/>
                  </a:cubicBezTo>
                  <a:cubicBezTo>
                    <a:pt x="15" y="32"/>
                    <a:pt x="29" y="22"/>
                    <a:pt x="37" y="18"/>
                  </a:cubicBezTo>
                  <a:cubicBezTo>
                    <a:pt x="45" y="14"/>
                    <a:pt x="52" y="12"/>
                    <a:pt x="59" y="11"/>
                  </a:cubicBezTo>
                </a:path>
              </a:pathLst>
            </a:cu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kern="0">
                <a:solidFill>
                  <a:srgbClr val="000000"/>
                </a:solidFill>
              </a:endParaRPr>
            </a:p>
          </p:txBody>
        </p:sp>
        <p:grpSp>
          <p:nvGrpSpPr>
            <p:cNvPr id="45" name="Group 62">
              <a:extLst>
                <a:ext uri="{FF2B5EF4-FFF2-40B4-BE49-F238E27FC236}">
                  <a16:creationId xmlns:a16="http://schemas.microsoft.com/office/drawing/2014/main" id="{F1D849EF-8C93-4511-B391-5C6D93C74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0" y="8997"/>
              <a:ext cx="122" cy="175"/>
              <a:chOff x="3890" y="8997"/>
              <a:chExt cx="122" cy="175"/>
            </a:xfrm>
          </p:grpSpPr>
          <p:sp>
            <p:nvSpPr>
              <p:cNvPr id="49" name="Freeform 63">
                <a:extLst>
                  <a:ext uri="{FF2B5EF4-FFF2-40B4-BE49-F238E27FC236}">
                    <a16:creationId xmlns:a16="http://schemas.microsoft.com/office/drawing/2014/main" id="{D6C756FC-1469-490A-AA17-2FD8F1268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8997"/>
                <a:ext cx="122" cy="175"/>
              </a:xfrm>
              <a:custGeom>
                <a:avLst/>
                <a:gdLst>
                  <a:gd name="T0" fmla="*/ 0 w 4553"/>
                  <a:gd name="T1" fmla="*/ 0 h 6494"/>
                  <a:gd name="T2" fmla="*/ 0 w 4553"/>
                  <a:gd name="T3" fmla="*/ 0 h 6494"/>
                  <a:gd name="T4" fmla="*/ 0 w 4553"/>
                  <a:gd name="T5" fmla="*/ 0 h 6494"/>
                  <a:gd name="T6" fmla="*/ 0 w 4553"/>
                  <a:gd name="T7" fmla="*/ 0 h 6494"/>
                  <a:gd name="T8" fmla="*/ 0 w 4553"/>
                  <a:gd name="T9" fmla="*/ 0 h 6494"/>
                  <a:gd name="T10" fmla="*/ 0 w 4553"/>
                  <a:gd name="T11" fmla="*/ 0 h 6494"/>
                  <a:gd name="T12" fmla="*/ 0 w 4553"/>
                  <a:gd name="T13" fmla="*/ 0 h 6494"/>
                  <a:gd name="T14" fmla="*/ 0 w 4553"/>
                  <a:gd name="T15" fmla="*/ 0 h 6494"/>
                  <a:gd name="T16" fmla="*/ 0 w 4553"/>
                  <a:gd name="T17" fmla="*/ 0 h 6494"/>
                  <a:gd name="T18" fmla="*/ 0 w 4553"/>
                  <a:gd name="T19" fmla="*/ 0 h 6494"/>
                  <a:gd name="T20" fmla="*/ 0 w 4553"/>
                  <a:gd name="T21" fmla="*/ 0 h 6494"/>
                  <a:gd name="T22" fmla="*/ 0 w 4553"/>
                  <a:gd name="T23" fmla="*/ 0 h 6494"/>
                  <a:gd name="T24" fmla="*/ 0 w 4553"/>
                  <a:gd name="T25" fmla="*/ 0 h 6494"/>
                  <a:gd name="T26" fmla="*/ 0 w 4553"/>
                  <a:gd name="T27" fmla="*/ 0 h 6494"/>
                  <a:gd name="T28" fmla="*/ 0 w 4553"/>
                  <a:gd name="T29" fmla="*/ 0 h 64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53"/>
                  <a:gd name="T46" fmla="*/ 0 h 6494"/>
                  <a:gd name="T47" fmla="*/ 4553 w 4553"/>
                  <a:gd name="T48" fmla="*/ 6494 h 64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53" h="6494">
                    <a:moveTo>
                      <a:pt x="563" y="6011"/>
                    </a:moveTo>
                    <a:cubicBezTo>
                      <a:pt x="736" y="6210"/>
                      <a:pt x="1007" y="6468"/>
                      <a:pt x="1380" y="6481"/>
                    </a:cubicBezTo>
                    <a:cubicBezTo>
                      <a:pt x="1752" y="6494"/>
                      <a:pt x="2425" y="6337"/>
                      <a:pt x="2797" y="6096"/>
                    </a:cubicBezTo>
                    <a:cubicBezTo>
                      <a:pt x="3170" y="5854"/>
                      <a:pt x="3369" y="5299"/>
                      <a:pt x="3610" y="5020"/>
                    </a:cubicBezTo>
                    <a:cubicBezTo>
                      <a:pt x="3851" y="4740"/>
                      <a:pt x="4096" y="4833"/>
                      <a:pt x="4253" y="4418"/>
                    </a:cubicBezTo>
                    <a:cubicBezTo>
                      <a:pt x="4410" y="4003"/>
                      <a:pt x="4553" y="3101"/>
                      <a:pt x="4553" y="2529"/>
                    </a:cubicBezTo>
                    <a:cubicBezTo>
                      <a:pt x="4553" y="1957"/>
                      <a:pt x="4401" y="1356"/>
                      <a:pt x="4253" y="983"/>
                    </a:cubicBezTo>
                    <a:cubicBezTo>
                      <a:pt x="4105" y="610"/>
                      <a:pt x="3986" y="433"/>
                      <a:pt x="3656" y="297"/>
                    </a:cubicBezTo>
                    <a:cubicBezTo>
                      <a:pt x="3326" y="161"/>
                      <a:pt x="2708" y="0"/>
                      <a:pt x="2281" y="170"/>
                    </a:cubicBezTo>
                    <a:cubicBezTo>
                      <a:pt x="1854" y="339"/>
                      <a:pt x="1346" y="975"/>
                      <a:pt x="1079" y="1326"/>
                    </a:cubicBezTo>
                    <a:cubicBezTo>
                      <a:pt x="813" y="1678"/>
                      <a:pt x="808" y="1885"/>
                      <a:pt x="694" y="2271"/>
                    </a:cubicBezTo>
                    <a:cubicBezTo>
                      <a:pt x="580" y="2656"/>
                      <a:pt x="508" y="3304"/>
                      <a:pt x="394" y="3647"/>
                    </a:cubicBezTo>
                    <a:cubicBezTo>
                      <a:pt x="279" y="3991"/>
                      <a:pt x="17" y="4063"/>
                      <a:pt x="9" y="4334"/>
                    </a:cubicBezTo>
                    <a:cubicBezTo>
                      <a:pt x="0" y="4605"/>
                      <a:pt x="246" y="4999"/>
                      <a:pt x="351" y="5278"/>
                    </a:cubicBezTo>
                    <a:cubicBezTo>
                      <a:pt x="457" y="5558"/>
                      <a:pt x="389" y="5812"/>
                      <a:pt x="563" y="601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64">
                <a:extLst>
                  <a:ext uri="{FF2B5EF4-FFF2-40B4-BE49-F238E27FC236}">
                    <a16:creationId xmlns:a16="http://schemas.microsoft.com/office/drawing/2014/main" id="{D247CE48-275E-4CD8-AC1E-CC624FB7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8997"/>
                <a:ext cx="122" cy="175"/>
              </a:xfrm>
              <a:custGeom>
                <a:avLst/>
                <a:gdLst>
                  <a:gd name="T0" fmla="*/ 15 w 122"/>
                  <a:gd name="T1" fmla="*/ 162 h 175"/>
                  <a:gd name="T2" fmla="*/ 37 w 122"/>
                  <a:gd name="T3" fmla="*/ 175 h 175"/>
                  <a:gd name="T4" fmla="*/ 75 w 122"/>
                  <a:gd name="T5" fmla="*/ 164 h 175"/>
                  <a:gd name="T6" fmla="*/ 96 w 122"/>
                  <a:gd name="T7" fmla="*/ 135 h 175"/>
                  <a:gd name="T8" fmla="*/ 114 w 122"/>
                  <a:gd name="T9" fmla="*/ 119 h 175"/>
                  <a:gd name="T10" fmla="*/ 122 w 122"/>
                  <a:gd name="T11" fmla="*/ 68 h 175"/>
                  <a:gd name="T12" fmla="*/ 114 w 122"/>
                  <a:gd name="T13" fmla="*/ 26 h 175"/>
                  <a:gd name="T14" fmla="*/ 98 w 122"/>
                  <a:gd name="T15" fmla="*/ 8 h 175"/>
                  <a:gd name="T16" fmla="*/ 61 w 122"/>
                  <a:gd name="T17" fmla="*/ 4 h 175"/>
                  <a:gd name="T18" fmla="*/ 29 w 122"/>
                  <a:gd name="T19" fmla="*/ 36 h 175"/>
                  <a:gd name="T20" fmla="*/ 18 w 122"/>
                  <a:gd name="T21" fmla="*/ 61 h 175"/>
                  <a:gd name="T22" fmla="*/ 10 w 122"/>
                  <a:gd name="T23" fmla="*/ 98 h 175"/>
                  <a:gd name="T24" fmla="*/ 0 w 122"/>
                  <a:gd name="T25" fmla="*/ 117 h 175"/>
                  <a:gd name="T26" fmla="*/ 9 w 122"/>
                  <a:gd name="T27" fmla="*/ 142 h 175"/>
                  <a:gd name="T28" fmla="*/ 15 w 122"/>
                  <a:gd name="T29" fmla="*/ 162 h 17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2"/>
                  <a:gd name="T46" fmla="*/ 0 h 175"/>
                  <a:gd name="T47" fmla="*/ 122 w 122"/>
                  <a:gd name="T48" fmla="*/ 175 h 17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2" h="175">
                    <a:moveTo>
                      <a:pt x="15" y="162"/>
                    </a:moveTo>
                    <a:cubicBezTo>
                      <a:pt x="19" y="167"/>
                      <a:pt x="27" y="174"/>
                      <a:pt x="37" y="175"/>
                    </a:cubicBezTo>
                    <a:cubicBezTo>
                      <a:pt x="47" y="175"/>
                      <a:pt x="65" y="171"/>
                      <a:pt x="75" y="164"/>
                    </a:cubicBezTo>
                    <a:cubicBezTo>
                      <a:pt x="85" y="158"/>
                      <a:pt x="90" y="143"/>
                      <a:pt x="96" y="135"/>
                    </a:cubicBezTo>
                    <a:cubicBezTo>
                      <a:pt x="103" y="128"/>
                      <a:pt x="110" y="130"/>
                      <a:pt x="114" y="119"/>
                    </a:cubicBezTo>
                    <a:cubicBezTo>
                      <a:pt x="118" y="108"/>
                      <a:pt x="122" y="84"/>
                      <a:pt x="122" y="68"/>
                    </a:cubicBezTo>
                    <a:cubicBezTo>
                      <a:pt x="122" y="53"/>
                      <a:pt x="118" y="36"/>
                      <a:pt x="114" y="26"/>
                    </a:cubicBezTo>
                    <a:cubicBezTo>
                      <a:pt x="110" y="16"/>
                      <a:pt x="107" y="12"/>
                      <a:pt x="98" y="8"/>
                    </a:cubicBezTo>
                    <a:cubicBezTo>
                      <a:pt x="89" y="4"/>
                      <a:pt x="72" y="0"/>
                      <a:pt x="61" y="4"/>
                    </a:cubicBezTo>
                    <a:cubicBezTo>
                      <a:pt x="49" y="9"/>
                      <a:pt x="36" y="26"/>
                      <a:pt x="29" y="36"/>
                    </a:cubicBezTo>
                    <a:cubicBezTo>
                      <a:pt x="21" y="45"/>
                      <a:pt x="21" y="51"/>
                      <a:pt x="18" y="61"/>
                    </a:cubicBezTo>
                    <a:cubicBezTo>
                      <a:pt x="15" y="71"/>
                      <a:pt x="13" y="89"/>
                      <a:pt x="10" y="98"/>
                    </a:cubicBezTo>
                    <a:cubicBezTo>
                      <a:pt x="7" y="108"/>
                      <a:pt x="0" y="109"/>
                      <a:pt x="0" y="117"/>
                    </a:cubicBezTo>
                    <a:cubicBezTo>
                      <a:pt x="0" y="124"/>
                      <a:pt x="6" y="135"/>
                      <a:pt x="9" y="142"/>
                    </a:cubicBezTo>
                    <a:cubicBezTo>
                      <a:pt x="12" y="150"/>
                      <a:pt x="10" y="157"/>
                      <a:pt x="15" y="162"/>
                    </a:cubicBezTo>
                  </a:path>
                </a:pathLst>
              </a:custGeom>
              <a:noFill/>
              <a:ln w="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Group 65">
              <a:extLst>
                <a:ext uri="{FF2B5EF4-FFF2-40B4-BE49-F238E27FC236}">
                  <a16:creationId xmlns:a16="http://schemas.microsoft.com/office/drawing/2014/main" id="{25704BF0-AACC-4B63-920B-58E7AD765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9028"/>
              <a:ext cx="68" cy="97"/>
              <a:chOff x="3919" y="9028"/>
              <a:chExt cx="68" cy="97"/>
            </a:xfrm>
          </p:grpSpPr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A9D9E9F7-8F18-4C0A-9B73-50D30825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" y="9028"/>
                <a:ext cx="68" cy="97"/>
              </a:xfrm>
              <a:custGeom>
                <a:avLst/>
                <a:gdLst>
                  <a:gd name="T0" fmla="*/ 0 w 2547"/>
                  <a:gd name="T1" fmla="*/ 0 h 3627"/>
                  <a:gd name="T2" fmla="*/ 0 w 2547"/>
                  <a:gd name="T3" fmla="*/ 0 h 3627"/>
                  <a:gd name="T4" fmla="*/ 0 w 2547"/>
                  <a:gd name="T5" fmla="*/ 0 h 3627"/>
                  <a:gd name="T6" fmla="*/ 0 w 2547"/>
                  <a:gd name="T7" fmla="*/ 0 h 3627"/>
                  <a:gd name="T8" fmla="*/ 0 w 2547"/>
                  <a:gd name="T9" fmla="*/ 0 h 3627"/>
                  <a:gd name="T10" fmla="*/ 0 w 2547"/>
                  <a:gd name="T11" fmla="*/ 0 h 3627"/>
                  <a:gd name="T12" fmla="*/ 0 w 2547"/>
                  <a:gd name="T13" fmla="*/ 0 h 36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47"/>
                  <a:gd name="T22" fmla="*/ 0 h 3627"/>
                  <a:gd name="T23" fmla="*/ 2547 w 2547"/>
                  <a:gd name="T24" fmla="*/ 3627 h 36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47" h="3627">
                    <a:moveTo>
                      <a:pt x="1958" y="144"/>
                    </a:moveTo>
                    <a:cubicBezTo>
                      <a:pt x="1695" y="0"/>
                      <a:pt x="1204" y="309"/>
                      <a:pt x="924" y="618"/>
                    </a:cubicBezTo>
                    <a:cubicBezTo>
                      <a:pt x="644" y="927"/>
                      <a:pt x="386" y="1511"/>
                      <a:pt x="280" y="1989"/>
                    </a:cubicBezTo>
                    <a:cubicBezTo>
                      <a:pt x="174" y="2468"/>
                      <a:pt x="0" y="3356"/>
                      <a:pt x="280" y="3492"/>
                    </a:cubicBezTo>
                    <a:cubicBezTo>
                      <a:pt x="559" y="3627"/>
                      <a:pt x="1585" y="3140"/>
                      <a:pt x="1958" y="2806"/>
                    </a:cubicBezTo>
                    <a:cubicBezTo>
                      <a:pt x="2331" y="2472"/>
                      <a:pt x="2479" y="1901"/>
                      <a:pt x="2513" y="1477"/>
                    </a:cubicBezTo>
                    <a:cubicBezTo>
                      <a:pt x="2547" y="1054"/>
                      <a:pt x="2221" y="288"/>
                      <a:pt x="1958" y="144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A023C512-E444-43EA-8920-E54D548C5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" y="9028"/>
                <a:ext cx="68" cy="97"/>
              </a:xfrm>
              <a:custGeom>
                <a:avLst/>
                <a:gdLst>
                  <a:gd name="T0" fmla="*/ 53 w 68"/>
                  <a:gd name="T1" fmla="*/ 3 h 97"/>
                  <a:gd name="T2" fmla="*/ 25 w 68"/>
                  <a:gd name="T3" fmla="*/ 16 h 97"/>
                  <a:gd name="T4" fmla="*/ 8 w 68"/>
                  <a:gd name="T5" fmla="*/ 53 h 97"/>
                  <a:gd name="T6" fmla="*/ 8 w 68"/>
                  <a:gd name="T7" fmla="*/ 94 h 97"/>
                  <a:gd name="T8" fmla="*/ 53 w 68"/>
                  <a:gd name="T9" fmla="*/ 75 h 97"/>
                  <a:gd name="T10" fmla="*/ 68 w 68"/>
                  <a:gd name="T11" fmla="*/ 39 h 97"/>
                  <a:gd name="T12" fmla="*/ 53 w 68"/>
                  <a:gd name="T13" fmla="*/ 3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97"/>
                  <a:gd name="T23" fmla="*/ 68 w 68"/>
                  <a:gd name="T24" fmla="*/ 97 h 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97">
                    <a:moveTo>
                      <a:pt x="53" y="3"/>
                    </a:moveTo>
                    <a:cubicBezTo>
                      <a:pt x="46" y="0"/>
                      <a:pt x="32" y="8"/>
                      <a:pt x="25" y="16"/>
                    </a:cubicBezTo>
                    <a:cubicBezTo>
                      <a:pt x="17" y="25"/>
                      <a:pt x="11" y="40"/>
                      <a:pt x="8" y="53"/>
                    </a:cubicBezTo>
                    <a:cubicBezTo>
                      <a:pt x="5" y="66"/>
                      <a:pt x="0" y="90"/>
                      <a:pt x="8" y="94"/>
                    </a:cubicBezTo>
                    <a:cubicBezTo>
                      <a:pt x="15" y="97"/>
                      <a:pt x="43" y="84"/>
                      <a:pt x="53" y="75"/>
                    </a:cubicBezTo>
                    <a:cubicBezTo>
                      <a:pt x="63" y="66"/>
                      <a:pt x="67" y="51"/>
                      <a:pt x="68" y="39"/>
                    </a:cubicBezTo>
                    <a:cubicBezTo>
                      <a:pt x="68" y="28"/>
                      <a:pt x="60" y="7"/>
                      <a:pt x="53" y="3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8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ker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Двойная стрелка влево/вправо 70">
            <a:extLst>
              <a:ext uri="{FF2B5EF4-FFF2-40B4-BE49-F238E27FC236}">
                <a16:creationId xmlns:a16="http://schemas.microsoft.com/office/drawing/2014/main" id="{7C3609D5-FE75-47CA-8E9A-42C58E02907B}"/>
              </a:ext>
            </a:extLst>
          </p:cNvPr>
          <p:cNvSpPr/>
          <p:nvPr/>
        </p:nvSpPr>
        <p:spPr bwMode="auto">
          <a:xfrm>
            <a:off x="4173141" y="2633868"/>
            <a:ext cx="414338" cy="197644"/>
          </a:xfrm>
          <a:prstGeom prst="left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73261D44-D59E-4BA0-BA24-4CD0E228476E}"/>
              </a:ext>
            </a:extLst>
          </p:cNvPr>
          <p:cNvSpPr/>
          <p:nvPr/>
        </p:nvSpPr>
        <p:spPr>
          <a:xfrm>
            <a:off x="575556" y="4327516"/>
            <a:ext cx="8111244" cy="738664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1463" indent="-271463" eaLnBrk="1" hangingPunct="1">
              <a:defRPr/>
            </a:pPr>
            <a:r>
              <a:rPr lang="ru-RU" sz="2100" b="1" dirty="0">
                <a:solidFill>
                  <a:srgbClr val="333399"/>
                </a:solidFill>
                <a:latin typeface="Arial" charset="0"/>
              </a:rPr>
              <a:t>Абстракция</a:t>
            </a:r>
            <a:r>
              <a:rPr lang="ru-RU" sz="2100" dirty="0">
                <a:solidFill>
                  <a:srgbClr val="000000"/>
                </a:solidFill>
                <a:latin typeface="Arial" charset="0"/>
              </a:rPr>
              <a:t> – это выделение существенных свойств объекта, отличающих его от других объектов.</a:t>
            </a:r>
          </a:p>
        </p:txBody>
      </p:sp>
      <p:grpSp>
        <p:nvGrpSpPr>
          <p:cNvPr id="71" name="Group 34">
            <a:extLst>
              <a:ext uri="{FF2B5EF4-FFF2-40B4-BE49-F238E27FC236}">
                <a16:creationId xmlns:a16="http://schemas.microsoft.com/office/drawing/2014/main" id="{F07A15F8-A27E-4A38-B9B9-2DE098227880}"/>
              </a:ext>
            </a:extLst>
          </p:cNvPr>
          <p:cNvGrpSpPr>
            <a:grpSpLocks/>
          </p:cNvGrpSpPr>
          <p:nvPr/>
        </p:nvGrpSpPr>
        <p:grpSpPr bwMode="auto">
          <a:xfrm>
            <a:off x="2041553" y="5684927"/>
            <a:ext cx="5398955" cy="497681"/>
            <a:chOff x="464" y="2126"/>
            <a:chExt cx="2850" cy="418"/>
          </a:xfrm>
        </p:grpSpPr>
        <p:sp>
          <p:nvSpPr>
            <p:cNvPr id="72" name="Text Box 32">
              <a:extLst>
                <a:ext uri="{FF2B5EF4-FFF2-40B4-BE49-F238E27FC236}">
                  <a16:creationId xmlns:a16="http://schemas.microsoft.com/office/drawing/2014/main" id="{6DDC57C9-A9BB-49AD-983F-E1CFB993B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2189"/>
              <a:ext cx="2503" cy="349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133350" indent="-13335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ru-RU" sz="2100" kern="0" dirty="0">
                  <a:solidFill>
                    <a:srgbClr val="000000"/>
                  </a:solidFill>
                  <a:latin typeface="Arial" charset="0"/>
                </a:rPr>
                <a:t>  Разные цели – </a:t>
              </a:r>
              <a:r>
                <a:rPr lang="ru-RU" sz="2100" b="1" kern="0" dirty="0">
                  <a:solidFill>
                    <a:srgbClr val="333399"/>
                  </a:solidFill>
                  <a:latin typeface="Arial" charset="0"/>
                </a:rPr>
                <a:t>разные модели</a:t>
              </a:r>
              <a:r>
                <a:rPr lang="ru-RU" sz="2100" kern="0" dirty="0">
                  <a:solidFill>
                    <a:srgbClr val="000000"/>
                  </a:solidFill>
                  <a:latin typeface="Arial" charset="0"/>
                </a:rPr>
                <a:t>!</a:t>
              </a:r>
            </a:p>
          </p:txBody>
        </p:sp>
        <p:sp>
          <p:nvSpPr>
            <p:cNvPr id="73" name="Oval 33">
              <a:extLst>
                <a:ext uri="{FF2B5EF4-FFF2-40B4-BE49-F238E27FC236}">
                  <a16:creationId xmlns:a16="http://schemas.microsoft.com/office/drawing/2014/main" id="{D8A941AF-A419-4AE3-BFF9-D7B85030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ru-RU" sz="3600" kern="0">
                  <a:solidFill>
                    <a:srgbClr val="FFFFFF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74" name="Скругленная прямоугольная выноска 33">
            <a:extLst>
              <a:ext uri="{FF2B5EF4-FFF2-40B4-BE49-F238E27FC236}">
                <a16:creationId xmlns:a16="http://schemas.microsoft.com/office/drawing/2014/main" id="{0EEC3AB4-AE68-4ACF-9DB3-C22E00570249}"/>
              </a:ext>
            </a:extLst>
          </p:cNvPr>
          <p:cNvSpPr/>
          <p:nvPr/>
        </p:nvSpPr>
        <p:spPr bwMode="auto">
          <a:xfrm>
            <a:off x="247157" y="1531814"/>
            <a:ext cx="1875234" cy="585788"/>
          </a:xfrm>
          <a:prstGeom prst="wedgeRoundRectCallout">
            <a:avLst>
              <a:gd name="adj1" fmla="val 107644"/>
              <a:gd name="adj2" fmla="val 113747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dirty="0">
                <a:solidFill>
                  <a:srgbClr val="000000"/>
                </a:solidFill>
                <a:latin typeface="Arial" charset="0"/>
              </a:rPr>
              <a:t>Существенное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42627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 animBg="1"/>
      <p:bldP spid="68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03" y="404664"/>
            <a:ext cx="8229600" cy="1008112"/>
          </a:xfrm>
        </p:spPr>
        <p:txBody>
          <a:bodyPr/>
          <a:lstStyle/>
          <a:p>
            <a:pPr eaLnBrk="1" hangingPunct="1"/>
            <a:r>
              <a:rPr lang="ru-RU" sz="3600" dirty="0">
                <a:solidFill>
                  <a:srgbClr val="000000"/>
                </a:solidFill>
              </a:rPr>
              <a:t>Объектный подход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solidFill>
                  <a:srgbClr val="000000"/>
                </a:solidFill>
              </a:rPr>
              <a:t>OOA (object oriented analysis)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ru-RU" sz="2800">
                <a:solidFill>
                  <a:srgbClr val="000000"/>
                </a:solidFill>
              </a:rPr>
              <a:t>объектно-ориентированный анализ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/>
            <a:r>
              <a:rPr lang="en-US" sz="2800">
                <a:solidFill>
                  <a:srgbClr val="000000"/>
                </a:solidFill>
              </a:rPr>
              <a:t>OOD (object oriented design)</a:t>
            </a:r>
            <a:endParaRPr lang="ru-RU" sz="28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ru-RU" sz="2800">
                <a:solidFill>
                  <a:srgbClr val="000000"/>
                </a:solidFill>
              </a:rPr>
              <a:t>объектно-ориентированное проектирование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/>
            <a:r>
              <a:rPr lang="en-US" sz="2800">
                <a:solidFill>
                  <a:srgbClr val="000000"/>
                </a:solidFill>
              </a:rPr>
              <a:t>OOP (object oriented programming)</a:t>
            </a:r>
            <a:endParaRPr lang="ru-RU" sz="28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>
                <a:solidFill>
                  <a:srgbClr val="000000"/>
                </a:solidFill>
              </a:rPr>
              <a:t>	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5252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03" y="404664"/>
            <a:ext cx="8229600" cy="648072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000000"/>
                </a:solidFill>
              </a:rPr>
              <a:t>Объектный подход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96855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OOA (object oriented analysis)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ru-RU" sz="2800" dirty="0">
                <a:solidFill>
                  <a:srgbClr val="000000"/>
                </a:solidFill>
              </a:rPr>
              <a:t>объектно-ориентированный анализ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/>
            <a:r>
              <a:rPr lang="ru-RU" sz="2400" dirty="0">
                <a:solidFill>
                  <a:srgbClr val="000000"/>
                </a:solidFill>
              </a:rPr>
              <a:t>метод анализа, исследующий требования к системе с точки зрения классов и объектов, относящихся к </a:t>
            </a:r>
            <a:r>
              <a:rPr lang="ru-RU" sz="2400" u="sng" dirty="0">
                <a:solidFill>
                  <a:srgbClr val="000000"/>
                </a:solidFill>
              </a:rPr>
              <a:t>словарю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70641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03" y="404664"/>
            <a:ext cx="8229600" cy="648072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000000"/>
                </a:solidFill>
              </a:rPr>
              <a:t>Объектный подход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96855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OOA (object oriented analysis)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ru-RU" sz="2800" dirty="0">
                <a:solidFill>
                  <a:srgbClr val="000000"/>
                </a:solidFill>
              </a:rPr>
              <a:t>объектно-ориентированный анализ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OOD (object oriented design)</a:t>
            </a:r>
            <a:endParaRPr lang="ru-RU" sz="2800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ru-RU" sz="2800" dirty="0">
                <a:solidFill>
                  <a:srgbClr val="000000"/>
                </a:solidFill>
              </a:rPr>
              <a:t>объектно-ориентированное проектирование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/>
            <a:r>
              <a:rPr lang="ru-RU" sz="2400" dirty="0">
                <a:solidFill>
                  <a:srgbClr val="000000"/>
                </a:solidFill>
              </a:rPr>
              <a:t>метод проектирования, сочетающий процесс объектно-ориентированной </a:t>
            </a:r>
            <a:r>
              <a:rPr lang="ru-RU" sz="2400" u="sng" dirty="0">
                <a:solidFill>
                  <a:srgbClr val="000000"/>
                </a:solidFill>
              </a:rPr>
              <a:t>декомпозиции</a:t>
            </a:r>
            <a:r>
              <a:rPr lang="ru-RU" sz="2400" dirty="0">
                <a:solidFill>
                  <a:srgbClr val="000000"/>
                </a:solidFill>
              </a:rPr>
              <a:t> и </a:t>
            </a:r>
            <a:r>
              <a:rPr lang="ru-RU" sz="2400" u="sng" dirty="0">
                <a:solidFill>
                  <a:srgbClr val="000000"/>
                </a:solidFill>
              </a:rPr>
              <a:t>систему обозначений </a:t>
            </a:r>
            <a:r>
              <a:rPr lang="ru-RU" sz="2400" dirty="0">
                <a:solidFill>
                  <a:srgbClr val="000000"/>
                </a:solidFill>
              </a:rPr>
              <a:t>для представления </a:t>
            </a:r>
          </a:p>
          <a:p>
            <a:pPr lvl="2" eaLnBrk="1" hangingPunct="1"/>
            <a:r>
              <a:rPr lang="ru-RU" sz="2000" dirty="0">
                <a:solidFill>
                  <a:srgbClr val="000000"/>
                </a:solidFill>
              </a:rPr>
              <a:t>логической и физической, </a:t>
            </a:r>
          </a:p>
          <a:p>
            <a:pPr lvl="2" eaLnBrk="1" hangingPunct="1"/>
            <a:r>
              <a:rPr lang="ru-RU" sz="2000" dirty="0">
                <a:solidFill>
                  <a:srgbClr val="000000"/>
                </a:solidFill>
              </a:rPr>
              <a:t>статической и динамической моделей проектируемой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31221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03" y="404664"/>
            <a:ext cx="8229600" cy="648072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000000"/>
                </a:solidFill>
              </a:rPr>
              <a:t>Объектный подход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88840"/>
            <a:ext cx="7344816" cy="32403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ru-RU" sz="2400" dirty="0">
                <a:solidFill>
                  <a:srgbClr val="000000"/>
                </a:solidFill>
              </a:rPr>
              <a:t>Результатами объектно-ориентированного </a:t>
            </a:r>
            <a:r>
              <a:rPr lang="ru-RU" sz="2400" u="sng" dirty="0">
                <a:solidFill>
                  <a:srgbClr val="000000"/>
                </a:solidFill>
              </a:rPr>
              <a:t>анализа</a:t>
            </a:r>
            <a:r>
              <a:rPr lang="ru-RU" sz="2400" dirty="0">
                <a:solidFill>
                  <a:srgbClr val="000000"/>
                </a:solidFill>
              </a:rPr>
              <a:t> являются модели, лежащие в основе объектно-ориентированного </a:t>
            </a:r>
            <a:r>
              <a:rPr lang="ru-RU" sz="2400" u="sng" dirty="0">
                <a:solidFill>
                  <a:srgbClr val="000000"/>
                </a:solidFill>
              </a:rPr>
              <a:t>проектирования</a:t>
            </a:r>
            <a:r>
              <a:rPr lang="ru-RU" sz="2400" dirty="0">
                <a:solidFill>
                  <a:srgbClr val="000000"/>
                </a:solidFill>
              </a:rPr>
              <a:t>, которое в свою очередь позволяет разработать схему полной реализации системы с использованием объектно-ориентированного </a:t>
            </a:r>
            <a:r>
              <a:rPr lang="ru-RU" sz="2400" u="sng" dirty="0">
                <a:solidFill>
                  <a:srgbClr val="000000"/>
                </a:solidFill>
              </a:rPr>
              <a:t>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94235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A4FF7-2B5D-4258-802C-49087A4D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2956"/>
          </a:xfrm>
        </p:spPr>
        <p:txBody>
          <a:bodyPr/>
          <a:lstStyle/>
          <a:p>
            <a:r>
              <a:rPr lang="ru-RU" sz="3600" dirty="0"/>
              <a:t>Объектно-ориентированный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9092A-C26A-407F-9FEC-D02F478F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9488"/>
            <a:ext cx="8378918" cy="1566174"/>
          </a:xfrm>
        </p:spPr>
        <p:txBody>
          <a:bodyPr/>
          <a:lstStyle/>
          <a:p>
            <a:r>
              <a:rPr lang="ru-RU" sz="2400" dirty="0"/>
              <a:t>Выделить объекты</a:t>
            </a:r>
          </a:p>
          <a:p>
            <a:r>
              <a:rPr lang="ru-RU" sz="2400" dirty="0"/>
              <a:t>Определить их существенные свойства</a:t>
            </a:r>
          </a:p>
          <a:p>
            <a:r>
              <a:rPr lang="ru-RU" sz="2400" dirty="0"/>
              <a:t>Описать поведение (команды, которые они могут выполнять)</a:t>
            </a:r>
          </a:p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F2DDD6-B9D7-4998-B60B-1D5B286DDD87}"/>
              </a:ext>
            </a:extLst>
          </p:cNvPr>
          <p:cNvSpPr/>
          <p:nvPr/>
        </p:nvSpPr>
        <p:spPr>
          <a:xfrm>
            <a:off x="683568" y="3374994"/>
            <a:ext cx="8003232" cy="738664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1463" indent="-271463" eaLnBrk="1" hangingPunct="1">
              <a:defRPr/>
            </a:pPr>
            <a:r>
              <a:rPr lang="ru-RU" sz="2100" b="1" dirty="0">
                <a:solidFill>
                  <a:srgbClr val="333399"/>
                </a:solidFill>
                <a:latin typeface="Arial" charset="0"/>
              </a:rPr>
              <a:t>Объектом</a:t>
            </a:r>
            <a:r>
              <a:rPr lang="ru-RU" sz="2100" dirty="0">
                <a:solidFill>
                  <a:srgbClr val="000000"/>
                </a:solidFill>
                <a:latin typeface="Arial" charset="0"/>
              </a:rPr>
              <a:t> можно назвать то, что имеет чёткие границы и обладает </a:t>
            </a:r>
            <a:r>
              <a:rPr lang="ru-RU" sz="2100" i="1" dirty="0">
                <a:solidFill>
                  <a:srgbClr val="000000"/>
                </a:solidFill>
                <a:latin typeface="Arial" charset="0"/>
              </a:rPr>
              <a:t>состоянием</a:t>
            </a:r>
            <a:r>
              <a:rPr lang="ru-RU" sz="2100" dirty="0">
                <a:solidFill>
                  <a:srgbClr val="000000"/>
                </a:solidFill>
                <a:latin typeface="Arial" charset="0"/>
              </a:rPr>
              <a:t> и </a:t>
            </a:r>
            <a:r>
              <a:rPr lang="ru-RU" sz="2100" i="1" dirty="0">
                <a:solidFill>
                  <a:srgbClr val="000000"/>
                </a:solidFill>
                <a:latin typeface="Arial" charset="0"/>
              </a:rPr>
              <a:t>поведением</a:t>
            </a:r>
            <a:endParaRPr lang="ru-RU" sz="2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5C972AA-9F86-49C9-A5F1-0F18DC53B0F8}"/>
              </a:ext>
            </a:extLst>
          </p:cNvPr>
          <p:cNvSpPr txBox="1">
            <a:spLocks/>
          </p:cNvSpPr>
          <p:nvPr/>
        </p:nvSpPr>
        <p:spPr bwMode="auto">
          <a:xfrm>
            <a:off x="521550" y="4347102"/>
            <a:ext cx="8165250" cy="118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100" kern="0" dirty="0"/>
              <a:t>Состояние определяет поведение</a:t>
            </a:r>
          </a:p>
          <a:p>
            <a:pPr lvl="1"/>
            <a:r>
              <a:rPr lang="ru-RU" sz="1800" kern="0" dirty="0"/>
              <a:t>лежачий человек не прыгнет</a:t>
            </a:r>
          </a:p>
          <a:p>
            <a:pPr lvl="1"/>
            <a:r>
              <a:rPr lang="ru-RU" sz="1800" kern="0" dirty="0"/>
              <a:t>незаряженное ружье не выстрелит</a:t>
            </a:r>
          </a:p>
          <a:p>
            <a:endParaRPr lang="ru-RU" sz="2100" kern="0" dirty="0"/>
          </a:p>
        </p:txBody>
      </p:sp>
    </p:spTree>
    <p:extLst>
      <p:ext uri="{BB962C8B-B14F-4D97-AF65-F5344CB8AC3E}">
        <p14:creationId xmlns:p14="http://schemas.microsoft.com/office/powerpoint/2010/main" val="7786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82" y="476672"/>
            <a:ext cx="6172200" cy="553641"/>
          </a:xfrm>
        </p:spPr>
        <p:txBody>
          <a:bodyPr/>
          <a:lstStyle/>
          <a:p>
            <a:pPr eaLnBrk="1" hangingPunct="1"/>
            <a:r>
              <a:rPr lang="ru-RU" sz="3200" dirty="0"/>
              <a:t>Объектная модель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02095"/>
            <a:ext cx="8108994" cy="5167265"/>
          </a:xfrm>
        </p:spPr>
        <p:txBody>
          <a:bodyPr/>
          <a:lstStyle/>
          <a:p>
            <a:pPr eaLnBrk="1" hangingPunct="1">
              <a:spcBef>
                <a:spcPts val="450"/>
              </a:spcBef>
              <a:buNone/>
            </a:pPr>
            <a:r>
              <a:rPr lang="ru-RU" sz="2400" dirty="0"/>
              <a:t>Для объектно-ориентированного стиля концептуальная база - это </a:t>
            </a:r>
            <a:r>
              <a:rPr lang="ru-RU" sz="2400" b="1" dirty="0"/>
              <a:t>объектная модель</a:t>
            </a:r>
            <a:r>
              <a:rPr lang="ru-RU" sz="2400" dirty="0"/>
              <a:t> </a:t>
            </a:r>
          </a:p>
          <a:p>
            <a:pPr eaLnBrk="1" hangingPunct="1">
              <a:spcBef>
                <a:spcPts val="450"/>
              </a:spcBef>
            </a:pPr>
            <a:r>
              <a:rPr lang="ru-RU" sz="2400" dirty="0"/>
              <a:t>объектом может быть:</a:t>
            </a:r>
          </a:p>
          <a:p>
            <a:pPr lvl="1" eaLnBrk="1" hangingPunct="1">
              <a:spcBef>
                <a:spcPts val="450"/>
              </a:spcBef>
            </a:pPr>
            <a:r>
              <a:rPr lang="ru-RU" sz="2000" dirty="0"/>
              <a:t>автомобиль</a:t>
            </a:r>
          </a:p>
          <a:p>
            <a:pPr lvl="1" eaLnBrk="1" hangingPunct="1">
              <a:spcBef>
                <a:spcPts val="450"/>
              </a:spcBef>
            </a:pPr>
            <a:r>
              <a:rPr lang="ru-RU" sz="2000" dirty="0"/>
              <a:t>человек</a:t>
            </a:r>
          </a:p>
          <a:p>
            <a:pPr eaLnBrk="1" hangingPunct="1">
              <a:spcBef>
                <a:spcPts val="450"/>
              </a:spcBef>
            </a:pPr>
            <a:r>
              <a:rPr lang="ru-RU" sz="2400" dirty="0"/>
              <a:t>объекты обладают свойствами:</a:t>
            </a:r>
          </a:p>
          <a:p>
            <a:pPr lvl="1" eaLnBrk="1" hangingPunct="1">
              <a:spcBef>
                <a:spcPts val="450"/>
              </a:spcBef>
            </a:pPr>
            <a:r>
              <a:rPr lang="ru-RU" sz="2000" dirty="0"/>
              <a:t>цвет</a:t>
            </a:r>
          </a:p>
          <a:p>
            <a:pPr lvl="1" eaLnBrk="1" hangingPunct="1">
              <a:spcBef>
                <a:spcPts val="450"/>
              </a:spcBef>
            </a:pPr>
            <a:r>
              <a:rPr lang="ru-RU" sz="2000" dirty="0"/>
              <a:t>размер</a:t>
            </a:r>
          </a:p>
          <a:p>
            <a:pPr eaLnBrk="1" hangingPunct="1">
              <a:spcBef>
                <a:spcPts val="450"/>
              </a:spcBef>
            </a:pPr>
            <a:r>
              <a:rPr lang="ru-RU" sz="2400" dirty="0"/>
              <a:t>они обладают поведением:</a:t>
            </a:r>
          </a:p>
          <a:p>
            <a:pPr lvl="1" eaLnBrk="1" hangingPunct="1">
              <a:spcBef>
                <a:spcPts val="450"/>
              </a:spcBef>
            </a:pPr>
            <a:r>
              <a:rPr lang="ru-RU" sz="2000" dirty="0"/>
              <a:t>начинают функционировать</a:t>
            </a:r>
          </a:p>
          <a:p>
            <a:pPr lvl="1" eaLnBrk="1" hangingPunct="1">
              <a:spcBef>
                <a:spcPts val="450"/>
              </a:spcBef>
            </a:pPr>
            <a:r>
              <a:rPr lang="ru-RU" sz="2000" dirty="0"/>
              <a:t>меняют свое состояние в ответ на определенный набор внешних воздействий</a:t>
            </a:r>
          </a:p>
          <a:p>
            <a:pPr eaLnBrk="1" hangingPunct="1">
              <a:spcBef>
                <a:spcPts val="450"/>
              </a:spcBef>
              <a:buNone/>
            </a:pP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2268030"/>
            <a:ext cx="3996444" cy="415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100" dirty="0"/>
              <a:t>Что делает объект объектом?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64088" y="2834934"/>
            <a:ext cx="3636404" cy="2302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u="sng" dirty="0"/>
              <a:t>Не то</a:t>
            </a:r>
            <a:r>
              <a:rPr lang="ru-RU" dirty="0"/>
              <a:t>, что он может иметь физического двойника, </a:t>
            </a:r>
          </a:p>
          <a:p>
            <a:pPr>
              <a:lnSpc>
                <a:spcPct val="114000"/>
              </a:lnSpc>
            </a:pPr>
            <a:r>
              <a:rPr lang="ru-RU" u="sng" dirty="0"/>
              <a:t>а то</a:t>
            </a:r>
            <a:r>
              <a:rPr lang="ru-RU" dirty="0"/>
              <a:t>, что с ним можно манипулировать в программе, используя множество хорошо определенных операций, называемых методами </a:t>
            </a:r>
          </a:p>
        </p:txBody>
      </p:sp>
    </p:spTree>
    <p:extLst>
      <p:ext uri="{BB962C8B-B14F-4D97-AF65-F5344CB8AC3E}">
        <p14:creationId xmlns:p14="http://schemas.microsoft.com/office/powerpoint/2010/main" val="26699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565218" y="492167"/>
            <a:ext cx="7978931" cy="486054"/>
          </a:xfrm>
        </p:spPr>
        <p:txBody>
          <a:bodyPr/>
          <a:lstStyle/>
          <a:p>
            <a:r>
              <a:rPr lang="ru-RU" sz="3200" dirty="0"/>
              <a:t>Объектно-ориентированный подход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45773" y="1254841"/>
            <a:ext cx="8370930" cy="3655219"/>
          </a:xfrm>
        </p:spPr>
        <p:txBody>
          <a:bodyPr/>
          <a:lstStyle/>
          <a:p>
            <a:r>
              <a:rPr lang="ru-RU" sz="2000" dirty="0"/>
              <a:t>Основополагающая идея:</a:t>
            </a:r>
          </a:p>
          <a:p>
            <a:pPr lvl="1"/>
            <a:r>
              <a:rPr lang="ru-RU" sz="2000" dirty="0"/>
              <a:t>объединение </a:t>
            </a:r>
            <a:r>
              <a:rPr lang="ru-RU" sz="2000" b="1" dirty="0"/>
              <a:t>данных</a:t>
            </a:r>
            <a:r>
              <a:rPr lang="ru-RU" sz="2000" i="1" dirty="0"/>
              <a:t> </a:t>
            </a:r>
            <a:r>
              <a:rPr lang="ru-RU" sz="2000" dirty="0"/>
              <a:t>и </a:t>
            </a:r>
            <a:r>
              <a:rPr lang="ru-RU" sz="2000" b="1" dirty="0"/>
              <a:t>действий</a:t>
            </a:r>
            <a:r>
              <a:rPr lang="ru-RU" sz="2000" i="1" dirty="0"/>
              <a:t>, </a:t>
            </a:r>
            <a:r>
              <a:rPr lang="ru-RU" sz="2000" dirty="0"/>
              <a:t>производимых</a:t>
            </a:r>
            <a:r>
              <a:rPr lang="ru-RU" sz="2000" i="1" dirty="0"/>
              <a:t> </a:t>
            </a:r>
            <a:r>
              <a:rPr lang="ru-RU" sz="2000" dirty="0"/>
              <a:t>над</a:t>
            </a:r>
            <a:r>
              <a:rPr lang="ru-RU" sz="2000" i="1" dirty="0"/>
              <a:t> </a:t>
            </a:r>
            <a:r>
              <a:rPr lang="ru-RU" sz="2000" b="1" dirty="0"/>
              <a:t>данными</a:t>
            </a:r>
            <a:r>
              <a:rPr lang="ru-RU" sz="2000" i="1" dirty="0"/>
              <a:t>, </a:t>
            </a:r>
            <a:r>
              <a:rPr lang="ru-RU" sz="2000" dirty="0"/>
              <a:t>в единое целое, которое называется </a:t>
            </a:r>
            <a:r>
              <a:rPr lang="ru-RU" sz="2000" b="1" dirty="0"/>
              <a:t>объектом</a:t>
            </a:r>
          </a:p>
          <a:p>
            <a:endParaRPr lang="ru-RU" sz="14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Структура </a:t>
            </a:r>
            <a:br>
              <a:rPr lang="ru-RU" sz="1800" dirty="0"/>
            </a:br>
            <a:r>
              <a:rPr lang="ru-RU" sz="1800" dirty="0"/>
              <a:t>программы: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061A7EC-7CFF-4D21-B3C2-F7B094F965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59831" y="3475078"/>
            <a:ext cx="5975717" cy="2906250"/>
            <a:chOff x="779" y="-63"/>
            <a:chExt cx="7883" cy="3833"/>
          </a:xfrm>
        </p:grpSpPr>
        <p:sp>
          <p:nvSpPr>
            <p:cNvPr id="9" name="AutoShape 30">
              <a:extLst>
                <a:ext uri="{FF2B5EF4-FFF2-40B4-BE49-F238E27FC236}">
                  <a16:creationId xmlns:a16="http://schemas.microsoft.com/office/drawing/2014/main" id="{C6B90F42-FECB-4057-8742-6A2774FC6E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9" y="-63"/>
              <a:ext cx="7883" cy="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683818FA-6724-43BC-8ECB-D27A0B500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0" y="1947"/>
              <a:ext cx="927" cy="6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cxnSp>
          <p:nvCxnSpPr>
            <p:cNvPr id="11" name="AutoShape 28">
              <a:extLst>
                <a:ext uri="{FF2B5EF4-FFF2-40B4-BE49-F238E27FC236}">
                  <a16:creationId xmlns:a16="http://schemas.microsoft.com/office/drawing/2014/main" id="{BA718BB4-7E81-4E4C-B206-CD6BCB5704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829" y="637"/>
              <a:ext cx="8" cy="12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7">
              <a:extLst>
                <a:ext uri="{FF2B5EF4-FFF2-40B4-BE49-F238E27FC236}">
                  <a16:creationId xmlns:a16="http://schemas.microsoft.com/office/drawing/2014/main" id="{B2514E8E-FC1E-474D-A67A-79A5499B01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136" y="637"/>
              <a:ext cx="1693" cy="5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6">
              <a:extLst>
                <a:ext uri="{FF2B5EF4-FFF2-40B4-BE49-F238E27FC236}">
                  <a16:creationId xmlns:a16="http://schemas.microsoft.com/office/drawing/2014/main" id="{201D20DE-ED50-43EF-A748-C4508FF4C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29" y="637"/>
              <a:ext cx="1436" cy="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25">
              <a:extLst>
                <a:ext uri="{FF2B5EF4-FFF2-40B4-BE49-F238E27FC236}">
                  <a16:creationId xmlns:a16="http://schemas.microsoft.com/office/drawing/2014/main" id="{04A40D95-1477-414C-A41D-2D4EB5F50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80"/>
              <a:ext cx="587" cy="558"/>
            </a:xfrm>
            <a:prstGeom prst="pentagon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57608" tIns="28804" rIns="57608" bIns="28804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rPr>
                <a:t>А</a:t>
              </a:r>
              <a:endParaRPr lang="ru-RU" sz="3000" kern="0">
                <a:solidFill>
                  <a:srgbClr val="000000"/>
                </a:solidFill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1D8B08CA-5F9C-4273-BF4C-C95DD75A5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" y="297"/>
              <a:ext cx="2357" cy="2241"/>
              <a:chOff x="779" y="594"/>
              <a:chExt cx="2357" cy="2241"/>
            </a:xfrm>
          </p:grpSpPr>
          <p:sp>
            <p:nvSpPr>
              <p:cNvPr id="31" name="AutoShape 24">
                <a:extLst>
                  <a:ext uri="{FF2B5EF4-FFF2-40B4-BE49-F238E27FC236}">
                    <a16:creationId xmlns:a16="http://schemas.microsoft.com/office/drawing/2014/main" id="{FA0C38BC-0099-42D0-8F1F-E51771705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594"/>
                <a:ext cx="2357" cy="2240"/>
              </a:xfrm>
              <a:prstGeom prst="pentagon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57608" tIns="0" rIns="57608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Б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32" name="AutoShape 23">
                <a:extLst>
                  <a:ext uri="{FF2B5EF4-FFF2-40B4-BE49-F238E27FC236}">
                    <a16:creationId xmlns:a16="http://schemas.microsoft.com/office/drawing/2014/main" id="{2CD2016A-B09F-4DD9-9532-705647A281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22" y="1688"/>
                <a:ext cx="427" cy="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22">
                <a:extLst>
                  <a:ext uri="{FF2B5EF4-FFF2-40B4-BE49-F238E27FC236}">
                    <a16:creationId xmlns:a16="http://schemas.microsoft.com/office/drawing/2014/main" id="{9C74B6D7-8510-4A4C-8DEF-601D40EDFC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29" y="2033"/>
                <a:ext cx="183" cy="3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21">
                <a:extLst>
                  <a:ext uri="{FF2B5EF4-FFF2-40B4-BE49-F238E27FC236}">
                    <a16:creationId xmlns:a16="http://schemas.microsoft.com/office/drawing/2014/main" id="{933CB19C-544C-48D4-BB99-D4D7761422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99" y="2043"/>
                <a:ext cx="64" cy="3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AutoShape 20">
                <a:extLst>
                  <a:ext uri="{FF2B5EF4-FFF2-40B4-BE49-F238E27FC236}">
                    <a16:creationId xmlns:a16="http://schemas.microsoft.com/office/drawing/2014/main" id="{96DB370B-844F-41D9-A476-31BDECAA1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475"/>
                <a:ext cx="587" cy="558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Б1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36" name="AutoShape 19">
                <a:extLst>
                  <a:ext uri="{FF2B5EF4-FFF2-40B4-BE49-F238E27FC236}">
                    <a16:creationId xmlns:a16="http://schemas.microsoft.com/office/drawing/2014/main" id="{51D4CC4D-0150-40FC-A718-D3927C4C2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1486"/>
                <a:ext cx="587" cy="558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Б2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37" name="AutoShape 18">
                <a:extLst>
                  <a:ext uri="{FF2B5EF4-FFF2-40B4-BE49-F238E27FC236}">
                    <a16:creationId xmlns:a16="http://schemas.microsoft.com/office/drawing/2014/main" id="{CF3F89C2-1019-4DAE-A7D5-A00583C77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165"/>
                <a:ext cx="587" cy="558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Б3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D37F946D-767E-471E-8464-781849650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5" y="274"/>
              <a:ext cx="2357" cy="2241"/>
              <a:chOff x="6711" y="594"/>
              <a:chExt cx="2357" cy="2241"/>
            </a:xfrm>
          </p:grpSpPr>
          <p:sp>
            <p:nvSpPr>
              <p:cNvPr id="24" name="AutoShape 16">
                <a:extLst>
                  <a:ext uri="{FF2B5EF4-FFF2-40B4-BE49-F238E27FC236}">
                    <a16:creationId xmlns:a16="http://schemas.microsoft.com/office/drawing/2014/main" id="{8D5D200C-3EEB-4026-8165-8DA6C116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1" y="593"/>
                <a:ext cx="2357" cy="2243"/>
              </a:xfrm>
              <a:prstGeom prst="pentagon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57608" tIns="0" rIns="57608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В</a:t>
                </a:r>
                <a:endParaRPr lang="en-US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5" name="AutoShape 15">
                <a:extLst>
                  <a:ext uri="{FF2B5EF4-FFF2-40B4-BE49-F238E27FC236}">
                    <a16:creationId xmlns:a16="http://schemas.microsoft.com/office/drawing/2014/main" id="{3274CA23-B792-42D1-8FD9-0AA3F1EBE60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54" y="1688"/>
                <a:ext cx="427" cy="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14">
                <a:extLst>
                  <a:ext uri="{FF2B5EF4-FFF2-40B4-BE49-F238E27FC236}">
                    <a16:creationId xmlns:a16="http://schemas.microsoft.com/office/drawing/2014/main" id="{7FE704C7-148F-49E0-8E38-84E23DA9DB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8131" y="2043"/>
                <a:ext cx="244" cy="3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13">
                <a:extLst>
                  <a:ext uri="{FF2B5EF4-FFF2-40B4-BE49-F238E27FC236}">
                    <a16:creationId xmlns:a16="http://schemas.microsoft.com/office/drawing/2014/main" id="{A7AE480A-0902-4777-BCA4-1857AF5300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540" y="2033"/>
                <a:ext cx="655" cy="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AutoShape 12">
                <a:extLst>
                  <a:ext uri="{FF2B5EF4-FFF2-40B4-BE49-F238E27FC236}">
                    <a16:creationId xmlns:a16="http://schemas.microsoft.com/office/drawing/2014/main" id="{2A809314-5E39-445E-8770-2CFF1E7E4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" y="1474"/>
                <a:ext cx="587" cy="560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В1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29" name="AutoShape 11">
                <a:extLst>
                  <a:ext uri="{FF2B5EF4-FFF2-40B4-BE49-F238E27FC236}">
                    <a16:creationId xmlns:a16="http://schemas.microsoft.com/office/drawing/2014/main" id="{30CA741B-63FA-4D0D-B2A6-44530CC39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2" y="1485"/>
                <a:ext cx="587" cy="558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В2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30" name="AutoShape 10">
                <a:extLst>
                  <a:ext uri="{FF2B5EF4-FFF2-40B4-BE49-F238E27FC236}">
                    <a16:creationId xmlns:a16="http://schemas.microsoft.com/office/drawing/2014/main" id="{70AC0081-7BC6-44E1-BF9C-D67C53034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4" y="2164"/>
                <a:ext cx="587" cy="560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В3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B58F929F-AAB1-4749-866E-04C737228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1933"/>
              <a:ext cx="1890" cy="1797"/>
              <a:chOff x="3892" y="1933"/>
              <a:chExt cx="1890" cy="1797"/>
            </a:xfrm>
          </p:grpSpPr>
          <p:sp>
            <p:nvSpPr>
              <p:cNvPr id="19" name="AutoShape 8">
                <a:extLst>
                  <a:ext uri="{FF2B5EF4-FFF2-40B4-BE49-F238E27FC236}">
                    <a16:creationId xmlns:a16="http://schemas.microsoft.com/office/drawing/2014/main" id="{C49FEFB0-E19D-4381-830D-69425F1DD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1934"/>
                <a:ext cx="1889" cy="1797"/>
              </a:xfrm>
              <a:prstGeom prst="pentagon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57608" tIns="0" rIns="57608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Г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0" name="AutoShape 7">
                <a:extLst>
                  <a:ext uri="{FF2B5EF4-FFF2-40B4-BE49-F238E27FC236}">
                    <a16:creationId xmlns:a16="http://schemas.microsoft.com/office/drawing/2014/main" id="{ED150927-8FA0-48D1-8AFF-3E915B6E78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99" y="3262"/>
                <a:ext cx="484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B117DB9E-2877-4BC2-AC2F-F320862C4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5" y="2707"/>
                <a:ext cx="589" cy="558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Г1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22" name="AutoShape 5">
                <a:extLst>
                  <a:ext uri="{FF2B5EF4-FFF2-40B4-BE49-F238E27FC236}">
                    <a16:creationId xmlns:a16="http://schemas.microsoft.com/office/drawing/2014/main" id="{77B89C14-8259-4789-A2D0-6CDB1C1C1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" y="2705"/>
                <a:ext cx="587" cy="558"/>
              </a:xfrm>
              <a:prstGeom prst="pentagon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28804" rIns="0" bIns="28804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750" b="1" kern="0">
                    <a:solidFill>
                      <a:srgbClr val="000000"/>
                    </a:solidFill>
                    <a:latin typeface="Arial" charset="0"/>
                    <a:ea typeface="Calibri" pitchFamily="34" charset="0"/>
                    <a:cs typeface="Times New Roman" pitchFamily="18" charset="0"/>
                  </a:rPr>
                  <a:t>Г2</a:t>
                </a:r>
                <a:endParaRPr lang="ru-RU" kern="0">
                  <a:solidFill>
                    <a:srgbClr val="000000"/>
                  </a:solidFill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23" name="Line 4">
                <a:extLst>
                  <a:ext uri="{FF2B5EF4-FFF2-40B4-BE49-F238E27FC236}">
                    <a16:creationId xmlns:a16="http://schemas.microsoft.com/office/drawing/2014/main" id="{9B3DF31B-F2F9-4BF7-B620-F21AF016D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1" y="3119"/>
                <a:ext cx="3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4A92462C-370B-44C4-956A-FD884ACCD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4" y="2132"/>
              <a:ext cx="1054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</p:grpSp>
      <p:sp>
        <p:nvSpPr>
          <p:cNvPr id="39" name="Text Box 32">
            <a:extLst>
              <a:ext uri="{FF2B5EF4-FFF2-40B4-BE49-F238E27FC236}">
                <a16:creationId xmlns:a16="http://schemas.microsoft.com/office/drawing/2014/main" id="{90EF12C0-FB96-4805-A36C-9B471E68B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8" y="5772011"/>
            <a:ext cx="4403615" cy="415498"/>
          </a:xfrm>
          <a:prstGeom prst="rect">
            <a:avLst/>
          </a:prstGeom>
          <a:solidFill>
            <a:srgbClr val="D1D1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33350" indent="-13335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100" kern="0" dirty="0">
                <a:solidFill>
                  <a:srgbClr val="000000"/>
                </a:solidFill>
                <a:latin typeface="Arial" charset="0"/>
              </a:rPr>
              <a:t>  «Разделить» задачу на объекты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E585577-353D-4FB6-9E33-BA528026D22A}"/>
              </a:ext>
            </a:extLst>
          </p:cNvPr>
          <p:cNvSpPr/>
          <p:nvPr/>
        </p:nvSpPr>
        <p:spPr>
          <a:xfrm>
            <a:off x="1578653" y="2443316"/>
            <a:ext cx="6535808" cy="92333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1463" indent="-271463" eaLnBrk="1" hangingPunct="1">
              <a:defRPr/>
            </a:pPr>
            <a:r>
              <a:rPr lang="ru-RU" b="1" dirty="0">
                <a:solidFill>
                  <a:srgbClr val="333399"/>
                </a:solidFill>
                <a:latin typeface="Arial" charset="0"/>
              </a:rPr>
              <a:t>Программа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– множество объектов (моделей), каждый из которых обладает своими свойствами и поведением, но его внутреннее устройство скрыто от других объектов. </a:t>
            </a:r>
          </a:p>
        </p:txBody>
      </p:sp>
    </p:spTree>
    <p:extLst>
      <p:ext uri="{BB962C8B-B14F-4D97-AF65-F5344CB8AC3E}">
        <p14:creationId xmlns:p14="http://schemas.microsoft.com/office/powerpoint/2010/main" val="34399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ru-RU" sz="3200">
                <a:solidFill>
                  <a:srgbClr val="000000"/>
                </a:solidFill>
              </a:rPr>
              <a:t>Алгоритмическая декомпозиция</a:t>
            </a:r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1295400" y="1752600"/>
            <a:ext cx="69342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b="1">
                <a:latin typeface="Times New Roman" panose="02020603050405020304" pitchFamily="18" charset="0"/>
              </a:rPr>
              <a:t>ЗАДАЧА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4495800" y="26670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533400" y="33528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>
                <a:latin typeface="Times New Roman" panose="02020603050405020304" pitchFamily="18" charset="0"/>
              </a:rPr>
              <a:t>Алгоритм1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1981200" y="37338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>
                <a:latin typeface="Times New Roman" panose="02020603050405020304" pitchFamily="18" charset="0"/>
              </a:rPr>
              <a:t>Алгоритм2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429000" y="41148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>
                <a:latin typeface="Times New Roman" panose="02020603050405020304" pitchFamily="18" charset="0"/>
              </a:rPr>
              <a:t>Алгоритм3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4953000" y="44958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>
                <a:latin typeface="Times New Roman" panose="02020603050405020304" pitchFamily="18" charset="0"/>
              </a:rPr>
              <a:t>Алгоритм4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6477000" y="49530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>
                <a:latin typeface="Times New Roman" panose="02020603050405020304" pitchFamily="18" charset="0"/>
              </a:rPr>
              <a:t>Алгоритм5</a:t>
            </a:r>
          </a:p>
        </p:txBody>
      </p:sp>
      <p:cxnSp>
        <p:nvCxnSpPr>
          <p:cNvPr id="6154" name="AutoShape 11"/>
          <p:cNvCxnSpPr>
            <a:cxnSpLocks noChangeShapeType="1"/>
            <a:stCxn id="6149" idx="0"/>
            <a:endCxn id="6150" idx="0"/>
          </p:cNvCxnSpPr>
          <p:nvPr/>
        </p:nvCxnSpPr>
        <p:spPr bwMode="auto">
          <a:xfrm rot="5400000" flipV="1">
            <a:off x="2133600" y="2819400"/>
            <a:ext cx="381000" cy="1447800"/>
          </a:xfrm>
          <a:prstGeom prst="curvedConnector3">
            <a:avLst>
              <a:gd name="adj1" fmla="val -60000"/>
            </a:avLst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2"/>
          <p:cNvCxnSpPr>
            <a:cxnSpLocks noChangeShapeType="1"/>
            <a:stCxn id="6150" idx="0"/>
            <a:endCxn id="6151" idx="0"/>
          </p:cNvCxnSpPr>
          <p:nvPr/>
        </p:nvCxnSpPr>
        <p:spPr bwMode="auto">
          <a:xfrm rot="5400000" flipV="1">
            <a:off x="3581400" y="3200400"/>
            <a:ext cx="381000" cy="1447800"/>
          </a:xfrm>
          <a:prstGeom prst="curvedConnector3">
            <a:avLst>
              <a:gd name="adj1" fmla="val -60000"/>
            </a:avLst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13"/>
          <p:cNvCxnSpPr>
            <a:cxnSpLocks noChangeShapeType="1"/>
            <a:stCxn id="6151" idx="0"/>
            <a:endCxn id="6152" idx="0"/>
          </p:cNvCxnSpPr>
          <p:nvPr/>
        </p:nvCxnSpPr>
        <p:spPr bwMode="auto">
          <a:xfrm rot="5400000" flipV="1">
            <a:off x="5067300" y="3543300"/>
            <a:ext cx="381000" cy="1524000"/>
          </a:xfrm>
          <a:prstGeom prst="curvedConnector3">
            <a:avLst>
              <a:gd name="adj1" fmla="val -60000"/>
            </a:avLst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4"/>
          <p:cNvCxnSpPr>
            <a:cxnSpLocks noChangeShapeType="1"/>
            <a:stCxn id="6152" idx="0"/>
            <a:endCxn id="6153" idx="0"/>
          </p:cNvCxnSpPr>
          <p:nvPr/>
        </p:nvCxnSpPr>
        <p:spPr bwMode="auto">
          <a:xfrm rot="5400000" flipV="1">
            <a:off x="6553200" y="3962400"/>
            <a:ext cx="457200" cy="1524000"/>
          </a:xfrm>
          <a:prstGeom prst="curvedConnector3">
            <a:avLst>
              <a:gd name="adj1" fmla="val -50000"/>
            </a:avLst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r>
              <a:rPr lang="ru-RU" sz="3200"/>
              <a:t>Объектно-ориентированная декомпозиция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1071563"/>
          </a:xfrm>
        </p:spPr>
        <p:txBody>
          <a:bodyPr/>
          <a:lstStyle/>
          <a:p>
            <a:r>
              <a:rPr lang="ru-RU" sz="2000"/>
              <a:t>Предметная область представлена как совокупность некоторых автономных объектов, которые взаимодействуют друг с другом, чтобы обеспечить функционирование всей системы в целом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4826" t="41085" r="33866" b="25563"/>
          <a:stretch/>
        </p:blipFill>
        <p:spPr bwMode="auto">
          <a:xfrm>
            <a:off x="500063" y="2714625"/>
            <a:ext cx="8215312" cy="364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92382" y="439819"/>
            <a:ext cx="8229600" cy="528556"/>
          </a:xfrm>
        </p:spPr>
        <p:txBody>
          <a:bodyPr/>
          <a:lstStyle/>
          <a:p>
            <a:r>
              <a:rPr lang="ru-RU" sz="2800" dirty="0"/>
              <a:t>Классы и объекты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518822" y="1307319"/>
            <a:ext cx="8353425" cy="5033013"/>
          </a:xfrm>
        </p:spPr>
        <p:txBody>
          <a:bodyPr/>
          <a:lstStyle/>
          <a:p>
            <a:r>
              <a:rPr lang="ru-RU" sz="2400" dirty="0"/>
              <a:t>Класс определяет </a:t>
            </a:r>
          </a:p>
          <a:p>
            <a:pPr lvl="1"/>
            <a:r>
              <a:rPr lang="ru-RU" sz="2000" dirty="0"/>
              <a:t>данные (переменные) </a:t>
            </a:r>
          </a:p>
          <a:p>
            <a:pPr lvl="1"/>
            <a:r>
              <a:rPr lang="ru-RU" sz="2000" dirty="0"/>
              <a:t>поведение (методы).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sz="1800" dirty="0"/>
              <a:t>данные и методы класса также называют членами класса. </a:t>
            </a:r>
          </a:p>
          <a:p>
            <a:r>
              <a:rPr lang="ru-RU" sz="2400" dirty="0"/>
              <a:t>Класс рассматривается как определяемый пользователем тип данных</a:t>
            </a:r>
          </a:p>
          <a:p>
            <a:r>
              <a:rPr lang="ru-RU" sz="2400" dirty="0"/>
              <a:t>Объектом называется экземпляр некоторого класса.</a:t>
            </a:r>
          </a:p>
          <a:p>
            <a:pPr lvl="1"/>
            <a:r>
              <a:rPr lang="ru-RU" sz="2000" dirty="0"/>
              <a:t>Объект создается как переменная типа класса, которая используется для доступа к данным - членам класса и для вызова методов - членов класса.</a:t>
            </a:r>
          </a:p>
          <a:p>
            <a:pPr lvl="1"/>
            <a:r>
              <a:rPr lang="ru-RU" sz="2000" dirty="0"/>
              <a:t>Отношение между классами и объектами является типичным отношением между категорией и ее членами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4E2D8-49DB-4506-9F2A-50F7EC98B1CA}"/>
              </a:ext>
            </a:extLst>
          </p:cNvPr>
          <p:cNvSpPr/>
          <p:nvPr/>
        </p:nvSpPr>
        <p:spPr bwMode="auto">
          <a:xfrm>
            <a:off x="5018088" y="469900"/>
            <a:ext cx="3875087" cy="1349375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Класс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B8E898-5514-49CF-A5CF-8E22CA1BD4D4}"/>
              </a:ext>
            </a:extLst>
          </p:cNvPr>
          <p:cNvSpPr/>
          <p:nvPr/>
        </p:nvSpPr>
        <p:spPr bwMode="auto">
          <a:xfrm>
            <a:off x="5172074" y="968375"/>
            <a:ext cx="1701800" cy="71437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kern="0">
                <a:solidFill>
                  <a:srgbClr val="000000"/>
                </a:solidFill>
                <a:latin typeface="Arial" charset="0"/>
              </a:rPr>
              <a:t>Данные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5D6CFA-C129-4AC3-B97C-4AC12F0368E3}"/>
              </a:ext>
            </a:extLst>
          </p:cNvPr>
          <p:cNvSpPr/>
          <p:nvPr/>
        </p:nvSpPr>
        <p:spPr bwMode="auto">
          <a:xfrm>
            <a:off x="7027862" y="968375"/>
            <a:ext cx="1701800" cy="71437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kern="0" dirty="0">
                <a:solidFill>
                  <a:srgbClr val="000000"/>
                </a:solidFill>
                <a:latin typeface="Arial" charset="0"/>
              </a:rPr>
              <a:t>Методы</a:t>
            </a:r>
          </a:p>
        </p:txBody>
      </p:sp>
      <p:sp>
        <p:nvSpPr>
          <p:cNvPr id="7" name="Скругленная прямоугольная выноска 10">
            <a:extLst>
              <a:ext uri="{FF2B5EF4-FFF2-40B4-BE49-F238E27FC236}">
                <a16:creationId xmlns:a16="http://schemas.microsoft.com/office/drawing/2014/main" id="{A70FB78B-D996-42E2-BE8B-661CF6A67AF2}"/>
              </a:ext>
            </a:extLst>
          </p:cNvPr>
          <p:cNvSpPr/>
          <p:nvPr/>
        </p:nvSpPr>
        <p:spPr bwMode="auto">
          <a:xfrm>
            <a:off x="4981554" y="1993981"/>
            <a:ext cx="1865312" cy="425450"/>
          </a:xfrm>
          <a:prstGeom prst="wedgeRoundRectCallout">
            <a:avLst>
              <a:gd name="adj1" fmla="val 36339"/>
              <a:gd name="adj2" fmla="val -149107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000">
                <a:solidFill>
                  <a:srgbClr val="000000"/>
                </a:solidFill>
                <a:latin typeface="Arial" charset="0"/>
              </a:rPr>
              <a:t>состояние</a:t>
            </a:r>
          </a:p>
        </p:txBody>
      </p:sp>
      <p:sp>
        <p:nvSpPr>
          <p:cNvPr id="8" name="Скругленная прямоугольная выноска 11">
            <a:extLst>
              <a:ext uri="{FF2B5EF4-FFF2-40B4-BE49-F238E27FC236}">
                <a16:creationId xmlns:a16="http://schemas.microsoft.com/office/drawing/2014/main" id="{A002EF01-D356-47B7-BF3F-A4971A41AE0C}"/>
              </a:ext>
            </a:extLst>
          </p:cNvPr>
          <p:cNvSpPr/>
          <p:nvPr/>
        </p:nvSpPr>
        <p:spPr bwMode="auto">
          <a:xfrm flipH="1">
            <a:off x="7588250" y="1900236"/>
            <a:ext cx="1865313" cy="425450"/>
          </a:xfrm>
          <a:prstGeom prst="wedgeRoundRectCallout">
            <a:avLst>
              <a:gd name="adj1" fmla="val 38201"/>
              <a:gd name="adj2" fmla="val -13550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000">
                <a:solidFill>
                  <a:srgbClr val="000000"/>
                </a:solidFill>
                <a:latin typeface="Arial" charset="0"/>
              </a:rPr>
              <a:t>поведение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2653" y="5853027"/>
            <a:ext cx="854905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3538" indent="-363538"/>
            <a:r>
              <a:rPr lang="ru-RU" sz="2000" dirty="0"/>
              <a:t>Класс является описанием множества объектов периода выполнения, к которым применимы одни и те же 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E6883-7A90-42AB-A2F4-60933553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Пример. Лифт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84EC9-32B0-4EED-A50E-A1EF6095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295400"/>
            <a:ext cx="4015680" cy="4724400"/>
          </a:xfrm>
        </p:spPr>
        <p:txBody>
          <a:bodyPr/>
          <a:lstStyle/>
          <a:p>
            <a:r>
              <a:rPr lang="ru-RU" sz="2800" dirty="0"/>
              <a:t>Лифт</a:t>
            </a:r>
          </a:p>
          <a:p>
            <a:pPr lvl="1"/>
            <a:r>
              <a:rPr lang="ru-RU" sz="2400" dirty="0"/>
              <a:t>У него есть высота, ширина, скорость — это </a:t>
            </a:r>
            <a:r>
              <a:rPr lang="ru-RU" sz="2400" i="1" dirty="0"/>
              <a:t>свойства</a:t>
            </a:r>
            <a:r>
              <a:rPr lang="ru-RU" sz="2400" dirty="0"/>
              <a:t>. </a:t>
            </a:r>
          </a:p>
          <a:p>
            <a:pPr lvl="1"/>
            <a:r>
              <a:rPr lang="ru-RU" sz="2400" dirty="0"/>
              <a:t>Он умеет ездить — вверх/вниз, это </a:t>
            </a:r>
            <a:r>
              <a:rPr lang="ru-RU" sz="2400" i="1" dirty="0"/>
              <a:t>методы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6E397-E1AF-4444-AFC8-902C8151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05483"/>
            <a:ext cx="3962400" cy="57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3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E6883-7A90-42AB-A2F4-60933553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85800"/>
          </a:xfrm>
        </p:spPr>
        <p:txBody>
          <a:bodyPr/>
          <a:lstStyle/>
          <a:p>
            <a:r>
              <a:rPr lang="ru-RU" sz="3200" dirty="0"/>
              <a:t>Пример. Лифт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84EC9-32B0-4EED-A50E-A1EF6095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23" y="1268760"/>
            <a:ext cx="8208912" cy="5328592"/>
          </a:xfrm>
        </p:spPr>
        <p:txBody>
          <a:bodyPr/>
          <a:lstStyle/>
          <a:p>
            <a:r>
              <a:rPr lang="ru-RU" sz="2400" dirty="0"/>
              <a:t>То, что стоит в домах — это </a:t>
            </a:r>
            <a:r>
              <a:rPr lang="ru-RU" sz="2400" u="sng" dirty="0"/>
              <a:t>экземпляры класса </a:t>
            </a:r>
            <a:r>
              <a:rPr lang="ru-RU" sz="2400" dirty="0"/>
              <a:t>«Лифт», у каждого из которых есть свой номер</a:t>
            </a:r>
          </a:p>
          <a:p>
            <a:pPr lvl="1"/>
            <a:r>
              <a:rPr lang="ru-RU" sz="2000" dirty="0"/>
              <a:t>объект занимает определенный объем пространства (физического или в памяти компьютера)</a:t>
            </a:r>
          </a:p>
          <a:p>
            <a:r>
              <a:rPr lang="ru-RU" sz="2400" dirty="0"/>
              <a:t>Интерфейс доступа — кнопки</a:t>
            </a:r>
          </a:p>
          <a:p>
            <a:r>
              <a:rPr lang="ru-RU" sz="2400" dirty="0"/>
              <a:t>По проекту мы можем наштамповать этих лифтов столько, сколько угодно </a:t>
            </a:r>
          </a:p>
          <a:p>
            <a:r>
              <a:rPr lang="ru-RU" sz="2400" dirty="0"/>
              <a:t>Можем менять им в процессе цвет двери, например, (открытое свойство на чтение/запись)</a:t>
            </a:r>
          </a:p>
          <a:p>
            <a:r>
              <a:rPr lang="ru-RU" sz="2400" dirty="0"/>
              <a:t>Не можем менять скорость, которая постоянна (свойство для чтения) </a:t>
            </a:r>
          </a:p>
          <a:p>
            <a:r>
              <a:rPr lang="ru-RU" sz="2400" dirty="0"/>
              <a:t>У него есть много внутренних свойств, которые нам неведомы, но благодаря им лифт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804726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575"/>
          </a:xfrm>
        </p:spPr>
        <p:txBody>
          <a:bodyPr/>
          <a:lstStyle/>
          <a:p>
            <a:pPr eaLnBrk="1" hangingPunct="1"/>
            <a:r>
              <a:rPr lang="ru-RU" sz="3200" dirty="0"/>
              <a:t>Объектно-ориентированное программирование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823"/>
            <a:ext cx="8435975" cy="4679801"/>
          </a:xfrm>
        </p:spPr>
        <p:txBody>
          <a:bodyPr/>
          <a:lstStyle/>
          <a:p>
            <a:pPr eaLnBrk="1" hangingPunct="1"/>
            <a:r>
              <a:rPr lang="ru-RU" sz="2400" dirty="0"/>
              <a:t>Объектно-ориентированное программирование - это методология программирования, основанная на представлении программы в виде совокупности объектов, каждый из которых является </a:t>
            </a:r>
            <a:r>
              <a:rPr lang="ru-RU" sz="2400" b="1" dirty="0"/>
              <a:t>экземпляром</a:t>
            </a:r>
            <a:r>
              <a:rPr lang="ru-RU" sz="2400" dirty="0"/>
              <a:t> определенного </a:t>
            </a:r>
            <a:r>
              <a:rPr lang="ru-RU" sz="2400" b="1" dirty="0"/>
              <a:t>класса</a:t>
            </a:r>
            <a:r>
              <a:rPr lang="ru-RU" sz="2400" dirty="0"/>
              <a:t>, а классы образуют иерархию наследования.</a:t>
            </a:r>
            <a:r>
              <a:rPr lang="ru-RU" sz="2000" dirty="0"/>
              <a:t> </a:t>
            </a:r>
          </a:p>
          <a:p>
            <a:pPr eaLnBrk="1" hangingPunct="1"/>
            <a:r>
              <a:rPr lang="ru-RU" sz="2400" dirty="0"/>
              <a:t>Особенности:</a:t>
            </a:r>
          </a:p>
          <a:p>
            <a:pPr lvl="1" eaLnBrk="1" hangingPunct="1"/>
            <a:r>
              <a:rPr lang="ru-RU" sz="2000" dirty="0"/>
              <a:t>OOП использует в качестве базовых элементов объекты, а не алгоритмы;</a:t>
            </a:r>
          </a:p>
          <a:p>
            <a:pPr lvl="1" eaLnBrk="1" hangingPunct="1"/>
            <a:r>
              <a:rPr lang="ru-RU" sz="2000" dirty="0"/>
              <a:t>каждый объект является экземпляром какого-либо определенного класса (играющего роль типа данных); </a:t>
            </a:r>
          </a:p>
          <a:p>
            <a:pPr lvl="1" eaLnBrk="1" hangingPunct="1"/>
            <a:r>
              <a:rPr lang="ru-RU" sz="2000" dirty="0"/>
              <a:t>классы организованы иерархически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600"/>
              <a:t>Класс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476250" y="1268413"/>
            <a:ext cx="8229600" cy="3886200"/>
          </a:xfrm>
        </p:spPr>
        <p:txBody>
          <a:bodyPr/>
          <a:lstStyle/>
          <a:p>
            <a:r>
              <a:rPr lang="ru-RU" sz="2000"/>
              <a:t>Класс — это структура данных, объединяющая состояние (поля) и действия (методы и другие функции-члены). </a:t>
            </a:r>
          </a:p>
          <a:p>
            <a:r>
              <a:rPr lang="ru-RU" sz="2000"/>
              <a:t>Класс предоставляет определения для динамически создаваемых </a:t>
            </a:r>
            <a:r>
              <a:rPr lang="ru-RU" sz="2000" b="1" i="1"/>
              <a:t>экземпляров</a:t>
            </a:r>
            <a:r>
              <a:rPr lang="ru-RU" sz="2000"/>
              <a:t> класса (</a:t>
            </a:r>
            <a:r>
              <a:rPr lang="ru-RU" sz="2000" b="1" i="1"/>
              <a:t>объектов класса</a:t>
            </a:r>
            <a:r>
              <a:rPr lang="ru-RU" sz="2000"/>
              <a:t>). </a:t>
            </a:r>
          </a:p>
          <a:p>
            <a:r>
              <a:rPr lang="ru-RU" sz="2000"/>
              <a:t>Классы поддерживают механизмы </a:t>
            </a:r>
            <a:r>
              <a:rPr lang="ru-RU" sz="2000" b="1" i="1"/>
              <a:t>наследования</a:t>
            </a:r>
            <a:r>
              <a:rPr lang="ru-RU" sz="2000"/>
              <a:t> и </a:t>
            </a:r>
            <a:r>
              <a:rPr lang="ru-RU" sz="2000" b="1" i="1"/>
              <a:t>полиморфизма</a:t>
            </a:r>
            <a:r>
              <a:rPr lang="ru-RU" sz="2000"/>
              <a:t>, которые позволяют создавать </a:t>
            </a:r>
            <a:r>
              <a:rPr lang="ru-RU" sz="2000" b="1" i="1"/>
              <a:t>производные классы</a:t>
            </a:r>
            <a:r>
              <a:rPr lang="ru-RU" sz="2000"/>
              <a:t>, расширяющие функциональные возможности </a:t>
            </a:r>
            <a:r>
              <a:rPr lang="ru-RU" sz="2000" b="1" i="1"/>
              <a:t>базового класса</a:t>
            </a:r>
            <a:r>
              <a:rPr lang="ru-RU" sz="2000"/>
              <a:t>.</a:t>
            </a:r>
          </a:p>
          <a:p>
            <a:endParaRPr lang="ru-RU" sz="200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C053AB-9F33-4A7C-A43F-487703EEEC7F}" type="slidenum">
              <a:rPr lang="ru-RU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ru-RU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1000" y="4129088"/>
            <a:ext cx="8305800" cy="248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class Complex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real;   // </a:t>
            </a:r>
            <a:r>
              <a:rPr lang="ru-RU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вещественная часть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imaginary;   // </a:t>
            </a:r>
            <a:r>
              <a:rPr lang="ru-RU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мнимая часть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void Add(Complex x);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         // </a:t>
            </a:r>
            <a:r>
              <a:rPr lang="ru-RU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прибавить комплексное число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3200"/>
              <a:t>Главные элементы объектной модели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3878262"/>
          </a:xfrm>
        </p:spPr>
        <p:txBody>
          <a:bodyPr/>
          <a:lstStyle/>
          <a:p>
            <a:pPr eaLnBrk="1" hangingPunct="1"/>
            <a:r>
              <a:rPr lang="ru-RU" sz="2800" dirty="0"/>
              <a:t>Абстрагирование </a:t>
            </a:r>
          </a:p>
          <a:p>
            <a:pPr eaLnBrk="1" hangingPunct="1"/>
            <a:r>
              <a:rPr lang="ru-RU" sz="2800" dirty="0"/>
              <a:t>Инкапсуляция</a:t>
            </a:r>
          </a:p>
          <a:p>
            <a:pPr eaLnBrk="1" hangingPunct="1"/>
            <a:r>
              <a:rPr lang="ru-RU" sz="2800" dirty="0"/>
              <a:t>Иерархия</a:t>
            </a:r>
          </a:p>
          <a:p>
            <a:pPr eaLnBrk="1" hangingPunct="1"/>
            <a:r>
              <a:rPr lang="ru-RU" sz="2800" dirty="0"/>
              <a:t>Полиморфизм</a:t>
            </a:r>
          </a:p>
          <a:p>
            <a:pPr eaLnBrk="1" hangingPunct="1"/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pPr eaLnBrk="1" hangingPunct="1"/>
            <a:r>
              <a:rPr lang="ru-RU" sz="3200" dirty="0"/>
              <a:t>Абстрагирование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42301"/>
          </a:xfrm>
        </p:spPr>
        <p:txBody>
          <a:bodyPr/>
          <a:lstStyle/>
          <a:p>
            <a:pPr eaLnBrk="1" hangingPunct="1"/>
            <a:r>
              <a:rPr lang="ru-RU" sz="2400" dirty="0"/>
              <a:t>Абстрагирование проявляется в нахождении сходств между определенными объектами, ситуациями или процессами реального мира, и в принятии решений на основе этих сходств, отвлекаясь на время от имеющихся различий</a:t>
            </a:r>
          </a:p>
          <a:p>
            <a:pPr eaLnBrk="1" hangingPunct="1"/>
            <a:r>
              <a:rPr lang="ru-RU" sz="2400" dirty="0"/>
              <a:t>Упрощенное описание или изложение системы, при котором одни свойства и детали выделяются, а другие опускаются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400" b="1" dirty="0"/>
              <a:t>Абстракция</a:t>
            </a:r>
            <a:r>
              <a:rPr lang="ru-RU" sz="2400" dirty="0"/>
              <a:t> выделяет существенные характеристики некоторого объекта, отличающие его от всех других видов объектов и, таким образом, четко определяет его концептуальные границы с точки зрения наблюдателя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6093296"/>
            <a:ext cx="871296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/>
              <a:t>Важно выбрать правильную совокупность абстракций для заданной предметной области </a:t>
            </a:r>
          </a:p>
        </p:txBody>
      </p:sp>
    </p:spTree>
    <p:extLst>
      <p:ext uri="{BB962C8B-B14F-4D97-AF65-F5344CB8AC3E}">
        <p14:creationId xmlns:p14="http://schemas.microsoft.com/office/powerpoint/2010/main" val="18771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pPr eaLnBrk="1" hangingPunct="1"/>
            <a:r>
              <a:rPr lang="ru-RU" sz="3200" dirty="0"/>
              <a:t>Абстрагирование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7"/>
            <a:ext cx="8229600" cy="2376264"/>
          </a:xfrm>
        </p:spPr>
        <p:txBody>
          <a:bodyPr/>
          <a:lstStyle/>
          <a:p>
            <a:pPr eaLnBrk="1" hangingPunct="1"/>
            <a:r>
              <a:rPr lang="ru-RU" sz="2400" dirty="0"/>
              <a:t>Абстракция сущности – объект, представляющий собой </a:t>
            </a:r>
            <a:r>
              <a:rPr lang="ru-RU" sz="2400" u="sng" dirty="0"/>
              <a:t>полезную модель некой сущности </a:t>
            </a:r>
            <a:r>
              <a:rPr lang="ru-RU" sz="2400" dirty="0"/>
              <a:t>в предметной области </a:t>
            </a:r>
          </a:p>
          <a:p>
            <a:pPr eaLnBrk="1" hangingPunct="1"/>
            <a:r>
              <a:rPr lang="ru-RU" sz="2400" dirty="0"/>
              <a:t>Абстракция действия – объект, состоящий из </a:t>
            </a:r>
            <a:r>
              <a:rPr lang="ru-RU" sz="2400" u="sng" dirty="0"/>
              <a:t>обобщенного множества операций</a:t>
            </a:r>
            <a:r>
              <a:rPr lang="ru-RU" sz="2400" dirty="0"/>
              <a:t>, каждая из которых выполняет однотипные функции </a:t>
            </a:r>
          </a:p>
          <a:p>
            <a:pPr eaLnBrk="1" hangingPunct="1"/>
            <a:endParaRPr lang="ru-RU" sz="2400" dirty="0"/>
          </a:p>
        </p:txBody>
      </p:sp>
      <p:sp>
        <p:nvSpPr>
          <p:cNvPr id="3" name="Выноска-облако 2"/>
          <p:cNvSpPr/>
          <p:nvPr/>
        </p:nvSpPr>
        <p:spPr>
          <a:xfrm>
            <a:off x="889248" y="3933926"/>
            <a:ext cx="1666528" cy="11521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Выноска-облако 5"/>
          <p:cNvSpPr/>
          <p:nvPr/>
        </p:nvSpPr>
        <p:spPr>
          <a:xfrm>
            <a:off x="6156176" y="3933926"/>
            <a:ext cx="1512168" cy="10792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7" name="Выноска-облако 6"/>
          <p:cNvSpPr/>
          <p:nvPr/>
        </p:nvSpPr>
        <p:spPr>
          <a:xfrm>
            <a:off x="6156176" y="5445224"/>
            <a:ext cx="1512168" cy="10792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2740968" y="4311315"/>
            <a:ext cx="3096344" cy="324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55776" y="371877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Услуги, которые оказывает объект другим объектам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5230941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Операции, которые объект может выполнять над другими объектами</a:t>
            </a:r>
            <a:endParaRPr lang="ru-RU" dirty="0"/>
          </a:p>
        </p:txBody>
      </p:sp>
      <p:sp>
        <p:nvSpPr>
          <p:cNvPr id="9" name="Стрелка углом вверх 8"/>
          <p:cNvSpPr/>
          <p:nvPr/>
        </p:nvSpPr>
        <p:spPr>
          <a:xfrm rot="5400000">
            <a:off x="3322343" y="3548369"/>
            <a:ext cx="728879" cy="45067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87824" y="4763524"/>
            <a:ext cx="259776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000" dirty="0"/>
              <a:t>Поведение объекта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1999" y="6149261"/>
            <a:ext cx="51600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Внешнее проявление объекта определяет его </a:t>
            </a:r>
            <a:r>
              <a:rPr lang="ru-RU" u="sng" dirty="0"/>
              <a:t>контракт</a:t>
            </a:r>
            <a:r>
              <a:rPr lang="ru-RU" dirty="0"/>
              <a:t> с другими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830206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95313"/>
          </a:xfrm>
        </p:spPr>
        <p:txBody>
          <a:bodyPr/>
          <a:lstStyle/>
          <a:p>
            <a:pPr eaLnBrk="1" hangingPunct="1"/>
            <a:r>
              <a:rPr lang="ru-RU" sz="3200" dirty="0"/>
              <a:t>Инкапсуляция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46427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dirty="0"/>
              <a:t>Инкапсуляция выполняется посредством скрытия информации, то есть маскировкой всех внутренних деталей, не влияющих на внешнее поведение 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Обычно скрываются и внутренняя </a:t>
            </a:r>
            <a:r>
              <a:rPr lang="ru-RU" sz="2000" u="sng" dirty="0"/>
              <a:t>структура объекта </a:t>
            </a:r>
            <a:r>
              <a:rPr lang="ru-RU" sz="2000" dirty="0"/>
              <a:t>и </a:t>
            </a:r>
            <a:r>
              <a:rPr lang="ru-RU" sz="2000" u="sng" dirty="0"/>
              <a:t>реализация его методов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400" b="1" dirty="0"/>
              <a:t>Инкапсуляция</a:t>
            </a:r>
            <a:r>
              <a:rPr lang="ru-RU" sz="2400" dirty="0"/>
              <a:t> – это процесс отделения друг от друга элементов объекта, определяющих его устройство и поведение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000" dirty="0"/>
              <a:t>инкапсуляция служит для того, чтобы изолировать контрактные обязательства абстракции от их реализации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000" dirty="0"/>
              <a:t>Ограничение доступа повышает надежность и модифицируемость программ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5661248"/>
            <a:ext cx="41044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Интерфейс фиксирует внешнее представление объекта, описывая абстракцию поведения всех объектов данного класса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12698" y="5685055"/>
            <a:ext cx="40958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Реализация содержит как представление абстракции, так и механизмы достижения требуемого поведения объекта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87824" y="5085184"/>
            <a:ext cx="29488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/>
              <a:t>Класс </a:t>
            </a:r>
          </a:p>
          <a:p>
            <a:pPr algn="ctr"/>
            <a:r>
              <a:rPr lang="ru-RU" dirty="0"/>
              <a:t>интерфейс и реализация </a:t>
            </a:r>
          </a:p>
        </p:txBody>
      </p:sp>
    </p:spTree>
    <p:extLst>
      <p:ext uri="{BB962C8B-B14F-4D97-AF65-F5344CB8AC3E}">
        <p14:creationId xmlns:p14="http://schemas.microsoft.com/office/powerpoint/2010/main" val="359877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sz="3200"/>
              <a:t>Значение функций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876300" y="1125538"/>
            <a:ext cx="7391400" cy="5181600"/>
          </a:xfrm>
        </p:spPr>
        <p:txBody>
          <a:bodyPr/>
          <a:lstStyle/>
          <a:p>
            <a:r>
              <a:rPr lang="ru-RU" sz="2400" u="sng"/>
              <a:t>Проблема</a:t>
            </a:r>
            <a:r>
              <a:rPr lang="ru-RU" sz="2400"/>
              <a:t> – увеличение размера и сложности программ</a:t>
            </a:r>
            <a:endParaRPr lang="en-US" sz="2400"/>
          </a:p>
          <a:p>
            <a:r>
              <a:rPr lang="ru-RU" sz="2400" u="sng"/>
              <a:t>Решение</a:t>
            </a:r>
            <a:r>
              <a:rPr lang="ru-RU" sz="2400"/>
              <a:t> – разделение сложных и больших программ на небольшие легко управляемые части, называемые </a:t>
            </a:r>
            <a:r>
              <a:rPr lang="ru-RU" sz="2400" i="1"/>
              <a:t>функциями:</a:t>
            </a:r>
          </a:p>
          <a:p>
            <a:pPr lvl="1"/>
            <a:r>
              <a:rPr lang="ru-RU" sz="2400"/>
              <a:t>каждая функция в программе должна выполнять определенную задачу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sz="2800"/>
              <a:t>Если программе необходимо выполнить какую-либо задачу, то она </a:t>
            </a:r>
            <a:r>
              <a:rPr lang="ru-RU" sz="2800" i="1"/>
              <a:t>вызывает </a:t>
            </a:r>
            <a:r>
              <a:rPr lang="ru-RU" sz="2800"/>
              <a:t>соответствующую функцию, обеспечивая эту функцию информацией, которая ей понадобится в процессе обработки.</a:t>
            </a:r>
            <a:endParaRPr lang="ru-RU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Модульность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2016224"/>
          </a:xfrm>
        </p:spPr>
        <p:txBody>
          <a:bodyPr/>
          <a:lstStyle/>
          <a:p>
            <a:r>
              <a:rPr lang="ru-RU" sz="2400" dirty="0"/>
              <a:t>Модуль — самостоятельная языковая конструкция, позволяющая создавать комплексы отдельных проектных решений</a:t>
            </a:r>
          </a:p>
          <a:p>
            <a:pPr lvl="1"/>
            <a:r>
              <a:rPr lang="ru-RU" sz="2000" dirty="0"/>
              <a:t>разделение программы на фрагменты, которые компилируются по отдельности, но связаны (слабо) между собой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3481536"/>
            <a:ext cx="8363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Логическую структуру системы образуют классы. </a:t>
            </a:r>
          </a:p>
          <a:p>
            <a:pPr algn="ctr"/>
            <a:r>
              <a:rPr lang="ru-RU" sz="2400" dirty="0"/>
              <a:t>Классы помещаются в модули, из которых состоит физическая структура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9220" y="5013176"/>
            <a:ext cx="8363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Целью декомпозиции программы на модули является снижение затрат на программирование, благодаря независимому проектированию и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40697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/>
              <a:t>Иерархия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670425"/>
          </a:xfrm>
        </p:spPr>
        <p:txBody>
          <a:bodyPr/>
          <a:lstStyle/>
          <a:p>
            <a:pPr eaLnBrk="1" hangingPunct="1"/>
            <a:r>
              <a:rPr lang="ru-RU" sz="2800"/>
              <a:t>Иерархия - это упорядочение абстракций, расположение их по уровням.</a:t>
            </a:r>
          </a:p>
          <a:p>
            <a:pPr eaLnBrk="1" hangingPunct="1"/>
            <a:r>
              <a:rPr lang="ru-RU" sz="2800"/>
              <a:t>Основными видами иерархических структур применительно к сложным системам являются</a:t>
            </a:r>
          </a:p>
          <a:p>
            <a:pPr lvl="1" eaLnBrk="1" hangingPunct="1"/>
            <a:r>
              <a:rPr lang="ru-RU" sz="2400"/>
              <a:t>структура классов (иерархия "is-a")</a:t>
            </a:r>
          </a:p>
          <a:p>
            <a:pPr lvl="1" eaLnBrk="1" hangingPunct="1"/>
            <a:r>
              <a:rPr lang="ru-RU" sz="2400"/>
              <a:t>структура объектов (иерархия "part of").</a:t>
            </a:r>
          </a:p>
          <a:p>
            <a:pPr eaLnBrk="1" hangingPunct="1"/>
            <a:r>
              <a:rPr lang="ru-RU" sz="2800"/>
              <a:t>Пример иерархии: </a:t>
            </a:r>
            <a:r>
              <a:rPr lang="ru-RU" sz="2800" b="1"/>
              <a:t>наследование - </a:t>
            </a:r>
            <a:r>
              <a:rPr lang="ru-RU" sz="2800"/>
              <a:t>основной вид иерархии</a:t>
            </a:r>
            <a:r>
              <a:rPr lang="ru-RU" sz="2800" b="1"/>
              <a:t> "is-a"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ru-RU" sz="3200"/>
              <a:t>Наследование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784"/>
            <a:ext cx="7920111" cy="46080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Наследование означает такое отношение между классами (отношение родитель/потомок), когда один класс заимствует структурную или функциональную часть одного или нескольких других классов (соответственно, одиночное и множественное наследование).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Наследование создает такую иерархию абстракций, в которой подклассы наследуют строение от одного или нескольких суперклассов: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медведь есть млекопитающее,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дом есть недвижимость,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"быстрая сортировка" есть сортирующий алгоритм.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3200"/>
              <a:t>Роль наследования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44767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/>
              <a:t>Общая часть структуры и поведения сосредоточена в наиболее общем суперклассе.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Суперклассы отражают наиболее общие, а подклассы - более специализированные абстракции, в которых члены суперкласса могут быть дополнены, модифицированы и даже скрыты.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Принцип наследования позволяет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/>
              <a:t>упростить выражение абстракций,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/>
              <a:t>делает проект менее громоздким,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/>
              <a:t>более выразительным.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41438"/>
            <a:ext cx="4108450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3200"/>
              <a:t>Наследование и инкапсуляция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6562725" cy="30972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400"/>
              <a:t>Интерфейс класса может быть разделен на три части:</a:t>
            </a:r>
          </a:p>
          <a:p>
            <a:pPr eaLnBrk="1" hangingPunct="1"/>
            <a:r>
              <a:rPr lang="ru-RU" sz="2400"/>
              <a:t> закрытую (</a:t>
            </a:r>
            <a:r>
              <a:rPr lang="ru-RU" sz="2400">
                <a:latin typeface="Courier New" panose="02070309020205020404" pitchFamily="49" charset="0"/>
              </a:rPr>
              <a:t>private</a:t>
            </a:r>
            <a:r>
              <a:rPr lang="ru-RU" sz="2400"/>
              <a:t>), видимую только для самого класса;</a:t>
            </a:r>
          </a:p>
          <a:p>
            <a:pPr eaLnBrk="1" hangingPunct="1"/>
            <a:r>
              <a:rPr lang="ru-RU" sz="2400"/>
              <a:t> защищенную (</a:t>
            </a:r>
            <a:r>
              <a:rPr lang="ru-RU" sz="2400">
                <a:latin typeface="Courier New" panose="02070309020205020404" pitchFamily="49" charset="0"/>
              </a:rPr>
              <a:t>protected</a:t>
            </a:r>
            <a:r>
              <a:rPr lang="ru-RU" sz="2400"/>
              <a:t>), видимую также и для подклассов; </a:t>
            </a:r>
          </a:p>
          <a:p>
            <a:pPr eaLnBrk="1" hangingPunct="1"/>
            <a:r>
              <a:rPr lang="ru-RU" sz="2400"/>
              <a:t>открытую (</a:t>
            </a:r>
            <a:r>
              <a:rPr lang="ru-RU" sz="2400">
                <a:latin typeface="Courier New" panose="02070309020205020404" pitchFamily="49" charset="0"/>
              </a:rPr>
              <a:t>public</a:t>
            </a:r>
            <a:r>
              <a:rPr lang="ru-RU" sz="2400"/>
              <a:t>), видимую для всех.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ru-RU" sz="3200"/>
              <a:t>Спецификаторы доступа 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1050925" y="1143000"/>
            <a:ext cx="7194550" cy="457200"/>
          </a:xfrm>
        </p:spPr>
        <p:txBody>
          <a:bodyPr/>
          <a:lstStyle/>
          <a:p>
            <a:r>
              <a:rPr lang="ru-RU" sz="2400"/>
              <a:t>без наследования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l="26288" t="35733" r="17578" b="22306"/>
          <a:stretch>
            <a:fillRect/>
          </a:stretch>
        </p:blipFill>
        <p:spPr bwMode="auto">
          <a:xfrm>
            <a:off x="411163" y="1752600"/>
            <a:ext cx="8275637" cy="456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ru-RU" sz="3200"/>
              <a:t>Спецификаторы доступа </a:t>
            </a:r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1050925" y="1143000"/>
            <a:ext cx="7194550" cy="457200"/>
          </a:xfrm>
        </p:spPr>
        <p:txBody>
          <a:bodyPr/>
          <a:lstStyle/>
          <a:p>
            <a:r>
              <a:rPr lang="ru-RU" sz="2400"/>
              <a:t>с наследованием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676400"/>
            <a:ext cx="5832475" cy="5078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Многоуровневая иерархия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1050925" y="1422400"/>
          <a:ext cx="7194550" cy="47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7" y="4653136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Вопрос: какие отношения </a:t>
            </a:r>
          </a:p>
          <a:p>
            <a:r>
              <a:rPr lang="ru-RU" sz="2400" dirty="0"/>
              <a:t>должны быть реализованы между классами?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3200" dirty="0"/>
              <a:t>Отношения между классами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2736304" cy="3878262"/>
          </a:xfrm>
        </p:spPr>
        <p:txBody>
          <a:bodyPr/>
          <a:lstStyle/>
          <a:p>
            <a:pPr eaLnBrk="1" hangingPunct="1"/>
            <a:r>
              <a:rPr lang="ru-RU" sz="2800" dirty="0"/>
              <a:t>Зависимость</a:t>
            </a:r>
          </a:p>
          <a:p>
            <a:pPr eaLnBrk="1" hangingPunct="1"/>
            <a:r>
              <a:rPr lang="ru-RU" sz="2800" dirty="0"/>
              <a:t>Обобщение</a:t>
            </a:r>
          </a:p>
          <a:p>
            <a:pPr eaLnBrk="1" hangingPunct="1"/>
            <a:r>
              <a:rPr lang="ru-RU" sz="2800" dirty="0"/>
              <a:t>Реализация </a:t>
            </a:r>
          </a:p>
          <a:p>
            <a:pPr eaLnBrk="1" hangingPunct="1"/>
            <a:r>
              <a:rPr lang="ru-RU" sz="2800" dirty="0"/>
              <a:t>Ассоциация</a:t>
            </a:r>
          </a:p>
          <a:p>
            <a:pPr eaLnBrk="1" hangingPunct="1"/>
            <a:r>
              <a:rPr lang="ru-RU" sz="2800" dirty="0"/>
              <a:t>Агрегация</a:t>
            </a:r>
          </a:p>
          <a:p>
            <a:pPr eaLnBrk="1" hangingPunct="1"/>
            <a:r>
              <a:rPr lang="ru-RU" sz="2800" dirty="0"/>
              <a:t>Композиция</a:t>
            </a:r>
          </a:p>
          <a:p>
            <a:pPr eaLnBrk="1" hangingPunct="1"/>
            <a:endParaRPr lang="ru-RU" sz="2800" dirty="0"/>
          </a:p>
          <a:p>
            <a:pPr eaLnBrk="1" hangingPunct="1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616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395536" y="408042"/>
            <a:ext cx="8229600" cy="644525"/>
          </a:xfrm>
        </p:spPr>
        <p:txBody>
          <a:bodyPr/>
          <a:lstStyle/>
          <a:p>
            <a:r>
              <a:rPr lang="ru-RU" sz="3200" dirty="0"/>
              <a:t>Отношения на диаграмме классов</a:t>
            </a:r>
          </a:p>
        </p:txBody>
      </p:sp>
      <p:pic>
        <p:nvPicPr>
          <p:cNvPr id="51203" name="Picture 3" descr="ОтношенияМеждуКласс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3" y="975429"/>
            <a:ext cx="7704856" cy="587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91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r>
              <a:rPr lang="ru-RU" sz="3200"/>
              <a:t>Виды функций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974725" y="1412875"/>
            <a:ext cx="7194550" cy="4999038"/>
          </a:xfrm>
        </p:spPr>
        <p:txBody>
          <a:bodyPr/>
          <a:lstStyle/>
          <a:p>
            <a:r>
              <a:rPr lang="ru-RU" sz="2800" dirty="0"/>
              <a:t>Различают два вида функций: </a:t>
            </a:r>
          </a:p>
          <a:p>
            <a:pPr lvl="1"/>
            <a:r>
              <a:rPr lang="ru-RU" dirty="0"/>
              <a:t>определяемые пользователем (нестандартные) </a:t>
            </a:r>
          </a:p>
          <a:p>
            <a:pPr lvl="1"/>
            <a:r>
              <a:rPr lang="ru-RU" dirty="0"/>
              <a:t>встроенные</a:t>
            </a:r>
          </a:p>
          <a:p>
            <a:r>
              <a:rPr lang="ru-RU" sz="2800" dirty="0"/>
              <a:t>Встроенные функции являются составной частью пакета компилятора и предоставляются фирмой-изготовителем. </a:t>
            </a:r>
          </a:p>
          <a:p>
            <a:r>
              <a:rPr lang="ru-RU" sz="2800" dirty="0"/>
              <a:t>Нестандартные функции создаются самим программистом.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Зависимость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/>
          <a:lstStyle/>
          <a:p>
            <a:r>
              <a:rPr lang="ru-RU" sz="2400" dirty="0"/>
              <a:t>Зависимость (</a:t>
            </a:r>
            <a:r>
              <a:rPr lang="ru-RU" sz="2400" dirty="0" err="1"/>
              <a:t>dependency</a:t>
            </a:r>
            <a:r>
              <a:rPr lang="ru-RU" sz="2400" dirty="0"/>
              <a:t>) — однонаправленное отношение использования между двумя классами: </a:t>
            </a:r>
          </a:p>
          <a:p>
            <a:pPr lvl="1"/>
            <a:r>
              <a:rPr lang="ru-RU" sz="2000" dirty="0"/>
              <a:t>На одном конце отношения находится </a:t>
            </a:r>
            <a:r>
              <a:rPr lang="ru-RU" sz="2000" b="1" dirty="0"/>
              <a:t>зависимый</a:t>
            </a:r>
            <a:r>
              <a:rPr lang="ru-RU" sz="2000" dirty="0"/>
              <a:t> класс, на втором — </a:t>
            </a:r>
            <a:r>
              <a:rPr lang="ru-RU" sz="2000" b="1" dirty="0"/>
              <a:t>независимый</a:t>
            </a:r>
            <a:r>
              <a:rPr lang="ru-RU" sz="2000" dirty="0"/>
              <a:t>.</a:t>
            </a:r>
          </a:p>
          <a:p>
            <a:r>
              <a:rPr lang="ru-RU" sz="2400" dirty="0"/>
              <a:t>Объект-клиент зависимого класса для своего корректного функционирования пользуется услугами объекта-сервера независимого класса. </a:t>
            </a:r>
          </a:p>
          <a:p>
            <a:r>
              <a:rPr lang="ru-RU" sz="2400" dirty="0"/>
              <a:t>Зависимость отражает связь между объектами по применению, когда изменение поведения сервера может повлиять на поведение клиента.</a:t>
            </a:r>
          </a:p>
          <a:p>
            <a:r>
              <a:rPr lang="ru-RU" sz="2400" dirty="0"/>
              <a:t>Зависимость – </a:t>
            </a:r>
            <a:r>
              <a:rPr lang="ru-RU" sz="2400" u="sng" dirty="0"/>
              <a:t>не структурная </a:t>
            </a:r>
            <a:r>
              <a:rPr lang="ru-RU" sz="2400" dirty="0"/>
              <a:t>связь</a:t>
            </a:r>
          </a:p>
        </p:txBody>
      </p:sp>
    </p:spTree>
    <p:extLst>
      <p:ext uri="{BB962C8B-B14F-4D97-AF65-F5344CB8AC3E}">
        <p14:creationId xmlns:p14="http://schemas.microsoft.com/office/powerpoint/2010/main" val="883998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Зависимость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61856"/>
            <a:ext cx="8229600" cy="1179512"/>
          </a:xfrm>
        </p:spPr>
        <p:txBody>
          <a:bodyPr/>
          <a:lstStyle/>
          <a:p>
            <a:r>
              <a:rPr lang="ru-RU" sz="2400" dirty="0"/>
              <a:t>Программирование зависимости состоит в организации связи между объектами, для чего сервер передаётся клиенту в качестве параметра.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2" y="1124744"/>
            <a:ext cx="7056784" cy="445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91880" y="2116662"/>
            <a:ext cx="5472608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Employee director = new Employee();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Menu </a:t>
            </a:r>
            <a:r>
              <a:rPr lang="en-US" sz="2000" dirty="0" err="1">
                <a:latin typeface="Lucida Sans Typewriter" panose="020B0509030504030204" pitchFamily="49" charset="0"/>
              </a:rPr>
              <a:t>menu</a:t>
            </a:r>
            <a:r>
              <a:rPr lang="en-US" sz="2000" dirty="0">
                <a:latin typeface="Lucida Sans Typewriter" panose="020B0509030504030204" pitchFamily="49" charset="0"/>
              </a:rPr>
              <a:t> = new Menu();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>
                <a:latin typeface="Lucida Sans Typewriter" panose="020B0509030504030204" pitchFamily="49" charset="0"/>
              </a:rPr>
              <a:t>Menu.showEmployees</a:t>
            </a:r>
            <a:r>
              <a:rPr lang="en-US" sz="2000" dirty="0">
                <a:latin typeface="Lucida Sans Typewriter" panose="020B0509030504030204" pitchFamily="49" charset="0"/>
              </a:rPr>
              <a:t>(director);</a:t>
            </a:r>
          </a:p>
        </p:txBody>
      </p:sp>
    </p:spTree>
    <p:extLst>
      <p:ext uri="{BB962C8B-B14F-4D97-AF65-F5344CB8AC3E}">
        <p14:creationId xmlns:p14="http://schemas.microsoft.com/office/powerpoint/2010/main" val="3658061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031874"/>
          </a:xfrm>
        </p:spPr>
        <p:txBody>
          <a:bodyPr/>
          <a:lstStyle/>
          <a:p>
            <a:r>
              <a:rPr lang="ru-RU" sz="3200" dirty="0"/>
              <a:t>Наследование – расширение базовых классов</a:t>
            </a:r>
            <a:endParaRPr lang="en-GB" sz="3200" dirty="0"/>
          </a:p>
        </p:txBody>
      </p:sp>
      <p:sp>
        <p:nvSpPr>
          <p:cNvPr id="30724" name="Rectangle 11"/>
          <p:cNvSpPr>
            <a:spLocks noChangeArrowheads="1"/>
          </p:cNvSpPr>
          <p:nvPr/>
        </p:nvSpPr>
        <p:spPr bwMode="auto">
          <a:xfrm>
            <a:off x="452438" y="1784350"/>
            <a:ext cx="8401050" cy="25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class Token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{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class </a:t>
            </a:r>
            <a:r>
              <a:rPr lang="en-US" sz="2000" dirty="0" err="1">
                <a:latin typeface="Lucida Sans Typewriter" panose="020B0509030504030204" pitchFamily="49" charset="0"/>
              </a:rPr>
              <a:t>CommentToken</a:t>
            </a:r>
            <a:r>
              <a:rPr lang="en-US" sz="2000" dirty="0">
                <a:latin typeface="Lucida Sans Typewriter" panose="020B0509030504030204" pitchFamily="49" charset="0"/>
              </a:rPr>
              <a:t>: Token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}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5638800" y="3276600"/>
            <a:ext cx="2362200" cy="914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>
                <a:latin typeface="Arial Narrow" panose="020B0606020202030204" pitchFamily="34" charset="0"/>
              </a:rPr>
              <a:t>CommentToken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>
                <a:latin typeface="Courier New" panose="02070309020205020404" pitchFamily="49" charset="0"/>
              </a:rPr>
              <a:t>«</a:t>
            </a:r>
            <a:r>
              <a:rPr lang="en-GB" sz="2000" b="1">
                <a:latin typeface="Arial Narrow" panose="020B0606020202030204" pitchFamily="34" charset="0"/>
              </a:rPr>
              <a:t> concrete »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638800" y="1943100"/>
            <a:ext cx="2362200" cy="6858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>
                <a:latin typeface="Arial Narrow" panose="020B0606020202030204" pitchFamily="34" charset="0"/>
              </a:rPr>
              <a:t>Token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>
                <a:latin typeface="Courier New" panose="02070309020205020404" pitchFamily="49" charset="0"/>
              </a:rPr>
              <a:t>«</a:t>
            </a:r>
            <a:r>
              <a:rPr lang="en-GB" sz="2000" b="1">
                <a:latin typeface="Arial Narrow" panose="020B0606020202030204" pitchFamily="34" charset="0"/>
              </a:rPr>
              <a:t> concrete »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835150" y="2314575"/>
            <a:ext cx="2185988" cy="33655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wrap="none" lIns="45720" rIns="45720" anchor="ctr"/>
          <a:lstStyle/>
          <a:p>
            <a:pPr algn="ctr" eaLnBrk="1" hangingPunct="1">
              <a:defRPr/>
            </a:pPr>
            <a:r>
              <a:rPr lang="ru-RU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Производный класс</a:t>
            </a:r>
            <a:endParaRPr lang="en-GB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143375" y="2314575"/>
            <a:ext cx="1425575" cy="33655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wrap="none" lIns="45720" rIns="45720" anchor="ctr"/>
          <a:lstStyle/>
          <a:p>
            <a:pPr algn="ctr" eaLnBrk="1" hangingPunct="1">
              <a:defRPr/>
            </a:pPr>
            <a:r>
              <a:rPr lang="ru-RU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Базовый класс</a:t>
            </a:r>
            <a:endParaRPr lang="en-GB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819400" y="3854450"/>
            <a:ext cx="1011238" cy="33655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wrap="none" lIns="45720" rIns="45720" anchor="ctr"/>
          <a:lstStyle/>
          <a:p>
            <a:pPr algn="ctr" eaLnBrk="1" hangingPunct="1">
              <a:defRPr/>
            </a:pPr>
            <a:r>
              <a:rPr lang="ru-RU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Двоеточие</a:t>
            </a:r>
            <a:endParaRPr lang="en-GB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30" name="Line 24"/>
          <p:cNvSpPr>
            <a:spLocks noChangeShapeType="1"/>
          </p:cNvSpPr>
          <p:nvPr/>
        </p:nvSpPr>
        <p:spPr bwMode="auto">
          <a:xfrm flipV="1">
            <a:off x="3057525" y="3400425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 rot="10800000" flipV="1">
            <a:off x="3990975" y="264795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2" name="Line 27"/>
          <p:cNvSpPr>
            <a:spLocks noChangeShapeType="1"/>
          </p:cNvSpPr>
          <p:nvPr/>
        </p:nvSpPr>
        <p:spPr bwMode="auto">
          <a:xfrm rot="10800000" flipV="1">
            <a:off x="2667000" y="264795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0733" name="Group 31"/>
          <p:cNvGrpSpPr>
            <a:grpSpLocks/>
          </p:cNvGrpSpPr>
          <p:nvPr/>
        </p:nvGrpSpPr>
        <p:grpSpPr bwMode="auto">
          <a:xfrm>
            <a:off x="6629400" y="2667000"/>
            <a:ext cx="304800" cy="609600"/>
            <a:chOff x="4176" y="1680"/>
            <a:chExt cx="192" cy="384"/>
          </a:xfrm>
        </p:grpSpPr>
        <p:sp>
          <p:nvSpPr>
            <p:cNvPr id="30734" name="AutoShape 29"/>
            <p:cNvSpPr>
              <a:spLocks noChangeArrowheads="1"/>
            </p:cNvSpPr>
            <p:nvPr/>
          </p:nvSpPr>
          <p:spPr bwMode="auto">
            <a:xfrm>
              <a:off x="4176" y="1680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3000">
                <a:latin typeface="Arial Narrow" panose="020B0606020202030204" pitchFamily="34" charset="0"/>
              </a:endParaRPr>
            </a:p>
          </p:txBody>
        </p:sp>
        <p:sp>
          <p:nvSpPr>
            <p:cNvPr id="30735" name="Line 30"/>
            <p:cNvSpPr>
              <a:spLocks noChangeShapeType="1"/>
            </p:cNvSpPr>
            <p:nvPr/>
          </p:nvSpPr>
          <p:spPr bwMode="auto">
            <a:xfrm>
              <a:off x="427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50730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Реализация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232025"/>
          </a:xfrm>
        </p:spPr>
        <p:txBody>
          <a:bodyPr/>
          <a:lstStyle/>
          <a:p>
            <a:pPr eaLnBrk="1" hangingPunct="1"/>
            <a:r>
              <a:rPr lang="ru-RU" sz="2400" dirty="0"/>
              <a:t>Реализация предполагает определение интерфейса и его реализация в классах. </a:t>
            </a:r>
          </a:p>
          <a:p>
            <a:pPr lvl="1" eaLnBrk="1" hangingPunct="1"/>
            <a:r>
              <a:rPr lang="ru-RU" sz="2000" dirty="0"/>
              <a:t>Например, имеется интерфейс </a:t>
            </a:r>
            <a:r>
              <a:rPr lang="ru-RU" sz="2000" dirty="0" err="1"/>
              <a:t>IMovable</a:t>
            </a:r>
            <a:r>
              <a:rPr lang="ru-RU" sz="2000" dirty="0"/>
              <a:t> с методом </a:t>
            </a:r>
            <a:r>
              <a:rPr lang="ru-RU" sz="2000" dirty="0" err="1"/>
              <a:t>Move</a:t>
            </a:r>
            <a:r>
              <a:rPr lang="ru-RU" sz="2000" dirty="0"/>
              <a:t>, который реализуется в классе </a:t>
            </a:r>
            <a:r>
              <a:rPr lang="ru-RU" sz="2000" dirty="0" err="1"/>
              <a:t>Car</a:t>
            </a:r>
            <a:r>
              <a:rPr lang="ru-RU" sz="2000" dirty="0"/>
              <a:t>:</a:t>
            </a:r>
            <a:endParaRPr lang="ru-RU" sz="2000" b="1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25760" y="2780928"/>
            <a:ext cx="8401050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public interface </a:t>
            </a:r>
            <a:r>
              <a:rPr lang="en-US" sz="2000" dirty="0" err="1">
                <a:latin typeface="Lucida Sans Typewriter" panose="020B0509030504030204" pitchFamily="49" charset="0"/>
              </a:rPr>
              <a:t>IMovable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void Move();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public class Car : </a:t>
            </a:r>
            <a:r>
              <a:rPr lang="en-US" sz="2000" dirty="0" err="1">
                <a:latin typeface="Lucida Sans Typewriter" panose="020B0509030504030204" pitchFamily="49" charset="0"/>
              </a:rPr>
              <a:t>IMovable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public void Move()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    </a:t>
            </a:r>
            <a:r>
              <a:rPr lang="ru-RU" sz="2000" dirty="0">
                <a:latin typeface="Lucida Sans Typewriter" panose="020B0509030504030204" pitchFamily="49" charset="0"/>
              </a:rPr>
              <a:t>// реализация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006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Ассоциация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232025"/>
          </a:xfrm>
        </p:spPr>
        <p:txBody>
          <a:bodyPr/>
          <a:lstStyle/>
          <a:p>
            <a:pPr eaLnBrk="1" hangingPunct="1"/>
            <a:r>
              <a:rPr lang="ru-RU" sz="2400" dirty="0"/>
              <a:t>Ассоциация - это отношение, при котором объекты одного типа неким образом связаны с объектами другого типа. </a:t>
            </a:r>
          </a:p>
          <a:p>
            <a:pPr lvl="1" eaLnBrk="1" hangingPunct="1"/>
            <a:r>
              <a:rPr lang="ru-RU" sz="2000" dirty="0"/>
              <a:t>Например, объект одного типа содержит или использует объект другого типа, например, игрок играет в определенной команде:</a:t>
            </a:r>
            <a:endParaRPr lang="ru-RU" sz="2000" b="1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71475" y="3472095"/>
            <a:ext cx="8401050" cy="2477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class Team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{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class Player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    public Team </a:t>
            </a:r>
            <a:r>
              <a:rPr lang="en-US" sz="2000" dirty="0" err="1">
                <a:latin typeface="Lucida Sans Typewriter" panose="020B0509030504030204" pitchFamily="49" charset="0"/>
              </a:rPr>
              <a:t>Team</a:t>
            </a:r>
            <a:r>
              <a:rPr lang="en-US" sz="2000" dirty="0">
                <a:latin typeface="Lucida Sans Typewriter" panose="020B0509030504030204" pitchFamily="49" charset="0"/>
              </a:rPr>
              <a:t>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}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69719" y="6008687"/>
            <a:ext cx="77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Ассоциация показывает отношения между объектами-экземплярами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175456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Кратность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520057"/>
          </a:xfrm>
        </p:spPr>
        <p:txBody>
          <a:bodyPr/>
          <a:lstStyle/>
          <a:p>
            <a:pPr eaLnBrk="1" hangingPunct="1"/>
            <a:r>
              <a:rPr lang="ru-RU" sz="2400" dirty="0"/>
              <a:t>Кратность (</a:t>
            </a:r>
            <a:r>
              <a:rPr lang="ru-RU" sz="2400" dirty="0" err="1"/>
              <a:t>multiplicity</a:t>
            </a:r>
            <a:r>
              <a:rPr lang="ru-RU" sz="2400" dirty="0"/>
              <a:t>) — это количество объектов одного класса, которые могут быть связаны с одним объектом класса противоположного конца ассоциации.</a:t>
            </a:r>
          </a:p>
          <a:p>
            <a:pPr eaLnBrk="1" hangingPunct="1"/>
            <a:r>
              <a:rPr lang="ru-RU" sz="2400" dirty="0"/>
              <a:t>Показывает тип отношения 1:1, 1:M, </a:t>
            </a:r>
            <a:r>
              <a:rPr lang="en-US" sz="2400" dirty="0"/>
              <a:t>M</a:t>
            </a:r>
            <a:r>
              <a:rPr lang="ru-RU" sz="2400" dirty="0"/>
              <a:t>:1, </a:t>
            </a:r>
            <a:r>
              <a:rPr lang="en-US" sz="2400" dirty="0"/>
              <a:t>M</a:t>
            </a:r>
            <a:r>
              <a:rPr lang="ru-RU" sz="2400" dirty="0"/>
              <a:t>:M</a:t>
            </a:r>
          </a:p>
          <a:p>
            <a:pPr marL="457200" lvl="1" indent="0" eaLnBrk="1" hangingPunct="1">
              <a:buNone/>
            </a:pPr>
            <a:endParaRPr lang="ru-RU" sz="2000" b="1" dirty="0"/>
          </a:p>
        </p:txBody>
      </p:sp>
      <p:graphicFrame>
        <p:nvGraphicFramePr>
          <p:cNvPr id="7" name="Group 147"/>
          <p:cNvGraphicFramePr>
            <a:graphicFrameLocks noGrp="1"/>
          </p:cNvGraphicFramePr>
          <p:nvPr/>
        </p:nvGraphicFramePr>
        <p:xfrm>
          <a:off x="611560" y="3501008"/>
          <a:ext cx="8075240" cy="27142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6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Обозначение кратности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Значение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6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 или 0..*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≥0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1..*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≥1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6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Ровно 1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6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3,5..6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</a:t>
                      </a:r>
                      <a:r>
                        <a:rPr kumimoji="0" lang="ru-RU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3,5,6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43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200" dirty="0"/>
              <a:t>Отношения «один к одному»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3240"/>
          <a:stretch/>
        </p:blipFill>
        <p:spPr>
          <a:xfrm>
            <a:off x="1403648" y="1196751"/>
            <a:ext cx="6372427" cy="26914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1760"/>
          <a:stretch/>
        </p:blipFill>
        <p:spPr>
          <a:xfrm>
            <a:off x="1035713" y="4005064"/>
            <a:ext cx="6968327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63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Отношения «один ко многим»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5883" b="14018"/>
          <a:stretch/>
        </p:blipFill>
        <p:spPr>
          <a:xfrm>
            <a:off x="1458666" y="1013762"/>
            <a:ext cx="5345581" cy="26861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5301" t="-663" r="-1184" b="663"/>
          <a:stretch/>
        </p:blipFill>
        <p:spPr>
          <a:xfrm>
            <a:off x="1043608" y="3683911"/>
            <a:ext cx="6609077" cy="30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8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8163"/>
          </a:xfrm>
        </p:spPr>
        <p:txBody>
          <a:bodyPr/>
          <a:lstStyle/>
          <a:p>
            <a:r>
              <a:rPr lang="ru-RU" sz="3200" dirty="0"/>
              <a:t>Отношения «многие ко многим»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3149"/>
          <a:stretch/>
        </p:blipFill>
        <p:spPr>
          <a:xfrm>
            <a:off x="347918" y="1004126"/>
            <a:ext cx="5304202" cy="31226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7823" b="11811"/>
          <a:stretch/>
        </p:blipFill>
        <p:spPr>
          <a:xfrm>
            <a:off x="2411761" y="3719503"/>
            <a:ext cx="6732240" cy="31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03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/>
              <a:t>Модель включения/делегации</a:t>
            </a:r>
            <a:endParaRPr lang="ru-RU"/>
          </a:p>
        </p:txBody>
      </p:sp>
      <p:sp>
        <p:nvSpPr>
          <p:cNvPr id="38915" name="Объект 2"/>
          <p:cNvSpPr>
            <a:spLocks noGrp="1"/>
          </p:cNvSpPr>
          <p:nvPr>
            <p:ph idx="1"/>
          </p:nvPr>
        </p:nvSpPr>
        <p:spPr>
          <a:xfrm>
            <a:off x="425450" y="1412875"/>
            <a:ext cx="8229600" cy="3886200"/>
          </a:xfrm>
        </p:spPr>
        <p:txBody>
          <a:bodyPr/>
          <a:lstStyle/>
          <a:p>
            <a:r>
              <a:rPr lang="ru-RU" sz="2400"/>
              <a:t>Реализует отношение “</a:t>
            </a:r>
            <a:r>
              <a:rPr lang="ru-RU" sz="2400" i="1"/>
              <a:t>имеет</a:t>
            </a:r>
            <a:r>
              <a:rPr lang="ru-RU" sz="2400"/>
              <a:t>” (“</a:t>
            </a:r>
            <a:r>
              <a:rPr lang="ru-RU" sz="2400" i="1"/>
              <a:t>has-а</a:t>
            </a:r>
            <a:r>
              <a:rPr lang="ru-RU" sz="2400"/>
              <a:t>”) или агрегация. </a:t>
            </a:r>
          </a:p>
          <a:p>
            <a:r>
              <a:rPr lang="ru-RU" sz="2400"/>
              <a:t>Эта форма повторного использования не применяется для установки отношений “родительский-дочерний”. </a:t>
            </a:r>
          </a:p>
          <a:p>
            <a:r>
              <a:rPr lang="ru-RU" sz="2400"/>
              <a:t>Это отношение позволяет одному классу определять переменную-член другого класса и опосредованно представлять его функциональность (при необходимости) пользователю объекта.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200"/>
              <a:t>Алгоритмическая декомпозиция. Пример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796" t="29974" r="26599" b="18059"/>
          <a:stretch/>
        </p:blipFill>
        <p:spPr bwMode="auto">
          <a:xfrm>
            <a:off x="928688" y="1714500"/>
            <a:ext cx="7215187" cy="407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r>
              <a:rPr lang="ru-RU" sz="3200"/>
              <a:t>Агрегация </a:t>
            </a:r>
            <a:r>
              <a:rPr lang="ru-RU" sz="3200" i="1"/>
              <a:t>(aggregation)</a:t>
            </a:r>
            <a:endParaRPr lang="ru-RU" sz="3200"/>
          </a:p>
        </p:txBody>
      </p:sp>
      <p:sp>
        <p:nvSpPr>
          <p:cNvPr id="39939" name="Содержимое 2"/>
          <p:cNvSpPr>
            <a:spLocks noGrp="1"/>
          </p:cNvSpPr>
          <p:nvPr>
            <p:ph idx="1"/>
          </p:nvPr>
        </p:nvSpPr>
        <p:spPr>
          <a:xfrm>
            <a:off x="457200" y="1357312"/>
            <a:ext cx="8229600" cy="4952007"/>
          </a:xfrm>
        </p:spPr>
        <p:txBody>
          <a:bodyPr/>
          <a:lstStyle/>
          <a:p>
            <a:r>
              <a:rPr lang="ru-RU" sz="2400" dirty="0"/>
              <a:t>Направленное отношение между двумя классами, предназначенное для представления ситуации, когда один из классов представляет собой некоторую сущность, которая включает в себя в качестве составных частей другие сущности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Агрегация является частным случаем ассоциации</a:t>
            </a:r>
          </a:p>
        </p:txBody>
      </p:sp>
      <p:pic>
        <p:nvPicPr>
          <p:cNvPr id="39940" name="Picture 1028" descr="Рис_04_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" y="3645024"/>
            <a:ext cx="8985904" cy="149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167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r>
              <a:rPr lang="ru-RU" sz="3200"/>
              <a:t>Пример отношения агрегации</a:t>
            </a:r>
          </a:p>
        </p:txBody>
      </p:sp>
      <p:pic>
        <p:nvPicPr>
          <p:cNvPr id="40963" name="Picture 4" descr="Рис_04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357438"/>
            <a:ext cx="766762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11560"/>
          </a:xfrm>
        </p:spPr>
        <p:txBody>
          <a:bodyPr/>
          <a:lstStyle/>
          <a:p>
            <a:r>
              <a:rPr lang="ru-RU" sz="3200" dirty="0"/>
              <a:t>Пример отношения агрегации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16224"/>
            <a:ext cx="8229600" cy="4651176"/>
          </a:xfrm>
        </p:spPr>
        <p:txBody>
          <a:bodyPr/>
          <a:lstStyle/>
          <a:p>
            <a:r>
              <a:rPr lang="ru-RU" sz="2400" dirty="0"/>
              <a:t>В конструктор </a:t>
            </a:r>
            <a:r>
              <a:rPr lang="ru-RU" sz="2400" dirty="0" err="1"/>
              <a:t>Car</a:t>
            </a:r>
            <a:r>
              <a:rPr lang="ru-RU" sz="2400" dirty="0"/>
              <a:t> передается ссылка на </a:t>
            </a:r>
            <a:r>
              <a:rPr lang="ru-RU" sz="2400" u="sng" dirty="0"/>
              <a:t>уже имеющийся</a:t>
            </a:r>
            <a:r>
              <a:rPr lang="ru-RU" sz="2400" dirty="0"/>
              <a:t> объект </a:t>
            </a:r>
            <a:r>
              <a:rPr lang="ru-RU" sz="2400" dirty="0" err="1"/>
              <a:t>Engine</a:t>
            </a:r>
            <a:endParaRPr lang="ru-RU" sz="2400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77659" y="2132856"/>
            <a:ext cx="8401050" cy="4581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public class Engine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{ </a:t>
            </a:r>
            <a:endParaRPr lang="ru-RU" sz="24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public class Car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Engine </a:t>
            </a:r>
            <a:r>
              <a:rPr lang="en-US" sz="2400" dirty="0" err="1">
                <a:latin typeface="Lucida Sans Typewriter" panose="020B0509030504030204" pitchFamily="49" charset="0"/>
              </a:rPr>
              <a:t>engine</a:t>
            </a:r>
            <a:r>
              <a:rPr lang="en-US" sz="2400" dirty="0">
                <a:latin typeface="Lucida Sans Typewriter" panose="020B05090305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public Car(Engine </a:t>
            </a:r>
            <a:r>
              <a:rPr lang="en-US" sz="2400" dirty="0" err="1">
                <a:latin typeface="Lucida Sans Typewriter" panose="020B0509030504030204" pitchFamily="49" charset="0"/>
              </a:rPr>
              <a:t>eng</a:t>
            </a:r>
            <a:r>
              <a:rPr lang="en-US" sz="2400" dirty="0">
                <a:latin typeface="Lucida Sans Typewriter" panose="020B05090305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    engine = </a:t>
            </a:r>
            <a:r>
              <a:rPr lang="en-US" sz="2400" dirty="0" err="1">
                <a:latin typeface="Lucida Sans Typewriter" panose="020B0509030504030204" pitchFamily="49" charset="0"/>
              </a:rPr>
              <a:t>eng</a:t>
            </a:r>
            <a:r>
              <a:rPr lang="en-US" sz="2400" dirty="0">
                <a:latin typeface="Lucida Sans Typewriter" panose="020B05090305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776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28675"/>
          </a:xfrm>
        </p:spPr>
        <p:txBody>
          <a:bodyPr/>
          <a:lstStyle/>
          <a:p>
            <a:r>
              <a:rPr lang="ru-RU" sz="3200"/>
              <a:t>Композиция </a:t>
            </a:r>
            <a:r>
              <a:rPr lang="ru-RU" sz="3200" i="1"/>
              <a:t>(composition)</a:t>
            </a:r>
            <a:endParaRPr lang="ru-RU" sz="3200"/>
          </a:p>
        </p:txBody>
      </p:sp>
      <p:sp>
        <p:nvSpPr>
          <p:cNvPr id="41987" name="Содержимое 2"/>
          <p:cNvSpPr>
            <a:spLocks noGrp="1"/>
          </p:cNvSpPr>
          <p:nvPr>
            <p:ph idx="1"/>
          </p:nvPr>
        </p:nvSpPr>
        <p:spPr>
          <a:xfrm>
            <a:off x="457200" y="1357312"/>
            <a:ext cx="8229600" cy="5312048"/>
          </a:xfrm>
        </p:spPr>
        <p:txBody>
          <a:bodyPr/>
          <a:lstStyle/>
          <a:p>
            <a:r>
              <a:rPr lang="ru-RU" sz="2400" i="1" dirty="0"/>
              <a:t>Композитная агрегация</a:t>
            </a:r>
            <a:r>
              <a:rPr lang="ru-RU" sz="2400" dirty="0"/>
              <a:t> предназначена для спецификации более сильной формы отношения "часть-целое", при которой с уничтожением объекта класса-контейнера уничтожаются и все объекты, являющимися его составными частями.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Композиция является частным случаем ассоциации</a:t>
            </a:r>
          </a:p>
          <a:p>
            <a:r>
              <a:rPr lang="ru-RU" sz="2400" dirty="0"/>
              <a:t>Разновидность физического включения означает, что объект класса-часть не существует отдельно от объемлющего экземпляра класса-композита</a:t>
            </a:r>
          </a:p>
        </p:txBody>
      </p:sp>
      <p:pic>
        <p:nvPicPr>
          <p:cNvPr id="41988" name="Picture 4" descr="Рис_04_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8086293" cy="11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162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r>
              <a:rPr lang="ru-RU" sz="3200"/>
              <a:t>Пример отношения композиции</a:t>
            </a:r>
          </a:p>
        </p:txBody>
      </p:sp>
      <p:pic>
        <p:nvPicPr>
          <p:cNvPr id="43011" name="Picture 4" descr="Рис_04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571750"/>
            <a:ext cx="7561263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11560"/>
          </a:xfrm>
        </p:spPr>
        <p:txBody>
          <a:bodyPr/>
          <a:lstStyle/>
          <a:p>
            <a:r>
              <a:rPr lang="ru-RU" sz="3200" dirty="0"/>
              <a:t>Пример отношения композиции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16224"/>
            <a:ext cx="8229600" cy="4651176"/>
          </a:xfrm>
        </p:spPr>
        <p:txBody>
          <a:bodyPr/>
          <a:lstStyle/>
          <a:p>
            <a:r>
              <a:rPr lang="ru-RU" sz="2400" dirty="0"/>
              <a:t>Композиция определяет отношение HAS A, то есть отношение "имеет". </a:t>
            </a:r>
          </a:p>
          <a:p>
            <a:r>
              <a:rPr lang="ru-RU" sz="2400" dirty="0"/>
              <a:t>Например, в класс автомобиля содержит объект класса электрического двигателя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77659" y="2852936"/>
            <a:ext cx="8401050" cy="4005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public class </a:t>
            </a:r>
            <a:r>
              <a:rPr lang="en-US" sz="2400" dirty="0" err="1">
                <a:latin typeface="Lucida Sans Typewriter" panose="020B0509030504030204" pitchFamily="49" charset="0"/>
              </a:rPr>
              <a:t>ElectricEngine</a:t>
            </a:r>
            <a:endParaRPr lang="en-US" sz="24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{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public class Car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</a:t>
            </a:r>
            <a:r>
              <a:rPr lang="en-US" sz="2400" dirty="0" err="1">
                <a:latin typeface="Lucida Sans Typewriter" panose="020B0509030504030204" pitchFamily="49" charset="0"/>
              </a:rPr>
              <a:t>ElectricEngine</a:t>
            </a:r>
            <a:r>
              <a:rPr lang="en-US" sz="2400" dirty="0">
                <a:latin typeface="Lucida Sans Typewriter" panose="020B0509030504030204" pitchFamily="49" charset="0"/>
              </a:rPr>
              <a:t> engine;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public Car()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    engine = new </a:t>
            </a:r>
            <a:r>
              <a:rPr lang="en-US" sz="2400" dirty="0" err="1">
                <a:latin typeface="Lucida Sans Typewriter" panose="020B0509030504030204" pitchFamily="49" charset="0"/>
              </a:rPr>
              <a:t>ElectricEngine</a:t>
            </a:r>
            <a:r>
              <a:rPr lang="en-US" sz="2400" dirty="0">
                <a:latin typeface="Lucida Sans Typewriter" panose="020B05090305040302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    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140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/>
              <a:t>Полиморфизм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dirty="0"/>
              <a:t>Полиморфизм – множественность форм, которые может принимать правило с одним и тем же именем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мощный метод обобщения однотипных задач для многих разных объектов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повышает степень абстрагирования при создании ПО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возможен благодаря позднему связыванию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в случае раннего связывания адреса всех функций  и процедур известны в момент компиляции и компоновки программы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в случае позднего связывания адрес процедуры не связывается с обращением к ней до момента, пока обращение не произойдет фактически, т.  е.   во время  выполнения программы.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200"/>
              <a:t>Доступ к виртуальным методам</a:t>
            </a:r>
          </a:p>
        </p:txBody>
      </p:sp>
      <p:sp>
        <p:nvSpPr>
          <p:cNvPr id="47107" name="Объект 2"/>
          <p:cNvSpPr>
            <a:spLocks noGrp="1"/>
          </p:cNvSpPr>
          <p:nvPr>
            <p:ph idx="1"/>
          </p:nvPr>
        </p:nvSpPr>
        <p:spPr>
          <a:xfrm>
            <a:off x="1050925" y="1143000"/>
            <a:ext cx="7194550" cy="762000"/>
          </a:xfrm>
        </p:spPr>
        <p:txBody>
          <a:bodyPr/>
          <a:lstStyle/>
          <a:p>
            <a:r>
              <a:rPr lang="ru-RU" sz="2000" dirty="0"/>
              <a:t>Клю­чевое слово </a:t>
            </a:r>
            <a:r>
              <a:rPr lang="en-US" sz="2000" b="1" dirty="0"/>
              <a:t>virtual</a:t>
            </a:r>
            <a:r>
              <a:rPr lang="en-US" sz="2000" dirty="0"/>
              <a:t> </a:t>
            </a:r>
            <a:r>
              <a:rPr lang="ru-RU" sz="2000" dirty="0"/>
              <a:t>перед объявлением метода в базовом классе.</a:t>
            </a:r>
          </a:p>
        </p:txBody>
      </p:sp>
      <p:pic>
        <p:nvPicPr>
          <p:cNvPr id="53250" name="Рисунок 2"/>
          <p:cNvPicPr>
            <a:picLocks noChangeAspect="1" noChangeArrowheads="1"/>
          </p:cNvPicPr>
          <p:nvPr/>
        </p:nvPicPr>
        <p:blipFill rotWithShape="1">
          <a:blip r:embed="rId2"/>
          <a:srcRect l="35625" t="32813" r="26758" b="16562"/>
          <a:stretch/>
        </p:blipFill>
        <p:spPr bwMode="auto">
          <a:xfrm>
            <a:off x="1752600" y="1981200"/>
            <a:ext cx="5486400" cy="4614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/>
              <a:t>Практическое</a:t>
            </a:r>
            <a:br>
              <a:rPr lang="ru-RU"/>
            </a:br>
            <a:r>
              <a:rPr lang="ru-RU"/>
              <a:t>занятие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kern="1200" dirty="0"/>
              <a:t>Реализация иерархии классов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09588"/>
          </a:xfrm>
        </p:spPr>
        <p:txBody>
          <a:bodyPr/>
          <a:lstStyle/>
          <a:p>
            <a:r>
              <a:rPr lang="ru-RU" sz="3200" dirty="0"/>
              <a:t>Работа с функциями</a:t>
            </a: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457889" y="1154113"/>
            <a:ext cx="8434385" cy="5534060"/>
            <a:chOff x="3075" y="2342"/>
            <a:chExt cx="5512" cy="3784"/>
          </a:xfrm>
        </p:grpSpPr>
        <p:pic>
          <p:nvPicPr>
            <p:cNvPr id="11269" name="Picture 3"/>
            <p:cNvPicPr>
              <a:picLocks noChangeAspect="1"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342"/>
              <a:ext cx="3149" cy="2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3075" y="5276"/>
              <a:ext cx="5512" cy="8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2400" dirty="0">
                  <a:latin typeface="+mn-lt"/>
                  <a:ea typeface="SimHei" panose="02010609060101010101" pitchFamily="49" charset="-122"/>
                </a:rPr>
                <a:t>Когда программа вызывает функцию, управление переходит к телу функции, а затем выполнение программы возобновляется со строки, следующей после вызова</a:t>
              </a:r>
              <a:endParaRPr lang="ru-RU" sz="7200" dirty="0">
                <a:latin typeface="+mn-lt"/>
                <a:ea typeface="SimHei" panose="02010609060101010101" pitchFamily="49" charset="-122"/>
              </a:endParaRPr>
            </a:p>
          </p:txBody>
        </p:sp>
      </p:grp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905000" y="1143000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main </a:t>
            </a:r>
            <a:r>
              <a:rPr lang="ru-RU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algn="just"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{</a:t>
            </a:r>
          </a:p>
          <a:p>
            <a:pPr algn="just"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оператор;</a:t>
            </a:r>
          </a:p>
          <a:p>
            <a:pPr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func1</a:t>
            </a:r>
            <a:r>
              <a:rPr lang="ru-RU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();</a:t>
            </a:r>
          </a:p>
          <a:p>
            <a:pPr eaLnBrk="1" hangingPunct="1">
              <a:lnSpc>
                <a:spcPct val="78000"/>
              </a:lnSpc>
              <a:spcBef>
                <a:spcPts val="25"/>
              </a:spcBef>
              <a:buClrTx/>
              <a:buSzTx/>
              <a:buFontTx/>
              <a:buNone/>
            </a:pP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</a:t>
            </a:r>
            <a:r>
              <a:rPr lang="ru-RU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оператор</a:t>
            </a:r>
          </a:p>
          <a:p>
            <a:pPr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func2();</a:t>
            </a:r>
          </a:p>
          <a:p>
            <a:pPr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ct val="78000"/>
              </a:lnSpc>
              <a:spcBef>
                <a:spcPts val="50"/>
              </a:spcBef>
              <a:buClrTx/>
              <a:buSzTx/>
              <a:buFontTx/>
              <a:buNone/>
            </a:pP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</a:t>
            </a:r>
            <a:r>
              <a:rPr lang="ru-RU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оператор;</a:t>
            </a:r>
            <a:endParaRPr lang="en-US" sz="2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ct val="78000"/>
              </a:lnSpc>
              <a:spcBef>
                <a:spcPts val="50"/>
              </a:spcBef>
              <a:buClrTx/>
              <a:buSzTx/>
              <a:buFontTx/>
              <a:buNone/>
            </a:pPr>
            <a:endParaRPr lang="ru-RU" sz="2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func4 </a:t>
            </a:r>
            <a:r>
              <a:rPr lang="ru-RU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();</a:t>
            </a:r>
          </a:p>
          <a:p>
            <a:pPr eaLnBrk="1" hangingPunct="1">
              <a:lnSpc>
                <a:spcPct val="7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} оператор;</a:t>
            </a:r>
            <a:endParaRPr lang="ru-RU" sz="8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7C3C5F-8469-43DA-8BC5-24CBA705095C}"/>
              </a:ext>
            </a:extLst>
          </p:cNvPr>
          <p:cNvSpPr/>
          <p:nvPr/>
        </p:nvSpPr>
        <p:spPr>
          <a:xfrm>
            <a:off x="5568458" y="719910"/>
            <a:ext cx="343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Метод-функция </a:t>
            </a:r>
            <a:r>
              <a:rPr lang="ru-RU" sz="2000" b="1" dirty="0" err="1"/>
              <a:t>main</a:t>
            </a:r>
            <a:r>
              <a:rPr lang="ru-RU" sz="2000" b="1" dirty="0"/>
              <a:t>() </a:t>
            </a:r>
            <a:r>
              <a:rPr lang="ru-RU" sz="2000" dirty="0"/>
              <a:t>является точкой входа в программу</a:t>
            </a:r>
          </a:p>
        </p:txBody>
      </p:sp>
      <p:sp>
        <p:nvSpPr>
          <p:cNvPr id="8" name="Стрелка: вниз 1">
            <a:extLst>
              <a:ext uri="{FF2B5EF4-FFF2-40B4-BE49-F238E27FC236}">
                <a16:creationId xmlns:a16="http://schemas.microsoft.com/office/drawing/2014/main" id="{4532C17B-97AD-4967-949D-41A7F09F3DA9}"/>
              </a:ext>
            </a:extLst>
          </p:cNvPr>
          <p:cNvSpPr/>
          <p:nvPr/>
        </p:nvSpPr>
        <p:spPr>
          <a:xfrm>
            <a:off x="1259632" y="1633759"/>
            <a:ext cx="377651" cy="19090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Описание функции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755576" y="1196752"/>
            <a:ext cx="7620000" cy="5334000"/>
          </a:xfrm>
        </p:spPr>
        <p:txBody>
          <a:bodyPr/>
          <a:lstStyle/>
          <a:p>
            <a:r>
              <a:rPr lang="ru-RU" sz="2400" dirty="0"/>
              <a:t>Определение (описание) функции состоит из двух частей: заголовка и тела: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lvl="1"/>
            <a:r>
              <a:rPr lang="ru-RU" sz="2000" b="1" dirty="0"/>
              <a:t>тип</a:t>
            </a:r>
            <a:r>
              <a:rPr lang="ru-RU" sz="2000" dirty="0"/>
              <a:t> - определяет тип значения, которое возвращает функция с помощью оператора </a:t>
            </a:r>
            <a:r>
              <a:rPr lang="ru-RU" sz="2000" dirty="0" err="1"/>
              <a:t>return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/>
              <a:t>по умолчанию функция возвращает значение (типа </a:t>
            </a:r>
            <a:r>
              <a:rPr lang="en-US" sz="2000" dirty="0" err="1"/>
              <a:t>int</a:t>
            </a:r>
            <a:r>
              <a:rPr lang="ru-RU" sz="2000" dirty="0"/>
              <a:t>).</a:t>
            </a:r>
          </a:p>
          <a:p>
            <a:pPr lvl="1"/>
            <a:r>
              <a:rPr lang="ru-RU" sz="2000" dirty="0"/>
              <a:t> </a:t>
            </a:r>
            <a:r>
              <a:rPr lang="ru-RU" sz="2000" b="1" dirty="0"/>
              <a:t>список параметров </a:t>
            </a:r>
            <a:r>
              <a:rPr lang="ru-RU" sz="2000" dirty="0"/>
              <a:t>- состоит из перечня типов и имен параметров, разделенных запятыми, круглые скобки обязательны.</a:t>
            </a:r>
          </a:p>
          <a:p>
            <a:pPr lvl="1"/>
            <a:r>
              <a:rPr lang="ru-RU" sz="2000" b="1" dirty="0"/>
              <a:t>тело функции – </a:t>
            </a:r>
            <a:r>
              <a:rPr lang="ru-RU" sz="2000" dirty="0"/>
              <a:t>набор выражений.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2348880"/>
            <a:ext cx="7391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indent="215900" algn="just">
              <a:tabLst>
                <a:tab pos="269875" algn="l"/>
                <a:tab pos="630238" algn="l"/>
                <a:tab pos="809625" algn="l"/>
              </a:tabLst>
              <a:defRPr/>
            </a:pPr>
            <a:r>
              <a:rPr lang="ru-RU" sz="2400" dirty="0">
                <a:latin typeface="Microsoft Sans Serif" pitchFamily="34" charset="0"/>
                <a:cs typeface="Times New Roman" pitchFamily="18" charset="0"/>
              </a:rPr>
              <a:t>&lt;тип&gt; &lt;имя функции&gt; (&lt;список параметров&gt;)</a:t>
            </a:r>
          </a:p>
          <a:p>
            <a:pPr indent="215900" algn="just">
              <a:tabLst>
                <a:tab pos="269875" algn="l"/>
                <a:tab pos="630238" algn="l"/>
                <a:tab pos="809625" algn="l"/>
              </a:tabLst>
              <a:defRPr/>
            </a:pPr>
            <a:r>
              <a:rPr lang="ru-RU" sz="2400" dirty="0">
                <a:latin typeface="Microsoft Sans Serif" pitchFamily="34" charset="0"/>
                <a:cs typeface="Times New Roman" pitchFamily="18" charset="0"/>
              </a:rPr>
              <a:t>{</a:t>
            </a:r>
          </a:p>
          <a:p>
            <a:pPr indent="215900" algn="just">
              <a:tabLst>
                <a:tab pos="269875" algn="l"/>
                <a:tab pos="630238" algn="l"/>
                <a:tab pos="809625" algn="l"/>
              </a:tabLst>
              <a:defRPr/>
            </a:pPr>
            <a:r>
              <a:rPr lang="ru-RU" sz="2400" dirty="0">
                <a:latin typeface="Microsoft Sans Serif" pitchFamily="34" charset="0"/>
                <a:cs typeface="Times New Roman" pitchFamily="18" charset="0"/>
              </a:rPr>
              <a:t> &lt;тело функции&gt; </a:t>
            </a:r>
          </a:p>
          <a:p>
            <a:pPr indent="215900" algn="just">
              <a:tabLst>
                <a:tab pos="269875" algn="l"/>
                <a:tab pos="630238" algn="l"/>
                <a:tab pos="809625" algn="l"/>
              </a:tabLst>
              <a:defRPr/>
            </a:pPr>
            <a:r>
              <a:rPr lang="ru-RU" sz="2400" dirty="0">
                <a:latin typeface="Microsoft Sans Serif" pitchFamily="34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351837" cy="739775"/>
          </a:xfrm>
        </p:spPr>
        <p:txBody>
          <a:bodyPr/>
          <a:lstStyle/>
          <a:p>
            <a:r>
              <a:rPr lang="ru-RU" sz="3200" dirty="0"/>
              <a:t>Рекомендации по использованию функций</a:t>
            </a:r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950"/>
          </a:xfrm>
        </p:spPr>
        <p:txBody>
          <a:bodyPr/>
          <a:lstStyle/>
          <a:p>
            <a:r>
              <a:rPr lang="ru-RU" sz="2400" dirty="0"/>
              <a:t>Функции должны быть компактными</a:t>
            </a:r>
          </a:p>
          <a:p>
            <a:r>
              <a:rPr lang="ru-RU" sz="2400" dirty="0"/>
              <a:t>Функция должна выполнять только одну операцию</a:t>
            </a:r>
          </a:p>
          <a:p>
            <a:r>
              <a:rPr lang="ru-RU" sz="2400" dirty="0"/>
              <a:t>Используйте содержательные имена </a:t>
            </a:r>
          </a:p>
          <a:p>
            <a:r>
              <a:rPr lang="ru-RU" sz="2400" dirty="0"/>
              <a:t>В идеальном случае количество аргументов функции равно нулю </a:t>
            </a:r>
          </a:p>
          <a:p>
            <a:r>
              <a:rPr lang="ru-RU" sz="2400" dirty="0"/>
              <a:t>Используйте исключения вместо возвращения кодов ошибок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7" y="382588"/>
            <a:ext cx="8189913" cy="608012"/>
          </a:xfrm>
        </p:spPr>
        <p:txBody>
          <a:bodyPr/>
          <a:lstStyle/>
          <a:p>
            <a:r>
              <a:rPr lang="ru-RU" sz="3200" dirty="0"/>
              <a:t>Передача параметров по значению</a:t>
            </a:r>
            <a:endParaRPr 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021971" cy="3878560"/>
          </a:xfrm>
        </p:spPr>
        <p:txBody>
          <a:bodyPr/>
          <a:lstStyle/>
          <a:p>
            <a:r>
              <a:rPr lang="ru-RU" sz="2400" dirty="0"/>
              <a:t>Механизм, используемый по умолчанию</a:t>
            </a:r>
            <a:r>
              <a:rPr lang="en-GB" sz="2400" dirty="0"/>
              <a:t>:</a:t>
            </a:r>
          </a:p>
          <a:p>
            <a:pPr lvl="1"/>
            <a:r>
              <a:rPr lang="ru-RU" sz="2400" dirty="0"/>
              <a:t>Значение аргумента копируется в формальный параметр метода</a:t>
            </a:r>
            <a:endParaRPr lang="en-GB" sz="2400" dirty="0"/>
          </a:p>
          <a:p>
            <a:pPr lvl="1"/>
            <a:r>
              <a:rPr lang="ru-RU" sz="2400" dirty="0"/>
              <a:t>Значение параметра может меняться внутри метода</a:t>
            </a:r>
            <a:endParaRPr lang="en-GB" sz="2400" dirty="0"/>
          </a:p>
          <a:p>
            <a:pPr lvl="1"/>
            <a:r>
              <a:rPr lang="ru-RU" sz="2400" dirty="0"/>
              <a:t>Это не влияет на значение аргумента, используемого при вызове</a:t>
            </a:r>
            <a:endParaRPr lang="en-GB" sz="2400" dirty="0"/>
          </a:p>
          <a:p>
            <a:pPr lvl="1"/>
            <a:r>
              <a:rPr lang="ru-RU" sz="2400" dirty="0"/>
              <a:t>Типы параметра и аргумента должны быть одинаковыми или совместимыми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7759487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655</TotalTime>
  <Words>3061</Words>
  <Application>Microsoft Office PowerPoint</Application>
  <PresentationFormat>Экран (4:3)</PresentationFormat>
  <Paragraphs>476</Paragraphs>
  <Slides>58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8" baseType="lpstr">
      <vt:lpstr>Arial</vt:lpstr>
      <vt:lpstr>Arial Black</vt:lpstr>
      <vt:lpstr>Arial Narrow</vt:lpstr>
      <vt:lpstr>Calibri</vt:lpstr>
      <vt:lpstr>Courier New</vt:lpstr>
      <vt:lpstr>Lucida Sans Typewriter</vt:lpstr>
      <vt:lpstr>Microsoft Sans Serif</vt:lpstr>
      <vt:lpstr>Times New Roman</vt:lpstr>
      <vt:lpstr>Wingdings</vt:lpstr>
      <vt:lpstr>Пиксел</vt:lpstr>
      <vt:lpstr>Основные парадигмы программирования</vt:lpstr>
      <vt:lpstr>Алгоритмическая декомпозиция</vt:lpstr>
      <vt:lpstr>Значение функций</vt:lpstr>
      <vt:lpstr>Виды функций</vt:lpstr>
      <vt:lpstr>Алгоритмическая декомпозиция. Пример</vt:lpstr>
      <vt:lpstr>Работа с функциями</vt:lpstr>
      <vt:lpstr>Описание функции</vt:lpstr>
      <vt:lpstr>Рекомендации по использованию функций</vt:lpstr>
      <vt:lpstr>Передача параметров по значению</vt:lpstr>
      <vt:lpstr>Передача параметров по ссылке</vt:lpstr>
      <vt:lpstr>К чему приведет процедурный подход?</vt:lpstr>
      <vt:lpstr>Восприятие внешнего мира</vt:lpstr>
      <vt:lpstr>Объектный подход</vt:lpstr>
      <vt:lpstr>Объектный подход</vt:lpstr>
      <vt:lpstr>Объектный подход</vt:lpstr>
      <vt:lpstr>Объектный подход</vt:lpstr>
      <vt:lpstr>Объектно-ориентированный анализ</vt:lpstr>
      <vt:lpstr>Объектная модель</vt:lpstr>
      <vt:lpstr>Объектно-ориентированный подход</vt:lpstr>
      <vt:lpstr>Объектно-ориентированная декомпозиция</vt:lpstr>
      <vt:lpstr>Классы и объекты</vt:lpstr>
      <vt:lpstr>Пример. Лифт</vt:lpstr>
      <vt:lpstr>Пример. Лифт</vt:lpstr>
      <vt:lpstr>Объектно-ориентированное программирование</vt:lpstr>
      <vt:lpstr>Класс</vt:lpstr>
      <vt:lpstr>Главные элементы объектной модели</vt:lpstr>
      <vt:lpstr>Абстрагирование</vt:lpstr>
      <vt:lpstr>Абстрагирование</vt:lpstr>
      <vt:lpstr>Инкапсуляция</vt:lpstr>
      <vt:lpstr>Модульность</vt:lpstr>
      <vt:lpstr>Иерархия</vt:lpstr>
      <vt:lpstr>Наследование</vt:lpstr>
      <vt:lpstr>Роль наследования</vt:lpstr>
      <vt:lpstr>Наследование и инкапсуляция</vt:lpstr>
      <vt:lpstr>Спецификаторы доступа </vt:lpstr>
      <vt:lpstr>Спецификаторы доступа </vt:lpstr>
      <vt:lpstr>Многоуровневая иерархия</vt:lpstr>
      <vt:lpstr>Отношения между классами</vt:lpstr>
      <vt:lpstr>Отношения на диаграмме классов</vt:lpstr>
      <vt:lpstr>Зависимость</vt:lpstr>
      <vt:lpstr>Зависимость</vt:lpstr>
      <vt:lpstr>Наследование – расширение базовых классов</vt:lpstr>
      <vt:lpstr>Реализация</vt:lpstr>
      <vt:lpstr>Ассоциация</vt:lpstr>
      <vt:lpstr>Кратность </vt:lpstr>
      <vt:lpstr>Отношения «один к одному»</vt:lpstr>
      <vt:lpstr>Отношения «один ко многим»</vt:lpstr>
      <vt:lpstr>Отношения «многие ко многим»</vt:lpstr>
      <vt:lpstr>Модель включения/делегации</vt:lpstr>
      <vt:lpstr>Агрегация (aggregation)</vt:lpstr>
      <vt:lpstr>Пример отношения агрегации</vt:lpstr>
      <vt:lpstr>Пример отношения агрегации</vt:lpstr>
      <vt:lpstr>Композиция (composition)</vt:lpstr>
      <vt:lpstr>Пример отношения композиции</vt:lpstr>
      <vt:lpstr>Пример отношения композиции</vt:lpstr>
      <vt:lpstr>Полиморфизм</vt:lpstr>
      <vt:lpstr>Доступ к виртуальным методам</vt:lpstr>
      <vt:lpstr>Практическое занятие</vt:lpstr>
    </vt:vector>
  </TitlesOfParts>
  <Company>limtu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Процедуры и функции</dc:title>
  <dc:creator>bayes</dc:creator>
  <cp:lastModifiedBy>niko</cp:lastModifiedBy>
  <cp:revision>63</cp:revision>
  <dcterms:created xsi:type="dcterms:W3CDTF">2006-03-09T17:47:40Z</dcterms:created>
  <dcterms:modified xsi:type="dcterms:W3CDTF">2021-09-24T16:10:08Z</dcterms:modified>
</cp:coreProperties>
</file>