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9" autoAdjust="0"/>
  </p:normalViewPr>
  <p:slideViewPr>
    <p:cSldViewPr snapToGrid="0">
      <p:cViewPr varScale="1">
        <p:scale>
          <a:sx n="40" d="100"/>
          <a:sy n="40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E40DE-CCAC-4644-896E-2F095B661F9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13A4594-F2C3-4944-878E-01815EC03F4E}">
      <dgm:prSet phldrT="[Текст]"/>
      <dgm:spPr/>
      <dgm:t>
        <a:bodyPr/>
        <a:lstStyle/>
        <a:p>
          <a:r>
            <a:rPr lang="ru-RU" dirty="0"/>
            <a:t>Ассоциация</a:t>
          </a:r>
        </a:p>
      </dgm:t>
    </dgm:pt>
    <dgm:pt modelId="{E2773272-9DD2-4F7E-B53D-BD2C5D8A0E05}" type="parTrans" cxnId="{B82B51C6-FB2C-41B3-A362-593112AE25FE}">
      <dgm:prSet/>
      <dgm:spPr/>
      <dgm:t>
        <a:bodyPr/>
        <a:lstStyle/>
        <a:p>
          <a:endParaRPr lang="ru-RU"/>
        </a:p>
      </dgm:t>
    </dgm:pt>
    <dgm:pt modelId="{D04F1A1B-C0E1-4E0E-B2D4-4555020092B9}" type="sibTrans" cxnId="{B82B51C6-FB2C-41B3-A362-593112AE25FE}">
      <dgm:prSet/>
      <dgm:spPr/>
      <dgm:t>
        <a:bodyPr/>
        <a:lstStyle/>
        <a:p>
          <a:endParaRPr lang="ru-RU"/>
        </a:p>
      </dgm:t>
    </dgm:pt>
    <dgm:pt modelId="{CCE28422-3D10-4A44-8FF4-34EEF247F9CA}">
      <dgm:prSet phldrT="[Текст]"/>
      <dgm:spPr/>
      <dgm:t>
        <a:bodyPr/>
        <a:lstStyle/>
        <a:p>
          <a:r>
            <a:rPr lang="ru-RU" dirty="0"/>
            <a:t>Обобщение</a:t>
          </a:r>
        </a:p>
      </dgm:t>
    </dgm:pt>
    <dgm:pt modelId="{CE01FEF5-E402-4E7A-B0A8-0B57A215E789}" type="parTrans" cxnId="{8356C1CF-72BB-4679-8C65-173BD79BB377}">
      <dgm:prSet/>
      <dgm:spPr/>
      <dgm:t>
        <a:bodyPr/>
        <a:lstStyle/>
        <a:p>
          <a:endParaRPr lang="ru-RU"/>
        </a:p>
      </dgm:t>
    </dgm:pt>
    <dgm:pt modelId="{8768C5F9-D0E4-4436-AE62-BA0F34B945E5}" type="sibTrans" cxnId="{8356C1CF-72BB-4679-8C65-173BD79BB377}">
      <dgm:prSet/>
      <dgm:spPr/>
      <dgm:t>
        <a:bodyPr/>
        <a:lstStyle/>
        <a:p>
          <a:endParaRPr lang="ru-RU"/>
        </a:p>
      </dgm:t>
    </dgm:pt>
    <dgm:pt modelId="{73E8467B-02E8-4DE9-8253-18EE32120584}">
      <dgm:prSet phldrT="[Текст]"/>
      <dgm:spPr/>
      <dgm:t>
        <a:bodyPr/>
        <a:lstStyle/>
        <a:p>
          <a:r>
            <a:rPr lang="ru-RU" dirty="0"/>
            <a:t>Реализация</a:t>
          </a:r>
        </a:p>
      </dgm:t>
    </dgm:pt>
    <dgm:pt modelId="{0933DD0F-2026-4909-9CB5-4DA2DBEFE7D1}" type="parTrans" cxnId="{F0C37F3D-AA09-4A38-978C-AE4030C1EB5E}">
      <dgm:prSet/>
      <dgm:spPr/>
      <dgm:t>
        <a:bodyPr/>
        <a:lstStyle/>
        <a:p>
          <a:endParaRPr lang="ru-RU"/>
        </a:p>
      </dgm:t>
    </dgm:pt>
    <dgm:pt modelId="{053378E6-DB79-434D-8D89-DE6E5CF55F6B}" type="sibTrans" cxnId="{F0C37F3D-AA09-4A38-978C-AE4030C1EB5E}">
      <dgm:prSet/>
      <dgm:spPr/>
      <dgm:t>
        <a:bodyPr/>
        <a:lstStyle/>
        <a:p>
          <a:endParaRPr lang="ru-RU"/>
        </a:p>
      </dgm:t>
    </dgm:pt>
    <dgm:pt modelId="{7D27488B-6812-4355-AE59-EA2AFD9251C9}">
      <dgm:prSet phldrT="[Текст]"/>
      <dgm:spPr/>
      <dgm:t>
        <a:bodyPr/>
        <a:lstStyle/>
        <a:p>
          <a:r>
            <a:rPr lang="ru-RU" dirty="0"/>
            <a:t>Зависимость</a:t>
          </a:r>
        </a:p>
      </dgm:t>
    </dgm:pt>
    <dgm:pt modelId="{9F06F602-7FB1-43D1-A68F-041BB77D647A}" type="parTrans" cxnId="{096675D6-7473-4553-B78E-00374546A0CE}">
      <dgm:prSet/>
      <dgm:spPr/>
      <dgm:t>
        <a:bodyPr/>
        <a:lstStyle/>
        <a:p>
          <a:endParaRPr lang="ru-RU"/>
        </a:p>
      </dgm:t>
    </dgm:pt>
    <dgm:pt modelId="{071715B1-A113-4B52-93FB-367B8E1FE4E6}" type="sibTrans" cxnId="{096675D6-7473-4553-B78E-00374546A0CE}">
      <dgm:prSet/>
      <dgm:spPr/>
      <dgm:t>
        <a:bodyPr/>
        <a:lstStyle/>
        <a:p>
          <a:endParaRPr lang="ru-RU"/>
        </a:p>
      </dgm:t>
    </dgm:pt>
    <dgm:pt modelId="{DEAC09F1-47AE-4B33-8D84-E5F13AB7FC04}" type="pres">
      <dgm:prSet presAssocID="{3B2E40DE-CCAC-4644-896E-2F095B661F90}" presName="diagram" presStyleCnt="0">
        <dgm:presLayoutVars>
          <dgm:dir/>
          <dgm:resizeHandles val="exact"/>
        </dgm:presLayoutVars>
      </dgm:prSet>
      <dgm:spPr/>
    </dgm:pt>
    <dgm:pt modelId="{7B55E260-1686-460F-8A59-6576187D4DA6}" type="pres">
      <dgm:prSet presAssocID="{613A4594-F2C3-4944-878E-01815EC03F4E}" presName="node" presStyleLbl="node1" presStyleIdx="0" presStyleCnt="4">
        <dgm:presLayoutVars>
          <dgm:bulletEnabled val="1"/>
        </dgm:presLayoutVars>
      </dgm:prSet>
      <dgm:spPr/>
    </dgm:pt>
    <dgm:pt modelId="{12A954B7-C546-41CA-BABF-76808836BF3F}" type="pres">
      <dgm:prSet presAssocID="{D04F1A1B-C0E1-4E0E-B2D4-4555020092B9}" presName="sibTrans" presStyleCnt="0"/>
      <dgm:spPr/>
    </dgm:pt>
    <dgm:pt modelId="{5C4AAF31-4FD4-4D20-B435-3EB0C424AAE1}" type="pres">
      <dgm:prSet presAssocID="{CCE28422-3D10-4A44-8FF4-34EEF247F9CA}" presName="node" presStyleLbl="node1" presStyleIdx="1" presStyleCnt="4">
        <dgm:presLayoutVars>
          <dgm:bulletEnabled val="1"/>
        </dgm:presLayoutVars>
      </dgm:prSet>
      <dgm:spPr/>
    </dgm:pt>
    <dgm:pt modelId="{7C7CD53A-5E31-434E-9967-31D24A9653CD}" type="pres">
      <dgm:prSet presAssocID="{8768C5F9-D0E4-4436-AE62-BA0F34B945E5}" presName="sibTrans" presStyleCnt="0"/>
      <dgm:spPr/>
    </dgm:pt>
    <dgm:pt modelId="{C4051C65-2DF8-4263-BC61-11A17A12405F}" type="pres">
      <dgm:prSet presAssocID="{73E8467B-02E8-4DE9-8253-18EE32120584}" presName="node" presStyleLbl="node1" presStyleIdx="2" presStyleCnt="4">
        <dgm:presLayoutVars>
          <dgm:bulletEnabled val="1"/>
        </dgm:presLayoutVars>
      </dgm:prSet>
      <dgm:spPr/>
    </dgm:pt>
    <dgm:pt modelId="{CEB58BB1-BAC1-46B1-8D5C-C9FF3CB5CB55}" type="pres">
      <dgm:prSet presAssocID="{053378E6-DB79-434D-8D89-DE6E5CF55F6B}" presName="sibTrans" presStyleCnt="0"/>
      <dgm:spPr/>
    </dgm:pt>
    <dgm:pt modelId="{29F02B2F-0A3C-4B33-A054-CEE47E481DC5}" type="pres">
      <dgm:prSet presAssocID="{7D27488B-6812-4355-AE59-EA2AFD9251C9}" presName="node" presStyleLbl="node1" presStyleIdx="3" presStyleCnt="4">
        <dgm:presLayoutVars>
          <dgm:bulletEnabled val="1"/>
        </dgm:presLayoutVars>
      </dgm:prSet>
      <dgm:spPr/>
    </dgm:pt>
  </dgm:ptLst>
  <dgm:cxnLst>
    <dgm:cxn modelId="{F0C37F3D-AA09-4A38-978C-AE4030C1EB5E}" srcId="{3B2E40DE-CCAC-4644-896E-2F095B661F90}" destId="{73E8467B-02E8-4DE9-8253-18EE32120584}" srcOrd="2" destOrd="0" parTransId="{0933DD0F-2026-4909-9CB5-4DA2DBEFE7D1}" sibTransId="{053378E6-DB79-434D-8D89-DE6E5CF55F6B}"/>
    <dgm:cxn modelId="{0749BD69-0D7E-44C7-AE07-76426AA49889}" type="presOf" srcId="{7D27488B-6812-4355-AE59-EA2AFD9251C9}" destId="{29F02B2F-0A3C-4B33-A054-CEE47E481DC5}" srcOrd="0" destOrd="0" presId="urn:microsoft.com/office/officeart/2005/8/layout/default"/>
    <dgm:cxn modelId="{612AB3A3-A2AB-412E-A3C4-502CF1701012}" type="presOf" srcId="{3B2E40DE-CCAC-4644-896E-2F095B661F90}" destId="{DEAC09F1-47AE-4B33-8D84-E5F13AB7FC04}" srcOrd="0" destOrd="0" presId="urn:microsoft.com/office/officeart/2005/8/layout/default"/>
    <dgm:cxn modelId="{B82B51C6-FB2C-41B3-A362-593112AE25FE}" srcId="{3B2E40DE-CCAC-4644-896E-2F095B661F90}" destId="{613A4594-F2C3-4944-878E-01815EC03F4E}" srcOrd="0" destOrd="0" parTransId="{E2773272-9DD2-4F7E-B53D-BD2C5D8A0E05}" sibTransId="{D04F1A1B-C0E1-4E0E-B2D4-4555020092B9}"/>
    <dgm:cxn modelId="{016E3DCA-6D9A-4063-8F61-CD8289DEA651}" type="presOf" srcId="{73E8467B-02E8-4DE9-8253-18EE32120584}" destId="{C4051C65-2DF8-4263-BC61-11A17A12405F}" srcOrd="0" destOrd="0" presId="urn:microsoft.com/office/officeart/2005/8/layout/default"/>
    <dgm:cxn modelId="{8356C1CF-72BB-4679-8C65-173BD79BB377}" srcId="{3B2E40DE-CCAC-4644-896E-2F095B661F90}" destId="{CCE28422-3D10-4A44-8FF4-34EEF247F9CA}" srcOrd="1" destOrd="0" parTransId="{CE01FEF5-E402-4E7A-B0A8-0B57A215E789}" sibTransId="{8768C5F9-D0E4-4436-AE62-BA0F34B945E5}"/>
    <dgm:cxn modelId="{D2DAA9D5-69A0-4F6D-9735-43BA5A50EC47}" type="presOf" srcId="{CCE28422-3D10-4A44-8FF4-34EEF247F9CA}" destId="{5C4AAF31-4FD4-4D20-B435-3EB0C424AAE1}" srcOrd="0" destOrd="0" presId="urn:microsoft.com/office/officeart/2005/8/layout/default"/>
    <dgm:cxn modelId="{096675D6-7473-4553-B78E-00374546A0CE}" srcId="{3B2E40DE-CCAC-4644-896E-2F095B661F90}" destId="{7D27488B-6812-4355-AE59-EA2AFD9251C9}" srcOrd="3" destOrd="0" parTransId="{9F06F602-7FB1-43D1-A68F-041BB77D647A}" sibTransId="{071715B1-A113-4B52-93FB-367B8E1FE4E6}"/>
    <dgm:cxn modelId="{7CD4C9F0-8A9D-49B6-AC86-8243460D3C47}" type="presOf" srcId="{613A4594-F2C3-4944-878E-01815EC03F4E}" destId="{7B55E260-1686-460F-8A59-6576187D4DA6}" srcOrd="0" destOrd="0" presId="urn:microsoft.com/office/officeart/2005/8/layout/default"/>
    <dgm:cxn modelId="{AABD7208-26AA-40B0-91A4-5BA63E4821AE}" type="presParOf" srcId="{DEAC09F1-47AE-4B33-8D84-E5F13AB7FC04}" destId="{7B55E260-1686-460F-8A59-6576187D4DA6}" srcOrd="0" destOrd="0" presId="urn:microsoft.com/office/officeart/2005/8/layout/default"/>
    <dgm:cxn modelId="{6C26967F-7130-49F1-B01C-08EE0ECB78CD}" type="presParOf" srcId="{DEAC09F1-47AE-4B33-8D84-E5F13AB7FC04}" destId="{12A954B7-C546-41CA-BABF-76808836BF3F}" srcOrd="1" destOrd="0" presId="urn:microsoft.com/office/officeart/2005/8/layout/default"/>
    <dgm:cxn modelId="{AA74A78C-3035-4872-9DFB-67668D1CFD09}" type="presParOf" srcId="{DEAC09F1-47AE-4B33-8D84-E5F13AB7FC04}" destId="{5C4AAF31-4FD4-4D20-B435-3EB0C424AAE1}" srcOrd="2" destOrd="0" presId="urn:microsoft.com/office/officeart/2005/8/layout/default"/>
    <dgm:cxn modelId="{AFF13690-7793-41BC-9255-CC44609CAEF0}" type="presParOf" srcId="{DEAC09F1-47AE-4B33-8D84-E5F13AB7FC04}" destId="{7C7CD53A-5E31-434E-9967-31D24A9653CD}" srcOrd="3" destOrd="0" presId="urn:microsoft.com/office/officeart/2005/8/layout/default"/>
    <dgm:cxn modelId="{77DD2E50-CD0F-4BB8-8E21-039174C611EF}" type="presParOf" srcId="{DEAC09F1-47AE-4B33-8D84-E5F13AB7FC04}" destId="{C4051C65-2DF8-4263-BC61-11A17A12405F}" srcOrd="4" destOrd="0" presId="urn:microsoft.com/office/officeart/2005/8/layout/default"/>
    <dgm:cxn modelId="{D2AA0210-7F27-44BC-82B0-788ADC5B6F97}" type="presParOf" srcId="{DEAC09F1-47AE-4B33-8D84-E5F13AB7FC04}" destId="{CEB58BB1-BAC1-46B1-8D5C-C9FF3CB5CB55}" srcOrd="5" destOrd="0" presId="urn:microsoft.com/office/officeart/2005/8/layout/default"/>
    <dgm:cxn modelId="{15ADAB38-213D-4E35-9BDB-3789A6386CC1}" type="presParOf" srcId="{DEAC09F1-47AE-4B33-8D84-E5F13AB7FC04}" destId="{29F02B2F-0A3C-4B33-A054-CEE47E481DC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5E260-1686-460F-8A59-6576187D4DA6}">
      <dsp:nvSpPr>
        <dsp:cNvPr id="0" name=""/>
        <dsp:cNvSpPr/>
      </dsp:nvSpPr>
      <dsp:spPr>
        <a:xfrm>
          <a:off x="209014" y="740"/>
          <a:ext cx="2645866" cy="1587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Ассоциация</a:t>
          </a:r>
        </a:p>
      </dsp:txBody>
      <dsp:txXfrm>
        <a:off x="209014" y="740"/>
        <a:ext cx="2645866" cy="1587519"/>
      </dsp:txXfrm>
    </dsp:sp>
    <dsp:sp modelId="{5C4AAF31-4FD4-4D20-B435-3EB0C424AAE1}">
      <dsp:nvSpPr>
        <dsp:cNvPr id="0" name=""/>
        <dsp:cNvSpPr/>
      </dsp:nvSpPr>
      <dsp:spPr>
        <a:xfrm>
          <a:off x="3119467" y="740"/>
          <a:ext cx="2645866" cy="1587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Обобщение</a:t>
          </a:r>
        </a:p>
      </dsp:txBody>
      <dsp:txXfrm>
        <a:off x="3119467" y="740"/>
        <a:ext cx="2645866" cy="1587519"/>
      </dsp:txXfrm>
    </dsp:sp>
    <dsp:sp modelId="{C4051C65-2DF8-4263-BC61-11A17A12405F}">
      <dsp:nvSpPr>
        <dsp:cNvPr id="0" name=""/>
        <dsp:cNvSpPr/>
      </dsp:nvSpPr>
      <dsp:spPr>
        <a:xfrm>
          <a:off x="209014" y="1852846"/>
          <a:ext cx="2645866" cy="1587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Реализация</a:t>
          </a:r>
        </a:p>
      </dsp:txBody>
      <dsp:txXfrm>
        <a:off x="209014" y="1852846"/>
        <a:ext cx="2645866" cy="1587519"/>
      </dsp:txXfrm>
    </dsp:sp>
    <dsp:sp modelId="{29F02B2F-0A3C-4B33-A054-CEE47E481DC5}">
      <dsp:nvSpPr>
        <dsp:cNvPr id="0" name=""/>
        <dsp:cNvSpPr/>
      </dsp:nvSpPr>
      <dsp:spPr>
        <a:xfrm>
          <a:off x="3119467" y="1852846"/>
          <a:ext cx="2645866" cy="1587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Зависимость</a:t>
          </a:r>
        </a:p>
      </dsp:txBody>
      <dsp:txXfrm>
        <a:off x="3119467" y="1852846"/>
        <a:ext cx="2645866" cy="158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0BF46-E31B-4201-A31F-1F0C47FAEE47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8D46A-A2A6-4F20-898B-958EB3855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4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Класс </a:t>
            </a:r>
            <a:r>
              <a:rPr lang="ru-RU" dirty="0" err="1"/>
              <a:t>Employee</a:t>
            </a:r>
            <a:r>
              <a:rPr lang="ru-RU" dirty="0"/>
              <a:t> имеет поле </a:t>
            </a:r>
            <a:r>
              <a:rPr lang="ru-RU" dirty="0" err="1"/>
              <a:t>card</a:t>
            </a:r>
            <a:r>
              <a:rPr lang="ru-RU" dirty="0"/>
              <a:t>, у которого тип </a:t>
            </a:r>
            <a:r>
              <a:rPr lang="ru-RU" dirty="0" err="1"/>
              <a:t>IdCard</a:t>
            </a:r>
            <a:r>
              <a:rPr lang="ru-RU" dirty="0"/>
              <a:t> и методы для присваивания значения(</a:t>
            </a:r>
            <a:r>
              <a:rPr lang="ru-RU" dirty="0" err="1"/>
              <a:t>setIdCard</a:t>
            </a:r>
            <a:r>
              <a:rPr lang="ru-RU" dirty="0"/>
              <a:t>) этому полю и для получения значения (</a:t>
            </a:r>
            <a:r>
              <a:rPr lang="ru-RU" dirty="0" err="1"/>
              <a:t>getIdCard</a:t>
            </a:r>
            <a:r>
              <a:rPr lang="ru-RU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Из экземпляра объекта </a:t>
            </a:r>
            <a:r>
              <a:rPr lang="ru-RU" dirty="0" err="1"/>
              <a:t>Employee</a:t>
            </a:r>
            <a:r>
              <a:rPr lang="ru-RU" dirty="0"/>
              <a:t> мы можем узнать о связанном с ним объектом типа </a:t>
            </a:r>
            <a:r>
              <a:rPr lang="ru-RU" dirty="0" err="1"/>
              <a:t>IdCard</a:t>
            </a:r>
            <a:r>
              <a:rPr lang="ru-RU" dirty="0"/>
              <a:t>, значит навигация (стрелочка на линии) направлена от </a:t>
            </a:r>
            <a:r>
              <a:rPr lang="ru-RU" dirty="0" err="1"/>
              <a:t>Employee</a:t>
            </a:r>
            <a:r>
              <a:rPr lang="ru-RU" dirty="0"/>
              <a:t> к </a:t>
            </a:r>
            <a:r>
              <a:rPr lang="ru-RU" dirty="0" err="1"/>
              <a:t>IdCard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D46A-A2A6-4F20-898B-958EB38557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40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D46A-A2A6-4F20-898B-958EB38557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3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На предприятии могут быть сотрудники, которые не принадлежат ни одному отделу, например, директор предприятия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Класс </a:t>
            </a:r>
            <a:r>
              <a:rPr lang="en-US" b="0" dirty="0"/>
              <a:t>Department</a:t>
            </a:r>
            <a:r>
              <a:rPr lang="ru-RU" dirty="0"/>
              <a:t> помимо конструктора и метода изменения имени отдела, имеет методы для занесения в отдел нового сотрудника, для удаления сотрудника и для получения всех сотрудников входящих в данный отдел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D46A-A2A6-4F20-898B-958EB38557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6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Данные о прошлых занимаемых должностях являются частью данных о сотруднике, таким образом между ними связь целое-часть и в то же время, данные о прошлых должностях не могут существовать без объекта типа «</a:t>
            </a:r>
            <a:r>
              <a:rPr lang="ru-RU" dirty="0" err="1"/>
              <a:t>Employee</a:t>
            </a:r>
            <a:r>
              <a:rPr lang="ru-RU" dirty="0"/>
              <a:t>».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Уничтожение объекта «</a:t>
            </a:r>
            <a:r>
              <a:rPr lang="ru-RU" dirty="0" err="1"/>
              <a:t>Employee</a:t>
            </a:r>
            <a:r>
              <a:rPr lang="ru-RU" dirty="0"/>
              <a:t>» должно привести к уничтожению объектов «</a:t>
            </a:r>
            <a:r>
              <a:rPr lang="ru-RU" dirty="0" err="1"/>
              <a:t>pastPosition</a:t>
            </a:r>
            <a:r>
              <a:rPr lang="ru-RU" dirty="0"/>
              <a:t>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D46A-A2A6-4F20-898B-958EB38557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8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Класс «</a:t>
            </a:r>
            <a:r>
              <a:rPr lang="ru-RU" dirty="0" err="1"/>
              <a:t>Menu</a:t>
            </a:r>
            <a:r>
              <a:rPr lang="ru-RU" dirty="0"/>
              <a:t>» не относится к прикладной области, а представляет собой «системный» класс воображаемого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D46A-A2A6-4F20-898B-958EB38557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8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D46A-A2A6-4F20-898B-958EB38557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95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90790-662D-4AC2-8B96-B6E95840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1F8AA-8CCD-42F1-8C5C-AC5D4B0B1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D776D-A5D3-4BF5-B081-FFC595A5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1AF23-A566-4854-9BB0-EDC1FEA1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D5EB4-47BD-44F9-916D-C4E4898C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66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D35F7-432B-4850-9973-60D1E96C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7D7354-4C6F-4005-B62D-EFA88513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D0F70-E117-49CA-96AD-6C02DA1F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FA7F3-D6C9-460D-9F2E-265EB224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289B94-9D77-44F4-8821-48F4AEF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7A008A-1B28-4A3E-8F0D-D26D120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B26A0B-B95A-4619-898C-91E524631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7483B5-0890-4261-9DAA-14B564B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E039D2-915E-45F6-9DA3-53708174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5189C-EC89-4853-8A47-DE826B1A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1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A25FE-553C-4640-95E5-B144E1C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AB644F-7627-4728-A881-32E2569D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8B0D9-90DE-4EB0-9484-5B4AEC0F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F6C57-E2EA-4A9B-968E-48050215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33209-B1AF-4299-A4C3-40CA3F14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23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2A8FA-D973-4C2F-9D09-283D5507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CE6A1-48A6-4781-A32A-AC6D9BF31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45FF9-0D49-4705-8BA5-4869CC7B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4B47DB-37CC-4D5A-986E-FDA15ADA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1B79A-7951-4811-9A62-A7A4613A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02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D1661-A084-45FA-801B-7A43B9AE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D5E3D-8A71-429D-A3A6-8861CD488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E8BB4-04B3-404F-A76A-9795A5FF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9C1C31-78F2-4064-9231-61FA257F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C2DCDF-2FB1-4A68-8060-3DB9E406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9F4833-0C05-4C96-9791-4B802E57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A559F-F552-4E1B-AF61-AC554F2A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74DE84-E81F-4EEB-92A5-C4E1062D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69DA51-A7E3-4892-9123-7A1259C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F4380E-B4B6-409D-BE3C-2672AA37D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435B4-2F9F-49EB-B32E-27E5BFFFB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2B9E73-2215-4191-AFAB-177C31B7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625C4D-0CF8-4F36-B750-979DE970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73E25C-46A8-4C8F-BE98-B7AEAB64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4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BD01D-D572-4085-9A53-A0DC0482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960A1E-68D7-44E3-845F-36F222EA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98EC78-5F60-4EBE-A517-115C1117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C8AABC-F329-4323-A26B-AABB871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84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EEDA28-0073-44FE-9FEC-1E918D2D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FFF3D-8930-4717-8443-2CCEAB6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F38FBF-BC77-4E5C-9634-426C0F61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3A33-FCD9-45A4-B55A-2750EC78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EF637-1865-471E-9296-32E38C77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B13BE-6F76-47EE-A477-962AC0D11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A4D4D-E0E4-4914-998C-507AFFD5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61D534-20C9-46FD-A698-E266D64F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1A942-C588-4FF5-8E6D-1D81E609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1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F142D-4E01-4E97-94B0-3262AD65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4CBF54-D2AC-49B2-A6AB-5A158E175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108C34-2CEF-40C0-9088-6F21E68B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A2F0B7-0211-43A7-B25B-F79DE7C7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7CD07A-8616-4192-B8BD-E85D4FAD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DD731E-A308-4764-AFC3-F6E9782E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2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77622-9B13-4747-BCEA-20AF458D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57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6931F-D91B-4C4D-B4ED-338F7790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5469"/>
            <a:ext cx="10515600" cy="50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7ABB9-C116-42A4-9E89-F3D2ADC9B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3631-39D9-4DDC-9872-8B7BABBA139A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34EC4-5D23-478B-B9E3-E0CDC063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3602E1-882E-48AA-858C-C87685FE7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69C6-019A-48AB-9516-0EABDF301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CE655-CA71-4D1F-B523-93402495B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Отношения между классами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A9607D-C7B6-426E-9383-3BC29DD71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200" dirty="0"/>
              <a:t>Диаграмма классов </a:t>
            </a:r>
            <a:r>
              <a:rPr lang="en-US" sz="3200" dirty="0"/>
              <a:t>UML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Пример. Отдел кадров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66253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28935-789B-4F00-BFCB-64AA30B2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9F07E-3D6B-41BD-A12A-DEF6A553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280"/>
            <a:ext cx="10515600" cy="954107"/>
          </a:xfrm>
        </p:spPr>
        <p:txBody>
          <a:bodyPr/>
          <a:lstStyle/>
          <a:p>
            <a:r>
              <a:rPr lang="ru-RU" dirty="0"/>
              <a:t>Объявление интерфейса и возможность его реализации каким-либо классом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414751-73F8-43C6-AC10-C8BFC4D2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465" y="1968045"/>
            <a:ext cx="3290134" cy="4743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B4477-10DE-4B66-B98F-9163F6236009}"/>
              </a:ext>
            </a:extLst>
          </p:cNvPr>
          <p:cNvSpPr txBox="1"/>
          <p:nvPr/>
        </p:nvSpPr>
        <p:spPr>
          <a:xfrm>
            <a:off x="4128334" y="1968045"/>
            <a:ext cx="769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Интерфейс «</a:t>
            </a:r>
            <a:r>
              <a:rPr lang="ru-RU" sz="2800" dirty="0" err="1"/>
              <a:t>Unit</a:t>
            </a:r>
            <a:r>
              <a:rPr lang="ru-RU" sz="2800" dirty="0"/>
              <a:t>» представляет собой самую абстрактную единицу деления организации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8A0A0-F4F2-4EE0-88F7-C6118DA56415}"/>
              </a:ext>
            </a:extLst>
          </p:cNvPr>
          <p:cNvSpPr txBox="1"/>
          <p:nvPr/>
        </p:nvSpPr>
        <p:spPr>
          <a:xfrm>
            <a:off x="4128334" y="3263495"/>
            <a:ext cx="7696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 каждой единице деления работает какое-то количество сотрудников, поэтому метод для получения количества работающих людей будет актуален для каждого класса, реализующего интерфейс «</a:t>
            </a:r>
            <a:r>
              <a:rPr lang="ru-RU" sz="2800" dirty="0" err="1"/>
              <a:t>Unit</a:t>
            </a:r>
            <a:r>
              <a:rPr lang="ru-RU" sz="2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190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4E64A-F596-4946-B757-4A6E74FA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3"/>
            <a:ext cx="2410326" cy="1418065"/>
          </a:xfrm>
        </p:spPr>
        <p:txBody>
          <a:bodyPr>
            <a:normAutofit/>
          </a:bodyPr>
          <a:lstStyle/>
          <a:p>
            <a:r>
              <a:rPr lang="ru-RU" dirty="0"/>
              <a:t>Итоговая</a:t>
            </a:r>
            <a:br>
              <a:rPr lang="ru-RU" dirty="0"/>
            </a:br>
            <a:r>
              <a:rPr lang="ru-RU" dirty="0"/>
              <a:t> 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34870B-24CB-4718-9696-3407B0016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1558" y="159903"/>
            <a:ext cx="8452184" cy="66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F240F-4232-46B6-B4FE-55ABA458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диаграммы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46959-9F57-4680-80DF-660CAD32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классов UML позволяет обозначать отношения между классами и их экземплярами</a:t>
            </a:r>
          </a:p>
          <a:p>
            <a:r>
              <a:rPr lang="ru-RU" dirty="0"/>
              <a:t>Для чего они нужны? </a:t>
            </a:r>
          </a:p>
          <a:p>
            <a:pPr lvl="1"/>
            <a:r>
              <a:rPr lang="ru-RU" dirty="0"/>
              <a:t>Они нужны для реализации программной модели прикладной области</a:t>
            </a:r>
          </a:p>
          <a:p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D22290A-A668-44C5-BA6C-971473EC6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408703"/>
              </p:ext>
            </p:extLst>
          </p:nvPr>
        </p:nvGraphicFramePr>
        <p:xfrm>
          <a:off x="3169651" y="3118713"/>
          <a:ext cx="5974348" cy="344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CA3C5-AC8F-4CAA-B056-B80A93FE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35708-0D01-4CFF-A536-D6E5382F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013" y="1105469"/>
            <a:ext cx="5250426" cy="5071494"/>
          </a:xfrm>
        </p:spPr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Man</a:t>
            </a:r>
            <a:r>
              <a:rPr lang="ru-RU" dirty="0"/>
              <a:t>» (человек)</a:t>
            </a:r>
          </a:p>
          <a:p>
            <a:pPr lvl="1"/>
            <a:r>
              <a:rPr lang="ru-RU" dirty="0"/>
              <a:t>Программная модель роли - человек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2D3CB1-F604-46A0-B01B-1ACB29437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" b="62571"/>
          <a:stretch/>
        </p:blipFill>
        <p:spPr>
          <a:xfrm>
            <a:off x="3988065" y="946896"/>
            <a:ext cx="2768169" cy="2224007"/>
          </a:xfrm>
          <a:prstGeom prst="rect">
            <a:avLst/>
          </a:prstGeom>
        </p:spPr>
      </p:pic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B59B49B6-F69D-4315-85FA-7622EBE441A7}"/>
              </a:ext>
            </a:extLst>
          </p:cNvPr>
          <p:cNvSpPr/>
          <p:nvPr/>
        </p:nvSpPr>
        <p:spPr>
          <a:xfrm>
            <a:off x="486697" y="1092104"/>
            <a:ext cx="1533832" cy="612648"/>
          </a:xfrm>
          <a:prstGeom prst="wedgeRoundRectCallout">
            <a:avLst>
              <a:gd name="adj1" fmla="val 230749"/>
              <a:gd name="adj2" fmla="val -31385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Открытый (публичный)</a:t>
            </a:r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7D892B6D-8200-46C9-A34E-488C8FDD4D4A}"/>
              </a:ext>
            </a:extLst>
          </p:cNvPr>
          <p:cNvSpPr/>
          <p:nvPr/>
        </p:nvSpPr>
        <p:spPr>
          <a:xfrm>
            <a:off x="427702" y="1977007"/>
            <a:ext cx="2592817" cy="810438"/>
          </a:xfrm>
          <a:prstGeom prst="wedgeRoundRectCallout">
            <a:avLst>
              <a:gd name="adj1" fmla="val 83994"/>
              <a:gd name="adj2" fmla="val -950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Защищенный (доступ только для классов-наследников)</a:t>
            </a:r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E47105FA-B534-4ABF-9141-A5B3724C185B}"/>
              </a:ext>
            </a:extLst>
          </p:cNvPr>
          <p:cNvSpPr/>
          <p:nvPr/>
        </p:nvSpPr>
        <p:spPr>
          <a:xfrm>
            <a:off x="411480" y="3235997"/>
            <a:ext cx="2592817" cy="810438"/>
          </a:xfrm>
          <a:prstGeom prst="wedgeRoundRectCallout">
            <a:avLst>
              <a:gd name="adj1" fmla="val 86838"/>
              <a:gd name="adj2" fmla="val -193347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Закрытый (доступ из вне класса запрещен)</a:t>
            </a:r>
          </a:p>
        </p:txBody>
      </p:sp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29BAECAB-7EE7-4730-8EF0-2F8C14FEF73C}"/>
              </a:ext>
            </a:extLst>
          </p:cNvPr>
          <p:cNvSpPr/>
          <p:nvPr/>
        </p:nvSpPr>
        <p:spPr>
          <a:xfrm>
            <a:off x="486697" y="5501148"/>
            <a:ext cx="2592817" cy="810438"/>
          </a:xfrm>
          <a:prstGeom prst="wedgeRoundRectCallout">
            <a:avLst>
              <a:gd name="adj1" fmla="val 86838"/>
              <a:gd name="adj2" fmla="val -369869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Открытый (доступ из вне класса разрешен)</a:t>
            </a:r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02927470-728E-48F8-8CC8-E50939CDCE65}"/>
              </a:ext>
            </a:extLst>
          </p:cNvPr>
          <p:cNvSpPr/>
          <p:nvPr/>
        </p:nvSpPr>
        <p:spPr>
          <a:xfrm>
            <a:off x="7899133" y="2772516"/>
            <a:ext cx="2592817" cy="589574"/>
          </a:xfrm>
          <a:prstGeom prst="wedgeRoundRectCallout">
            <a:avLst>
              <a:gd name="adj1" fmla="val -142965"/>
              <a:gd name="adj2" fmla="val -20476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Свойства (атрибуты)</a:t>
            </a:r>
          </a:p>
        </p:txBody>
      </p:sp>
      <p:sp>
        <p:nvSpPr>
          <p:cNvPr id="10" name="Облачко с текстом: прямоугольное со скругленными углами 9">
            <a:extLst>
              <a:ext uri="{FF2B5EF4-FFF2-40B4-BE49-F238E27FC236}">
                <a16:creationId xmlns:a16="http://schemas.microsoft.com/office/drawing/2014/main" id="{199F49B5-B7BB-4380-B9F3-8F040421847B}"/>
              </a:ext>
            </a:extLst>
          </p:cNvPr>
          <p:cNvSpPr/>
          <p:nvPr/>
        </p:nvSpPr>
        <p:spPr>
          <a:xfrm>
            <a:off x="7899133" y="4334810"/>
            <a:ext cx="2592817" cy="589574"/>
          </a:xfrm>
          <a:prstGeom prst="wedgeRoundRectCallout">
            <a:avLst>
              <a:gd name="adj1" fmla="val -118506"/>
              <a:gd name="adj2" fmla="val -32734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Поведение (методы)</a:t>
            </a:r>
          </a:p>
        </p:txBody>
      </p:sp>
    </p:spTree>
    <p:extLst>
      <p:ext uri="{BB962C8B-B14F-4D97-AF65-F5344CB8AC3E}">
        <p14:creationId xmlns:p14="http://schemas.microsoft.com/office/powerpoint/2010/main" val="97541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CA3C5-AC8F-4CAA-B056-B80A93FE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 (наследование)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35708-0D01-4CFF-A536-D6E5382F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013" y="1105469"/>
            <a:ext cx="5250426" cy="1991692"/>
          </a:xfrm>
        </p:spPr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Man</a:t>
            </a:r>
            <a:r>
              <a:rPr lang="ru-RU" dirty="0"/>
              <a:t>» (человек) более общий</a:t>
            </a:r>
          </a:p>
          <a:p>
            <a:r>
              <a:rPr lang="ru-RU" dirty="0"/>
              <a:t>Класс «</a:t>
            </a:r>
            <a:r>
              <a:rPr lang="ru-RU" dirty="0" err="1"/>
              <a:t>Employee</a:t>
            </a:r>
            <a:r>
              <a:rPr lang="ru-RU" dirty="0"/>
              <a:t>» (сотрудник) более специализированный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2D3CB1-F604-46A0-B01B-1ACB2943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8065" y="946896"/>
            <a:ext cx="2768169" cy="5942018"/>
          </a:xfrm>
          <a:prstGeom prst="rect">
            <a:avLst/>
          </a:prstGeom>
        </p:spPr>
      </p:pic>
      <p:sp>
        <p:nvSpPr>
          <p:cNvPr id="11" name="Облачко с текстом: прямоугольное со скругленными углами 10">
            <a:extLst>
              <a:ext uri="{FF2B5EF4-FFF2-40B4-BE49-F238E27FC236}">
                <a16:creationId xmlns:a16="http://schemas.microsoft.com/office/drawing/2014/main" id="{6BB081D5-C371-452F-B55B-E1EC37E3B671}"/>
              </a:ext>
            </a:extLst>
          </p:cNvPr>
          <p:cNvSpPr/>
          <p:nvPr/>
        </p:nvSpPr>
        <p:spPr>
          <a:xfrm>
            <a:off x="7049730" y="3161137"/>
            <a:ext cx="4454012" cy="1183532"/>
          </a:xfrm>
          <a:prstGeom prst="wedgeRoundRectCallout">
            <a:avLst>
              <a:gd name="adj1" fmla="val -69508"/>
              <a:gd name="adj2" fmla="val -9202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Класс «</a:t>
            </a:r>
            <a:r>
              <a:rPr lang="ru-RU" sz="2400" dirty="0" err="1"/>
              <a:t>Employee</a:t>
            </a:r>
            <a:r>
              <a:rPr lang="ru-RU" sz="2400" dirty="0"/>
              <a:t>» наследует свойства и методы класса «</a:t>
            </a:r>
            <a:r>
              <a:rPr lang="ru-RU" sz="2400" dirty="0" err="1"/>
              <a:t>Man</a:t>
            </a:r>
            <a:r>
              <a:rPr lang="ru-RU" sz="2400" dirty="0"/>
              <a:t>»</a:t>
            </a:r>
          </a:p>
        </p:txBody>
      </p:sp>
      <p:sp>
        <p:nvSpPr>
          <p:cNvPr id="12" name="Облачко с текстом: прямоугольное со скругленными углами 11">
            <a:extLst>
              <a:ext uri="{FF2B5EF4-FFF2-40B4-BE49-F238E27FC236}">
                <a16:creationId xmlns:a16="http://schemas.microsoft.com/office/drawing/2014/main" id="{8D45AC08-39E8-4445-8A52-7894D7D187E8}"/>
              </a:ext>
            </a:extLst>
          </p:cNvPr>
          <p:cNvSpPr/>
          <p:nvPr/>
        </p:nvSpPr>
        <p:spPr>
          <a:xfrm>
            <a:off x="7146330" y="4490010"/>
            <a:ext cx="4454012" cy="962967"/>
          </a:xfrm>
          <a:prstGeom prst="wedgeRoundRectCallout">
            <a:avLst>
              <a:gd name="adj1" fmla="val -70832"/>
              <a:gd name="adj2" fmla="val 19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Класс «</a:t>
            </a:r>
            <a:r>
              <a:rPr lang="ru-RU" sz="2400" dirty="0" err="1"/>
              <a:t>Employee</a:t>
            </a:r>
            <a:r>
              <a:rPr lang="ru-RU" sz="2400" dirty="0"/>
              <a:t>» добавляет свои свойства и методы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5605A-5980-4B74-A8B7-41E0E8C50905}"/>
              </a:ext>
            </a:extLst>
          </p:cNvPr>
          <p:cNvSpPr txBox="1"/>
          <p:nvPr/>
        </p:nvSpPr>
        <p:spPr>
          <a:xfrm>
            <a:off x="7146330" y="5598318"/>
            <a:ext cx="445401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Может также изменить (переопределить) наследуемые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242283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E42F4-EC6A-4583-AA2A-115C5640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Ассоциация (бинарная)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27D80-7E85-40AF-913A-64B490B4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902"/>
            <a:ext cx="10880558" cy="1060215"/>
          </a:xfrm>
        </p:spPr>
        <p:txBody>
          <a:bodyPr/>
          <a:lstStyle/>
          <a:p>
            <a:r>
              <a:rPr lang="ru-RU" dirty="0"/>
              <a:t>Ассоциация показывает отношения между объектами-экземплярами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E618E-9697-4EC3-B9C2-08C88ED26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54" y="1732547"/>
            <a:ext cx="8002957" cy="488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DF778-B1C4-4995-9669-E31D09207742}"/>
              </a:ext>
            </a:extLst>
          </p:cNvPr>
          <p:cNvSpPr txBox="1"/>
          <p:nvPr/>
        </p:nvSpPr>
        <p:spPr>
          <a:xfrm>
            <a:off x="8283242" y="1767164"/>
            <a:ext cx="36435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ea typeface="Times New Roman" panose="02020603050405020304" pitchFamily="18" charset="0"/>
              </a:rPr>
              <a:t>Класс «</a:t>
            </a:r>
            <a:r>
              <a:rPr lang="ru-RU" sz="2800" dirty="0" err="1">
                <a:effectLst/>
                <a:ea typeface="Times New Roman" panose="02020603050405020304" pitchFamily="18" charset="0"/>
              </a:rPr>
              <a:t>IdCard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» представляет идентификационную карточку(пропуск) сотрудника</a:t>
            </a:r>
            <a:endParaRPr lang="ru-RU" sz="2800" dirty="0"/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9286A75B-3550-4CB0-BECD-4C06BFEAAC5D}"/>
              </a:ext>
            </a:extLst>
          </p:cNvPr>
          <p:cNvSpPr/>
          <p:nvPr/>
        </p:nvSpPr>
        <p:spPr>
          <a:xfrm>
            <a:off x="3472592" y="4908884"/>
            <a:ext cx="4338363" cy="1706822"/>
          </a:xfrm>
          <a:prstGeom prst="wedgeRoundRectCallout">
            <a:avLst>
              <a:gd name="adj1" fmla="val -44703"/>
              <a:gd name="adj2" fmla="val -1448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effectLst/>
                <a:ea typeface="Times New Roman" panose="02020603050405020304" pitchFamily="18" charset="0"/>
              </a:rPr>
              <a:t>Каждому сотруднику может соответствовать только одна идентификационная карточка, мощность связи 1 к 1 (бинарная)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747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C565F7-1198-4AD0-87AF-2E98B4FC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733" y="768065"/>
            <a:ext cx="3055131" cy="60582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E42F4-EC6A-4583-AA2A-115C5640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Ассоциация </a:t>
            </a:r>
            <a:r>
              <a:rPr lang="en-US" dirty="0"/>
              <a:t>(N-</a:t>
            </a:r>
            <a:r>
              <a:rPr lang="ru-RU" dirty="0" err="1"/>
              <a:t>арная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27D80-7E85-40AF-913A-64B490B4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954" y="888902"/>
            <a:ext cx="3907803" cy="3249961"/>
          </a:xfrm>
        </p:spPr>
        <p:txBody>
          <a:bodyPr>
            <a:normAutofit/>
          </a:bodyPr>
          <a:lstStyle/>
          <a:p>
            <a:r>
              <a:rPr lang="ru-RU" dirty="0"/>
              <a:t>В организации положено закреплять за работниками помещения. </a:t>
            </a:r>
          </a:p>
          <a:p>
            <a:r>
              <a:rPr lang="ru-RU" dirty="0"/>
              <a:t>Добавляем новый класс </a:t>
            </a:r>
            <a:r>
              <a:rPr lang="ru-RU" dirty="0" err="1"/>
              <a:t>Room</a:t>
            </a:r>
            <a:endParaRPr lang="ru-RU" dirty="0"/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9286A75B-3550-4CB0-BECD-4C06BFEAAC5D}"/>
              </a:ext>
            </a:extLst>
          </p:cNvPr>
          <p:cNvSpPr/>
          <p:nvPr/>
        </p:nvSpPr>
        <p:spPr>
          <a:xfrm>
            <a:off x="4812633" y="4474141"/>
            <a:ext cx="7057634" cy="1706822"/>
          </a:xfrm>
          <a:prstGeom prst="wedgeRoundRectCallout">
            <a:avLst>
              <a:gd name="adj1" fmla="val -81185"/>
              <a:gd name="adj2" fmla="val -3347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effectLst/>
                <a:ea typeface="Times New Roman" panose="02020603050405020304" pitchFamily="18" charset="0"/>
              </a:rPr>
              <a:t>Каждому объекты работник (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) может соответствовать несколько рабочих помещений. Мощность связи один-ко-многим.</a:t>
            </a:r>
          </a:p>
          <a:p>
            <a:pPr algn="ctr"/>
            <a:r>
              <a:rPr lang="ru-RU" sz="2400" dirty="0">
                <a:effectLst/>
                <a:ea typeface="Times New Roman" panose="02020603050405020304" pitchFamily="18" charset="0"/>
              </a:rPr>
              <a:t>Навигация от 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к 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Room</a:t>
            </a:r>
            <a:endParaRPr lang="ru-RU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0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F3859-F4E9-481B-8C16-21D627A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C561A-1D64-410B-87F9-12FC5C08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7"/>
            <a:ext cx="10515600" cy="132347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Класс </a:t>
            </a:r>
            <a:r>
              <a:rPr lang="ru-RU" dirty="0" err="1"/>
              <a:t>Department</a:t>
            </a:r>
            <a:r>
              <a:rPr lang="ru-RU" dirty="0"/>
              <a:t>(отдел) —предприятие структурировано по отделам. В каждом отделе может работать один или более человек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B4F29F-5277-46DA-9F83-91B6E3D68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7284" y="1851411"/>
            <a:ext cx="8494287" cy="4872579"/>
          </a:xfrm>
          <a:prstGeom prst="rect">
            <a:avLst/>
          </a:prstGeom>
        </p:spPr>
      </p:pic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C08EE582-CBCE-417F-B5D1-D837E79CDB92}"/>
              </a:ext>
            </a:extLst>
          </p:cNvPr>
          <p:cNvSpPr/>
          <p:nvPr/>
        </p:nvSpPr>
        <p:spPr>
          <a:xfrm>
            <a:off x="4748460" y="5077327"/>
            <a:ext cx="3657600" cy="1574474"/>
          </a:xfrm>
          <a:prstGeom prst="wedgeRoundRectCallout">
            <a:avLst>
              <a:gd name="adj1" fmla="val 39035"/>
              <a:gd name="adj2" fmla="val -1823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Отдел включает в себя одного или более сотрудников и таким образом их </a:t>
            </a:r>
            <a:r>
              <a:rPr lang="ru-RU" sz="2400" b="1" u="sng" dirty="0"/>
              <a:t>агрегирует</a:t>
            </a:r>
          </a:p>
        </p:txBody>
      </p:sp>
    </p:spTree>
    <p:extLst>
      <p:ext uri="{BB962C8B-B14F-4D97-AF65-F5344CB8AC3E}">
        <p14:creationId xmlns:p14="http://schemas.microsoft.com/office/powerpoint/2010/main" val="363966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914C3-0D4F-4A64-AB57-1E3745AF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A93E6-7CFE-4287-80CF-941BB263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5" y="744524"/>
            <a:ext cx="3196136" cy="5006573"/>
          </a:xfrm>
        </p:spPr>
        <p:txBody>
          <a:bodyPr>
            <a:normAutofit/>
          </a:bodyPr>
          <a:lstStyle/>
          <a:p>
            <a:r>
              <a:rPr lang="ru-RU" dirty="0"/>
              <a:t>Требование: хранить данные о прежней занимаемой должности на предприятии.</a:t>
            </a:r>
          </a:p>
          <a:p>
            <a:r>
              <a:rPr lang="ru-RU" dirty="0"/>
              <a:t>Введем новый класс «</a:t>
            </a:r>
            <a:r>
              <a:rPr lang="ru-RU" dirty="0" err="1"/>
              <a:t>pastPosition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047A6E-2C6D-4ADD-A91B-3CC73926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31" y="1028934"/>
            <a:ext cx="8786813" cy="5756877"/>
          </a:xfrm>
          <a:prstGeom prst="rect">
            <a:avLst/>
          </a:prstGeom>
        </p:spPr>
      </p:pic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5523D59D-204B-4F28-9C3E-C051656442C7}"/>
              </a:ext>
            </a:extLst>
          </p:cNvPr>
          <p:cNvSpPr/>
          <p:nvPr/>
        </p:nvSpPr>
        <p:spPr>
          <a:xfrm>
            <a:off x="3990475" y="6039853"/>
            <a:ext cx="6549188" cy="649706"/>
          </a:xfrm>
          <a:prstGeom prst="wedgeRoundRectCallout">
            <a:avLst>
              <a:gd name="adj1" fmla="val -43382"/>
              <a:gd name="adj2" fmla="val -156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Данные о прошлых занимаемых должностях являются частью данных о сотруднике</a:t>
            </a:r>
          </a:p>
        </p:txBody>
      </p:sp>
    </p:spTree>
    <p:extLst>
      <p:ext uri="{BB962C8B-B14F-4D97-AF65-F5344CB8AC3E}">
        <p14:creationId xmlns:p14="http://schemas.microsoft.com/office/powerpoint/2010/main" val="275458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64796-7CC2-4250-8967-D323CCBD0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46" y="1249395"/>
            <a:ext cx="8751554" cy="55102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3DC53-5C8C-44D7-B16E-6B5572F4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A5324-783E-441B-9B12-DB947FDD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21" y="650423"/>
            <a:ext cx="7975933" cy="5510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Для организации диалога с пользователем введем в систему класс «</a:t>
            </a:r>
            <a:r>
              <a:rPr lang="ru-RU" dirty="0" err="1"/>
              <a:t>Menu</a:t>
            </a:r>
            <a:r>
              <a:rPr lang="ru-RU" dirty="0"/>
              <a:t>»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метод «</a:t>
            </a:r>
            <a:r>
              <a:rPr lang="ru-RU" dirty="0" err="1"/>
              <a:t>showEmployees</a:t>
            </a:r>
            <a:r>
              <a:rPr lang="ru-RU" dirty="0"/>
              <a:t>» показывает список сотрудников и их должности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Параметром для метода является массив объектов «</a:t>
            </a:r>
            <a:r>
              <a:rPr lang="ru-RU" dirty="0" err="1"/>
              <a:t>Employee</a:t>
            </a:r>
            <a:r>
              <a:rPr lang="ru-RU" dirty="0"/>
              <a:t>»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Таким образом, изменения внесенные в класс «</a:t>
            </a:r>
            <a:r>
              <a:rPr lang="ru-RU" dirty="0" err="1"/>
              <a:t>Employee</a:t>
            </a:r>
            <a:r>
              <a:rPr lang="ru-RU" dirty="0"/>
              <a:t>» могут потребовать и изменения класса «</a:t>
            </a:r>
            <a:r>
              <a:rPr lang="ru-RU" dirty="0" err="1"/>
              <a:t>Menu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28587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557</Words>
  <Application>Microsoft Office PowerPoint</Application>
  <PresentationFormat>Широкоэкранный</PresentationFormat>
  <Paragraphs>66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Отношения между классами </vt:lpstr>
      <vt:lpstr>Назначение диаграммы классов</vt:lpstr>
      <vt:lpstr>Создание класса</vt:lpstr>
      <vt:lpstr>Обобщение (наследование)</vt:lpstr>
      <vt:lpstr>Ассоциация (бинарная)</vt:lpstr>
      <vt:lpstr>Ассоциация (N-арная)</vt:lpstr>
      <vt:lpstr>Агрегация</vt:lpstr>
      <vt:lpstr>Композиция</vt:lpstr>
      <vt:lpstr>Зависимость</vt:lpstr>
      <vt:lpstr>Реализация</vt:lpstr>
      <vt:lpstr>Итоговая  диаграмма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</dc:creator>
  <cp:lastModifiedBy>niko</cp:lastModifiedBy>
  <cp:revision>19</cp:revision>
  <dcterms:created xsi:type="dcterms:W3CDTF">2020-10-03T16:00:10Z</dcterms:created>
  <dcterms:modified xsi:type="dcterms:W3CDTF">2020-10-03T20:56:15Z</dcterms:modified>
</cp:coreProperties>
</file>