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6"/>
  </p:notesMasterIdLst>
  <p:sldIdLst>
    <p:sldId id="256" r:id="rId2"/>
    <p:sldId id="302" r:id="rId3"/>
    <p:sldId id="257" r:id="rId4"/>
    <p:sldId id="258" r:id="rId5"/>
    <p:sldId id="380" r:id="rId6"/>
    <p:sldId id="381" r:id="rId7"/>
    <p:sldId id="259" r:id="rId8"/>
    <p:sldId id="261" r:id="rId9"/>
    <p:sldId id="382" r:id="rId10"/>
    <p:sldId id="262" r:id="rId11"/>
    <p:sldId id="367" r:id="rId12"/>
    <p:sldId id="383" r:id="rId13"/>
    <p:sldId id="384" r:id="rId14"/>
    <p:sldId id="385" r:id="rId15"/>
    <p:sldId id="368" r:id="rId16"/>
    <p:sldId id="279" r:id="rId17"/>
    <p:sldId id="280" r:id="rId18"/>
    <p:sldId id="281" r:id="rId19"/>
    <p:sldId id="282" r:id="rId20"/>
    <p:sldId id="283" r:id="rId21"/>
    <p:sldId id="263" r:id="rId22"/>
    <p:sldId id="264" r:id="rId23"/>
    <p:sldId id="304" r:id="rId24"/>
    <p:sldId id="358" r:id="rId25"/>
    <p:sldId id="369" r:id="rId26"/>
    <p:sldId id="360" r:id="rId27"/>
    <p:sldId id="359" r:id="rId28"/>
    <p:sldId id="370" r:id="rId29"/>
    <p:sldId id="265" r:id="rId30"/>
    <p:sldId id="285" r:id="rId31"/>
    <p:sldId id="286" r:id="rId32"/>
    <p:sldId id="292" r:id="rId33"/>
    <p:sldId id="287" r:id="rId34"/>
    <p:sldId id="288" r:id="rId35"/>
    <p:sldId id="289" r:id="rId36"/>
    <p:sldId id="291" r:id="rId37"/>
    <p:sldId id="290" r:id="rId38"/>
    <p:sldId id="266" r:id="rId39"/>
    <p:sldId id="305" r:id="rId40"/>
    <p:sldId id="306" r:id="rId41"/>
    <p:sldId id="361" r:id="rId42"/>
    <p:sldId id="362" r:id="rId43"/>
    <p:sldId id="364" r:id="rId44"/>
    <p:sldId id="363" r:id="rId45"/>
    <p:sldId id="365" r:id="rId46"/>
    <p:sldId id="366" r:id="rId47"/>
    <p:sldId id="307" r:id="rId48"/>
    <p:sldId id="308" r:id="rId49"/>
    <p:sldId id="309" r:id="rId50"/>
    <p:sldId id="310" r:id="rId51"/>
    <p:sldId id="314" r:id="rId52"/>
    <p:sldId id="311" r:id="rId53"/>
    <p:sldId id="312" r:id="rId54"/>
    <p:sldId id="313" r:id="rId55"/>
    <p:sldId id="315" r:id="rId56"/>
    <p:sldId id="316" r:id="rId57"/>
    <p:sldId id="317" r:id="rId58"/>
    <p:sldId id="319" r:id="rId59"/>
    <p:sldId id="267" r:id="rId60"/>
    <p:sldId id="371" r:id="rId61"/>
    <p:sldId id="374" r:id="rId62"/>
    <p:sldId id="375" r:id="rId63"/>
    <p:sldId id="376" r:id="rId64"/>
    <p:sldId id="378" r:id="rId65"/>
    <p:sldId id="260" r:id="rId66"/>
    <p:sldId id="377" r:id="rId67"/>
    <p:sldId id="293" r:id="rId68"/>
    <p:sldId id="294" r:id="rId69"/>
    <p:sldId id="373" r:id="rId70"/>
    <p:sldId id="284" r:id="rId71"/>
    <p:sldId id="372" r:id="rId72"/>
    <p:sldId id="318" r:id="rId73"/>
    <p:sldId id="269" r:id="rId74"/>
    <p:sldId id="270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86" r:id="rId85"/>
    <p:sldId id="320" r:id="rId86"/>
    <p:sldId id="271" r:id="rId87"/>
    <p:sldId id="295" r:id="rId88"/>
    <p:sldId id="296" r:id="rId89"/>
    <p:sldId id="297" r:id="rId90"/>
    <p:sldId id="272" r:id="rId91"/>
    <p:sldId id="388" r:id="rId92"/>
    <p:sldId id="298" r:id="rId93"/>
    <p:sldId id="387" r:id="rId94"/>
    <p:sldId id="299" r:id="rId95"/>
    <p:sldId id="389" r:id="rId96"/>
    <p:sldId id="321" r:id="rId97"/>
    <p:sldId id="273" r:id="rId98"/>
    <p:sldId id="300" r:id="rId99"/>
    <p:sldId id="274" r:id="rId100"/>
    <p:sldId id="379" r:id="rId101"/>
    <p:sldId id="276" r:id="rId102"/>
    <p:sldId id="277" r:id="rId103"/>
    <p:sldId id="301" r:id="rId104"/>
    <p:sldId id="303" r:id="rId10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9963" autoAdjust="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560D-F688-4756-A437-AFD3F455C748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648A5-F9B1-45EC-85C1-8ED19574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6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ru/shop/books/519159?partner=uml2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Определение из Википедии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3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2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8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9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описывает только одну ситуацию.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авторизация кредитной карты окажется неудачной, то подобная ситуация может послужить предметом уже другого сценария.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другом случае может быть постоянный клиент, для которого проверка информации о покупке и кредитной карте не обязательна, и это будет третий сценарий.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38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7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 по книге </a:t>
            </a:r>
            <a:r>
              <a:rPr lang="ru-RU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Джима </a:t>
            </a:r>
            <a:r>
              <a:rPr lang="ru-RU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Арлоу</a:t>
            </a:r>
            <a:r>
              <a:rPr lang="ru-RU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и </a:t>
            </a:r>
            <a:r>
              <a:rPr lang="ru-RU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Айлы</a:t>
            </a:r>
            <a:r>
              <a:rPr lang="ru-RU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Нейштадта</a:t>
            </a:r>
            <a:r>
              <a:rPr lang="ru-RU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«UML 2 и Унифицированный процесс: практический объектно-ориентированный анализ и проектирование, 2-е издание»</a:t>
            </a:r>
            <a:endParaRPr lang="ru-RU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шаблон простой спецификации прецедента входит следующая информация: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прецедента;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прецедента;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краткое описание – абзац, в котором изложена цель прецедента;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актеры, задействованные в прецеденте;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предусловия – условия, которые должны выполниться, чтобы прецедент мог осуществиться; это ограничения на состояние системы;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основной поток – шаги выполнения прецедента;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постусловия – условия, которые должны выполниться по окончанию прецедента;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альтернативные потоки – список альтернативных основному потоку событий.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655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Альтернативные потоки могут быть инициированы тремя разными способами: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Альтернативный поток может быть инициирован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вместо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основного потока.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Альтернативный поток может быть инициирован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определенного этапа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основного потока.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Альтернативный поток может быть инициирован в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любой момент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ходе выполнения основного потока.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выявить альтернативные потоки, нужно внимательно изучить основной поток, на каждом шаге основного потока необходимо искать: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возможные альтернативы основному потоку;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ошибки, которые могут возникнуть в основном потоке;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прерывания, которые могут случиться в конкретной точке основного потока;</a:t>
            </a:r>
          </a:p>
          <a:p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прерывания, которые могут произойти в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любой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точке </a:t>
            </a:r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основного по тока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3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Альтернативные потоки могут иметь собственный набор предусловий и постусловий, отличный от набора прецедента.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альтернативный поток возвращается в основной поток, его постусловия добавляются к постусловиям основного потока.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6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Ветвление потока управления </a:t>
            </a:r>
          </a:p>
          <a:p>
            <a:r>
              <a:rPr lang="ru-RU" dirty="0"/>
              <a:t>Для изображения ветвления рисуются две или более стрелки, выходящие из одной точки фокуса управления объекта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88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585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3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4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8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1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 Унификация в технике - это приведение различных видов продукции и средств её производства к рациональному минимуму типоразмеров, марок, форм, свойств и т.п.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Основная цель унификации - устранение неоправданного многообразия изделий одинакового назначения и разнотипности их составных частей и деталей, приведение к возможному единообразию способов их изготовления, сборки, испытаний и т.п.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648A5-F9B1-45EC-85C1-8ED195745C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5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5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1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sp>
        <p:nvSpPr>
          <p:cNvPr id="137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37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6EF1A-8431-4AA4-844F-C3C3CDBE1D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BBEB0-C041-4471-B24C-B16799C410A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BDA1F-E6F1-45EC-BAD6-A0BD67A1560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8D73F-19B2-4796-99F6-377902E84AF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6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9E975-8803-4475-A885-72AABD021CC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8E3BE-A2E1-4932-B187-E4D3F5D7638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754EF-0CC9-4908-8374-E162572568B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3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B4564-C316-4B90-92DB-2B214AA502F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21DAA-73FE-41C8-B15F-2A6CA1E9400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AC073-0F5F-4A80-927F-4B8CA643421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7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11F0D-C586-4DAF-ADD2-9E867CA2B8E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B2C47BC-B917-403E-8D46-B2B215642FCC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6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6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6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Ivar_Jacobson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7" Type="http://schemas.openxmlformats.org/officeDocument/2006/relationships/hyperlink" Target="https://www.microsoft.com/ru-ru/microsoft-365/business-insights-ideas/resources/guide-to-uml-diagramming-and-database-mode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UML/" TargetMode="External"/><Relationship Id="rId5" Type="http://schemas.openxmlformats.org/officeDocument/2006/relationships/hyperlink" Target="http://www.caseclub.ru/" TargetMode="External"/><Relationship Id="rId4" Type="http://schemas.openxmlformats.org/officeDocument/2006/relationships/hyperlink" Target="http://www.uml2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8.emf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9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8800">
                <a:solidFill>
                  <a:schemeClr val="bg1"/>
                </a:solidFill>
              </a:rPr>
              <a:t>UML</a:t>
            </a:r>
            <a:endParaRPr lang="ru-RU" sz="880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A86EC3-5C97-4B23-9121-0526AC4FB1ED}"/>
              </a:ext>
            </a:extLst>
          </p:cNvPr>
          <p:cNvSpPr/>
          <p:nvPr/>
        </p:nvSpPr>
        <p:spPr>
          <a:xfrm>
            <a:off x="179512" y="4289028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UML (англ. </a:t>
            </a:r>
            <a:r>
              <a:rPr lang="ru-RU" sz="2400" dirty="0" err="1"/>
              <a:t>Unified</a:t>
            </a:r>
            <a:r>
              <a:rPr lang="ru-RU" sz="2400" dirty="0"/>
              <a:t> </a:t>
            </a:r>
            <a:r>
              <a:rPr lang="ru-RU" sz="2400" dirty="0" err="1"/>
              <a:t>Modeling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 — унифицированный язык моделирования) — язык графического описания для объектного моделирования в области разработки программного обеспечения, для моделирования бизнес-процессов, системного проектирования и отображения организационных структур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pPr eaLnBrk="1" hangingPunct="1"/>
            <a:r>
              <a:rPr lang="ru-RU" sz="3600" dirty="0"/>
              <a:t>Унифицированность языка </a:t>
            </a:r>
            <a:r>
              <a:rPr lang="en-US" sz="3600" dirty="0"/>
              <a:t>UML</a:t>
            </a:r>
            <a:endParaRPr lang="ru-RU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0134"/>
            <a:ext cx="8229600" cy="2257218"/>
          </a:xfrm>
        </p:spPr>
        <p:txBody>
          <a:bodyPr/>
          <a:lstStyle/>
          <a:p>
            <a:pPr eaLnBrk="1" hangingPunct="1"/>
            <a:r>
              <a:rPr lang="en-US" sz="2800" dirty="0"/>
              <a:t>UML </a:t>
            </a:r>
            <a:r>
              <a:rPr lang="ru-RU" sz="2800" dirty="0"/>
              <a:t>предоставляет   визуальный</a:t>
            </a:r>
            <a:r>
              <a:rPr lang="en-US" sz="2800" dirty="0"/>
              <a:t> </a:t>
            </a:r>
            <a:r>
              <a:rPr lang="ru-RU" sz="2800" dirty="0"/>
              <a:t>синтаксис  для  моделирования  на  протяжении  всего  жизненного</a:t>
            </a:r>
            <a:r>
              <a:rPr lang="en-US" sz="2800" dirty="0"/>
              <a:t> </a:t>
            </a:r>
            <a:r>
              <a:rPr lang="ru-RU" sz="2800" dirty="0"/>
              <a:t>цикла  разработки  программного  обеспечения  –  от  постановки  требований до реализации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3B886-0D05-4F4D-958B-8D3C0DE826A0}"/>
              </a:ext>
            </a:extLst>
          </p:cNvPr>
          <p:cNvSpPr/>
          <p:nvPr/>
        </p:nvSpPr>
        <p:spPr>
          <a:xfrm>
            <a:off x="570384" y="1296054"/>
            <a:ext cx="839410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Унификация достигается с помощью двух способов: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типизация, т.е. созданием типовых элементов (предметов)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систематизация, т.е. классификация различных объектов и задач в зависимости от определенных признаков в некоторые системы (диаграммы), которые облегчают пользование этими объектами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EB11F-A1D2-43D7-AAE0-18523F6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Использование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54778D-BE22-4EEC-8556-2D7B595E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40029"/>
            <a:ext cx="7200799" cy="584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376DA-DB6F-4B0D-8158-1E830396C923}"/>
              </a:ext>
            </a:extLst>
          </p:cNvPr>
          <p:cNvSpPr txBox="1"/>
          <p:nvPr/>
        </p:nvSpPr>
        <p:spPr>
          <a:xfrm>
            <a:off x="445876" y="4365104"/>
            <a:ext cx="1882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показано на отдельной диаграмме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92EE7F-B845-4587-9496-47F1DBE336EA}"/>
              </a:ext>
            </a:extLst>
          </p:cNvPr>
          <p:cNvCxnSpPr/>
          <p:nvPr/>
        </p:nvCxnSpPr>
        <p:spPr>
          <a:xfrm flipV="1">
            <a:off x="1115616" y="4077072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FD002E-72C5-4AA6-857B-CED8E70E02A3}"/>
              </a:ext>
            </a:extLst>
          </p:cNvPr>
          <p:cNvSpPr/>
          <p:nvPr/>
        </p:nvSpPr>
        <p:spPr>
          <a:xfrm>
            <a:off x="5697523" y="332656"/>
            <a:ext cx="32669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Сигналы применяются для моделирования событий, переключаемых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537013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pPr eaLnBrk="1" hangingPunct="1"/>
            <a:r>
              <a:rPr lang="ru-RU" sz="3600" dirty="0"/>
              <a:t>Преимущества использования </a:t>
            </a:r>
            <a:r>
              <a:rPr lang="en-US" sz="3600" dirty="0"/>
              <a:t>UML</a:t>
            </a:r>
            <a:endParaRPr lang="ru-RU" sz="36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784"/>
            <a:ext cx="7772400" cy="504056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800" dirty="0"/>
              <a:t>Облегчение общения между</a:t>
            </a:r>
          </a:p>
          <a:p>
            <a:pPr eaLnBrk="1" hangingPunct="1">
              <a:spcBef>
                <a:spcPts val="600"/>
              </a:spcBef>
            </a:pPr>
            <a:r>
              <a:rPr lang="ru-RU" sz="2800" dirty="0"/>
              <a:t>заказчиками и разработчиками</a:t>
            </a:r>
          </a:p>
          <a:p>
            <a:pPr lvl="2" eaLnBrk="1" hangingPunct="1">
              <a:spcBef>
                <a:spcPts val="600"/>
              </a:spcBef>
            </a:pPr>
            <a:r>
              <a:rPr lang="ru-RU" sz="2000" dirty="0"/>
              <a:t>Прецеденты, диаграммы последовательности</a:t>
            </a:r>
          </a:p>
          <a:p>
            <a:pPr eaLnBrk="1" hangingPunct="1">
              <a:spcBef>
                <a:spcPts val="600"/>
              </a:spcBef>
            </a:pPr>
            <a:r>
              <a:rPr lang="ru-RU" sz="2800" dirty="0"/>
              <a:t>Участниками команды разработчиков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На стадии разработки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Передача данных следующему поколению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Эффект «критической массы»</a:t>
            </a:r>
          </a:p>
          <a:p>
            <a:pPr lvl="2" eaLnBrk="1" hangingPunct="1">
              <a:spcBef>
                <a:spcPts val="600"/>
              </a:spcBef>
            </a:pPr>
            <a:r>
              <a:rPr lang="ru-RU" sz="2000" dirty="0"/>
              <a:t>Диаграммы классов, диаграммы состояния, диаграммы размещения</a:t>
            </a:r>
          </a:p>
          <a:p>
            <a:pPr eaLnBrk="1" hangingPunct="1">
              <a:spcBef>
                <a:spcPts val="600"/>
              </a:spcBef>
            </a:pPr>
            <a:r>
              <a:rPr lang="ru-RU" sz="2800" dirty="0"/>
              <a:t>Пользователями и разработчиками</a:t>
            </a:r>
          </a:p>
          <a:p>
            <a:pPr lvl="2" eaLnBrk="1" hangingPunct="1">
              <a:spcBef>
                <a:spcPts val="600"/>
              </a:spcBef>
            </a:pPr>
            <a:r>
              <a:rPr lang="ru-RU" sz="2000" dirty="0"/>
              <a:t>Прецеденты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Использование </a:t>
            </a:r>
            <a:r>
              <a:rPr lang="en-US" sz="3600"/>
              <a:t>UML </a:t>
            </a:r>
            <a:r>
              <a:rPr lang="ru-RU" sz="3600"/>
              <a:t>в различных методологиях разработки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886200"/>
          </a:xfrm>
        </p:spPr>
        <p:txBody>
          <a:bodyPr/>
          <a:lstStyle/>
          <a:p>
            <a:pPr eaLnBrk="1" hangingPunct="1"/>
            <a:r>
              <a:rPr lang="ru-RU" dirty="0"/>
              <a:t>Водопадные модели – </a:t>
            </a:r>
            <a:r>
              <a:rPr lang="en-US" dirty="0"/>
              <a:t>UML </a:t>
            </a:r>
            <a:r>
              <a:rPr lang="ru-RU" dirty="0"/>
              <a:t>от начала до конца</a:t>
            </a:r>
          </a:p>
          <a:p>
            <a:pPr eaLnBrk="1" hangingPunct="1"/>
            <a:r>
              <a:rPr lang="ru-RU" dirty="0"/>
              <a:t>Как только переходим к итеративной модели объём </a:t>
            </a:r>
            <a:r>
              <a:rPr lang="en-US" dirty="0"/>
              <a:t>UML </a:t>
            </a:r>
            <a:r>
              <a:rPr lang="ru-RU" dirty="0"/>
              <a:t>уменьшается </a:t>
            </a:r>
          </a:p>
          <a:p>
            <a:pPr lvl="1" eaLnBrk="1" hangingPunct="1"/>
            <a:r>
              <a:rPr lang="ru-RU" dirty="0"/>
              <a:t>Проблема рассинхронизации модели и кода</a:t>
            </a:r>
          </a:p>
          <a:p>
            <a:pPr eaLnBrk="1" hangingPunct="1"/>
            <a:r>
              <a:rPr lang="en-US" dirty="0"/>
              <a:t>XP – </a:t>
            </a:r>
            <a:r>
              <a:rPr lang="ru-RU" dirty="0"/>
              <a:t>итеративная от начала до конца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71488"/>
          </a:xfrm>
        </p:spPr>
        <p:txBody>
          <a:bodyPr/>
          <a:lstStyle/>
          <a:p>
            <a:r>
              <a:rPr lang="ru-RU" sz="3600"/>
              <a:t>Средства проектирования</a:t>
            </a:r>
          </a:p>
        </p:txBody>
      </p:sp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715000"/>
          </a:xfrm>
        </p:spPr>
        <p:txBody>
          <a:bodyPr/>
          <a:lstStyle/>
          <a:p>
            <a:r>
              <a:rPr lang="ru-RU" sz="2400" b="1"/>
              <a:t>Rational Rose</a:t>
            </a:r>
            <a:r>
              <a:rPr lang="ru-RU" sz="2400"/>
              <a:t> - считается профессиональным средством, адаптирован под методику разработки RUP.</a:t>
            </a:r>
          </a:p>
          <a:p>
            <a:r>
              <a:rPr lang="ru-RU" sz="2400" b="1"/>
              <a:t>Borland Together</a:t>
            </a:r>
            <a:r>
              <a:rPr lang="ru-RU" sz="2400"/>
              <a:t> –хорошо интегрируется в Visual Studio. </a:t>
            </a:r>
          </a:p>
          <a:p>
            <a:r>
              <a:rPr lang="ru-RU" sz="2400" b="1"/>
              <a:t>Microsoft Visio</a:t>
            </a:r>
            <a:r>
              <a:rPr lang="ru-RU" sz="2400"/>
              <a:t> - система для визуального описания моделей. UML диаграммы не интегрируются в среду разработки.</a:t>
            </a:r>
          </a:p>
          <a:p>
            <a:r>
              <a:rPr lang="en-US" sz="2400" b="1"/>
              <a:t>Rational XDE DeveloperPlus .NET - </a:t>
            </a:r>
            <a:r>
              <a:rPr lang="ru-RU" sz="2400"/>
              <a:t>сочетает возможности</a:t>
            </a:r>
            <a:r>
              <a:rPr lang="en-US" sz="2400"/>
              <a:t> Rational Rose </a:t>
            </a:r>
            <a:r>
              <a:rPr lang="ru-RU" sz="2400"/>
              <a:t>и тесную интеграцию с</a:t>
            </a:r>
            <a:r>
              <a:rPr lang="en-US" sz="2400"/>
              <a:t> Visual Studio .NET.</a:t>
            </a:r>
            <a:endParaRPr lang="ru-RU" sz="2400"/>
          </a:p>
          <a:p>
            <a:r>
              <a:rPr lang="en-US" sz="2400" b="1"/>
              <a:t>PowerDesigner</a:t>
            </a:r>
            <a:r>
              <a:rPr lang="ru-RU" sz="2400" b="1"/>
              <a:t>12</a:t>
            </a:r>
            <a:r>
              <a:rPr lang="ru-RU" sz="2400"/>
              <a:t> - позволяет в одном месте (workspace) сосредоточить все диаграммы</a:t>
            </a:r>
          </a:p>
          <a:p>
            <a:r>
              <a:rPr lang="en-US" sz="2400" b="1"/>
              <a:t>IBM Raional Software Architect</a:t>
            </a:r>
            <a:r>
              <a:rPr lang="en-US" sz="2400"/>
              <a:t> - </a:t>
            </a:r>
            <a:r>
              <a:rPr lang="ru-RU" sz="2400"/>
              <a:t>адаптирован под методику разработки RUP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pPr eaLnBrk="1" hangingPunct="1"/>
            <a:r>
              <a:rPr lang="ru-RU" sz="3600" dirty="0"/>
              <a:t>Универсальность языка </a:t>
            </a:r>
            <a:r>
              <a:rPr lang="en-US" sz="3600" dirty="0"/>
              <a:t>UML</a:t>
            </a:r>
            <a:endParaRPr lang="ru-RU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 eaLnBrk="1" hangingPunct="1"/>
            <a:r>
              <a:rPr lang="ru-RU" sz="2800" dirty="0"/>
              <a:t>Многообразие областей  приложений:  UML  используется  для  моделирования  всех аспектов – от аппаратных встроенных систем реального времени до систем поддержки принятия решений</a:t>
            </a:r>
          </a:p>
          <a:p>
            <a:pPr eaLnBrk="1" hangingPunct="1"/>
            <a:r>
              <a:rPr lang="ru-RU" sz="2800" dirty="0"/>
              <a:t>Может использоваться не только при объектной декомпозиции</a:t>
            </a:r>
          </a:p>
          <a:p>
            <a:pPr eaLnBrk="1" hangingPunct="1"/>
            <a:r>
              <a:rPr lang="ru-RU" sz="2800" dirty="0"/>
              <a:t>Не зависит от используемой методологии разработки</a:t>
            </a:r>
          </a:p>
          <a:p>
            <a:pPr eaLnBrk="1" hangingPunct="1"/>
            <a:r>
              <a:rPr lang="ru-RU" sz="2800" dirty="0"/>
              <a:t>Может поддерживать любой объектно-ориентированный язык программирования</a:t>
            </a:r>
          </a:p>
          <a:p>
            <a:pPr eaLnBrk="1" hangingPunct="1"/>
            <a:endParaRPr lang="ru-RU" sz="2800" dirty="0"/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0256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История</a:t>
            </a:r>
            <a:r>
              <a:rPr lang="en-US" sz="3200" dirty="0">
                <a:solidFill>
                  <a:srgbClr val="000000"/>
                </a:solidFill>
              </a:rPr>
              <a:t> UML</a:t>
            </a:r>
            <a:endParaRPr lang="ru-RU" sz="3200" baseline="30000" dirty="0">
              <a:solidFill>
                <a:srgbClr val="0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3047"/>
            <a:ext cx="8458200" cy="2145945"/>
          </a:xfrm>
        </p:spPr>
        <p:txBody>
          <a:bodyPr/>
          <a:lstStyle/>
          <a:p>
            <a:pPr eaLnBrk="1" hangingPunct="1"/>
            <a:r>
              <a:rPr lang="ru-RU" sz="2400" b="1" dirty="0">
                <a:solidFill>
                  <a:srgbClr val="000000"/>
                </a:solidFill>
              </a:rPr>
              <a:t>1994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Grady </a:t>
            </a:r>
            <a:r>
              <a:rPr lang="en-US" sz="2400" dirty="0" err="1">
                <a:solidFill>
                  <a:srgbClr val="000000"/>
                </a:solidFill>
              </a:rPr>
              <a:t>Booch</a:t>
            </a:r>
            <a:r>
              <a:rPr lang="en-US" sz="2400" dirty="0">
                <a:solidFill>
                  <a:srgbClr val="000000"/>
                </a:solidFill>
              </a:rPr>
              <a:t> &amp; James Rumbaugh (Rational Software)</a:t>
            </a:r>
            <a:r>
              <a:rPr lang="ru-RU" sz="2400" dirty="0">
                <a:solidFill>
                  <a:srgbClr val="000000"/>
                </a:solidFill>
              </a:rPr>
              <a:t> объединили методы </a:t>
            </a:r>
            <a:br>
              <a:rPr lang="ru-RU" sz="2400" dirty="0">
                <a:solidFill>
                  <a:srgbClr val="000000"/>
                </a:solidFill>
              </a:rPr>
            </a:br>
            <a:r>
              <a:rPr lang="en-US" sz="2400" b="1" dirty="0" err="1">
                <a:solidFill>
                  <a:srgbClr val="000000"/>
                </a:solidFill>
              </a:rPr>
              <a:t>Booch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(проектирование) и </a:t>
            </a:r>
            <a:r>
              <a:rPr lang="en-US" sz="2400" b="1" dirty="0">
                <a:solidFill>
                  <a:srgbClr val="000000"/>
                </a:solidFill>
              </a:rPr>
              <a:t>OMT</a:t>
            </a:r>
            <a:r>
              <a:rPr lang="ru-RU" sz="2400" dirty="0">
                <a:solidFill>
                  <a:srgbClr val="000000"/>
                </a:solidFill>
              </a:rPr>
              <a:t> (анализ)</a:t>
            </a:r>
            <a:r>
              <a:rPr lang="en-US" sz="2400" dirty="0">
                <a:solidFill>
                  <a:srgbClr val="000000"/>
                </a:solidFill>
              </a:rPr>
              <a:t> -&gt;</a:t>
            </a:r>
            <a:r>
              <a:rPr lang="en-US" sz="2400" b="1" dirty="0">
                <a:solidFill>
                  <a:srgbClr val="000000"/>
                </a:solidFill>
              </a:rPr>
              <a:t>Unified method</a:t>
            </a:r>
            <a:endParaRPr lang="ru-RU" sz="2400" b="1" dirty="0">
              <a:solidFill>
                <a:srgbClr val="000000"/>
              </a:solidFill>
            </a:endParaRPr>
          </a:p>
          <a:p>
            <a:pPr eaLnBrk="1" hangingPunct="1"/>
            <a:r>
              <a:rPr lang="ru-RU" sz="2400" b="1" dirty="0">
                <a:solidFill>
                  <a:srgbClr val="000000"/>
                </a:solidFill>
              </a:rPr>
              <a:t>1995</a:t>
            </a:r>
            <a:r>
              <a:rPr lang="en-US" sz="2400" b="1" dirty="0">
                <a:solidFill>
                  <a:srgbClr val="000000"/>
                </a:solidFill>
              </a:rPr>
              <a:t>:</a:t>
            </a:r>
            <a:r>
              <a:rPr lang="ru-RU" sz="2400" dirty="0">
                <a:solidFill>
                  <a:srgbClr val="000000"/>
                </a:solidFill>
              </a:rPr>
              <a:t> присоединился </a:t>
            </a:r>
            <a:r>
              <a:rPr lang="ru-RU" sz="2400" dirty="0" err="1">
                <a:solidFill>
                  <a:srgbClr val="000000"/>
                </a:solidFill>
              </a:rPr>
              <a:t>Ivar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Jacobson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b="1" dirty="0">
                <a:solidFill>
                  <a:srgbClr val="000000"/>
                </a:solidFill>
              </a:rPr>
              <a:t>OOSE</a:t>
            </a:r>
            <a:r>
              <a:rPr lang="ru-RU" sz="2400" dirty="0">
                <a:solidFill>
                  <a:srgbClr val="000000"/>
                </a:solidFill>
              </a:rPr>
              <a:t> метод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111125" y="6227763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7653" name="Picture 7" descr="Photo of James Rumbau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16462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photo of Grady Boo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172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var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304800" y="58816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James Rumbaugh</a:t>
            </a:r>
            <a:endParaRPr 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3657600" y="58816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Grady Booch</a:t>
            </a:r>
            <a:endParaRPr 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6781800" y="58816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Ivar Jacobson</a:t>
            </a:r>
            <a:endParaRPr 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История</a:t>
            </a:r>
            <a:r>
              <a:rPr lang="en-US" sz="3200" dirty="0">
                <a:solidFill>
                  <a:srgbClr val="000000"/>
                </a:solidFill>
              </a:rPr>
              <a:t> UML</a:t>
            </a:r>
            <a:endParaRPr lang="ru-RU" sz="3200" baseline="30000" dirty="0">
              <a:solidFill>
                <a:srgbClr val="0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8229600" cy="4591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1996 – </a:t>
            </a:r>
            <a:r>
              <a:rPr lang="ru-RU" sz="2000" dirty="0">
                <a:solidFill>
                  <a:srgbClr val="000000"/>
                </a:solidFill>
              </a:rPr>
              <a:t>Идея о </a:t>
            </a:r>
            <a:r>
              <a:rPr lang="en-US" sz="2000" b="1" dirty="0">
                <a:solidFill>
                  <a:srgbClr val="000000"/>
                </a:solidFill>
              </a:rPr>
              <a:t>Unified Modeling Language</a:t>
            </a:r>
            <a:r>
              <a:rPr lang="ru-RU" sz="2000" dirty="0">
                <a:solidFill>
                  <a:srgbClr val="000000"/>
                </a:solidFill>
              </a:rPr>
              <a:t> (</a:t>
            </a:r>
            <a:r>
              <a:rPr lang="en-US" sz="2000" dirty="0">
                <a:solidFill>
                  <a:srgbClr val="000000"/>
                </a:solidFill>
              </a:rPr>
              <a:t>three amigos)</a:t>
            </a: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199</a:t>
            </a:r>
            <a:r>
              <a:rPr lang="en-US" sz="2000" b="1" dirty="0">
                <a:solidFill>
                  <a:srgbClr val="000000"/>
                </a:solidFill>
              </a:rPr>
              <a:t>6</a:t>
            </a:r>
            <a:r>
              <a:rPr lang="ru-RU" sz="2000" dirty="0">
                <a:solidFill>
                  <a:srgbClr val="000000"/>
                </a:solidFill>
              </a:rPr>
              <a:t> – </a:t>
            </a:r>
            <a:r>
              <a:rPr lang="en-US" sz="2000" b="1" dirty="0">
                <a:solidFill>
                  <a:srgbClr val="000000"/>
                </a:solidFill>
              </a:rPr>
              <a:t>UML Partners</a:t>
            </a:r>
            <a:r>
              <a:rPr lang="ru-RU" sz="2000" dirty="0">
                <a:solidFill>
                  <a:srgbClr val="000000"/>
                </a:solidFill>
              </a:rPr>
              <a:t> консорциум под руководством </a:t>
            </a:r>
            <a:r>
              <a:rPr lang="en-US" sz="2000" dirty="0">
                <a:solidFill>
                  <a:srgbClr val="000000"/>
                </a:solidFill>
              </a:rPr>
              <a:t>three amigos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</a:rPr>
              <a:t>Июнь, Октябрь 1996 – </a:t>
            </a:r>
            <a:r>
              <a:rPr lang="en-US" sz="2000" dirty="0">
                <a:solidFill>
                  <a:srgbClr val="000000"/>
                </a:solidFill>
              </a:rPr>
              <a:t>UML 0.9 &amp; UML 0.91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Январь </a:t>
            </a:r>
            <a:r>
              <a:rPr lang="en-US" sz="2000" b="1" dirty="0">
                <a:solidFill>
                  <a:srgbClr val="000000"/>
                </a:solidFill>
              </a:rPr>
              <a:t>1997</a:t>
            </a:r>
            <a:r>
              <a:rPr lang="ru-RU" sz="2000" dirty="0">
                <a:solidFill>
                  <a:srgbClr val="000000"/>
                </a:solidFill>
              </a:rPr>
              <a:t> – спецификации </a:t>
            </a:r>
            <a:r>
              <a:rPr lang="en-US" sz="2000" b="1" dirty="0">
                <a:solidFill>
                  <a:srgbClr val="000000"/>
                </a:solidFill>
              </a:rPr>
              <a:t>UML 1.0</a:t>
            </a:r>
            <a:r>
              <a:rPr lang="ru-RU" sz="2000" dirty="0">
                <a:solidFill>
                  <a:srgbClr val="000000"/>
                </a:solidFill>
              </a:rPr>
              <a:t> предложены </a:t>
            </a:r>
            <a:r>
              <a:rPr lang="en-US" sz="2000" dirty="0">
                <a:solidFill>
                  <a:srgbClr val="000000"/>
                </a:solidFill>
              </a:rPr>
              <a:t>OMG (Object Management Group)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Август </a:t>
            </a:r>
            <a:r>
              <a:rPr lang="en-US" sz="2000" b="1" dirty="0">
                <a:solidFill>
                  <a:srgbClr val="000000"/>
                </a:solidFill>
              </a:rPr>
              <a:t>1997</a:t>
            </a:r>
            <a:r>
              <a:rPr lang="ru-RU" sz="2000" dirty="0">
                <a:solidFill>
                  <a:srgbClr val="000000"/>
                </a:solidFill>
              </a:rPr>
              <a:t> – спецификации </a:t>
            </a:r>
            <a:r>
              <a:rPr lang="en-US" sz="2000" b="1" dirty="0">
                <a:solidFill>
                  <a:srgbClr val="000000"/>
                </a:solidFill>
              </a:rPr>
              <a:t>UML 1.</a:t>
            </a:r>
            <a:r>
              <a:rPr lang="ru-RU" sz="2000" b="1" dirty="0">
                <a:solidFill>
                  <a:srgbClr val="000000"/>
                </a:solidFill>
              </a:rPr>
              <a:t>1</a:t>
            </a:r>
            <a:r>
              <a:rPr lang="ru-RU" sz="2000" dirty="0">
                <a:solidFill>
                  <a:srgbClr val="000000"/>
                </a:solidFill>
              </a:rPr>
              <a:t> предложены </a:t>
            </a:r>
            <a:r>
              <a:rPr lang="en-US" sz="2000" dirty="0">
                <a:solidFill>
                  <a:srgbClr val="000000"/>
                </a:solidFill>
              </a:rPr>
              <a:t>OMG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Ноябрь </a:t>
            </a:r>
            <a:r>
              <a:rPr lang="en-US" sz="2000" b="1" dirty="0">
                <a:solidFill>
                  <a:srgbClr val="000000"/>
                </a:solidFill>
              </a:rPr>
              <a:t>1997</a:t>
            </a:r>
            <a:r>
              <a:rPr lang="ru-RU" sz="2000" dirty="0">
                <a:solidFill>
                  <a:srgbClr val="000000"/>
                </a:solidFill>
              </a:rPr>
              <a:t> – </a:t>
            </a:r>
            <a:r>
              <a:rPr lang="en-US" sz="2000" b="1" dirty="0">
                <a:solidFill>
                  <a:srgbClr val="000000"/>
                </a:solidFill>
              </a:rPr>
              <a:t>UML 1.</a:t>
            </a:r>
            <a:r>
              <a:rPr lang="ru-RU" sz="2000" b="1" dirty="0">
                <a:solidFill>
                  <a:srgbClr val="000000"/>
                </a:solidFill>
              </a:rPr>
              <a:t>2</a:t>
            </a:r>
            <a:r>
              <a:rPr lang="ru-RU" sz="2000" dirty="0">
                <a:solidFill>
                  <a:srgbClr val="000000"/>
                </a:solidFill>
              </a:rPr>
              <a:t> результат адаптации </a:t>
            </a:r>
            <a:r>
              <a:rPr lang="en-US" sz="2000" dirty="0">
                <a:solidFill>
                  <a:srgbClr val="000000"/>
                </a:solidFill>
              </a:rPr>
              <a:t>OMG</a:t>
            </a: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Июнь 1999</a:t>
            </a:r>
            <a:r>
              <a:rPr lang="ru-RU" sz="2000" dirty="0">
                <a:solidFill>
                  <a:srgbClr val="000000"/>
                </a:solidFill>
              </a:rPr>
              <a:t> – </a:t>
            </a:r>
            <a:r>
              <a:rPr lang="en-US" sz="2000" dirty="0">
                <a:solidFill>
                  <a:srgbClr val="000000"/>
                </a:solidFill>
              </a:rPr>
              <a:t>UML 1.3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Сентябрь 2001</a:t>
            </a:r>
            <a:r>
              <a:rPr lang="ru-RU" sz="2000" dirty="0">
                <a:solidFill>
                  <a:srgbClr val="000000"/>
                </a:solidFill>
              </a:rPr>
              <a:t> –</a:t>
            </a:r>
            <a:r>
              <a:rPr lang="en-US" sz="2000" dirty="0">
                <a:solidFill>
                  <a:srgbClr val="000000"/>
                </a:solidFill>
              </a:rPr>
              <a:t> UML 1.4</a:t>
            </a:r>
            <a:endParaRPr lang="ru-RU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Март 2003</a:t>
            </a:r>
            <a:r>
              <a:rPr lang="ru-RU" sz="2000" dirty="0">
                <a:solidFill>
                  <a:srgbClr val="000000"/>
                </a:solidFill>
              </a:rPr>
              <a:t> –</a:t>
            </a:r>
            <a:r>
              <a:rPr lang="en-US" sz="2000" dirty="0">
                <a:solidFill>
                  <a:srgbClr val="000000"/>
                </a:solidFill>
              </a:rPr>
              <a:t> UML 1.5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895350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История</a:t>
            </a:r>
            <a:r>
              <a:rPr lang="en-US" sz="3200" dirty="0">
                <a:solidFill>
                  <a:srgbClr val="000000"/>
                </a:solidFill>
              </a:rPr>
              <a:t> UML</a:t>
            </a:r>
            <a:endParaRPr lang="ru-RU" sz="3200" baseline="30000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8229600" cy="36766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Октябрь</a:t>
            </a:r>
            <a:r>
              <a:rPr lang="en-US" sz="2400" dirty="0">
                <a:solidFill>
                  <a:srgbClr val="000000"/>
                </a:solidFill>
              </a:rPr>
              <a:t> 2004 – UML 2.0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Август </a:t>
            </a:r>
            <a:r>
              <a:rPr lang="en-US" sz="2400" dirty="0">
                <a:solidFill>
                  <a:srgbClr val="000000"/>
                </a:solidFill>
              </a:rPr>
              <a:t>200</a:t>
            </a:r>
            <a:r>
              <a:rPr lang="ru-RU" sz="2400" dirty="0">
                <a:solidFill>
                  <a:srgbClr val="000000"/>
                </a:solidFill>
              </a:rPr>
              <a:t>7</a:t>
            </a:r>
            <a:r>
              <a:rPr lang="en-US" sz="2400" dirty="0">
                <a:solidFill>
                  <a:srgbClr val="000000"/>
                </a:solidFill>
              </a:rPr>
              <a:t> – UML 2.</a:t>
            </a:r>
            <a:r>
              <a:rPr lang="ru-RU" sz="2400" dirty="0">
                <a:solidFill>
                  <a:srgbClr val="000000"/>
                </a:solidFill>
              </a:rPr>
              <a:t>1.1.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Февраль </a:t>
            </a:r>
            <a:r>
              <a:rPr lang="en-US" sz="2400" dirty="0">
                <a:solidFill>
                  <a:srgbClr val="000000"/>
                </a:solidFill>
              </a:rPr>
              <a:t>200</a:t>
            </a:r>
            <a:r>
              <a:rPr lang="ru-RU" sz="2400" dirty="0">
                <a:solidFill>
                  <a:srgbClr val="000000"/>
                </a:solidFill>
              </a:rPr>
              <a:t>9</a:t>
            </a:r>
            <a:r>
              <a:rPr lang="en-US" sz="2400" dirty="0">
                <a:solidFill>
                  <a:srgbClr val="000000"/>
                </a:solidFill>
              </a:rPr>
              <a:t> – UML 2.</a:t>
            </a:r>
            <a:r>
              <a:rPr lang="ru-RU" sz="2400" dirty="0">
                <a:solidFill>
                  <a:srgbClr val="000000"/>
                </a:solidFill>
              </a:rPr>
              <a:t>2.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Май </a:t>
            </a:r>
            <a:r>
              <a:rPr lang="en-US" sz="2400" dirty="0">
                <a:solidFill>
                  <a:srgbClr val="000000"/>
                </a:solidFill>
              </a:rPr>
              <a:t>20</a:t>
            </a:r>
            <a:r>
              <a:rPr lang="ru-RU" sz="2400" dirty="0">
                <a:solidFill>
                  <a:srgbClr val="000000"/>
                </a:solidFill>
              </a:rPr>
              <a:t>10</a:t>
            </a:r>
            <a:r>
              <a:rPr lang="en-US" sz="2400" dirty="0">
                <a:solidFill>
                  <a:srgbClr val="000000"/>
                </a:solidFill>
              </a:rPr>
              <a:t> – UML 2.</a:t>
            </a:r>
            <a:r>
              <a:rPr lang="ru-RU" sz="2400" dirty="0">
                <a:solidFill>
                  <a:srgbClr val="000000"/>
                </a:solidFill>
              </a:rPr>
              <a:t>3.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Март </a:t>
            </a:r>
            <a:r>
              <a:rPr lang="en-US" sz="2400" dirty="0">
                <a:solidFill>
                  <a:srgbClr val="000000"/>
                </a:solidFill>
              </a:rPr>
              <a:t>20</a:t>
            </a:r>
            <a:r>
              <a:rPr lang="ru-RU" sz="2400" dirty="0">
                <a:solidFill>
                  <a:srgbClr val="000000"/>
                </a:solidFill>
              </a:rPr>
              <a:t>11</a:t>
            </a:r>
            <a:r>
              <a:rPr lang="en-US" sz="2400" dirty="0">
                <a:solidFill>
                  <a:srgbClr val="000000"/>
                </a:solidFill>
              </a:rPr>
              <a:t> – UML 2.</a:t>
            </a:r>
            <a:r>
              <a:rPr lang="ru-RU" sz="2400" dirty="0">
                <a:solidFill>
                  <a:srgbClr val="000000"/>
                </a:solidFill>
              </a:rPr>
              <a:t>4.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Июнь </a:t>
            </a:r>
            <a:r>
              <a:rPr lang="en-US" sz="2400" dirty="0">
                <a:solidFill>
                  <a:srgbClr val="000000"/>
                </a:solidFill>
              </a:rPr>
              <a:t>20</a:t>
            </a:r>
            <a:r>
              <a:rPr lang="ru-RU" sz="2400" dirty="0">
                <a:solidFill>
                  <a:srgbClr val="000000"/>
                </a:solidFill>
              </a:rPr>
              <a:t>15</a:t>
            </a:r>
            <a:r>
              <a:rPr lang="en-US" sz="2400" dirty="0">
                <a:solidFill>
                  <a:srgbClr val="000000"/>
                </a:solidFill>
              </a:rPr>
              <a:t> – UML 2.</a:t>
            </a:r>
            <a:r>
              <a:rPr lang="ru-RU" sz="2400" dirty="0">
                <a:solidFill>
                  <a:srgbClr val="000000"/>
                </a:solidFill>
              </a:rPr>
              <a:t>5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Декабрь 2017 – </a:t>
            </a:r>
            <a:r>
              <a:rPr lang="en-US" sz="2400" dirty="0">
                <a:solidFill>
                  <a:srgbClr val="000000"/>
                </a:solidFill>
              </a:rPr>
              <a:t>UML 2.5.1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29700" name="Picture 14" descr="uml-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01211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pPr eaLnBrk="1" hangingPunct="1"/>
            <a:r>
              <a:rPr lang="ru-RU" sz="3600" dirty="0"/>
              <a:t>Что рассматривает </a:t>
            </a:r>
            <a:r>
              <a:rPr lang="en-US" sz="3600" dirty="0"/>
              <a:t>UML</a:t>
            </a:r>
            <a:r>
              <a:rPr lang="ru-RU" sz="3600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 eaLnBrk="1" hangingPunct="1"/>
            <a:r>
              <a:rPr lang="ru-RU" sz="2800" b="1" dirty="0"/>
              <a:t>Статическая  структура  </a:t>
            </a:r>
            <a:r>
              <a:rPr lang="ru-RU" sz="2800" dirty="0"/>
              <a:t>–  описывает,  </a:t>
            </a:r>
            <a:r>
              <a:rPr lang="ru-RU" sz="2800" u="sng" dirty="0"/>
              <a:t>какие  типы  объектов  </a:t>
            </a:r>
            <a:r>
              <a:rPr lang="ru-RU" sz="2800" dirty="0"/>
              <a:t>важны для моделирования системы и как они взаимосвязаны</a:t>
            </a:r>
          </a:p>
          <a:p>
            <a:pPr eaLnBrk="1" hangingPunct="1"/>
            <a:endParaRPr lang="ru-RU" sz="2800" dirty="0"/>
          </a:p>
          <a:p>
            <a:pPr eaLnBrk="1" hangingPunct="1"/>
            <a:r>
              <a:rPr lang="ru-RU" sz="2800" b="1" dirty="0"/>
              <a:t>Динамическая структура </a:t>
            </a:r>
            <a:r>
              <a:rPr lang="ru-RU" sz="2800" dirty="0"/>
              <a:t>(поведение) – описывает </a:t>
            </a:r>
            <a:r>
              <a:rPr lang="ru-RU" sz="2800" u="sng" dirty="0"/>
              <a:t>жизненные циклы </a:t>
            </a:r>
            <a:r>
              <a:rPr lang="ru-RU" sz="2800" dirty="0"/>
              <a:t>объектов и то, как они взаимодействуют друг с другом для обеспечения требуемой функциональности системы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7376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020763"/>
          </a:xfrm>
        </p:spPr>
        <p:txBody>
          <a:bodyPr/>
          <a:lstStyle/>
          <a:p>
            <a:pPr eaLnBrk="1" hangingPunct="1"/>
            <a:r>
              <a:rPr lang="ru-RU" sz="3600" dirty="0"/>
              <a:t>Словарь </a:t>
            </a:r>
            <a:r>
              <a:rPr lang="en-US" sz="3600" dirty="0"/>
              <a:t>UML</a:t>
            </a:r>
            <a:endParaRPr lang="ru-RU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964" y="1628800"/>
            <a:ext cx="8229600" cy="3886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ru-RU" dirty="0"/>
              <a:t>Словарь </a:t>
            </a:r>
            <a:r>
              <a:rPr lang="en-US" dirty="0"/>
              <a:t>UML</a:t>
            </a:r>
            <a:r>
              <a:rPr lang="ru-RU" dirty="0"/>
              <a:t> образует три разновидности строительных блоков: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Предметы (сущности) – элементы модели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Отношения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Диаграммы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b="1" dirty="0"/>
              <a:t>Предметы</a:t>
            </a:r>
            <a:r>
              <a:rPr lang="ru-RU" dirty="0"/>
              <a:t> – абстракции, которые являются основными элементами в модели 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dirty="0"/>
              <a:t>В </a:t>
            </a:r>
            <a:r>
              <a:rPr lang="en-US" dirty="0"/>
              <a:t>UML</a:t>
            </a:r>
            <a:r>
              <a:rPr lang="ru-RU" dirty="0"/>
              <a:t> имеются </a:t>
            </a:r>
            <a:r>
              <a:rPr lang="ru-RU" b="1" dirty="0"/>
              <a:t>четыре разновидности предметов</a:t>
            </a:r>
            <a:r>
              <a:rPr lang="ru-RU" dirty="0"/>
              <a:t>:</a:t>
            </a:r>
          </a:p>
          <a:p>
            <a:pPr eaLnBrk="1" hangingPunct="1"/>
            <a:r>
              <a:rPr lang="ru-RU" dirty="0"/>
              <a:t>Структурные предметы</a:t>
            </a:r>
          </a:p>
          <a:p>
            <a:pPr eaLnBrk="1" hangingPunct="1"/>
            <a:r>
              <a:rPr lang="ru-RU" dirty="0"/>
              <a:t>Предметы поведения</a:t>
            </a:r>
          </a:p>
          <a:p>
            <a:pPr eaLnBrk="1" hangingPunct="1"/>
            <a:r>
              <a:rPr lang="ru-RU" dirty="0"/>
              <a:t>Группирующие предметы</a:t>
            </a:r>
          </a:p>
          <a:p>
            <a:pPr eaLnBrk="1" hangingPunct="1"/>
            <a:r>
              <a:rPr lang="ru-RU" dirty="0"/>
              <a:t>Поясняющие предметы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002" y="204788"/>
            <a:ext cx="8229600" cy="847725"/>
          </a:xfrm>
        </p:spPr>
        <p:txBody>
          <a:bodyPr/>
          <a:lstStyle/>
          <a:p>
            <a:pPr eaLnBrk="1" hangingPunct="1"/>
            <a:r>
              <a:rPr lang="ru-RU" sz="3200" dirty="0"/>
              <a:t>Структурные предметы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38445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Класс</a:t>
            </a:r>
            <a:r>
              <a:rPr lang="ru-RU" sz="2000" dirty="0"/>
              <a:t> – описание множества объектов, которые разделяют одинаковые свойства операции, отношения и семантику (смысл).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Интерфейс</a:t>
            </a:r>
            <a:r>
              <a:rPr lang="ru-RU" sz="2000" dirty="0"/>
              <a:t> – набор операций, которые определяют услуги класса или компонента.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Кооперация</a:t>
            </a:r>
            <a:r>
              <a:rPr lang="ru-RU" sz="2000" dirty="0"/>
              <a:t> (сотрудничество) определяет взаимодействие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Актер</a:t>
            </a:r>
            <a:r>
              <a:rPr lang="ru-RU" sz="2000" dirty="0"/>
              <a:t> – набор согласованных ролей, которые могут играть пользователи при взаимодействии с системой (ее элементами </a:t>
            </a:r>
            <a:r>
              <a:rPr lang="en-US" sz="2000" dirty="0"/>
              <a:t>Use Case</a:t>
            </a:r>
            <a:r>
              <a:rPr lang="ru-RU" sz="2000" dirty="0"/>
              <a:t>)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Элемент </a:t>
            </a:r>
            <a:r>
              <a:rPr lang="en-US" sz="2000" b="1" i="1" dirty="0"/>
              <a:t>Use Case</a:t>
            </a:r>
            <a:r>
              <a:rPr lang="ru-RU" sz="2000" dirty="0"/>
              <a:t> (прецедент) – описание последовательности действий, выполняемых системой в интересах отдельного актера и производящих видимый для актера результат.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Компонент</a:t>
            </a:r>
            <a:r>
              <a:rPr lang="ru-RU" sz="2000" dirty="0"/>
              <a:t> – физически и заменяемая часть системы, которая соответствует набору интерфейсов и обеспечивает реализацию этого набора интерфейсов. 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u-RU" sz="2000" b="1" i="1" dirty="0"/>
              <a:t>Узел</a:t>
            </a:r>
            <a:r>
              <a:rPr lang="ru-RU" sz="2000" dirty="0"/>
              <a:t> – физический элемент, который существует в период работы системы и представляет ресурс, обычно имеющий память и возможности обработки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eaLnBrk="1" hangingPunct="1"/>
            <a:r>
              <a:rPr lang="ru-RU" sz="3200" dirty="0"/>
              <a:t>Предметы поведения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b="1" i="1"/>
              <a:t>Взаимодействие</a:t>
            </a:r>
            <a:r>
              <a:rPr lang="ru-RU" sz="2800"/>
              <a:t> – поведение, заключающее в себе набор сообщений, которыми обмениваются набор объектов в конкретном контексте для достижения определенной цели. </a:t>
            </a:r>
            <a:endParaRPr lang="en-US" sz="2800"/>
          </a:p>
          <a:p>
            <a:pPr eaLnBrk="1" hangingPunct="1"/>
            <a:r>
              <a:rPr lang="ru-RU" sz="2800" b="1" i="1"/>
              <a:t>Конечный автомат</a:t>
            </a:r>
            <a:r>
              <a:rPr lang="ru-RU" sz="2800"/>
              <a:t> – поведение, которое определяет последовательность состояний объекта или взаимодействия, выполняемые в ходе его существования в ответ на события.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eaLnBrk="1" hangingPunct="1"/>
            <a:r>
              <a:rPr lang="ru-RU" sz="3600" dirty="0"/>
              <a:t>Литература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996408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ru-RU" sz="2400" b="1" dirty="0"/>
              <a:t>Г. Буч, Дж. </a:t>
            </a:r>
            <a:r>
              <a:rPr lang="ru-RU" sz="2400" b="1" dirty="0" err="1"/>
              <a:t>Рамбо</a:t>
            </a:r>
            <a:r>
              <a:rPr lang="ru-RU" sz="2400" b="1" dirty="0"/>
              <a:t>, А. Джекобсон.</a:t>
            </a:r>
            <a:r>
              <a:rPr lang="ru-RU" sz="2400" dirty="0"/>
              <a:t> UML. Руководство пользователя. – ДМК-Пресс, Питер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ru-RU" sz="2400" b="1" dirty="0"/>
              <a:t>М. </a:t>
            </a:r>
            <a:r>
              <a:rPr lang="ru-RU" sz="2400" b="1" dirty="0" err="1"/>
              <a:t>Фаулер</a:t>
            </a:r>
            <a:r>
              <a:rPr lang="ru-RU" sz="2400" b="1" dirty="0"/>
              <a:t>, К. Скотт</a:t>
            </a:r>
            <a:r>
              <a:rPr lang="ru-RU" sz="2400" dirty="0"/>
              <a:t>. UML. Основы. – </a:t>
            </a:r>
            <a:r>
              <a:rPr lang="ru-RU" sz="2400" dirty="0" err="1"/>
              <a:t>СПб:Символ</a:t>
            </a:r>
            <a:r>
              <a:rPr lang="ru-RU" sz="2400" dirty="0"/>
              <a:t> Плюс, 2002. – 192с.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sz="2400" dirty="0">
                <a:hlinkClick r:id="rId3"/>
              </a:rPr>
              <a:t>www.uml.org</a:t>
            </a:r>
            <a:r>
              <a:rPr lang="ru-RU" sz="2400" dirty="0"/>
              <a:t> </a:t>
            </a:r>
            <a:endParaRPr lang="en-US" sz="2400" dirty="0"/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sz="2400" dirty="0">
                <a:hlinkClick r:id="rId4"/>
              </a:rPr>
              <a:t>www.uml2.ru</a:t>
            </a:r>
            <a:r>
              <a:rPr lang="ru-RU" sz="2400" dirty="0"/>
              <a:t> </a:t>
            </a:r>
            <a:endParaRPr lang="en-US" sz="2400" dirty="0"/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en-US" sz="2400" dirty="0">
                <a:hlinkClick r:id="rId5"/>
              </a:rPr>
              <a:t>www.caseclub.ru</a:t>
            </a:r>
            <a:r>
              <a:rPr lang="ru-RU" sz="2400" dirty="0"/>
              <a:t> </a:t>
            </a:r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ru-RU" sz="2400" dirty="0">
                <a:hlinkClick r:id="rId6"/>
              </a:rPr>
              <a:t>Спецификация </a:t>
            </a:r>
            <a:r>
              <a:rPr lang="en-US" sz="2400" dirty="0">
                <a:hlinkClick r:id="rId6"/>
              </a:rPr>
              <a:t>UML</a:t>
            </a:r>
            <a:endParaRPr lang="en-US" sz="2400" dirty="0"/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r>
              <a:rPr lang="ru-RU" sz="2400" dirty="0">
                <a:hlinkClick r:id="rId7"/>
              </a:rPr>
              <a:t>Руководство по UML-диаграммам и моделированию баз данных. </a:t>
            </a:r>
            <a:r>
              <a:rPr lang="ru-RU" sz="2400" dirty="0" err="1">
                <a:hlinkClick r:id="rId7"/>
              </a:rPr>
              <a:t>Microsoft</a:t>
            </a:r>
            <a:r>
              <a:rPr lang="ru-RU" sz="2400" dirty="0">
                <a:hlinkClick r:id="rId7"/>
              </a:rPr>
              <a:t> 365</a:t>
            </a:r>
            <a:endParaRPr lang="ru-RU" sz="2400" dirty="0"/>
          </a:p>
          <a:p>
            <a:pPr marL="609600" indent="-609600" eaLnBrk="1" hangingPunct="1">
              <a:spcBef>
                <a:spcPts val="1200"/>
              </a:spcBef>
              <a:buFontTx/>
              <a:buAutoNum type="arabicPeriod"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68" y="238990"/>
            <a:ext cx="8229600" cy="674688"/>
          </a:xfrm>
        </p:spPr>
        <p:txBody>
          <a:bodyPr/>
          <a:lstStyle/>
          <a:p>
            <a:pPr eaLnBrk="1" hangingPunct="1"/>
            <a:r>
              <a:rPr lang="ru-RU" sz="3200" dirty="0"/>
              <a:t>Отношения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5566274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ru-RU" sz="2200" dirty="0"/>
              <a:t>В </a:t>
            </a:r>
            <a:r>
              <a:rPr lang="en-US" sz="2200" dirty="0"/>
              <a:t>UML</a:t>
            </a:r>
            <a:r>
              <a:rPr lang="ru-RU" sz="2200" dirty="0"/>
              <a:t> имеются </a:t>
            </a:r>
            <a:r>
              <a:rPr lang="ru-RU" sz="2200" b="1" dirty="0"/>
              <a:t>четыре разновидности отношений</a:t>
            </a:r>
            <a:r>
              <a:rPr lang="ru-RU" sz="2200" dirty="0"/>
              <a:t>: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b="1" dirty="0"/>
              <a:t>Зависимость</a:t>
            </a:r>
            <a:r>
              <a:rPr lang="ru-RU" sz="2200" dirty="0"/>
              <a:t> – семантическое отношение между двумя предметами, в котором изменение в одном предмете (независимом) может влиять на семантику другого предмета (зависимого).</a:t>
            </a:r>
            <a:endParaRPr lang="ru-RU" sz="2200" b="1" dirty="0"/>
          </a:p>
          <a:p>
            <a:pPr eaLnBrk="1" hangingPunct="1">
              <a:spcBef>
                <a:spcPts val="600"/>
              </a:spcBef>
            </a:pPr>
            <a:r>
              <a:rPr lang="ru-RU" sz="2200" b="1" dirty="0"/>
              <a:t>Ассоциация</a:t>
            </a:r>
            <a:r>
              <a:rPr lang="ru-RU" sz="2200" dirty="0"/>
              <a:t> – структурное отношение, которое описывает набор связей, являющихся соединением между объектами.</a:t>
            </a:r>
            <a:endParaRPr lang="ru-RU" sz="2200" b="1" dirty="0"/>
          </a:p>
          <a:p>
            <a:pPr eaLnBrk="1" hangingPunct="1">
              <a:spcBef>
                <a:spcPts val="600"/>
              </a:spcBef>
            </a:pPr>
            <a:r>
              <a:rPr lang="ru-RU" sz="2200" b="1" dirty="0"/>
              <a:t>Обобщение</a:t>
            </a:r>
            <a:r>
              <a:rPr lang="ru-RU" sz="2200" dirty="0"/>
              <a:t> – отношение, в котором объекты специализированного элемента  (потомка) могут заменять объекты обобщенного элемента (предка). Потомок разделяет структуру и поведение родителя.</a:t>
            </a:r>
            <a:endParaRPr lang="ru-RU" sz="2200" b="1" dirty="0"/>
          </a:p>
          <a:p>
            <a:pPr eaLnBrk="1" hangingPunct="1">
              <a:spcBef>
                <a:spcPts val="600"/>
              </a:spcBef>
            </a:pPr>
            <a:r>
              <a:rPr lang="ru-RU" sz="2200" b="1" dirty="0"/>
              <a:t>Реализация</a:t>
            </a:r>
            <a:r>
              <a:rPr lang="ru-RU" sz="2200" dirty="0"/>
              <a:t> – семантическое отношение между классификаторами, где один классификатор определяет контракт, который другой классификатор обязуется выполнять (к классификаторам относят классы, интерфейсы, компоненты).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41362"/>
          </a:xfrm>
        </p:spPr>
        <p:txBody>
          <a:bodyPr/>
          <a:lstStyle/>
          <a:p>
            <a:pPr eaLnBrk="1" hangingPunct="1"/>
            <a:r>
              <a:rPr lang="ru-RU" sz="3600" dirty="0"/>
              <a:t>Диаграммы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06003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400" b="1" dirty="0"/>
              <a:t>Диаграмма</a:t>
            </a:r>
            <a:r>
              <a:rPr lang="ru-RU" sz="2400" dirty="0"/>
              <a:t> – графическое представление множества элементов, наиболее часто изображается как связный граф из вершин (предметов) и дуг (отношений). Диаграммы рисуются для визуализации системы с разных точек зрения, затем они отображаются в систему.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400" dirty="0"/>
              <a:t>Отображают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сущности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отношения между сущностями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Обобщения 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Generalization</a:t>
            </a:r>
            <a:r>
              <a:rPr lang="ru-RU" sz="2000" dirty="0"/>
              <a:t>)</a:t>
            </a:r>
            <a:endParaRPr lang="en-US" sz="2000" dirty="0"/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Ассоциации 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Association</a:t>
            </a:r>
            <a:r>
              <a:rPr lang="ru-RU" sz="2000" dirty="0"/>
              <a:t>)</a:t>
            </a:r>
            <a:endParaRPr lang="en-US" sz="2000" dirty="0"/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Включения </a:t>
            </a:r>
            <a:r>
              <a:rPr lang="en-US" sz="2000" dirty="0"/>
              <a:t>  </a:t>
            </a:r>
            <a:r>
              <a:rPr lang="ru-RU" sz="2000" dirty="0"/>
              <a:t>(</a:t>
            </a:r>
            <a:r>
              <a:rPr lang="en-US" sz="2000" dirty="0"/>
              <a:t>Composition</a:t>
            </a:r>
            <a:r>
              <a:rPr lang="ru-RU" sz="2000" dirty="0"/>
              <a:t>)</a:t>
            </a:r>
            <a:endParaRPr lang="en-US" sz="2000" dirty="0"/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Зависимости (</a:t>
            </a:r>
            <a:r>
              <a:rPr lang="en-US" sz="2000" dirty="0"/>
              <a:t>Dependency</a:t>
            </a:r>
            <a:r>
              <a:rPr lang="ru-RU" sz="2000" dirty="0"/>
              <a:t>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eaLnBrk="1" hangingPunct="1"/>
            <a:r>
              <a:rPr lang="ru-RU" sz="3600" dirty="0"/>
              <a:t>Основные </a:t>
            </a:r>
            <a:r>
              <a:rPr lang="en-US" sz="3600" dirty="0"/>
              <a:t>UML </a:t>
            </a:r>
            <a:r>
              <a:rPr lang="ru-RU" sz="3600" dirty="0"/>
              <a:t>диаграммы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435280" cy="504056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вариантов использования (прецедентов) (</a:t>
            </a:r>
            <a:r>
              <a:rPr lang="en-US" sz="2400" dirty="0"/>
              <a:t>Use case</a:t>
            </a:r>
            <a:r>
              <a:rPr lang="ru-RU" sz="2400" dirty="0"/>
              <a:t>)</a:t>
            </a:r>
            <a:endParaRPr lang="en-US" sz="2400" dirty="0"/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взаимодействия (</a:t>
            </a:r>
            <a:r>
              <a:rPr lang="en-US" sz="2400" dirty="0"/>
              <a:t>interaction diagrams</a:t>
            </a:r>
            <a:r>
              <a:rPr lang="ru-RU" sz="2400" dirty="0"/>
              <a:t>)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Диаграммы последовательностей (</a:t>
            </a:r>
            <a:r>
              <a:rPr lang="en-US" sz="2400" dirty="0"/>
              <a:t>sequence diagrams</a:t>
            </a:r>
            <a:r>
              <a:rPr lang="ru-RU" sz="2400" dirty="0"/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Диаграммы коммуникации</a:t>
            </a:r>
            <a:r>
              <a:rPr lang="en-US" sz="2400" dirty="0"/>
              <a:t> (Communication diagram)</a:t>
            </a:r>
            <a:r>
              <a:rPr lang="ru-RU" sz="2400" dirty="0"/>
              <a:t> (</a:t>
            </a:r>
            <a:r>
              <a:rPr lang="en-US" sz="2400" dirty="0"/>
              <a:t>UML2.0) / </a:t>
            </a:r>
            <a:r>
              <a:rPr lang="ru-RU" sz="2400" dirty="0"/>
              <a:t>кооперации </a:t>
            </a:r>
            <a:r>
              <a:rPr lang="en-US" sz="2400" dirty="0"/>
              <a:t>(collaboration diagrams)(UML1.x)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классов (</a:t>
            </a:r>
            <a:r>
              <a:rPr lang="en-US" sz="2400" dirty="0"/>
              <a:t>class diagrams</a:t>
            </a:r>
            <a:r>
              <a:rPr lang="ru-RU" sz="2400" dirty="0"/>
              <a:t>)</a:t>
            </a:r>
            <a:endParaRPr lang="en-US" sz="2400" dirty="0"/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состояний </a:t>
            </a:r>
            <a:r>
              <a:rPr lang="en-US" sz="2400" dirty="0"/>
              <a:t>(</a:t>
            </a:r>
            <a:r>
              <a:rPr lang="en-US" sz="2400" dirty="0" err="1"/>
              <a:t>Statechart</a:t>
            </a:r>
            <a:r>
              <a:rPr lang="en-US" sz="2400" dirty="0"/>
              <a:t> diagrams)</a:t>
            </a:r>
            <a:endParaRPr lang="ru-RU" sz="2400" dirty="0"/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деятельности (</a:t>
            </a:r>
            <a:r>
              <a:rPr lang="en-US" sz="2400" dirty="0"/>
              <a:t>Activity diagrams</a:t>
            </a:r>
            <a:r>
              <a:rPr lang="ru-RU" sz="2400" dirty="0"/>
              <a:t>)</a:t>
            </a:r>
            <a:endParaRPr lang="en-US" sz="2400" dirty="0"/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Диаграммы размещения (</a:t>
            </a:r>
            <a:r>
              <a:rPr lang="en-US" sz="2400" dirty="0"/>
              <a:t>deployment diagrams</a:t>
            </a:r>
            <a:r>
              <a:rPr lang="ru-RU" sz="2400" dirty="0"/>
              <a:t>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Диаграмма </a:t>
            </a:r>
            <a:r>
              <a:rPr lang="en-US"/>
              <a:t>Use Case</a:t>
            </a:r>
            <a:endParaRPr lang="ru-RU"/>
          </a:p>
          <a:p>
            <a:r>
              <a:rPr lang="ru-RU"/>
              <a:t>(Вариантов использования)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r>
              <a:rPr lang="ru-RU" sz="3200" dirty="0"/>
              <a:t>Сценарий и пользовательские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0831"/>
          </a:xfrm>
        </p:spPr>
        <p:txBody>
          <a:bodyPr/>
          <a:lstStyle/>
          <a:p>
            <a:r>
              <a:rPr lang="ru-RU" sz="2400" dirty="0"/>
              <a:t>Ранее был разработан </a:t>
            </a:r>
            <a:r>
              <a:rPr lang="ru-RU" sz="2400" i="1" dirty="0"/>
              <a:t>Сценарий</a:t>
            </a:r>
            <a:r>
              <a:rPr lang="ru-RU" sz="2400" dirty="0"/>
              <a:t> (последовательность шагов, описывающих взаимодействие пользователя и системы)</a:t>
            </a:r>
          </a:p>
          <a:p>
            <a:r>
              <a:rPr lang="ru-RU" sz="2400" dirty="0"/>
              <a:t>Пример. Онлайн-магазин. Сценарий «</a:t>
            </a:r>
            <a:r>
              <a:rPr lang="ru-RU" sz="2400" i="1" dirty="0"/>
              <a:t>Покупка товара</a:t>
            </a:r>
            <a:r>
              <a:rPr lang="ru-RU" sz="2400" dirty="0"/>
              <a:t>»</a:t>
            </a:r>
          </a:p>
          <a:p>
            <a:pPr lvl="1"/>
            <a:r>
              <a:rPr lang="ru-RU" sz="2000" dirty="0"/>
              <a:t>Покупатель просматривает каталог и помещает выбранные товары в корзину</a:t>
            </a:r>
          </a:p>
          <a:p>
            <a:pPr lvl="1"/>
            <a:r>
              <a:rPr lang="ru-RU" sz="2000" dirty="0"/>
              <a:t>При желании оплатить покупку он вводит информацию о кредитной карте и производит платеж</a:t>
            </a:r>
          </a:p>
          <a:p>
            <a:pPr lvl="1"/>
            <a:r>
              <a:rPr lang="ru-RU" sz="2000" dirty="0"/>
              <a:t>Система проверяет авторизацию кредитной карты и подтверждает оплату товара тотчас же и по электронной почте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727E6-A706-4187-B67D-37374BF10387}"/>
              </a:ext>
            </a:extLst>
          </p:cNvPr>
          <p:cNvSpPr txBox="1"/>
          <p:nvPr/>
        </p:nvSpPr>
        <p:spPr>
          <a:xfrm>
            <a:off x="1031479" y="5930116"/>
            <a:ext cx="708104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Как это представить в виде Прецедента?</a:t>
            </a:r>
          </a:p>
        </p:txBody>
      </p:sp>
    </p:spTree>
    <p:extLst>
      <p:ext uri="{BB962C8B-B14F-4D97-AF65-F5344CB8AC3E}">
        <p14:creationId xmlns:p14="http://schemas.microsoft.com/office/powerpoint/2010/main" val="317194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3200" dirty="0"/>
              <a:t>Прецеденты (ВИ) и 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sz="2400" dirty="0"/>
              <a:t>Вариант использования фиксирует соглашение между участниками системы о ее поведении.</a:t>
            </a:r>
          </a:p>
          <a:p>
            <a:r>
              <a:rPr lang="ru-RU" sz="2400" dirty="0"/>
              <a:t>Вариант использования описывает поведение системы при ее ответах на запрос одного из участников, называемого основным действующим лицом, в различных условиях. </a:t>
            </a:r>
          </a:p>
          <a:p>
            <a:r>
              <a:rPr lang="ru-RU" sz="2400" dirty="0"/>
              <a:t>Основное действующее лицо инициирует взаимодействие с системой, чтобы добиться некоторой цели. </a:t>
            </a:r>
          </a:p>
          <a:p>
            <a:r>
              <a:rPr lang="ru-RU" sz="2400" dirty="0"/>
              <a:t>Система отвечает, соблюдая интересы всех участников.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5405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3200" dirty="0"/>
              <a:t>Прецеденты (ВИ) и 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sz="2400" dirty="0"/>
              <a:t>Различные модели поведения, или сценарии, развертываются в зависимости от определенных запросов и условий, при которых делались эти запросы. </a:t>
            </a:r>
          </a:p>
          <a:p>
            <a:r>
              <a:rPr lang="ru-RU" sz="2400" dirty="0"/>
              <a:t>Вариант использования собирает вместе эти сценарии. </a:t>
            </a:r>
          </a:p>
          <a:p>
            <a:r>
              <a:rPr lang="ru-RU" sz="2400" dirty="0"/>
              <a:t>Варианты использования представлены большей частью в текстовой форме, хотя возможны блок-схемы, циклограммы, сети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51547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3200" dirty="0"/>
              <a:t>Прецеденты и 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sz="2400" dirty="0"/>
              <a:t>Прецеденты — это в основном функциональные требования, указывающие на то, что должна делать система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Для иллюстрации имен прецедентов и исполнителей, а также их взаимоотношений в UML определены обозначения для </a:t>
            </a:r>
            <a:r>
              <a:rPr lang="ru-RU" sz="2400" b="1" dirty="0"/>
              <a:t>диаграммы прецедентов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140968"/>
            <a:ext cx="763284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Описания прецедентов — это текстовые документы, а не диаграммы. </a:t>
            </a:r>
          </a:p>
          <a:p>
            <a:pPr algn="ctr"/>
            <a:r>
              <a:rPr lang="ru-RU" sz="2400" dirty="0"/>
              <a:t>Моделирование прецедентов — это процесс написания текста, а не рисования</a:t>
            </a:r>
          </a:p>
        </p:txBody>
      </p:sp>
    </p:spTree>
    <p:extLst>
      <p:ext uri="{BB962C8B-B14F-4D97-AF65-F5344CB8AC3E}">
        <p14:creationId xmlns:p14="http://schemas.microsoft.com/office/powerpoint/2010/main" val="387968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eaLnBrk="1" hangingPunct="1"/>
            <a:r>
              <a:rPr lang="ru-RU" sz="3200" dirty="0"/>
              <a:t>Диаграмма прецедентов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800" dirty="0"/>
              <a:t>Назначение диаграммы прецедентов: </a:t>
            </a:r>
          </a:p>
          <a:p>
            <a:pPr eaLnBrk="1" hangingPunct="1"/>
            <a:r>
              <a:rPr lang="ru-RU" sz="2800" dirty="0"/>
              <a:t>документирование действующих лиц </a:t>
            </a:r>
          </a:p>
          <a:p>
            <a:pPr lvl="1" eaLnBrk="1" hangingPunct="1"/>
            <a:r>
              <a:rPr lang="ru-RU" sz="2400" dirty="0"/>
              <a:t>(всего, что находится вне системы)</a:t>
            </a:r>
          </a:p>
          <a:p>
            <a:pPr eaLnBrk="1" hangingPunct="1"/>
            <a:r>
              <a:rPr lang="ru-RU" sz="2800" dirty="0"/>
              <a:t>описание вариантов использования </a:t>
            </a:r>
          </a:p>
          <a:p>
            <a:pPr lvl="1" eaLnBrk="1" hangingPunct="1"/>
            <a:r>
              <a:rPr lang="ru-RU" sz="2400" dirty="0"/>
              <a:t>(всего, что находится в пределах системы) </a:t>
            </a:r>
          </a:p>
          <a:p>
            <a:pPr eaLnBrk="1" hangingPunct="1"/>
            <a:r>
              <a:rPr lang="ru-RU" sz="2800" dirty="0"/>
              <a:t>определение отношений (взаимосвязей) этих компонентов</a:t>
            </a:r>
          </a:p>
          <a:p>
            <a:pPr lvl="1" eaLnBrk="1" hangingPunct="1"/>
            <a:r>
              <a:rPr lang="ru-RU" sz="2400" dirty="0"/>
              <a:t>между действующими лицами</a:t>
            </a:r>
          </a:p>
          <a:p>
            <a:pPr lvl="1" eaLnBrk="1" hangingPunct="1"/>
            <a:r>
              <a:rPr lang="ru-RU" sz="2000" dirty="0"/>
              <a:t> </a:t>
            </a:r>
            <a:r>
              <a:rPr lang="ru-RU" sz="2400" dirty="0"/>
              <a:t>между действующими лицами и вариантами использования </a:t>
            </a:r>
          </a:p>
          <a:p>
            <a:pPr lvl="1" eaLnBrk="1" hangingPunct="1"/>
            <a:r>
              <a:rPr lang="ru-RU" sz="2400" dirty="0"/>
              <a:t>между вариантами использования</a:t>
            </a:r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44235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eaLnBrk="1" hangingPunct="1"/>
            <a:r>
              <a:rPr lang="ru-RU" sz="3200" dirty="0"/>
              <a:t>Прецеденты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pPr eaLnBrk="1" hangingPunct="1"/>
            <a:r>
              <a:rPr lang="ru-RU" sz="2800" dirty="0"/>
              <a:t>Взаимодействие пользователя и системы</a:t>
            </a:r>
          </a:p>
          <a:p>
            <a:pPr eaLnBrk="1" hangingPunct="1"/>
            <a:r>
              <a:rPr lang="ru-RU" sz="2800" dirty="0"/>
              <a:t>Каждый прецедент описывает:</a:t>
            </a:r>
          </a:p>
          <a:p>
            <a:pPr lvl="1" eaLnBrk="1" hangingPunct="1"/>
            <a:r>
              <a:rPr lang="ru-RU" sz="2400" dirty="0"/>
              <a:t>Функцию взаимодействия</a:t>
            </a:r>
          </a:p>
          <a:p>
            <a:pPr lvl="1" eaLnBrk="1" hangingPunct="1"/>
            <a:r>
              <a:rPr lang="ru-RU" sz="2400" dirty="0"/>
              <a:t>Все взаимодействие или небольшую часть</a:t>
            </a:r>
          </a:p>
          <a:p>
            <a:pPr lvl="1" eaLnBrk="1" hangingPunct="1"/>
            <a:r>
              <a:rPr lang="ru-RU" sz="2400" dirty="0"/>
              <a:t>Включает одного или несколько действующих лиц</a:t>
            </a:r>
          </a:p>
          <a:p>
            <a:pPr lvl="2" eaLnBrk="1" hangingPunct="1"/>
            <a:r>
              <a:rPr lang="ru-RU" sz="2000" dirty="0"/>
              <a:t>Участвуют, пользуются результатами</a:t>
            </a:r>
          </a:p>
          <a:p>
            <a:pPr lvl="1" eaLnBrk="1" hangingPunct="1"/>
            <a:r>
              <a:rPr lang="ru-RU" sz="2400" dirty="0"/>
              <a:t>Перечисляют задачи в рамках данного взаимодействия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ru-RU" sz="3600" dirty="0"/>
              <a:t>Содержание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Что такое моделирование?</a:t>
            </a:r>
          </a:p>
          <a:p>
            <a:pPr eaLnBrk="1" hangingPunct="1"/>
            <a:r>
              <a:rPr lang="en-US" sz="2800" dirty="0"/>
              <a:t>UML – </a:t>
            </a:r>
            <a:r>
              <a:rPr lang="ru-RU" sz="2800" dirty="0"/>
              <a:t>язык моделирования</a:t>
            </a:r>
          </a:p>
          <a:p>
            <a:pPr eaLnBrk="1" hangingPunct="1"/>
            <a:r>
              <a:rPr lang="ru-RU" sz="2800" dirty="0"/>
              <a:t>Основные </a:t>
            </a:r>
            <a:r>
              <a:rPr lang="en-US" sz="2800" dirty="0"/>
              <a:t>UML</a:t>
            </a:r>
            <a:r>
              <a:rPr lang="ru-RU" sz="2800" dirty="0"/>
              <a:t> диаграммы</a:t>
            </a:r>
          </a:p>
          <a:p>
            <a:pPr eaLnBrk="1" hangingPunct="1"/>
            <a:r>
              <a:rPr lang="ru-RU" sz="2800" dirty="0"/>
              <a:t>Преимущества использования </a:t>
            </a:r>
            <a:r>
              <a:rPr lang="en-US" sz="2800" dirty="0"/>
              <a:t>UML </a:t>
            </a:r>
            <a:r>
              <a:rPr lang="ru-RU" sz="2800" dirty="0"/>
              <a:t>диаграмм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00112"/>
          </a:xfrm>
        </p:spPr>
        <p:txBody>
          <a:bodyPr/>
          <a:lstStyle/>
          <a:p>
            <a:r>
              <a:rPr lang="ru-RU" sz="3200" dirty="0"/>
              <a:t>Актеры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857875"/>
          </a:xfrm>
        </p:spPr>
        <p:txBody>
          <a:bodyPr/>
          <a:lstStyle/>
          <a:p>
            <a:r>
              <a:rPr lang="ru-RU" sz="2800"/>
              <a:t>Не являются частью системы - любая внешняя по отношению к моделируемой системе сущность, которая</a:t>
            </a:r>
          </a:p>
          <a:p>
            <a:pPr lvl="1"/>
            <a:r>
              <a:rPr lang="ru-RU" sz="2400"/>
              <a:t>взаимодействует с системой </a:t>
            </a:r>
          </a:p>
          <a:p>
            <a:pPr lvl="1"/>
            <a:r>
              <a:rPr lang="ru-RU" sz="2400"/>
              <a:t>и использует ее функциональные возможности для достижения определенных целей или решения частных задач.</a:t>
            </a:r>
          </a:p>
          <a:p>
            <a:r>
              <a:rPr lang="ru-RU" sz="2800"/>
              <a:t>Примеры актеров: </a:t>
            </a:r>
          </a:p>
          <a:p>
            <a:pPr lvl="1"/>
            <a:r>
              <a:rPr lang="ru-RU" sz="2400"/>
              <a:t>клиент банка, банковский служащий, </a:t>
            </a:r>
          </a:p>
          <a:p>
            <a:pPr lvl="1"/>
            <a:r>
              <a:rPr lang="ru-RU" sz="2400"/>
              <a:t>продавец магазина, менеджер отдела продаж, пассажир авиарейса, водитель автомобиля, администратор гостиницы, </a:t>
            </a:r>
          </a:p>
          <a:p>
            <a:pPr lvl="1"/>
            <a:r>
              <a:rPr lang="ru-RU" sz="2400"/>
              <a:t>сотовый телефон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200" dirty="0"/>
              <a:t>Как определить актеров?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86375"/>
          </a:xfrm>
        </p:spPr>
        <p:txBody>
          <a:bodyPr/>
          <a:lstStyle/>
          <a:p>
            <a:r>
              <a:rPr lang="ru-RU" sz="2800" dirty="0"/>
              <a:t>Кто заинтересован в данных требованиях?</a:t>
            </a:r>
          </a:p>
          <a:p>
            <a:r>
              <a:rPr lang="ru-RU" sz="2800" dirty="0"/>
              <a:t>Где будет применятся данная система?</a:t>
            </a:r>
          </a:p>
          <a:p>
            <a:r>
              <a:rPr lang="ru-RU" sz="2800" dirty="0"/>
              <a:t>Кто выигрывает от использования системы?</a:t>
            </a:r>
          </a:p>
          <a:p>
            <a:r>
              <a:rPr lang="ru-RU" sz="2800" dirty="0"/>
              <a:t>Кто обеспечивает систему информацией, применяет и удаляет её?</a:t>
            </a:r>
          </a:p>
          <a:p>
            <a:r>
              <a:rPr lang="ru-RU" sz="2800" dirty="0"/>
              <a:t>Кто занимается поддержкой системы?</a:t>
            </a:r>
          </a:p>
          <a:p>
            <a:r>
              <a:rPr lang="ru-RU" sz="2800" dirty="0"/>
              <a:t>Использует ли система внешние ресурсы?</a:t>
            </a:r>
          </a:p>
          <a:p>
            <a:r>
              <a:rPr lang="ru-RU" sz="2800" dirty="0"/>
              <a:t>Выполняет ли один человек несколько ролей?</a:t>
            </a:r>
          </a:p>
          <a:p>
            <a:r>
              <a:rPr lang="ru-RU" sz="2800" dirty="0"/>
              <a:t>Взаимодействует ли система с другими системами?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 dirty="0"/>
              <a:t>Как определить прецеденты?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597298"/>
            <a:ext cx="8229600" cy="5072062"/>
          </a:xfrm>
        </p:spPr>
        <p:txBody>
          <a:bodyPr/>
          <a:lstStyle/>
          <a:p>
            <a:r>
              <a:rPr lang="ru-RU" sz="2800" dirty="0"/>
              <a:t>Какую задачу выполняет каждый из актеров?</a:t>
            </a:r>
          </a:p>
          <a:p>
            <a:r>
              <a:rPr lang="ru-RU" sz="2800" dirty="0"/>
              <a:t>Будет ли кто-то из актеров создавать, сохранять, изменять, удалять информацию из системы?</a:t>
            </a:r>
          </a:p>
          <a:p>
            <a:r>
              <a:rPr lang="ru-RU" sz="2800" dirty="0"/>
              <a:t>Где будет создаваться, сохраняться, изменяться, удаляться информация?</a:t>
            </a:r>
          </a:p>
          <a:p>
            <a:r>
              <a:rPr lang="ru-RU" sz="2800" dirty="0"/>
              <a:t>Потребуется ли актеру уведомлять систему о внешних изменениях?</a:t>
            </a:r>
          </a:p>
          <a:p>
            <a:r>
              <a:rPr lang="ru-RU" sz="2800" dirty="0"/>
              <a:t>Необходимо ли оповещать актеров о наступлении каких-либо событий в системе?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r>
              <a:rPr lang="ru-RU" sz="3600" dirty="0"/>
              <a:t>Отношения на диаграмме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152900"/>
          </a:xfrm>
        </p:spPr>
        <p:txBody>
          <a:bodyPr/>
          <a:lstStyle/>
          <a:p>
            <a:r>
              <a:rPr lang="ru-RU" sz="2800"/>
              <a:t>Отношение ассоциации (</a:t>
            </a:r>
            <a:r>
              <a:rPr lang="en-US" sz="2800"/>
              <a:t>association relationship) </a:t>
            </a:r>
          </a:p>
          <a:p>
            <a:r>
              <a:rPr lang="ru-RU" sz="2800"/>
              <a:t>Отношение расширения (</a:t>
            </a:r>
            <a:r>
              <a:rPr lang="en-US" sz="2800"/>
              <a:t>extend relationship) </a:t>
            </a:r>
          </a:p>
          <a:p>
            <a:r>
              <a:rPr lang="ru-RU" sz="2800"/>
              <a:t>Отношение обобщения (</a:t>
            </a:r>
            <a:r>
              <a:rPr lang="en-US" sz="2800"/>
              <a:t>generalization relationship) </a:t>
            </a:r>
          </a:p>
          <a:p>
            <a:r>
              <a:rPr lang="ru-RU" sz="2800"/>
              <a:t>Отношение включения (</a:t>
            </a:r>
            <a:r>
              <a:rPr lang="en-US" sz="2800"/>
              <a:t>include relationship) </a:t>
            </a:r>
          </a:p>
          <a:p>
            <a:endParaRPr lang="ru-RU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 dirty="0"/>
              <a:t>Отношение ассоциации </a:t>
            </a: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357438"/>
          </a:xfrm>
        </p:spPr>
        <p:txBody>
          <a:bodyPr/>
          <a:lstStyle/>
          <a:p>
            <a:r>
              <a:rPr lang="ru-RU" sz="2800"/>
              <a:t>служит для обозначения специфической роли актера в отдельном варианте использования</a:t>
            </a:r>
          </a:p>
          <a:p>
            <a:r>
              <a:rPr lang="ru-RU" sz="2800"/>
              <a:t>устанавливает, какую конкретную роль играет актер при взаимодействии с экземпляром варианта использования.</a:t>
            </a:r>
          </a:p>
        </p:txBody>
      </p:sp>
      <p:pic>
        <p:nvPicPr>
          <p:cNvPr id="25604" name="Picture 2" descr="C:\Documents and Settings\HP Compaq\My Documents\Вводная_часть\Для вводного курса\про UML\Самоучитель_UML\gl4-6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857625"/>
            <a:ext cx="450056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Рис_03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286375"/>
            <a:ext cx="4521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 dirty="0"/>
              <a:t>Отношение расширения 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3714750"/>
          </a:xfrm>
        </p:spPr>
        <p:txBody>
          <a:bodyPr/>
          <a:lstStyle/>
          <a:p>
            <a:r>
              <a:rPr lang="ru-RU" sz="2800" dirty="0"/>
              <a:t>определяет взаимосвязь экземпляров отдельного варианта использования с более общим вариантом:</a:t>
            </a:r>
          </a:p>
          <a:p>
            <a:pPr lvl="1"/>
            <a:r>
              <a:rPr lang="ru-RU" sz="2400" dirty="0"/>
              <a:t>если имеет место отношение расширения от варианта использования А к варианту использования В, то это означает, что свойства экземпляра варианта использования В</a:t>
            </a:r>
            <a:r>
              <a:rPr lang="ru-RU" sz="2400" b="1" dirty="0"/>
              <a:t> могут быть </a:t>
            </a:r>
            <a:r>
              <a:rPr lang="ru-RU" sz="2400" dirty="0"/>
              <a:t>дополнены благодаря наличию свойств у расширенного варианта использования А. </a:t>
            </a:r>
          </a:p>
        </p:txBody>
      </p:sp>
      <p:pic>
        <p:nvPicPr>
          <p:cNvPr id="26628" name="Picture 2" descr="C:\Documents and Settings\HP Compaq\My Documents\Вводная_часть\Для вводного курса\про UML\Самоучитель_UML\gl4-7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214938"/>
            <a:ext cx="80184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8D322D-4517-41AB-90A5-F0B4D0A26BB1}"/>
              </a:ext>
            </a:extLst>
          </p:cNvPr>
          <p:cNvCxnSpPr>
            <a:cxnSpLocks/>
          </p:cNvCxnSpPr>
          <p:nvPr/>
        </p:nvCxnSpPr>
        <p:spPr>
          <a:xfrm>
            <a:off x="696912" y="3996582"/>
            <a:ext cx="336352" cy="144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Улыбающееся лицо 4">
            <a:extLst>
              <a:ext uri="{FF2B5EF4-FFF2-40B4-BE49-F238E27FC236}">
                <a16:creationId xmlns:a16="http://schemas.microsoft.com/office/drawing/2014/main" id="{13AA0938-A87F-4A2C-9951-D22E950D7AF2}"/>
              </a:ext>
            </a:extLst>
          </p:cNvPr>
          <p:cNvSpPr/>
          <p:nvPr/>
        </p:nvSpPr>
        <p:spPr>
          <a:xfrm>
            <a:off x="222713" y="3314851"/>
            <a:ext cx="604639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 dirty="0"/>
              <a:t>Отношение включения 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2357438"/>
          </a:xfrm>
        </p:spPr>
        <p:txBody>
          <a:bodyPr/>
          <a:lstStyle/>
          <a:p>
            <a:r>
              <a:rPr lang="ru-RU" sz="2800" dirty="0"/>
              <a:t>указывает, что некоторое заданное поведение для одного варианта использования включается в качестве </a:t>
            </a:r>
            <a:r>
              <a:rPr lang="ru-RU" sz="2800" b="1" dirty="0"/>
              <a:t>составного компонента </a:t>
            </a:r>
            <a:r>
              <a:rPr lang="ru-RU" sz="2800" dirty="0"/>
              <a:t>в последовательность поведения другого варианта использования.</a:t>
            </a:r>
          </a:p>
        </p:txBody>
      </p:sp>
      <p:pic>
        <p:nvPicPr>
          <p:cNvPr id="28676" name="Picture 2" descr="C:\Documents and Settings\HP Compaq\My Documents\Вводная_часть\Для вводного курса\про UML\Самоучитель_UML\gl4-1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71875"/>
            <a:ext cx="83280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Рис_03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29188"/>
            <a:ext cx="66595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AC7F303-4864-4F06-ADDB-A1B9789E6625}"/>
              </a:ext>
            </a:extLst>
          </p:cNvPr>
          <p:cNvCxnSpPr>
            <a:cxnSpLocks/>
          </p:cNvCxnSpPr>
          <p:nvPr/>
        </p:nvCxnSpPr>
        <p:spPr>
          <a:xfrm flipH="1" flipV="1">
            <a:off x="7802563" y="4407249"/>
            <a:ext cx="752763" cy="166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091C2DD3-02D6-48FC-9CB2-A627C9C10037}"/>
              </a:ext>
            </a:extLst>
          </p:cNvPr>
          <p:cNvSpPr/>
          <p:nvPr/>
        </p:nvSpPr>
        <p:spPr>
          <a:xfrm>
            <a:off x="8081126" y="5386388"/>
            <a:ext cx="604639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E8C2641-C843-40E1-8CAE-CB57B678CEC8}"/>
              </a:ext>
            </a:extLst>
          </p:cNvPr>
          <p:cNvCxnSpPr>
            <a:cxnSpLocks/>
          </p:cNvCxnSpPr>
          <p:nvPr/>
        </p:nvCxnSpPr>
        <p:spPr>
          <a:xfrm>
            <a:off x="629079" y="5377467"/>
            <a:ext cx="712358" cy="194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Улыбающееся лицо 10">
            <a:extLst>
              <a:ext uri="{FF2B5EF4-FFF2-40B4-BE49-F238E27FC236}">
                <a16:creationId xmlns:a16="http://schemas.microsoft.com/office/drawing/2014/main" id="{47AD0679-D948-488F-9AC2-8C4380702DD8}"/>
              </a:ext>
            </a:extLst>
          </p:cNvPr>
          <p:cNvSpPr/>
          <p:nvPr/>
        </p:nvSpPr>
        <p:spPr>
          <a:xfrm>
            <a:off x="154880" y="4695736"/>
            <a:ext cx="604639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200" dirty="0"/>
              <a:t>Отношение обобщения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2714625"/>
          </a:xfrm>
        </p:spPr>
        <p:txBody>
          <a:bodyPr/>
          <a:lstStyle/>
          <a:p>
            <a:r>
              <a:rPr lang="ru-RU" sz="2800" dirty="0"/>
              <a:t>Отношение обобщения между прецедентами и актерами аналогично отношениям обобщения (наследования) между классами:</a:t>
            </a:r>
          </a:p>
          <a:p>
            <a:pPr lvl="1"/>
            <a:r>
              <a:rPr lang="ru-RU" sz="2400" dirty="0"/>
              <a:t>Потомок (В) наследует все свойства и поведение своего родителя (А), а также может быть дополнен новыми свойствами и особенностями поведения</a:t>
            </a:r>
          </a:p>
        </p:txBody>
      </p:sp>
      <p:pic>
        <p:nvPicPr>
          <p:cNvPr id="27652" name="Picture 4" descr="Рис_03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786188"/>
            <a:ext cx="67151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 descr="Рис_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118100"/>
            <a:ext cx="414337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785812"/>
          </a:xfrm>
        </p:spPr>
        <p:txBody>
          <a:bodyPr/>
          <a:lstStyle/>
          <a:p>
            <a:pPr eaLnBrk="1" hangingPunct="1"/>
            <a:r>
              <a:rPr lang="ru-RU" sz="3200" dirty="0"/>
              <a:t>Пример 1: диаграмма </a:t>
            </a:r>
            <a:r>
              <a:rPr lang="en-US" sz="3200" dirty="0"/>
              <a:t>Use case</a:t>
            </a:r>
            <a:endParaRPr lang="ru-RU" sz="3200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0030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71563"/>
            <a:ext cx="8562975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14363"/>
          </a:xfrm>
        </p:spPr>
        <p:txBody>
          <a:bodyPr/>
          <a:lstStyle/>
          <a:p>
            <a:r>
              <a:rPr lang="ru-RU" sz="3200" dirty="0"/>
              <a:t>Пример 2: диаграмма </a:t>
            </a:r>
            <a:r>
              <a:rPr lang="en-US" sz="3200" dirty="0"/>
              <a:t>Use case</a:t>
            </a:r>
            <a:endParaRPr lang="ru-RU" sz="3200" dirty="0"/>
          </a:p>
        </p:txBody>
      </p:sp>
      <p:pic>
        <p:nvPicPr>
          <p:cNvPr id="30723" name="Picture 2057" descr="Рис_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71563"/>
            <a:ext cx="6715125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pPr eaLnBrk="1" hangingPunct="1"/>
            <a:r>
              <a:rPr lang="ru-RU" sz="3200" dirty="0"/>
              <a:t>Что такое моделирование?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800" dirty="0"/>
              <a:t>Модель = абстракция + прототип</a:t>
            </a:r>
          </a:p>
          <a:p>
            <a:pPr lvl="1" eaLnBrk="1" hangingPunct="1">
              <a:spcBef>
                <a:spcPts val="1200"/>
              </a:spcBef>
            </a:pPr>
            <a:r>
              <a:rPr lang="ru-RU" sz="2400" dirty="0"/>
              <a:t>Средство общения с заказчиком и между разработчиками</a:t>
            </a:r>
          </a:p>
          <a:p>
            <a:pPr lvl="1" eaLnBrk="1" hangingPunct="1">
              <a:spcBef>
                <a:spcPts val="1200"/>
              </a:spcBef>
            </a:pPr>
            <a:r>
              <a:rPr lang="ru-RU" sz="2400" dirty="0"/>
              <a:t>Документация для разработчиков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ru-RU" sz="2800" dirty="0"/>
              <a:t>Модель – упрощенное представление объектов и явлений реального мира</a:t>
            </a:r>
          </a:p>
          <a:p>
            <a:pPr eaLnBrk="1" hangingPunct="1">
              <a:spcBef>
                <a:spcPts val="1200"/>
              </a:spcBef>
            </a:pPr>
            <a:r>
              <a:rPr lang="ru-RU" sz="2800" dirty="0"/>
              <a:t>Примеры методологий моделирования</a:t>
            </a:r>
          </a:p>
          <a:p>
            <a:pPr lvl="1" eaLnBrk="1" hangingPunct="1">
              <a:spcBef>
                <a:spcPts val="1200"/>
              </a:spcBef>
            </a:pPr>
            <a:r>
              <a:rPr lang="ru-RU" sz="2400" dirty="0"/>
              <a:t>Блок-схемы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/>
              <a:t>CRC-</a:t>
            </a:r>
            <a:r>
              <a:rPr lang="ru-RU" sz="2400" dirty="0"/>
              <a:t>карты (</a:t>
            </a:r>
            <a:r>
              <a:rPr lang="ru-RU" sz="2000" dirty="0" err="1"/>
              <a:t>Component</a:t>
            </a:r>
            <a:r>
              <a:rPr lang="ru-RU" sz="2000" dirty="0"/>
              <a:t>, </a:t>
            </a:r>
            <a:r>
              <a:rPr lang="ru-RU" sz="2000" dirty="0" err="1"/>
              <a:t>Responsibility</a:t>
            </a:r>
            <a:r>
              <a:rPr lang="ru-RU" sz="2000" dirty="0"/>
              <a:t>, </a:t>
            </a:r>
            <a:r>
              <a:rPr lang="ru-RU" sz="2000" dirty="0" err="1"/>
              <a:t>Collaborator</a:t>
            </a:r>
            <a:r>
              <a:rPr lang="ru-RU" sz="2000" dirty="0"/>
              <a:t> — компонент (объект), обязанности, сотрудничающие</a:t>
            </a:r>
            <a:r>
              <a:rPr lang="ru-RU" sz="2400" dirty="0"/>
              <a:t>).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r>
              <a:rPr lang="ru-RU" sz="3200" dirty="0"/>
              <a:t>Спецификация ВИ с помощью текстовых сценариев</a:t>
            </a:r>
          </a:p>
        </p:txBody>
      </p:sp>
      <p:sp>
        <p:nvSpPr>
          <p:cNvPr id="31747" name="Содержимое 3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226097"/>
          </a:xfrm>
        </p:spPr>
        <p:txBody>
          <a:bodyPr/>
          <a:lstStyle/>
          <a:p>
            <a:r>
              <a:rPr lang="ru-RU" sz="2400" b="1" dirty="0"/>
              <a:t>Сценарий</a:t>
            </a:r>
            <a:r>
              <a:rPr lang="ru-RU" sz="2400" i="1" dirty="0"/>
              <a:t> (</a:t>
            </a:r>
            <a:r>
              <a:rPr lang="ru-RU" sz="2400" i="1" dirty="0" err="1"/>
              <a:t>scenario</a:t>
            </a:r>
            <a:r>
              <a:rPr lang="ru-RU" sz="2400" i="1" dirty="0"/>
              <a:t>)</a:t>
            </a:r>
            <a:r>
              <a:rPr lang="ru-RU" sz="2400" dirty="0"/>
              <a:t> – специально написанный текст, который описывает поведение моделируемой системы в форме последовательности выполняемых действий актеров и самой системы</a:t>
            </a:r>
          </a:p>
          <a:p>
            <a:r>
              <a:rPr lang="ru-RU" sz="2400" b="1" dirty="0"/>
              <a:t>Основной сценарий </a:t>
            </a:r>
            <a:r>
              <a:rPr lang="ru-RU" sz="2400" dirty="0"/>
              <a:t>(</a:t>
            </a:r>
            <a:r>
              <a:rPr lang="ru-RU" sz="2400" dirty="0" err="1"/>
              <a:t>Mai</a:t>
            </a:r>
            <a:r>
              <a:rPr lang="en-US" sz="2400" dirty="0"/>
              <a:t>n</a:t>
            </a:r>
            <a:r>
              <a:rPr lang="ru-RU" sz="2400" dirty="0"/>
              <a:t> </a:t>
            </a:r>
            <a:r>
              <a:rPr lang="ru-RU" sz="2400" dirty="0" err="1"/>
              <a:t>success</a:t>
            </a:r>
            <a:r>
              <a:rPr lang="ru-RU" sz="2400" dirty="0"/>
              <a:t> </a:t>
            </a:r>
            <a:r>
              <a:rPr lang="ru-RU" sz="2400" dirty="0" err="1"/>
              <a:t>sceпario</a:t>
            </a:r>
            <a:r>
              <a:rPr lang="ru-RU" sz="2400" dirty="0"/>
              <a:t>): вариант, в котором не возникает никаких ошибок. </a:t>
            </a:r>
          </a:p>
          <a:p>
            <a:r>
              <a:rPr lang="ru-RU" sz="2400" b="1" dirty="0"/>
              <a:t>Расширения</a:t>
            </a:r>
            <a:r>
              <a:rPr lang="ru-RU" sz="2400" dirty="0"/>
              <a:t> (</a:t>
            </a:r>
            <a:r>
              <a:rPr lang="ru-RU" sz="2400" dirty="0" err="1"/>
              <a:t>Exte</a:t>
            </a:r>
            <a:r>
              <a:rPr lang="en-US" sz="2400" dirty="0"/>
              <a:t>n</a:t>
            </a:r>
            <a:r>
              <a:rPr lang="ru-RU" sz="2400" dirty="0" err="1"/>
              <a:t>sioпs</a:t>
            </a:r>
            <a:r>
              <a:rPr lang="ru-RU" sz="2400" dirty="0"/>
              <a:t>): различные отклонения от основного сценария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FED3E8-3E11-4F26-A1A7-7908A31F0163}"/>
              </a:ext>
            </a:extLst>
          </p:cNvPr>
          <p:cNvSpPr/>
          <p:nvPr/>
        </p:nvSpPr>
        <p:spPr>
          <a:xfrm>
            <a:off x="251520" y="4941168"/>
            <a:ext cx="8568952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Прецедент (</a:t>
            </a:r>
            <a:r>
              <a:rPr lang="ru-RU" sz="2400" dirty="0" err="1"/>
              <a:t>use</a:t>
            </a:r>
            <a:r>
              <a:rPr lang="ru-RU" sz="2400" dirty="0"/>
              <a:t> </a:t>
            </a:r>
            <a:r>
              <a:rPr lang="ru-RU" sz="2400" dirty="0" err="1"/>
              <a:t>case</a:t>
            </a:r>
            <a:r>
              <a:rPr lang="ru-RU" sz="2400" dirty="0"/>
              <a:t>) — это набор взаимосвязанных успешных и не успешных сценариев, описывающий использование системы исполнителем (актером) для решения одной из задач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3934B-9ADD-454A-8896-1F9EBBC1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Шаблон спецификации прецедента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4D8D6-7A87-44B2-BC96-4181084F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50" y="1042987"/>
            <a:ext cx="9010650" cy="56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75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C975-9812-4302-8086-B4514616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379512"/>
          </a:xfrm>
        </p:spPr>
        <p:txBody>
          <a:bodyPr/>
          <a:lstStyle/>
          <a:p>
            <a:r>
              <a:rPr lang="ru-RU" sz="2800" dirty="0"/>
              <a:t>Моделирование повторений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55578-9CF7-4660-8F04-4DBB2546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5776" y="859568"/>
            <a:ext cx="6192688" cy="594362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5CCCD8-55FD-46A7-8FE7-62EB532AD810}"/>
              </a:ext>
            </a:extLst>
          </p:cNvPr>
          <p:cNvSpPr/>
          <p:nvPr/>
        </p:nvSpPr>
        <p:spPr>
          <a:xfrm>
            <a:off x="324672" y="1412776"/>
            <a:ext cx="208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 помощью ключевого слова «Для» </a:t>
            </a:r>
          </a:p>
        </p:txBody>
      </p:sp>
    </p:spTree>
    <p:extLst>
      <p:ext uri="{BB962C8B-B14F-4D97-AF65-F5344CB8AC3E}">
        <p14:creationId xmlns:p14="http://schemas.microsoft.com/office/powerpoint/2010/main" val="1004110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C975-9812-4302-8086-B4514616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379512"/>
          </a:xfrm>
        </p:spPr>
        <p:txBody>
          <a:bodyPr/>
          <a:lstStyle/>
          <a:p>
            <a:r>
              <a:rPr lang="ru-RU" sz="2800" dirty="0"/>
              <a:t>Моделирование повторений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5CCCD8-55FD-46A7-8FE7-62EB532AD810}"/>
              </a:ext>
            </a:extLst>
          </p:cNvPr>
          <p:cNvSpPr/>
          <p:nvPr/>
        </p:nvSpPr>
        <p:spPr>
          <a:xfrm>
            <a:off x="324672" y="1412776"/>
            <a:ext cx="208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 помощью ключевого слова «Пока»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83E3FD-F87F-432B-AD4D-261B8CC7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0280" y="925769"/>
            <a:ext cx="6444208" cy="58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8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7E02A-1628-4222-B867-B282C00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Моделирование альтернативных потоков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618AA-600D-4D4A-A835-C9C4E55A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60032"/>
          </a:xfrm>
        </p:spPr>
        <p:txBody>
          <a:bodyPr/>
          <a:lstStyle/>
          <a:p>
            <a:r>
              <a:rPr lang="ru-RU" sz="2400" dirty="0"/>
              <a:t>У каждого прецедента есть основной поток и может быть множество альтернативных потоков. </a:t>
            </a:r>
          </a:p>
          <a:p>
            <a:pPr lvl="1"/>
            <a:r>
              <a:rPr lang="ru-RU" sz="2000" dirty="0"/>
              <a:t>Они являются альтернативными путями в прецеденте, которые перехватывают ошибки, ответвления и прерывания основного потока. </a:t>
            </a:r>
          </a:p>
          <a:p>
            <a:r>
              <a:rPr lang="ru-RU" sz="2400" dirty="0"/>
              <a:t>Альтернативные потоки могут не возвращаться в основной поток. </a:t>
            </a:r>
          </a:p>
          <a:p>
            <a:pPr lvl="1"/>
            <a:r>
              <a:rPr lang="ru-RU" sz="2000" dirty="0"/>
              <a:t>Это происходит потому, что они обычно обрабатывают ошибки и исключения основного потока и поэтому имеют другие постусловия.</a:t>
            </a:r>
          </a:p>
          <a:p>
            <a:r>
              <a:rPr lang="ru-RU" sz="2400" dirty="0"/>
              <a:t>Спецификация прецедента включает основной поток и список имен альтернативных потоков.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9229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C975-9812-4302-8086-B4514616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955576"/>
          </a:xfrm>
        </p:spPr>
        <p:txBody>
          <a:bodyPr/>
          <a:lstStyle/>
          <a:p>
            <a:r>
              <a:rPr lang="ru-RU" sz="2800" dirty="0"/>
              <a:t>Спецификация прецедента с альтернативными потоками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5CCCD8-55FD-46A7-8FE7-62EB532AD810}"/>
              </a:ext>
            </a:extLst>
          </p:cNvPr>
          <p:cNvSpPr/>
          <p:nvPr/>
        </p:nvSpPr>
        <p:spPr>
          <a:xfrm>
            <a:off x="457200" y="1564292"/>
            <a:ext cx="29981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этого прецедента три альтернативных потока: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InvalidEmail</a:t>
            </a:r>
            <a:r>
              <a:rPr lang="ru-RU" sz="2000" dirty="0"/>
              <a:t> </a:t>
            </a:r>
            <a:r>
              <a:rPr lang="ru-RU" sz="2000" dirty="0" err="1"/>
              <a:t>Address</a:t>
            </a:r>
            <a:r>
              <a:rPr lang="ru-RU" sz="2000" dirty="0"/>
              <a:t> (недействительный адрес электронной почты),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InvalidPassword</a:t>
            </a:r>
            <a:r>
              <a:rPr lang="ru-RU" sz="2000" dirty="0"/>
              <a:t> (недействительный пароль)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Cancel</a:t>
            </a:r>
            <a:r>
              <a:rPr lang="ru-RU" sz="2000" dirty="0"/>
              <a:t> (отмена)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5AE416-8B90-4C86-AD30-8B1BBDC9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5368" y="1040081"/>
            <a:ext cx="5688632" cy="58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60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7C975-9812-4302-8086-B4514616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955576"/>
          </a:xfrm>
        </p:spPr>
        <p:txBody>
          <a:bodyPr/>
          <a:lstStyle/>
          <a:p>
            <a:r>
              <a:rPr lang="ru-RU" sz="2800" dirty="0"/>
              <a:t>Спецификация альтернативного потоками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89348B-392B-4940-AEC7-F22CFF33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805" y="1300336"/>
            <a:ext cx="6944603" cy="55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28750"/>
          </a:xfrm>
        </p:spPr>
        <p:txBody>
          <a:bodyPr/>
          <a:lstStyle/>
          <a:p>
            <a:r>
              <a:rPr lang="ru-RU" sz="3200" dirty="0"/>
              <a:t>Сценарий №1 выполнения ВИ "Снятие наличных по кредитной карточке»</a:t>
            </a:r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285750" y="1981200"/>
            <a:ext cx="8643938" cy="4876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dirty="0"/>
              <a:t>Главный раздел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Вариант использования</a:t>
            </a:r>
            <a:r>
              <a:rPr lang="ru-RU" sz="2200" dirty="0"/>
              <a:t>:	Снятие наличных по кредитной 					карточке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Актеры</a:t>
            </a:r>
            <a:r>
              <a:rPr lang="ru-RU" sz="2200" dirty="0"/>
              <a:t>:		Клиент Банкомата, Банк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Цель</a:t>
            </a:r>
            <a:r>
              <a:rPr lang="ru-RU" sz="2200" dirty="0"/>
              <a:t>:		Получение требуемой суммы наличными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Краткое описание:</a:t>
            </a:r>
            <a:r>
              <a:rPr lang="ru-RU" sz="2200" dirty="0"/>
              <a:t>	Клиент использует свою карточку для снятия наличных. Клиент запрашивает требуемую сумму. Банкомат обеспечивает доступ к счету клиента. Банкомат выдает клиенту наличные.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Тип</a:t>
            </a:r>
            <a:r>
              <a:rPr lang="ru-RU" sz="2200" dirty="0"/>
              <a:t>:		Базовый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 dirty="0"/>
              <a:t>Ссылки на другие варианты использования</a:t>
            </a:r>
            <a:r>
              <a:rPr lang="ru-RU" sz="2200" dirty="0"/>
              <a:t>: Включает в себя ВИ: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200" dirty="0"/>
              <a:t>Проверка ПИН-кода кредитной карточки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3200" dirty="0"/>
              <a:t>Раздел Типичный ход событий</a:t>
            </a:r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00688"/>
          </a:xfrm>
        </p:spPr>
        <p:txBody>
          <a:bodyPr/>
          <a:lstStyle/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1. Клиент вставляет кредитную карточку в устройство чтения банкомата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2. Банкомат передает информацию о кредитной карточке в Банк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3. Банк проверяет информацию о кредитной карточке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 i="1"/>
              <a:t>Исключение №1</a:t>
            </a:r>
            <a:r>
              <a:rPr lang="ru-RU" sz="2200"/>
              <a:t>: Кредитная карточка недействительна (утрачена)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 i="1"/>
              <a:t>Исключение №2</a:t>
            </a:r>
            <a:r>
              <a:rPr lang="ru-RU" sz="2200"/>
              <a:t>: Кредитная карточка просрочена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4. Банкомат предлагает ввести ПИН-код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5. Клиент вводит PIN-код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6. Банкомат проверяет ПИН-код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 i="1"/>
              <a:t>Исключение №3</a:t>
            </a:r>
            <a:r>
              <a:rPr lang="ru-RU" sz="2200"/>
              <a:t>: Введенный ПИН-код неверный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 i="1"/>
              <a:t>Исключение №4</a:t>
            </a:r>
            <a:r>
              <a:rPr lang="ru-RU" sz="2200"/>
              <a:t>: Клиент ввел неверный ПИН-код 3 раза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7. Банкомат отображает опции меню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8. Клиент выбирает снятие наличных со своего счета</a:t>
            </a:r>
          </a:p>
          <a:p>
            <a:pPr marL="284163" indent="-284163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ru-RU" sz="2200"/>
              <a:t>9. Банкомат предлагает ввести требуемую сумму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 dirty="0"/>
              <a:t>Раздел Типичный ход событий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10. Клиент вводит требуемую сумму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11. Банкомат делает соответствующий запрос в Банк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12. Банк проверяет введенную сумму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№5: Требуемая сумма превышает сумму на счете клиента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13. Банк изменяет состояние счета клиента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15. Клиент получает свою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№6: Клиент выбрал печать чека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14. Банкомат предлагает клиенту забрать его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16. Банкомат выдает наличные и предлагает забрать их клиенту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17. Клиент получает наличные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18. Банкомат отображает сообщение о готовности к дальнейшей работе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pPr eaLnBrk="1" hangingPunct="1"/>
            <a:r>
              <a:rPr lang="ru-RU" sz="3200" dirty="0"/>
              <a:t>Задачи моделирования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832"/>
            <a:ext cx="8229600" cy="426794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800" dirty="0"/>
              <a:t>Визуализация системы в ее некотором состоянии.</a:t>
            </a:r>
          </a:p>
          <a:p>
            <a:pPr eaLnBrk="1" hangingPunct="1">
              <a:spcBef>
                <a:spcPts val="1200"/>
              </a:spcBef>
            </a:pPr>
            <a:r>
              <a:rPr lang="ru-RU" sz="2800" dirty="0"/>
              <a:t>Определение структуры и поведения системы.</a:t>
            </a:r>
          </a:p>
          <a:p>
            <a:pPr eaLnBrk="1" hangingPunct="1">
              <a:spcBef>
                <a:spcPts val="1200"/>
              </a:spcBef>
            </a:pPr>
            <a:r>
              <a:rPr lang="ru-RU" sz="2800" dirty="0"/>
              <a:t>Получение шаблона для создания системы.</a:t>
            </a:r>
          </a:p>
          <a:p>
            <a:pPr eaLnBrk="1" hangingPunct="1">
              <a:spcBef>
                <a:spcPts val="1200"/>
              </a:spcBef>
            </a:pPr>
            <a:r>
              <a:rPr lang="ru-RU" sz="2800" dirty="0"/>
              <a:t>Документирование принятых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93255472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200"/>
              <a:t>Раздел исключений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072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№1. Кредитная карточка недействительна (утрачена)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4. Банкомат блокирует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18. Банкомат отображает сообщение о готовности к дальнейшей работе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№2: Кредитная карточка просрочена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4. Банкомат предлагает клиенту забрать его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15. Клиент получает свою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18. Банкомат отображает сообщение о готовности к дальнейшей работе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№3. Введенный ПИН-код неверный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4. Банкомат предлагает ввести ПИН-код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5. Клиент вводит ПИН-код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sz="3200"/>
              <a:t>Раздел исключений</a:t>
            </a:r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357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№4: Клиент вводит неверный ПИН-код 3 раза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4. Банкомат блокирует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18. Банкомат отображает сообщение о готовности к дальнейшей работе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Исключение №5. Требуемая сумма превышает сумму на счете клиента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9. Банкомат предлагает ввести новую сумму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10. Клиент вводит новую требуемую сумму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Исключение №6: Клиент выбрал печать чека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16. Банкомат предлагает клиенту забрать чек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200"/>
              <a:t>Примечание. Клиент может отказаться от выполнения транзакции "Снятие наличных по кредитной карточке" при введении ПИН-кода, при выборе типа транзакции и при вводе суммы.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r>
              <a:rPr lang="ru-RU" sz="3200" dirty="0"/>
              <a:t>Сценарий №2  "Получение справки о состоянии счета"</a:t>
            </a:r>
          </a:p>
        </p:txBody>
      </p:sp>
      <p:sp>
        <p:nvSpPr>
          <p:cNvPr id="37891" name="Содержимое 2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47863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/>
              <a:t>Главный раздел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/>
              <a:t>Вариант использования</a:t>
            </a:r>
            <a:r>
              <a:rPr lang="ru-RU" sz="2200"/>
              <a:t>:	Получение справки о состоянии счета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/>
              <a:t>Актеры</a:t>
            </a:r>
            <a:r>
              <a:rPr lang="ru-RU" sz="2200"/>
              <a:t>:	Клиент Банкомата, Банк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/>
              <a:t>Цель</a:t>
            </a:r>
            <a:r>
              <a:rPr lang="ru-RU" sz="2200"/>
              <a:t>:	Получение информации о балансе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/>
              <a:t>Краткое описание:</a:t>
            </a:r>
            <a:r>
              <a:rPr lang="ru-RU" sz="2200"/>
              <a:t>	Клиент использует свою карточку для получения справки о состоянии счета. Банкомат обеспечивает доступ к счету клиента. Банкомат выдает клиенту справку в форме чека.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i="1"/>
              <a:t>Тип</a:t>
            </a:r>
            <a:r>
              <a:rPr lang="ru-RU" sz="2200"/>
              <a:t>:	Базовый</a:t>
            </a:r>
          </a:p>
          <a:p>
            <a:pPr eaLnBrk="1" hangingPunct="1">
              <a:lnSpc>
                <a:spcPct val="90000"/>
              </a:lnSpc>
            </a:pPr>
            <a:r>
              <a:rPr lang="ru-RU" sz="2200"/>
              <a:t>Ссылки на другие варианты использования:		Включает в себя ВИ: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200"/>
              <a:t>Проверка ПИН-кода кредитной карточки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3200"/>
              <a:t>Типичный ход событий</a:t>
            </a:r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1. Клиент вставляет кредитную карточку в устройство чтения банкомата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2. Банкомат передает информацию о кредитной карточке в Банк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3. Банк проверяет информацию о кредитной карточке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№1: Кредитная карточка недействительна (утрачена)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№2: Кредитная карточка просрочена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4. Банкомат предлагает ввести ПИН-код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5. Клиент вводит PIN-код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6. Банкомат проверяет ПИН-код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№3: Введенный ПИН-код неверный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Исключение №4: Клиент ввел неверный ПИН-код 3 раза</a:t>
            </a:r>
          </a:p>
          <a:p>
            <a:endParaRPr lang="ru-RU"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200"/>
              <a:t>Типичный ход событий</a:t>
            </a:r>
          </a:p>
        </p:txBody>
      </p:sp>
      <p:sp>
        <p:nvSpPr>
          <p:cNvPr id="39939" name="Содержимое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7. Банкомат отображает опции меню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8. Клиент выбирает получение справки о состоянии счета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9. Банкомат делает соответствующий запрос в Банк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10. Банкомат предлагает клиенту забрать его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11. Клиент получает свою кредитную карточку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12. Банкомат выдает справку о состоянии счета и предлагает забрать ее клиенту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13. Клиент получает справку о состоянии своего счета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200"/>
              <a:t>14. Банкомат отображает сообщение о готовности к дальнейшей работе</a:t>
            </a:r>
          </a:p>
          <a:p>
            <a:endParaRPr lang="ru-RU"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85863"/>
          </a:xfrm>
        </p:spPr>
        <p:txBody>
          <a:bodyPr/>
          <a:lstStyle/>
          <a:p>
            <a:r>
              <a:rPr lang="ru-RU" sz="3600"/>
              <a:t>Последовательность разработки вариантов использования</a:t>
            </a:r>
          </a:p>
        </p:txBody>
      </p:sp>
      <p:sp>
        <p:nvSpPr>
          <p:cNvPr id="40963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5143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Определить главных (первичных) актеров и определить их цели по отношению к системе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Специфицировать все базовые (основные) ВИ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Выделить цели базовых ВИ, интересы актеров в контексте этих ВИ, предусловия и постусловия ВИ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Написать успешный сценарий выполнения базовых ВИ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Определить исключения (неуспех) в сценариях ВИ и написать сценарии для всех исключений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Выделить ВИ исключений и изобразить их со стереотипом «extend»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Выделить общие фрагменты функциональности ВИ и изобразить их отдельными ВИ со стереотипом «include»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r>
              <a:rPr lang="ru-RU" sz="3600"/>
              <a:t>Показатели качества модели вариантов использования</a:t>
            </a:r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>
          <a:xfrm>
            <a:off x="428625" y="2071688"/>
            <a:ext cx="8543925" cy="4071937"/>
          </a:xfrm>
        </p:spPr>
        <p:txBody>
          <a:bodyPr/>
          <a:lstStyle/>
          <a:p>
            <a:pPr eaLnBrk="1" hangingPunct="1"/>
            <a:r>
              <a:rPr lang="ru-RU" sz="2400"/>
              <a:t>Все ли функциональные требования описываются ВИ?</a:t>
            </a:r>
          </a:p>
          <a:p>
            <a:pPr eaLnBrk="1" hangingPunct="1"/>
            <a:r>
              <a:rPr lang="ru-RU" sz="2400"/>
              <a:t>Не содержит ли модель ненужное поведение, которое отсутствует в требованиях?</a:t>
            </a:r>
          </a:p>
          <a:p>
            <a:pPr eaLnBrk="1" hangingPunct="1"/>
            <a:r>
              <a:rPr lang="ru-RU" sz="2400"/>
              <a:t>Действительно ли в модели необходимы все выявленные связи включения, расширения и обобщения?</a:t>
            </a:r>
          </a:p>
          <a:p>
            <a:pPr eaLnBrk="1" hangingPunct="1"/>
            <a:r>
              <a:rPr lang="ru-RU" sz="2400"/>
              <a:t>Можно ли на основе модели вариантов использования составить четкое представление о функционировании системы в контексте ее пользователей?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r>
              <a:rPr lang="ru-RU" sz="3200" dirty="0"/>
              <a:t>Типичные ошибки при разработке диаграмм вариантов использования</a:t>
            </a:r>
          </a:p>
        </p:txBody>
      </p:sp>
      <p:sp>
        <p:nvSpPr>
          <p:cNvPr id="43011" name="Содержимое 2"/>
          <p:cNvSpPr>
            <a:spLocks noGrp="1"/>
          </p:cNvSpPr>
          <p:nvPr>
            <p:ph idx="1"/>
          </p:nvPr>
        </p:nvSpPr>
        <p:spPr>
          <a:xfrm>
            <a:off x="452442" y="1726480"/>
            <a:ext cx="8229600" cy="48708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Превращение диаграммы вариантов использования в диаграмму деятельности за счет желания отразить все функциональные действия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Инициатором действий является разрабатываемая система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Спецификация атрибутов и операций классов до того, как сформулированы все варианты использования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Задание слишком кратких имен вариантам использования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Описание вариантов использования в терминологии, непонятной пользователям системы или заказчику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Отсутствие описаний альтернативных последовательностей действий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600" dirty="0"/>
              <a:t>Диаграмма последовательностей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pPr eaLnBrk="1" hangingPunct="1"/>
            <a:r>
              <a:rPr lang="ru-RU" sz="4000" dirty="0"/>
              <a:t>Диаграммы взаимодействия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572125"/>
          </a:xfrm>
        </p:spPr>
        <p:txBody>
          <a:bodyPr/>
          <a:lstStyle/>
          <a:p>
            <a:pPr eaLnBrk="1" hangingPunct="1"/>
            <a:r>
              <a:rPr lang="ru-RU" sz="2000" b="1" i="1"/>
              <a:t>Диаграмма взаимодействий </a:t>
            </a:r>
            <a:r>
              <a:rPr lang="ru-RU" sz="2000"/>
              <a:t>(Interaction diagram) описывает взаимодействия, состоящие из множества объектов и отношений между ними, включая сообщения, которыми они обмениваются.</a:t>
            </a:r>
          </a:p>
          <a:p>
            <a:pPr lvl="1" eaLnBrk="1" hangingPunct="1"/>
            <a:r>
              <a:rPr lang="ru-RU" sz="2000"/>
              <a:t>Диаграммы последовательности (</a:t>
            </a:r>
            <a:r>
              <a:rPr lang="en-US" sz="2000"/>
              <a:t>sequence diagrams</a:t>
            </a:r>
            <a:r>
              <a:rPr lang="ru-RU" sz="2000"/>
              <a:t>)</a:t>
            </a:r>
          </a:p>
          <a:p>
            <a:pPr lvl="1" eaLnBrk="1" hangingPunct="1"/>
            <a:r>
              <a:rPr lang="ru-RU" sz="2000"/>
              <a:t>Диаграммы кооперации </a:t>
            </a:r>
            <a:r>
              <a:rPr lang="en-US" sz="2000"/>
              <a:t>(collaboration diagrams)</a:t>
            </a:r>
            <a:endParaRPr lang="ru-RU" sz="2000"/>
          </a:p>
          <a:p>
            <a:pPr eaLnBrk="1" hangingPunct="1"/>
            <a:r>
              <a:rPr lang="ru-RU" sz="2000" b="1"/>
              <a:t>диаграмма последовательностей </a:t>
            </a:r>
            <a:r>
              <a:rPr lang="ru-RU" sz="2000"/>
              <a:t>акцентирует внимание на временной упорядоченности сообщений</a:t>
            </a:r>
          </a:p>
          <a:p>
            <a:pPr eaLnBrk="1" hangingPunct="1"/>
            <a:r>
              <a:rPr lang="ru-RU" sz="2000" b="1"/>
              <a:t>диаграмма кооперации </a:t>
            </a:r>
            <a:r>
              <a:rPr lang="ru-RU" sz="2000"/>
              <a:t>- на структурной организации посылающих и принимающих сообщения объектов</a:t>
            </a:r>
          </a:p>
          <a:p>
            <a:pPr eaLnBrk="1" hangingPunct="1"/>
            <a:r>
              <a:rPr lang="ru-RU" sz="2000"/>
              <a:t>Описывают поведение взаимодействующих объектов</a:t>
            </a:r>
          </a:p>
          <a:p>
            <a:pPr eaLnBrk="1" hangingPunct="1"/>
            <a:r>
              <a:rPr lang="ru-RU" sz="2000"/>
              <a:t>Можно составлять для каждого прецедента</a:t>
            </a:r>
          </a:p>
          <a:p>
            <a:pPr eaLnBrk="1" hangingPunct="1"/>
            <a:r>
              <a:rPr lang="ru-RU" sz="2000"/>
              <a:t>На диаграммах отображаются</a:t>
            </a:r>
          </a:p>
          <a:p>
            <a:pPr lvl="1" eaLnBrk="1" hangingPunct="1"/>
            <a:r>
              <a:rPr lang="ru-RU" sz="1800"/>
              <a:t>Объекты</a:t>
            </a:r>
          </a:p>
          <a:p>
            <a:pPr lvl="1" eaLnBrk="1" hangingPunct="1"/>
            <a:r>
              <a:rPr lang="ru-RU" sz="1800"/>
              <a:t>Сообщения которыми они обмениваются</a:t>
            </a:r>
          </a:p>
          <a:p>
            <a:pPr lvl="1" eaLnBrk="1" hangingPunct="1"/>
            <a:r>
              <a:rPr lang="ru-RU" sz="1800"/>
              <a:t>Временная шкала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000000"/>
                </a:solidFill>
              </a:rPr>
              <a:t>Принципы моделирования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916832"/>
            <a:ext cx="8229600" cy="440776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Выбор модели оказывает определяющее влияние на подход к решению проблемы и на то, как будет выглядеть это решение.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Каждая модель может быть воплощена с разной степенью абстракции.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Лучшие модели – те, что ближе к реальности.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</a:rPr>
              <a:t>Наилучший подход при разработке сложной системы – использовать несколько почти независимых моделей.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2A2E-7226-4BB3-859D-BCFD2D57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8" y="415074"/>
            <a:ext cx="8579296" cy="1027584"/>
          </a:xfrm>
        </p:spPr>
        <p:txBody>
          <a:bodyPr/>
          <a:lstStyle/>
          <a:p>
            <a:r>
              <a:rPr lang="ru-RU" sz="3200" dirty="0"/>
              <a:t>Создан прецедент </a:t>
            </a:r>
            <a:r>
              <a:rPr lang="ru-RU" sz="3200" i="1" dirty="0"/>
              <a:t>Заказ товара </a:t>
            </a:r>
            <a:br>
              <a:rPr lang="ru-RU" sz="3200" dirty="0"/>
            </a:br>
            <a:r>
              <a:rPr lang="ru-RU" sz="3200" dirty="0"/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22AF7-0278-4701-BA82-12973DDD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28" y="1844823"/>
            <a:ext cx="8229600" cy="4564463"/>
          </a:xfrm>
        </p:spPr>
        <p:txBody>
          <a:bodyPr/>
          <a:lstStyle/>
          <a:p>
            <a:r>
              <a:rPr lang="ru-RU" sz="2800" dirty="0"/>
              <a:t>Дальше требуется описать последовательность действий объектов для заказа товара</a:t>
            </a:r>
          </a:p>
          <a:p>
            <a:pPr lvl="1"/>
            <a:r>
              <a:rPr lang="ru-RU" sz="2400" dirty="0"/>
              <a:t>Какие сущности (объекты) должны участвовать в процессе? </a:t>
            </a:r>
          </a:p>
          <a:p>
            <a:pPr lvl="1"/>
            <a:r>
              <a:rPr lang="ru-RU" sz="2400" dirty="0"/>
              <a:t>Какие фазы будет проходит заказ прежде, чем он будет оформлен?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3E135-8B0F-4EA3-AE86-67D50D6B4F45}"/>
              </a:ext>
            </a:extLst>
          </p:cNvPr>
          <p:cNvSpPr txBox="1"/>
          <p:nvPr/>
        </p:nvSpPr>
        <p:spPr>
          <a:xfrm>
            <a:off x="750190" y="5478323"/>
            <a:ext cx="764362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 как выделить (определить) объект из описания сценария?  </a:t>
            </a:r>
          </a:p>
        </p:txBody>
      </p:sp>
    </p:spTree>
    <p:extLst>
      <p:ext uri="{BB962C8B-B14F-4D97-AF65-F5344CB8AC3E}">
        <p14:creationId xmlns:p14="http://schemas.microsoft.com/office/powerpoint/2010/main" val="241527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8263830" cy="469106"/>
          </a:xfrm>
        </p:spPr>
        <p:txBody>
          <a:bodyPr>
            <a:noAutofit/>
          </a:bodyPr>
          <a:lstStyle/>
          <a:p>
            <a:r>
              <a:rPr lang="ru-RU" sz="3200" dirty="0"/>
              <a:t>Проектирование на основе </a:t>
            </a:r>
            <a:r>
              <a:rPr lang="ru-RU" sz="3200" i="1" dirty="0"/>
              <a:t>Обязанностей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52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UML обязанность (</a:t>
            </a:r>
            <a:r>
              <a:rPr lang="ru-RU" dirty="0" err="1"/>
              <a:t>responsibility</a:t>
            </a:r>
            <a:r>
              <a:rPr lang="ru-RU" dirty="0"/>
              <a:t>) определяется как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“</a:t>
            </a:r>
            <a:r>
              <a:rPr lang="ru-RU" u="sng" dirty="0"/>
              <a:t>контракт или обязательство</a:t>
            </a:r>
            <a:r>
              <a:rPr lang="ru-RU" dirty="0"/>
              <a:t>”</a:t>
            </a:r>
          </a:p>
          <a:p>
            <a:pPr>
              <a:lnSpc>
                <a:spcPct val="120000"/>
              </a:lnSpc>
            </a:pPr>
            <a:r>
              <a:rPr lang="ru-RU" dirty="0"/>
              <a:t>Под обязанностью понимается некое </a:t>
            </a:r>
            <a:r>
              <a:rPr lang="ru-RU" i="1" dirty="0"/>
              <a:t>действие</a:t>
            </a:r>
            <a:r>
              <a:rPr lang="ru-RU" dirty="0"/>
              <a:t> (</a:t>
            </a:r>
            <a:r>
              <a:rPr lang="ru-RU" i="1" dirty="0"/>
              <a:t>функция</a:t>
            </a:r>
            <a:r>
              <a:rPr lang="ru-RU" dirty="0"/>
              <a:t>) объекта</a:t>
            </a:r>
          </a:p>
          <a:p>
            <a:pPr>
              <a:lnSpc>
                <a:spcPct val="120000"/>
              </a:lnSpc>
            </a:pPr>
            <a:r>
              <a:rPr lang="ru-RU" dirty="0"/>
              <a:t>Обязанности описывают поведение объекта </a:t>
            </a:r>
          </a:p>
          <a:p>
            <a:pPr>
              <a:lnSpc>
                <a:spcPct val="120000"/>
              </a:lnSpc>
            </a:pPr>
            <a:r>
              <a:rPr lang="ru-RU" dirty="0"/>
              <a:t>В общем случае два типа обязанностей: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Знание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Действие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29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955" y="476672"/>
            <a:ext cx="7886700" cy="936104"/>
          </a:xfrm>
        </p:spPr>
        <p:txBody>
          <a:bodyPr>
            <a:noAutofit/>
          </a:bodyPr>
          <a:lstStyle/>
          <a:p>
            <a:r>
              <a:rPr lang="ru-RU" sz="3200" dirty="0"/>
              <a:t>Обязанности, относящиеся к действиям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6805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/>
              <a:t>Выполнение некоторых действий самим объектом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dirty="0"/>
              <a:t>например, создание экземпляра или выполнение вычислений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/>
              <a:t>Инициирование действий других объектов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/>
              <a:t>Управление действиями других объектов и их координирование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/>
              <a:t>Пример (действие).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dirty="0"/>
              <a:t>Объект </a:t>
            </a:r>
            <a:r>
              <a:rPr lang="ru-RU" dirty="0" err="1"/>
              <a:t>Sale</a:t>
            </a:r>
            <a:r>
              <a:rPr lang="ru-RU" dirty="0"/>
              <a:t> отвечает за создание экземпляра </a:t>
            </a:r>
            <a:r>
              <a:rPr lang="ru-RU" dirty="0" err="1"/>
              <a:t>SalesLineIte</a:t>
            </a:r>
            <a:r>
              <a:rPr lang="en-US" dirty="0"/>
              <a:t>m</a:t>
            </a:r>
            <a:r>
              <a:rPr lang="ru-RU" dirty="0"/>
              <a:t>s (элемент продажи)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08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9413"/>
            <a:ext cx="7886700" cy="963363"/>
          </a:xfrm>
        </p:spPr>
        <p:txBody>
          <a:bodyPr>
            <a:noAutofit/>
          </a:bodyPr>
          <a:lstStyle/>
          <a:p>
            <a:r>
              <a:rPr lang="ru-RU" sz="3200" dirty="0"/>
              <a:t>Обязанности, относящиеся к знаниям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9685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800" dirty="0"/>
              <a:t>Наличие информации о закрытых инкапсулированных данных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800" dirty="0"/>
              <a:t>Наличие информации о связанных объектах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800" dirty="0"/>
              <a:t>Наличие информации о следствиях или вычисляемых величинах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800" dirty="0"/>
              <a:t>Пример (знание).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Объект </a:t>
            </a:r>
            <a:r>
              <a:rPr lang="ru-RU" sz="2400" dirty="0" err="1"/>
              <a:t>Sale</a:t>
            </a:r>
            <a:r>
              <a:rPr lang="ru-RU" sz="2400" dirty="0"/>
              <a:t> отвечает за наличие информации о стоимости покупки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7485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6709E-D942-47F7-A844-E76117C6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Простые и сложные обязанности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A06B6-184E-4D40-8024-14218458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88432"/>
          </a:xfrm>
        </p:spPr>
        <p:txBody>
          <a:bodyPr/>
          <a:lstStyle/>
          <a:p>
            <a:r>
              <a:rPr lang="ru-RU" sz="2400" dirty="0"/>
              <a:t>Реализация сложных обязанностей требует определения сотен классов и методов </a:t>
            </a:r>
          </a:p>
          <a:p>
            <a:pPr lvl="1"/>
            <a:r>
              <a:rPr lang="ru-RU" sz="2000" dirty="0"/>
              <a:t>Например, реализация обязанности “обеспечения доступа к реляционным базам данных” может потребовать создания десятков классов и сотен методов</a:t>
            </a:r>
          </a:p>
          <a:p>
            <a:r>
              <a:rPr lang="ru-RU" sz="2400" dirty="0"/>
              <a:t>Для простых обязанностей достаточно одного метода</a:t>
            </a:r>
          </a:p>
          <a:p>
            <a:pPr lvl="1"/>
            <a:r>
              <a:rPr lang="ru-RU" sz="2000" dirty="0"/>
              <a:t>Например, для реализации обязанности “создания экземпляра объекта </a:t>
            </a:r>
            <a:r>
              <a:rPr lang="ru-RU" sz="2000" dirty="0" err="1"/>
              <a:t>Sale</a:t>
            </a:r>
            <a:r>
              <a:rPr lang="ru-RU" sz="2000" dirty="0"/>
              <a:t>” достаточно одного метода одного класса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A411F9-F500-4662-9DAD-F472BEEC685A}"/>
              </a:ext>
            </a:extLst>
          </p:cNvPr>
          <p:cNvSpPr/>
          <p:nvPr/>
        </p:nvSpPr>
        <p:spPr>
          <a:xfrm>
            <a:off x="395536" y="5157192"/>
            <a:ext cx="8363272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Между методами и обязанностями нельзя ставить знак равенства, однако можно утверждать, что </a:t>
            </a:r>
          </a:p>
          <a:p>
            <a:pPr algn="ctr"/>
            <a:r>
              <a:rPr lang="ru-RU" sz="2400" i="1" dirty="0"/>
              <a:t>реализация метода обеспечивает выполнение обязанностей</a:t>
            </a:r>
          </a:p>
        </p:txBody>
      </p:sp>
    </p:spTree>
    <p:extLst>
      <p:ext uri="{BB962C8B-B14F-4D97-AF65-F5344CB8AC3E}">
        <p14:creationId xmlns:p14="http://schemas.microsoft.com/office/powerpoint/2010/main" val="90890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724" y="404664"/>
            <a:ext cx="7886700" cy="45767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 обязанностей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/>
              <a:t>Обязанности реализуются посредством </a:t>
            </a:r>
            <a:r>
              <a:rPr lang="ru-RU" sz="2800" u="sng" dirty="0"/>
              <a:t>методов</a:t>
            </a:r>
            <a:r>
              <a:rPr lang="ru-RU" sz="2800" dirty="0"/>
              <a:t>, действующих либо отдельно, либо во взаимодействии с другими методами и объектами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Пример.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Для класса </a:t>
            </a:r>
            <a:r>
              <a:rPr lang="ru-RU" sz="2400" dirty="0" err="1"/>
              <a:t>Sale</a:t>
            </a:r>
            <a:r>
              <a:rPr lang="ru-RU" sz="2400" dirty="0"/>
              <a:t> можно определить один или несколько методов вычисления стоимости (метод </a:t>
            </a:r>
            <a:r>
              <a:rPr lang="ru-RU" sz="2400" dirty="0" err="1"/>
              <a:t>getTotal</a:t>
            </a:r>
            <a:r>
              <a:rPr lang="ru-RU" sz="2400" dirty="0"/>
              <a:t>). </a:t>
            </a: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1325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480536"/>
          </a:xfrm>
        </p:spPr>
        <p:txBody>
          <a:bodyPr>
            <a:noAutofit/>
          </a:bodyPr>
          <a:lstStyle/>
          <a:p>
            <a:r>
              <a:rPr lang="ru-RU" sz="3200" dirty="0"/>
              <a:t>Диаграмма взаимодействий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42794"/>
            <a:ext cx="7886700" cy="4247179"/>
          </a:xfrm>
        </p:spPr>
        <p:txBody>
          <a:bodyPr/>
          <a:lstStyle/>
          <a:p>
            <a:r>
              <a:rPr lang="ru-RU" sz="2400" dirty="0"/>
              <a:t>Диаграммы взаимодействий отражают </a:t>
            </a:r>
            <a:r>
              <a:rPr lang="ru-RU" sz="2400" u="sng" dirty="0"/>
              <a:t>распределение обязанностей </a:t>
            </a:r>
            <a:r>
              <a:rPr lang="ru-RU" sz="2400" dirty="0"/>
              <a:t>между объектами. </a:t>
            </a:r>
          </a:p>
          <a:p>
            <a:r>
              <a:rPr lang="ru-RU" sz="2400" dirty="0"/>
              <a:t>Распределенные обязанности отображаются в </a:t>
            </a:r>
            <a:r>
              <a:rPr lang="ru-RU" sz="2400" u="sng" dirty="0"/>
              <a:t>виде сообщений</a:t>
            </a:r>
            <a:r>
              <a:rPr lang="ru-RU" sz="2400" dirty="0"/>
              <a:t>, отправляемых различным классам объектов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2047" y="3550111"/>
            <a:ext cx="5795534" cy="2903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46419" y="3578402"/>
            <a:ext cx="34168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Обязанностью объектов </a:t>
            </a:r>
            <a:r>
              <a:rPr lang="ru-RU" dirty="0" err="1"/>
              <a:t>Sale</a:t>
            </a:r>
            <a:r>
              <a:rPr lang="ru-RU" dirty="0"/>
              <a:t> является создание экземпляров </a:t>
            </a:r>
            <a:r>
              <a:rPr lang="ru-RU" dirty="0" err="1"/>
              <a:t>Payment</a:t>
            </a:r>
            <a:r>
              <a:rPr lang="ru-RU" dirty="0"/>
              <a:t> (Платеж).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Для выполнения этой обязанности передается сообщение, реализуемое посредством метода </a:t>
            </a:r>
            <a:r>
              <a:rPr lang="ru-RU" dirty="0" err="1"/>
              <a:t>makePayment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8857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4000"/>
              <a:t>Диаграмма последовательности</a:t>
            </a:r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285750" y="1643063"/>
            <a:ext cx="8572500" cy="4357687"/>
          </a:xfrm>
        </p:spPr>
        <p:txBody>
          <a:bodyPr/>
          <a:lstStyle/>
          <a:p>
            <a:r>
              <a:rPr lang="ru-RU" sz="2800" dirty="0"/>
              <a:t>Изображаются объекты, которые участвуют во взаимодействии и не показываются возможные статические ассоциации с другими объектами </a:t>
            </a:r>
          </a:p>
          <a:p>
            <a:pPr lvl="1"/>
            <a:r>
              <a:rPr lang="ru-RU" sz="2400" dirty="0"/>
              <a:t>динамика взаимодействия объектов во времени </a:t>
            </a:r>
          </a:p>
          <a:p>
            <a:pPr lvl="1"/>
            <a:r>
              <a:rPr lang="ru-RU" sz="2400" dirty="0"/>
              <a:t>вертикальные линии - линии жизни отдельного объекта, участвующего во взаимодействии</a:t>
            </a:r>
          </a:p>
          <a:p>
            <a:pPr lvl="1"/>
            <a:r>
              <a:rPr lang="ru-RU" sz="2400" dirty="0"/>
              <a:t>каждый объект изображается прямоугольником и располагается в верхней части своей линии жизни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Содержимое 2"/>
          <p:cNvSpPr>
            <a:spLocks noGrp="1"/>
          </p:cNvSpPr>
          <p:nvPr>
            <p:ph idx="1"/>
          </p:nvPr>
        </p:nvSpPr>
        <p:spPr>
          <a:xfrm>
            <a:off x="357188" y="428625"/>
            <a:ext cx="8229600" cy="2786063"/>
          </a:xfrm>
        </p:spPr>
        <p:txBody>
          <a:bodyPr/>
          <a:lstStyle/>
          <a:p>
            <a:r>
              <a:rPr lang="ru-RU" sz="2400" b="1"/>
              <a:t>Линия жизни </a:t>
            </a:r>
            <a:r>
              <a:rPr lang="ru-RU" sz="2400"/>
              <a:t>- для обозначения периода времени, в течение которого объект существует в системе и, следовательно, может потенциально участвовать во всех ее взаимодействиях.</a:t>
            </a:r>
          </a:p>
          <a:p>
            <a:r>
              <a:rPr lang="ru-RU" sz="2400" b="1"/>
              <a:t>Фокус управления </a:t>
            </a:r>
            <a:r>
              <a:rPr lang="ru-RU" sz="2400"/>
              <a:t>– для явного выделения активности объектов, непосредственно выполняющих определенные действия.</a:t>
            </a:r>
          </a:p>
        </p:txBody>
      </p:sp>
      <p:pic>
        <p:nvPicPr>
          <p:cNvPr id="47107" name="Picture 2" descr="C:\Documents and Settings\HP Compaq\My Documents\Вводная_часть\Для вводного курса\про UML\Самоучитель_UML\gl8-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86125"/>
            <a:ext cx="4545013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 descr="C:\Documents and Settings\HP Compaq\My Documents\Вводная_часть\Для вводного курса\про UML\Самоучитель_UML\gl8-2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286125"/>
            <a:ext cx="4286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Содержимое 2"/>
          <p:cNvSpPr>
            <a:spLocks noGrp="1"/>
          </p:cNvSpPr>
          <p:nvPr>
            <p:ph idx="1"/>
          </p:nvPr>
        </p:nvSpPr>
        <p:spPr>
          <a:xfrm>
            <a:off x="357188" y="428625"/>
            <a:ext cx="8229600" cy="4008487"/>
          </a:xfrm>
        </p:spPr>
        <p:txBody>
          <a:bodyPr/>
          <a:lstStyle/>
          <a:p>
            <a:r>
              <a:rPr lang="ru-RU" sz="2400" b="1" dirty="0"/>
              <a:t>Сообщение</a:t>
            </a:r>
            <a:r>
              <a:rPr lang="ru-RU" sz="2400" dirty="0"/>
              <a:t> – законченный фрагмент информации, который отправляется одним объектом другому</a:t>
            </a:r>
          </a:p>
          <a:p>
            <a:pPr lvl="1"/>
            <a:r>
              <a:rPr lang="ru-RU" sz="2000" dirty="0"/>
              <a:t>При этом прием сообщения инициирует выполнение определенных действий, направленных на решение отдельной задачи тем объектом, которому это сообщение отправлено.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3818E0-657A-4FB2-BCC1-7CC7C1103648}"/>
              </a:ext>
            </a:extLst>
          </p:cNvPr>
          <p:cNvSpPr/>
          <p:nvPr/>
        </p:nvSpPr>
        <p:spPr>
          <a:xfrm>
            <a:off x="154204" y="3429000"/>
            <a:ext cx="279792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Каждое взаимодействие описывается совокупностью </a:t>
            </a:r>
            <a:r>
              <a:rPr lang="ru-RU" i="1" dirty="0"/>
              <a:t>сообщений</a:t>
            </a:r>
            <a:r>
              <a:rPr lang="ru-RU" dirty="0"/>
              <a:t>, которыми участвующие в нем объекты обмениваются между собой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670F18-E526-42C7-925A-D6A0B3DE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492896"/>
            <a:ext cx="5953395" cy="38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pPr eaLnBrk="1" hangingPunct="1"/>
            <a:r>
              <a:rPr lang="ru-RU" sz="3600" dirty="0"/>
              <a:t>Блок-схемы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094584"/>
          </a:xfrm>
        </p:spPr>
        <p:txBody>
          <a:bodyPr/>
          <a:lstStyle/>
          <a:p>
            <a:pPr eaLnBrk="1" hangingPunct="1"/>
            <a:r>
              <a:rPr lang="ru-RU" sz="2800" dirty="0"/>
              <a:t>Позволяют описать последовательность действий, алгоритм</a:t>
            </a:r>
          </a:p>
          <a:p>
            <a:pPr eaLnBrk="1" hangingPunct="1"/>
            <a:r>
              <a:rPr lang="ru-RU" sz="2800" dirty="0"/>
              <a:t>Не позволяют описать параллельные процессы</a:t>
            </a:r>
          </a:p>
          <a:p>
            <a:pPr eaLnBrk="1" hangingPunct="1"/>
            <a:r>
              <a:rPr lang="ru-RU" sz="2800" dirty="0"/>
              <a:t>Не позволяют описать взаимоотношения между объектами</a:t>
            </a:r>
          </a:p>
          <a:p>
            <a:pPr eaLnBrk="1" hangingPunct="1"/>
            <a:r>
              <a:rPr lang="ru-RU" sz="2800" dirty="0"/>
              <a:t>Не позволяют описать событийную модель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800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088"/>
            <a:ext cx="9144000" cy="641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A542F-A06C-4503-ABCB-9A2C440B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96" y="404664"/>
            <a:ext cx="8229600" cy="64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4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Диаграммы классов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eaLnBrk="1" hangingPunct="1"/>
            <a:r>
              <a:rPr lang="ru-RU" sz="4000"/>
              <a:t>Диаграммы классов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7959725" cy="550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800" i="1"/>
              <a:t>Диаграмма классов</a:t>
            </a:r>
            <a:r>
              <a:rPr lang="ru-RU" sz="2800"/>
              <a:t> </a:t>
            </a:r>
            <a:r>
              <a:rPr lang="ru-RU" sz="2800" i="1"/>
              <a:t>(class diagram)</a:t>
            </a:r>
            <a:r>
              <a:rPr lang="ru-RU" sz="2800"/>
              <a:t> — диаграмма, предназначенная для представления модели статической структуры программной системы в терминологии классов объектно-ориентированного программирования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Объекты 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Статические связи между объектами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Показывают в каких отношениях находятся объекты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Ассоциации, Обобщения, Включения, Зависимости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/>
              <a:t>Ограничения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Атрибуты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4000"/>
              <a:t>Диаграмма классов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066925" y="1852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300788" y="5157788"/>
            <a:ext cx="79375" cy="136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900" b="1"/>
              <a:t>д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71500" y="1428750"/>
          <a:ext cx="8199438" cy="484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544797" imgH="3008605" progId="Visio.Drawing.6">
                  <p:embed/>
                </p:oleObj>
              </mc:Choice>
              <mc:Fallback>
                <p:oleObj name="Visio" r:id="rId3" imgW="4544797" imgH="300860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28750"/>
                        <a:ext cx="8199438" cy="484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600"/>
              <a:t>Отношения на диаграмме классов</a:t>
            </a:r>
          </a:p>
        </p:txBody>
      </p:sp>
      <p:pic>
        <p:nvPicPr>
          <p:cNvPr id="51203" name="Picture 3" descr="ОтношенияМеждуКласс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101725"/>
            <a:ext cx="7358062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4000"/>
              <a:t>Ассоциация</a:t>
            </a:r>
          </a:p>
        </p:txBody>
      </p:sp>
      <p:sp>
        <p:nvSpPr>
          <p:cNvPr id="52227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429250"/>
          </a:xfrm>
        </p:spPr>
        <p:txBody>
          <a:bodyPr/>
          <a:lstStyle/>
          <a:p>
            <a:pPr eaLnBrk="1" hangingPunct="1"/>
            <a:r>
              <a:rPr lang="ru-RU" sz="2200" i="1"/>
              <a:t>Ассоциация (association)</a:t>
            </a:r>
            <a:r>
              <a:rPr lang="ru-RU" sz="2200"/>
              <a:t> – произвольное отношение или взаимосвязь между классами</a:t>
            </a:r>
          </a:p>
          <a:p>
            <a:pPr eaLnBrk="1" hangingPunct="1"/>
            <a:r>
              <a:rPr lang="ru-RU" sz="2200" i="1"/>
              <a:t>Имя стороны ассоциации</a:t>
            </a:r>
            <a:r>
              <a:rPr lang="ru-RU" sz="2200"/>
              <a:t> специфицирует </a:t>
            </a:r>
            <a:r>
              <a:rPr lang="ru-RU" sz="2200" i="1"/>
              <a:t>роль</a:t>
            </a:r>
            <a:r>
              <a:rPr lang="ru-RU" sz="2200"/>
              <a:t> (role), которую играет класс, расположенный на соответствующей стороне рассматриваемой ассоциации</a:t>
            </a:r>
          </a:p>
          <a:p>
            <a:pPr eaLnBrk="1" hangingPunct="1"/>
            <a:r>
              <a:rPr lang="ru-RU" sz="2200" i="1"/>
              <a:t>Видимость стороны ассоциации </a:t>
            </a:r>
            <a:r>
              <a:rPr lang="ru-RU" sz="2200"/>
              <a:t>специфицирует возможность доступа к соответствующей стороне ассоциации с других ее сторон</a:t>
            </a:r>
          </a:p>
          <a:p>
            <a:pPr eaLnBrk="1" hangingPunct="1"/>
            <a:r>
              <a:rPr lang="ru-RU" sz="2200" i="1"/>
              <a:t>Кратность ассоциации </a:t>
            </a:r>
            <a:r>
              <a:rPr lang="ru-RU" sz="2200"/>
              <a:t>специфицирует возможное количество экземпляров соответствующего класса, которое может соотноситься с одним экземпляром класса на другой стороне этой ассоциации</a:t>
            </a:r>
          </a:p>
          <a:p>
            <a:pPr eaLnBrk="1" hangingPunct="1"/>
            <a:r>
              <a:rPr lang="ru-RU" sz="2200" i="1"/>
              <a:t>Символ наличия навигации</a:t>
            </a:r>
            <a:r>
              <a:rPr lang="ru-RU" sz="2200"/>
              <a:t> (navigable) изображается с помощью простой стрелки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Исключающая ассоциация между тремя классами </a:t>
            </a:r>
          </a:p>
        </p:txBody>
      </p:sp>
      <p:pic>
        <p:nvPicPr>
          <p:cNvPr id="53251" name="Picture 4" descr="Рис_04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14563"/>
            <a:ext cx="805180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r>
              <a:rPr lang="ru-RU" sz="3600"/>
              <a:t>Обобщение </a:t>
            </a:r>
            <a:r>
              <a:rPr lang="ru-RU" sz="3600" i="1"/>
              <a:t>(generalization)</a:t>
            </a:r>
            <a:endParaRPr lang="ru-RU" sz="3600"/>
          </a:p>
        </p:txBody>
      </p:sp>
      <p:sp>
        <p:nvSpPr>
          <p:cNvPr id="54275" name="Содержимое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1214437"/>
          </a:xfrm>
        </p:spPr>
        <p:txBody>
          <a:bodyPr/>
          <a:lstStyle/>
          <a:p>
            <a:r>
              <a:rPr lang="ru-RU" sz="2400"/>
              <a:t>отношение между более общим классификатором (родителем или предком) и более специальным классификатором (дочерним или потомком)</a:t>
            </a:r>
          </a:p>
          <a:p>
            <a:endParaRPr lang="ru-RU" sz="2400"/>
          </a:p>
        </p:txBody>
      </p:sp>
      <p:pic>
        <p:nvPicPr>
          <p:cNvPr id="54276" name="Picture 4" descr="Рис_0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813050"/>
            <a:ext cx="6786562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sz="3600"/>
              <a:t>Агрегация </a:t>
            </a:r>
            <a:r>
              <a:rPr lang="ru-RU" sz="3600" i="1"/>
              <a:t>(aggregation)</a:t>
            </a:r>
            <a:endParaRPr lang="ru-RU" sz="3600"/>
          </a:p>
        </p:txBody>
      </p:sp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2000250"/>
          </a:xfrm>
        </p:spPr>
        <p:txBody>
          <a:bodyPr/>
          <a:lstStyle/>
          <a:p>
            <a:r>
              <a:rPr lang="ru-RU" sz="2400"/>
              <a:t>направленное отношение между двумя классами, предназначенное для представления ситуации, когда один из классов представляет собой некоторую сущность, которая включает в себя в качестве составных частей другие сущности</a:t>
            </a:r>
          </a:p>
        </p:txBody>
      </p:sp>
      <p:pic>
        <p:nvPicPr>
          <p:cNvPr id="55300" name="Picture 1028" descr="Рис_04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071938"/>
            <a:ext cx="69834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eaLnBrk="1" hangingPunct="1"/>
            <a:r>
              <a:rPr lang="ru-RU" sz="3600" dirty="0"/>
              <a:t>Полноценный язык моделирования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dirty="0"/>
              <a:t>Элементы модели 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Отношения между элементами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Нотация – визуальное представление элементов моделирования</a:t>
            </a:r>
          </a:p>
          <a:p>
            <a:pPr eaLnBrk="1" hangingPunct="1">
              <a:spcBef>
                <a:spcPts val="1200"/>
              </a:spcBef>
            </a:pPr>
            <a:r>
              <a:rPr lang="ru-RU" dirty="0"/>
              <a:t>Принципы использования – правила применения элементов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r>
              <a:rPr lang="ru-RU" sz="3600"/>
              <a:t>Пример отношения агрегации</a:t>
            </a:r>
          </a:p>
        </p:txBody>
      </p:sp>
      <p:pic>
        <p:nvPicPr>
          <p:cNvPr id="56323" name="Picture 4" descr="Рис_04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357438"/>
            <a:ext cx="766762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r>
              <a:rPr lang="ru-RU" sz="3600"/>
              <a:t>Композиция </a:t>
            </a:r>
            <a:r>
              <a:rPr lang="ru-RU" sz="3600" i="1"/>
              <a:t>(composition)</a:t>
            </a:r>
            <a:endParaRPr lang="ru-RU" sz="3600"/>
          </a:p>
        </p:txBody>
      </p:sp>
      <p:sp>
        <p:nvSpPr>
          <p:cNvPr id="57347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928812"/>
          </a:xfrm>
        </p:spPr>
        <p:txBody>
          <a:bodyPr/>
          <a:lstStyle/>
          <a:p>
            <a:r>
              <a:rPr lang="ru-RU" sz="2400" i="1"/>
              <a:t>композитная агрегация</a:t>
            </a:r>
            <a:r>
              <a:rPr lang="ru-RU" sz="2400"/>
              <a:t> предназначена для спецификации более сильной формы отношения "часть-целое", при которой с уничтожением объекта класса-контейнера уничтожаются и все объекты, являющимися его составными частями.</a:t>
            </a:r>
          </a:p>
        </p:txBody>
      </p:sp>
      <p:pic>
        <p:nvPicPr>
          <p:cNvPr id="57348" name="Picture 4" descr="Рис_04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143375"/>
            <a:ext cx="67675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r>
              <a:rPr lang="ru-RU" sz="3600"/>
              <a:t>Пример отношения композиции</a:t>
            </a:r>
          </a:p>
        </p:txBody>
      </p:sp>
      <p:pic>
        <p:nvPicPr>
          <p:cNvPr id="58371" name="Picture 4" descr="Рис_04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571750"/>
            <a:ext cx="7561263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r>
              <a:rPr lang="ru-RU" sz="3600"/>
              <a:t>Диаграмма классов ИС вуза</a:t>
            </a:r>
          </a:p>
        </p:txBody>
      </p:sp>
      <p:sp>
        <p:nvSpPr>
          <p:cNvPr id="59395" name="AutoShape 2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9396" name="AutoShape 4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9397" name="AutoShape 6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428750"/>
            <a:ext cx="68389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AutoShape 2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9396" name="AutoShape 4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9397" name="AutoShape 6" descr="mk:@MSITStore:C:\Documents%20and%20Settings\HP%20Compaq\My%20Documents\книгии\книги_UML\Язык%20UML%20Руководство%20пользователя_Буч.chm::/ch8/8-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B737F6-2866-4C63-BADF-DB1655B77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998" r="4877" b="5751"/>
          <a:stretch/>
        </p:blipFill>
        <p:spPr>
          <a:xfrm>
            <a:off x="971600" y="423768"/>
            <a:ext cx="7344816" cy="63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16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600"/>
              <a:t>Диаграмма состояний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FA1C1F-7BBF-4BB9-B32B-3B76242351B5}"/>
              </a:ext>
            </a:extLst>
          </p:cNvPr>
          <p:cNvSpPr/>
          <p:nvPr/>
        </p:nvSpPr>
        <p:spPr>
          <a:xfrm>
            <a:off x="827584" y="5173461"/>
            <a:ext cx="79186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Отражает динамическую модель системы: иллюстрируются события и состояния объектов — транзакций, прецедентов, актеров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pPr eaLnBrk="1" hangingPunct="1"/>
            <a:r>
              <a:rPr lang="ru-RU" sz="3600"/>
              <a:t>Диаграмма состояний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5286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/>
              <a:t>Назначение – описать возможные последовательности состояний и переходов, которые в совокупности характеризуют поведение элемента модели в течение его жизненного цикла</a:t>
            </a:r>
          </a:p>
          <a:p>
            <a:pPr eaLnBrk="1" hangingPunct="1"/>
            <a:r>
              <a:rPr lang="ru-RU" sz="2800"/>
              <a:t>Динамика поведения системы</a:t>
            </a:r>
          </a:p>
          <a:p>
            <a:pPr eaLnBrk="1" hangingPunct="1"/>
            <a:r>
              <a:rPr lang="ru-RU" sz="2800"/>
              <a:t>Все возможные состояния </a:t>
            </a:r>
            <a:r>
              <a:rPr lang="ru-RU" sz="2800" b="1"/>
              <a:t>объекта</a:t>
            </a:r>
          </a:p>
          <a:p>
            <a:pPr eaLnBrk="1" hangingPunct="1"/>
            <a:r>
              <a:rPr lang="ru-RU" sz="2800"/>
              <a:t>События влияющие на объект</a:t>
            </a:r>
          </a:p>
          <a:p>
            <a:pPr eaLnBrk="1" hangingPunct="1"/>
            <a:r>
              <a:rPr lang="ru-RU" sz="2800"/>
              <a:t>Условия перехода в новое состояние</a:t>
            </a:r>
          </a:p>
          <a:p>
            <a:pPr lvl="1" eaLnBrk="1" hangingPunct="1"/>
            <a:r>
              <a:rPr lang="ru-RU" sz="2400"/>
              <a:t>Не годится для описания нескольких взаимодействующих объектов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>
          <a:xfrm>
            <a:off x="428624" y="357188"/>
            <a:ext cx="8535863" cy="1127596"/>
          </a:xfrm>
        </p:spPr>
        <p:txBody>
          <a:bodyPr/>
          <a:lstStyle/>
          <a:p>
            <a:r>
              <a:rPr lang="ru-RU" sz="2800" dirty="0"/>
              <a:t>Диаграмма состояний – граф специального вида, который представляет некоторый автомат</a:t>
            </a:r>
          </a:p>
        </p:txBody>
      </p:sp>
      <p:sp>
        <p:nvSpPr>
          <p:cNvPr id="62467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200" dirty="0"/>
              <a:t>Автомат не запоминает историю перемещения из состояния в состояние.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В каждый момент времени автомат может находиться в одном и только в одном из своих состояний.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Хотя процесс изменения состояний автомата происходит во времени, явно концепция времени не входит в формализм автомата.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Количество состояний автомата должно быть обязательно конечным (конечный автомат)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Граф автомата не должен содержать изолированных состояний и переходов – кроме входа (начального) и выхода (конечного)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Автомат не должен содержать конфликтующих переходов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600"/>
              <a:t>Состояния</a:t>
            </a:r>
          </a:p>
        </p:txBody>
      </p:sp>
      <p:sp>
        <p:nvSpPr>
          <p:cNvPr id="63491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2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sz="2400" b="1" dirty="0"/>
              <a:t>Состояние</a:t>
            </a:r>
            <a:r>
              <a:rPr lang="ru-RU" sz="2400" dirty="0"/>
              <a:t> - это ситуация в жизни объекта, на протяжении которой он удовлетворяет некоторому условию, выполняет определенную деятельность или ожидает какого-то события </a:t>
            </a:r>
          </a:p>
          <a:p>
            <a:r>
              <a:rPr lang="ru-RU" sz="2400" dirty="0"/>
              <a:t>Объект остается в некотором состоянии в течение конечного отрезка времени.</a:t>
            </a:r>
          </a:p>
        </p:txBody>
      </p:sp>
      <p:pic>
        <p:nvPicPr>
          <p:cNvPr id="63492" name="Picture 2" descr="gl6-20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 bwMode="auto">
          <a:xfrm>
            <a:off x="3255963" y="3429000"/>
            <a:ext cx="5888037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214313" y="5797713"/>
            <a:ext cx="8606159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ru-RU" sz="2000" dirty="0">
                <a:cs typeface="Times New Roman" panose="02020603050405020304" pitchFamily="18" charset="0"/>
              </a:rPr>
              <a:t>В этом случае под </a:t>
            </a:r>
            <a:r>
              <a:rPr lang="ru-RU" sz="2000" b="1" i="1" dirty="0">
                <a:cs typeface="Times New Roman" panose="02020603050405020304" pitchFamily="18" charset="0"/>
              </a:rPr>
              <a:t>действием</a:t>
            </a:r>
            <a:r>
              <a:rPr lang="ru-RU" sz="2000" dirty="0">
                <a:cs typeface="Times New Roman" panose="02020603050405020304" pitchFamily="18" charset="0"/>
              </a:rPr>
              <a:t> понимают некоторую атомарную операцию, выполнение которой приводит к изменению состояния или возврату некоторого значения (например, "истина" или "ложь"). </a:t>
            </a:r>
            <a:endParaRPr lang="ru-RU" sz="3200" dirty="0"/>
          </a:p>
        </p:txBody>
      </p:sp>
      <p:pic>
        <p:nvPicPr>
          <p:cNvPr id="63494" name="Picture 4" descr="gl6-4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39544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A31F30-2E2E-48D1-8CA7-AB32D72FD03C}"/>
              </a:ext>
            </a:extLst>
          </p:cNvPr>
          <p:cNvSpPr/>
          <p:nvPr/>
        </p:nvSpPr>
        <p:spPr>
          <a:xfrm>
            <a:off x="214312" y="5013176"/>
            <a:ext cx="860615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Событие</a:t>
            </a:r>
            <a:r>
              <a:rPr lang="ru-RU" sz="2000" dirty="0"/>
              <a:t> — это значимое или заслуживающее внимания происшествие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3600"/>
              <a:t>Переход</a:t>
            </a:r>
          </a:p>
        </p:txBody>
      </p:sp>
      <p:sp>
        <p:nvSpPr>
          <p:cNvPr id="64515" name="Содержимое 2"/>
          <p:cNvSpPr>
            <a:spLocks noGrp="1"/>
          </p:cNvSpPr>
          <p:nvPr>
            <p:ph idx="1"/>
          </p:nvPr>
        </p:nvSpPr>
        <p:spPr>
          <a:xfrm>
            <a:off x="285750" y="1071563"/>
            <a:ext cx="8643938" cy="3071812"/>
          </a:xfrm>
        </p:spPr>
        <p:txBody>
          <a:bodyPr/>
          <a:lstStyle/>
          <a:p>
            <a:r>
              <a:rPr lang="ru-RU" sz="2000" dirty="0"/>
              <a:t>Переход - это отношение между двумя состояниями, показывающее, что объект, находящийся в первом состоянии, должен выполнить определенные действия и перейти во второе состояние, как только произойдет указанное событие и будут удовлетворены указанные условия (</a:t>
            </a:r>
            <a:r>
              <a:rPr lang="ru-RU" sz="2000" b="1" dirty="0"/>
              <a:t>триггерный переход</a:t>
            </a:r>
            <a:r>
              <a:rPr lang="ru-RU" sz="2000" dirty="0"/>
              <a:t>). </a:t>
            </a:r>
          </a:p>
          <a:p>
            <a:r>
              <a:rPr lang="ru-RU" sz="2000" dirty="0"/>
              <a:t>При таком изменении состояния переход </a:t>
            </a:r>
            <a:r>
              <a:rPr lang="ru-RU" sz="2000" b="1" i="1" dirty="0"/>
              <a:t>срабатывает</a:t>
            </a:r>
            <a:r>
              <a:rPr lang="ru-RU" sz="2000" dirty="0"/>
              <a:t>. </a:t>
            </a:r>
          </a:p>
          <a:p>
            <a:r>
              <a:rPr lang="ru-RU" sz="2000" dirty="0"/>
              <a:t>Пока переход не сработал, объект находится в исходном состоянии; после срабатывания он находится в целевом состоянии.</a:t>
            </a:r>
          </a:p>
        </p:txBody>
      </p:sp>
      <p:pic>
        <p:nvPicPr>
          <p:cNvPr id="64516" name="Picture 2" descr="gl6-5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860800"/>
            <a:ext cx="650081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0000"/>
                </a:solidFill>
              </a:rPr>
              <a:t>UML </a:t>
            </a:r>
            <a:r>
              <a:rPr lang="ru-RU" sz="3200" dirty="0">
                <a:solidFill>
                  <a:srgbClr val="000000"/>
                </a:solidFill>
              </a:rPr>
              <a:t>как воплощение идеи </a:t>
            </a:r>
            <a:br>
              <a:rPr lang="ru-RU" sz="3200" dirty="0">
                <a:solidFill>
                  <a:srgbClr val="000000"/>
                </a:solidFill>
              </a:rPr>
            </a:br>
            <a:r>
              <a:rPr lang="ru-RU" sz="3200" dirty="0">
                <a:solidFill>
                  <a:srgbClr val="000000"/>
                </a:solidFill>
              </a:rPr>
              <a:t>визуального моделирования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458200" cy="433576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ru-RU" sz="2400" dirty="0">
                <a:solidFill>
                  <a:srgbClr val="000000"/>
                </a:solidFill>
              </a:rPr>
              <a:t>Для визуального моделирования нужна специальная нотация или </a:t>
            </a:r>
            <a:r>
              <a:rPr lang="ru-RU" sz="2400" b="1" dirty="0">
                <a:solidFill>
                  <a:srgbClr val="000000"/>
                </a:solidFill>
              </a:rPr>
              <a:t>язык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</a:rPr>
              <a:t>UML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(unified modeling language)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–</a:t>
            </a:r>
            <a:r>
              <a:rPr lang="ru-RU" sz="2400" dirty="0">
                <a:solidFill>
                  <a:srgbClr val="000000"/>
                </a:solidFill>
              </a:rPr>
              <a:t> это </a:t>
            </a:r>
            <a:r>
              <a:rPr lang="ru-RU" sz="2400" b="1" dirty="0">
                <a:solidFill>
                  <a:srgbClr val="000000"/>
                </a:solidFill>
              </a:rPr>
              <a:t>язык </a:t>
            </a:r>
            <a:r>
              <a:rPr lang="ru-RU" sz="2400" dirty="0">
                <a:solidFill>
                  <a:srgbClr val="000000"/>
                </a:solidFill>
              </a:rPr>
              <a:t>для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</a:rPr>
              <a:t>визуализации,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</a:rPr>
              <a:t>специфицирования,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ru-RU" sz="2000" dirty="0">
              <a:solidFill>
                <a:srgbClr val="000000"/>
              </a:solidFill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</a:rPr>
              <a:t>конструирования,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</a:rPr>
              <a:t>документирования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UML</a:t>
            </a:r>
            <a:r>
              <a:rPr lang="en-US" sz="2400" dirty="0">
                <a:solidFill>
                  <a:srgbClr val="000000"/>
                </a:solidFill>
              </a:rPr>
              <a:t> – </a:t>
            </a:r>
            <a:r>
              <a:rPr lang="ru-RU" sz="2400" dirty="0">
                <a:solidFill>
                  <a:srgbClr val="000000"/>
                </a:solidFill>
              </a:rPr>
              <a:t>язык общего назначения, предназначенный для объектного моделирования.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3600"/>
              <a:t>Диаграмма состояний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676525" y="176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98538" y="1357313"/>
          <a:ext cx="6788150" cy="523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3948402" imgH="3453639" progId="Visio.Drawing.6">
                  <p:embed/>
                </p:oleObj>
              </mc:Choice>
              <mc:Fallback>
                <p:oleObj r:id="rId3" imgW="3948402" imgH="345363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357313"/>
                        <a:ext cx="6788150" cy="523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3600"/>
              <a:t>Диаграмма состояний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676525" y="176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DB0EEC-8AA2-4A78-8CB3-54586FB2E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01" t="20601" r="3537" b="3800"/>
          <a:stretch/>
        </p:blipFill>
        <p:spPr>
          <a:xfrm>
            <a:off x="390364" y="1412778"/>
            <a:ext cx="83632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158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600"/>
              <a:t>Составное состояние</a:t>
            </a:r>
          </a:p>
        </p:txBody>
      </p:sp>
      <p:sp>
        <p:nvSpPr>
          <p:cNvPr id="65539" name="Содержимое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785937"/>
          </a:xfrm>
        </p:spPr>
        <p:txBody>
          <a:bodyPr/>
          <a:lstStyle/>
          <a:p>
            <a:r>
              <a:rPr lang="ru-RU" sz="2800"/>
              <a:t>Составное состояние (</a:t>
            </a:r>
            <a:r>
              <a:rPr lang="en-US" sz="2800"/>
              <a:t>composite state</a:t>
            </a:r>
            <a:r>
              <a:rPr lang="ru-RU" sz="2800"/>
              <a:t>) - такое сложное состояние, которое состоит из других вложенных в него состояний (подсостояния).</a:t>
            </a:r>
          </a:p>
        </p:txBody>
      </p:sp>
      <p:pic>
        <p:nvPicPr>
          <p:cNvPr id="65540" name="Picture 2" descr="gl6-7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71813"/>
            <a:ext cx="8343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600"/>
              <a:t>Составное состояние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399663-999C-4B25-8AA8-2C766B5F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" y="1600200"/>
            <a:ext cx="9067170" cy="4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9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3600" dirty="0"/>
              <a:t>Сложные переходы</a:t>
            </a:r>
          </a:p>
        </p:txBody>
      </p:sp>
      <p:sp>
        <p:nvSpPr>
          <p:cNvPr id="66563" name="Содержимое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71500"/>
          </a:xfrm>
        </p:spPr>
        <p:txBody>
          <a:bodyPr/>
          <a:lstStyle/>
          <a:p>
            <a:r>
              <a:rPr lang="ru-RU" sz="2400" i="1"/>
              <a:t>Переходы между параллельными состояниями</a:t>
            </a:r>
            <a:endParaRPr lang="ru-RU" sz="240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285750" y="2500313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ru-RU" sz="3200" kern="0" dirty="0">
              <a:latin typeface="+mn-lt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357188" y="3214688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ru-RU" sz="2400" i="1" dirty="0">
                <a:latin typeface="Arial" charset="0"/>
                <a:cs typeface="Arial" charset="0"/>
              </a:rPr>
              <a:t>Синхронизирующие состояния</a:t>
            </a:r>
            <a:endParaRPr lang="ru-RU" sz="2400" kern="0" dirty="0">
              <a:latin typeface="+mn-lt"/>
              <a:cs typeface="+mn-cs"/>
            </a:endParaRPr>
          </a:p>
        </p:txBody>
      </p:sp>
      <p:pic>
        <p:nvPicPr>
          <p:cNvPr id="66566" name="Picture 2" descr="gl6-1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71625"/>
            <a:ext cx="4387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3" descr="gl6-1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668713"/>
            <a:ext cx="67151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DAFD4C-12B6-446C-8855-9FF1E9151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331" y="1571625"/>
            <a:ext cx="2352481" cy="1770584"/>
          </a:xfrm>
          <a:prstGeom prst="rect">
            <a:avLst/>
          </a:prstGeom>
        </p:spPr>
      </p:pic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B2F8DF9E-3561-4225-B132-DACFC67A3195}"/>
              </a:ext>
            </a:extLst>
          </p:cNvPr>
          <p:cNvSpPr/>
          <p:nvPr/>
        </p:nvSpPr>
        <p:spPr>
          <a:xfrm>
            <a:off x="5292080" y="2456917"/>
            <a:ext cx="720080" cy="114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B98A-ACD5-4836-92B1-70872E7D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600" dirty="0"/>
              <a:t>Параллельные состояния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5D81A0-A0DD-47BD-9205-2DDBB3391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350" t="19551" r="8263" b="3801"/>
          <a:stretch/>
        </p:blipFill>
        <p:spPr>
          <a:xfrm>
            <a:off x="1187624" y="1073982"/>
            <a:ext cx="736750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1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817984"/>
          </a:xfrm>
        </p:spPr>
        <p:txBody>
          <a:bodyPr/>
          <a:lstStyle/>
          <a:p>
            <a:r>
              <a:rPr lang="ru-RU" sz="3600"/>
              <a:t>Диаграмма деятельности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C10275-78A5-4100-BF00-2EE1C85C5DF7}"/>
              </a:ext>
            </a:extLst>
          </p:cNvPr>
          <p:cNvSpPr/>
          <p:nvPr/>
        </p:nvSpPr>
        <p:spPr>
          <a:xfrm>
            <a:off x="685800" y="5301208"/>
            <a:ext cx="8305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Применяются для моделирования бизнес-процессов, последовательностей выполнения задач, потоков данных и сложных алгоритмов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71488"/>
          </a:xfrm>
        </p:spPr>
        <p:txBody>
          <a:bodyPr/>
          <a:lstStyle/>
          <a:p>
            <a:pPr eaLnBrk="1" hangingPunct="1"/>
            <a:r>
              <a:rPr lang="ru-RU" sz="3600"/>
              <a:t>Диаграмма деятельности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00125"/>
            <a:ext cx="8031163" cy="50931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Описание параллельных процессов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Основное отличие от блок-схем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Не важна последовательность выполнения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Деятельности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Задачи, которые надо выполнить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Последовательности деятельностей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Линейки синхронизации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Для каждой подзадачи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Два вида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Используются только </a:t>
            </a:r>
            <a:r>
              <a:rPr lang="ru-RU" sz="2400" b="1" dirty="0" err="1"/>
              <a:t>нетриггерные</a:t>
            </a:r>
            <a:r>
              <a:rPr lang="ru-RU" sz="2400" dirty="0"/>
              <a:t> переходы, которые срабатывают сразу после завершения деятельности или выполнения соответствующего действия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7E7527-28CD-4F25-8505-13C3BB38DAAA}"/>
              </a:ext>
            </a:extLst>
          </p:cNvPr>
          <p:cNvSpPr/>
          <p:nvPr/>
        </p:nvSpPr>
        <p:spPr>
          <a:xfrm>
            <a:off x="471936" y="6200745"/>
            <a:ext cx="8031163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Могут отображаться как потоки управления, так и потоки данных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sz="3600"/>
              <a:t>Элементы диаграммы</a:t>
            </a:r>
          </a:p>
        </p:txBody>
      </p:sp>
      <p:sp>
        <p:nvSpPr>
          <p:cNvPr id="69635" name="Содержимое 2"/>
          <p:cNvSpPr>
            <a:spLocks noGrp="1"/>
          </p:cNvSpPr>
          <p:nvPr>
            <p:ph idx="1"/>
          </p:nvPr>
        </p:nvSpPr>
        <p:spPr>
          <a:xfrm>
            <a:off x="500063" y="1214438"/>
            <a:ext cx="4429125" cy="1285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sz="2400"/>
              <a:t>Изображение разделения и слияния параллельных потоков управления</a:t>
            </a:r>
          </a:p>
        </p:txBody>
      </p:sp>
      <p:pic>
        <p:nvPicPr>
          <p:cNvPr id="69636" name="Picture 2" descr="gl7-5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214438"/>
            <a:ext cx="3111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500063" y="2928938"/>
            <a:ext cx="392906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ru-RU" sz="2400" dirty="0">
                <a:latin typeface="+mn-lt"/>
                <a:cs typeface="+mn-cs"/>
              </a:rPr>
              <a:t>Дорожки (разделы)</a:t>
            </a:r>
            <a:r>
              <a:rPr lang="ru-RU" sz="2400" kern="0" dirty="0">
                <a:latin typeface="+mn-lt"/>
                <a:cs typeface="+mn-cs"/>
              </a:rPr>
              <a:t> – для </a:t>
            </a:r>
            <a:r>
              <a:rPr lang="ru-RU" sz="2400" dirty="0">
                <a:latin typeface="Arial" charset="0"/>
                <a:cs typeface="Arial" charset="0"/>
              </a:rPr>
              <a:t>бизнес-процессов выполнение каждого действия лучше ассоциировать с конкретным подразделением компании. </a:t>
            </a:r>
            <a:endParaRPr lang="ru-RU" sz="2400" kern="0" dirty="0">
              <a:latin typeface="+mn-lt"/>
              <a:cs typeface="+mn-cs"/>
            </a:endParaRPr>
          </a:p>
        </p:txBody>
      </p:sp>
      <p:pic>
        <p:nvPicPr>
          <p:cNvPr id="69638" name="Picture 3" descr="gl7-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973388"/>
            <a:ext cx="328612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3600"/>
              <a:t>Диаграмма деятельности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052638" y="137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57250" y="1428750"/>
          <a:ext cx="75311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5298372" imgH="4236330" progId="Visio.Drawing.6">
                  <p:embed/>
                </p:oleObj>
              </mc:Choice>
              <mc:Fallback>
                <p:oleObj r:id="rId3" imgW="5298372" imgH="423633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428750"/>
                        <a:ext cx="75311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3888</TotalTime>
  <Words>4703</Words>
  <Application>Microsoft Office PowerPoint</Application>
  <PresentationFormat>Экран (4:3)</PresentationFormat>
  <Paragraphs>569</Paragraphs>
  <Slides>104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Arial Black</vt:lpstr>
      <vt:lpstr>Calibri</vt:lpstr>
      <vt:lpstr>Times New Roman</vt:lpstr>
      <vt:lpstr>Wingdings</vt:lpstr>
      <vt:lpstr>Пиксел</vt:lpstr>
      <vt:lpstr>Visio</vt:lpstr>
      <vt:lpstr>Visio.Drawing.6</vt:lpstr>
      <vt:lpstr>UML</vt:lpstr>
      <vt:lpstr>Литература</vt:lpstr>
      <vt:lpstr>Содержание</vt:lpstr>
      <vt:lpstr>Что такое моделирование?</vt:lpstr>
      <vt:lpstr>Задачи моделирования</vt:lpstr>
      <vt:lpstr>Принципы моделирования</vt:lpstr>
      <vt:lpstr>Блок-схемы  </vt:lpstr>
      <vt:lpstr>Полноценный язык моделирования</vt:lpstr>
      <vt:lpstr>UML как воплощение идеи  визуального моделирования</vt:lpstr>
      <vt:lpstr>Унифицированность языка UML</vt:lpstr>
      <vt:lpstr>Универсальность языка UML</vt:lpstr>
      <vt:lpstr>История UML</vt:lpstr>
      <vt:lpstr>История UML</vt:lpstr>
      <vt:lpstr>История UML</vt:lpstr>
      <vt:lpstr>Что рассматривает UML?</vt:lpstr>
      <vt:lpstr>Словарь UML</vt:lpstr>
      <vt:lpstr>Презентация PowerPoint</vt:lpstr>
      <vt:lpstr>Структурные предметы </vt:lpstr>
      <vt:lpstr>Предметы поведения </vt:lpstr>
      <vt:lpstr>Отношения</vt:lpstr>
      <vt:lpstr>Диаграммы</vt:lpstr>
      <vt:lpstr>Основные UML диаграммы</vt:lpstr>
      <vt:lpstr>Презентация PowerPoint</vt:lpstr>
      <vt:lpstr>Сценарий и пользовательские истории</vt:lpstr>
      <vt:lpstr>Прецеденты (ВИ) и функциональные требования</vt:lpstr>
      <vt:lpstr>Прецеденты (ВИ) и функциональные требования</vt:lpstr>
      <vt:lpstr>Прецеденты и функциональные требования</vt:lpstr>
      <vt:lpstr>Диаграмма прецедентов</vt:lpstr>
      <vt:lpstr>Прецеденты</vt:lpstr>
      <vt:lpstr>Актеры</vt:lpstr>
      <vt:lpstr>Как определить актеров?</vt:lpstr>
      <vt:lpstr>Как определить прецеденты?</vt:lpstr>
      <vt:lpstr>Отношения на диаграмме</vt:lpstr>
      <vt:lpstr>Отношение ассоциации </vt:lpstr>
      <vt:lpstr>Отношение расширения </vt:lpstr>
      <vt:lpstr>Отношение включения </vt:lpstr>
      <vt:lpstr>Отношение обобщения</vt:lpstr>
      <vt:lpstr>Пример 1: диаграмма Use case</vt:lpstr>
      <vt:lpstr>Пример 2: диаграмма Use case</vt:lpstr>
      <vt:lpstr>Спецификация ВИ с помощью текстовых сценариев</vt:lpstr>
      <vt:lpstr>Шаблон спецификации прецедента</vt:lpstr>
      <vt:lpstr>Моделирование повторений</vt:lpstr>
      <vt:lpstr>Моделирование повторений</vt:lpstr>
      <vt:lpstr>Моделирование альтернативных потоков</vt:lpstr>
      <vt:lpstr>Спецификация прецедента с альтернативными потоками</vt:lpstr>
      <vt:lpstr>Спецификация альтернативного потоками</vt:lpstr>
      <vt:lpstr>Сценарий №1 выполнения ВИ "Снятие наличных по кредитной карточке»</vt:lpstr>
      <vt:lpstr>Раздел Типичный ход событий</vt:lpstr>
      <vt:lpstr>Раздел Типичный ход событий</vt:lpstr>
      <vt:lpstr>Раздел исключений</vt:lpstr>
      <vt:lpstr>Раздел исключений</vt:lpstr>
      <vt:lpstr>Сценарий №2  "Получение справки о состоянии счета"</vt:lpstr>
      <vt:lpstr>Типичный ход событий</vt:lpstr>
      <vt:lpstr>Типичный ход событий</vt:lpstr>
      <vt:lpstr>Последовательность разработки вариантов использования</vt:lpstr>
      <vt:lpstr>Показатели качества модели вариантов использования</vt:lpstr>
      <vt:lpstr>Типичные ошибки при разработке диаграмм вариантов использования</vt:lpstr>
      <vt:lpstr>Презентация PowerPoint</vt:lpstr>
      <vt:lpstr>Диаграммы взаимодействия</vt:lpstr>
      <vt:lpstr>Создан прецедент Заказ товара  Что дальше?</vt:lpstr>
      <vt:lpstr>Проектирование на основе Обязанностей</vt:lpstr>
      <vt:lpstr>Обязанности, относящиеся к действиям объекта</vt:lpstr>
      <vt:lpstr>Обязанности, относящиеся к знаниям объекта</vt:lpstr>
      <vt:lpstr>Простые и сложные обязанности</vt:lpstr>
      <vt:lpstr>Реализация обязанностей</vt:lpstr>
      <vt:lpstr>Диаграмма взаимодействий</vt:lpstr>
      <vt:lpstr>Диаграмма последовательности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классов</vt:lpstr>
      <vt:lpstr>Диаграмма классов</vt:lpstr>
      <vt:lpstr>Отношения на диаграмме классов</vt:lpstr>
      <vt:lpstr>Ассоциация</vt:lpstr>
      <vt:lpstr>Исключающая ассоциация между тремя классами </vt:lpstr>
      <vt:lpstr>Обобщение (generalization)</vt:lpstr>
      <vt:lpstr>Агрегация (aggregation)</vt:lpstr>
      <vt:lpstr>Пример отношения агрегации</vt:lpstr>
      <vt:lpstr>Композиция (composition)</vt:lpstr>
      <vt:lpstr>Пример отношения композиции</vt:lpstr>
      <vt:lpstr>Диаграмма классов ИС вуза</vt:lpstr>
      <vt:lpstr>Презентация PowerPoint</vt:lpstr>
      <vt:lpstr>Презентация PowerPoint</vt:lpstr>
      <vt:lpstr>Диаграмма состояний</vt:lpstr>
      <vt:lpstr>Диаграмма состояний – граф специального вида, который представляет некоторый автомат</vt:lpstr>
      <vt:lpstr>Состояния</vt:lpstr>
      <vt:lpstr>Переход</vt:lpstr>
      <vt:lpstr>Диаграмма состояний</vt:lpstr>
      <vt:lpstr>Диаграмма состояний</vt:lpstr>
      <vt:lpstr>Составное состояние</vt:lpstr>
      <vt:lpstr>Составное состояние</vt:lpstr>
      <vt:lpstr>Сложные переходы</vt:lpstr>
      <vt:lpstr>Параллельные состояния</vt:lpstr>
      <vt:lpstr>Презентация PowerPoint</vt:lpstr>
      <vt:lpstr>Диаграмма деятельности</vt:lpstr>
      <vt:lpstr>Элементы диаграммы</vt:lpstr>
      <vt:lpstr>Диаграмма деятельности</vt:lpstr>
      <vt:lpstr>Использование сигналов</vt:lpstr>
      <vt:lpstr>Преимущества использования UML</vt:lpstr>
      <vt:lpstr>Использование UML в различных методологиях разработки</vt:lpstr>
      <vt:lpstr>Средства проектирования</vt:lpstr>
      <vt:lpstr>Презентация PowerPoint</vt:lpstr>
    </vt:vector>
  </TitlesOfParts>
  <Company>Compass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Слои, Уровни,  Аспекты и Контракты</dc:title>
  <dc:creator>yaxy</dc:creator>
  <cp:lastModifiedBy>niko</cp:lastModifiedBy>
  <cp:revision>144</cp:revision>
  <dcterms:created xsi:type="dcterms:W3CDTF">2004-02-03T14:22:09Z</dcterms:created>
  <dcterms:modified xsi:type="dcterms:W3CDTF">2021-10-21T18:37:01Z</dcterms:modified>
</cp:coreProperties>
</file>