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81" r:id="rId3"/>
    <p:sldId id="282" r:id="rId4"/>
    <p:sldId id="298" r:id="rId5"/>
    <p:sldId id="283" r:id="rId6"/>
    <p:sldId id="29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5" r:id="rId15"/>
    <p:sldId id="286" r:id="rId16"/>
    <p:sldId id="287" r:id="rId17"/>
    <p:sldId id="288" r:id="rId18"/>
    <p:sldId id="299" r:id="rId19"/>
    <p:sldId id="284" r:id="rId20"/>
    <p:sldId id="289" r:id="rId21"/>
    <p:sldId id="263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5" autoAdjust="0"/>
  </p:normalViewPr>
  <p:slideViewPr>
    <p:cSldViewPr>
      <p:cViewPr varScale="1">
        <p:scale>
          <a:sx n="68" d="100"/>
          <a:sy n="68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039C-440E-41F1-B34A-B6801A1DD04B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24B9-45D0-4897-B6C4-C76E1764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6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/>
              <a:t>В </a:t>
            </a:r>
            <a:r>
              <a:rPr lang="ru-RU" dirty="0" err="1"/>
              <a:t>Scrum</a:t>
            </a:r>
            <a:r>
              <a:rPr lang="ru-RU" dirty="0"/>
              <a:t> цель — закончить спринт, в </a:t>
            </a:r>
            <a:r>
              <a:rPr lang="ru-RU" dirty="0" err="1"/>
              <a:t>Kanban</a:t>
            </a:r>
            <a:r>
              <a:rPr lang="ru-RU" dirty="0"/>
              <a:t> — задачу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79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E3B1364-C590-4B29-BC90-07CD0A2E46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6793B9D-7108-40BE-B79B-62FB9C8493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8C79185-AAC2-43BD-AE57-6B19E0267D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A6F3FFAF-C928-43C3-9162-C35C0AA1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84D52F18-8285-4DF7-87B5-C09C2AFCA1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4A1964B-877D-4E12-BD89-08A615C194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5C78C460-6870-4C8A-AF97-ECAFCD6259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DA3828ED-9FCB-431E-92CA-C9AECF444F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0365D80F-29F2-49FA-97A8-54DE6A0D1A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157E48E-CDCD-4A2F-B847-3311143D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3589AE33-52E6-4C5D-B3B8-29F50CAAF6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142C5952-CF7B-4D52-B693-33C44B7BA5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4391A672-4A18-4D4C-8032-2AA64725D9E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D9F58079-40C4-456D-A363-E29A4176C2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FE3B7AB-C255-4C45-B7F6-E40C4DF1B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6F34738A-A377-4AEC-A46C-3EC8610F8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1E8EEA4B-683D-455A-9E49-BCBEA7EEB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52F6E-3FE3-4A1F-AE56-0FD50E19E1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2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0D4F60-8001-4C0A-A0DF-EF7C707BEE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649E55-2E63-4711-AA12-EBAF654D62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394F1-94FD-41A1-90FA-352787081DC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C8350FE-885B-4150-B6E0-E210722AFF8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E82F4C-BF0B-4630-9107-9DF846F973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6B20F0-81CF-4EE8-90B7-139BC906C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F1ACB-38DC-4BF8-9D5B-D8A64E38486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A18A032-AAF4-43D2-9BCA-3EFBA6F69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7889C-2BC9-4FE4-85B6-9B84EA0651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6E97AD-205F-484D-89A5-245B1523E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410B7-D169-4AD3-9C84-2598DF6A6A2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C40FF3-BDDB-4E19-84DC-88C0D695D8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269B46-6CC5-47DE-A2C2-D832F7B99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82660B-087B-4B64-9EB3-0672CE764A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B066C-CB0A-443E-B6D7-40CE0B1A8E95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E888972-02DA-4C3D-BC83-F854CC3D46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08F842-3C08-4D0C-9D2E-214C797080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785DC7-8092-471C-93C3-3318CB603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502D8-058F-49E7-8425-3691086C378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C21982E-3B67-453A-8249-5430A634D0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488E69-14B3-489B-911B-8FD9EB6E03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6FDE18-E7A3-4515-AB33-14C6694432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AD288-266B-4B9D-AC82-C830E46AD4B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DC8229E-9F16-4546-A8F0-2AB96F9BF05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B8B1D7-3F28-4620-AFB9-530092642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9DC8-A333-4691-B9FF-1E0EB7A4EC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43D7B-37D5-47BA-9129-589BA3E7813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ED27918-19D6-465E-98C8-880A72BBD1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BE055-6CA5-4BD8-A262-FA24759232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26EEA72-3D2D-4C8B-A51D-1217E507DE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74444-E5F6-4C5D-B72D-7F8DB79082FA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83BD5AD-B46A-49D3-B564-1B18F5DD5B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0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30E53A-78C1-400D-A046-F105ABF91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D7897B-0395-4052-AE43-3BCF72E8A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DEA81-C139-44BC-8028-524CBC85360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9DCC1AB-408B-4059-AAB7-265BFDCD31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7AC50A-94C9-40BB-854C-432A9D8440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E3575D-FC44-43F3-B6E0-2A7B9404AC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7822B-D81A-4479-BABF-478757AD35C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8CAA108-F168-4F58-8B09-E1E496B2DF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DD0867C-A2D4-4D40-8CAA-303EFA3BAB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6CA8D2D-5EF8-44F7-8685-B768033A31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40C633C-FD6D-4F8F-A5A8-6D474A16EA75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21E5C98-9B87-4A6F-B3A9-79EFCF97FA2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2C200A31-7069-40E1-8BE3-62E464C8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83C7BF94-BEA9-4EEC-8C99-D9176C66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66DE7473-2264-4E52-8151-49A9D8B7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D2B2A01F-FAB7-4366-86CC-996F04C4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D1A52A1D-D4BB-4CAC-92BA-7702B1E22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D537C62-0557-4D5A-96D3-23C5D5D7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793217C-71B4-4171-BA98-571D6B83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6A6F4692-6F87-4BC7-8071-C85A70D9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A3D11AAC-88DC-4A43-9EA9-CED67E81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C2BD73B7-3D00-4F17-9DBC-0782F46A9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85958CE6-F003-408E-A9A5-771E3692F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84D495F7-B3A3-4CBF-982D-78D746AAF5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" TargetMode="External"/><Relationship Id="rId5" Type="http://schemas.openxmlformats.org/officeDocument/2006/relationships/hyperlink" Target="https://kanbantool.com/ru" TargetMode="External"/><Relationship Id="rId4" Type="http://schemas.openxmlformats.org/officeDocument/2006/relationships/hyperlink" Target="https://jira.akb-it.r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358E8B0-665B-40F3-AF0C-CC80279E9E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Kanban - </a:t>
            </a:r>
            <a:r>
              <a:rPr lang="ru-RU" altLang="ru-RU" dirty="0" err="1"/>
              <a:t>канбан</a:t>
            </a:r>
            <a:endParaRPr lang="ru-RU" alt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Управление рабочим потоком.</a:t>
            </a:r>
          </a:p>
          <a:p>
            <a:pPr lvl="1"/>
            <a:r>
              <a:rPr lang="ru-RU" sz="2000" dirty="0"/>
              <a:t>Контролируйте загрузку. Работа должна быть ритмичной. Если  почувствовали спад, сходите к доске. Возможно, у коллег завал, и нужна помощь. </a:t>
            </a:r>
          </a:p>
          <a:p>
            <a:pPr lvl="1"/>
            <a:r>
              <a:rPr lang="ru-RU" sz="2000" dirty="0"/>
              <a:t>Доска покажет, как идёт работа. Помогите Команде закончить её как можно быстрее.</a:t>
            </a:r>
          </a:p>
          <a:p>
            <a:pPr lvl="1"/>
            <a:r>
              <a:rPr lang="ru-RU" sz="2000" dirty="0"/>
              <a:t>Для анализа эффективности считается среднее время на задачу</a:t>
            </a:r>
          </a:p>
        </p:txBody>
      </p:sp>
    </p:spTree>
    <p:extLst>
      <p:ext uri="{BB962C8B-B14F-4D97-AF65-F5344CB8AC3E}">
        <p14:creationId xmlns:p14="http://schemas.microsoft.com/office/powerpoint/2010/main" val="31735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Использование явных правил.</a:t>
            </a:r>
          </a:p>
          <a:p>
            <a:pPr lvl="1"/>
            <a:r>
              <a:rPr lang="ru-RU" sz="2000" dirty="0"/>
              <a:t>Сделайте договорённости и ожидания явными</a:t>
            </a:r>
          </a:p>
          <a:p>
            <a:pPr lvl="1"/>
            <a:r>
              <a:rPr lang="ru-RU" sz="2000" dirty="0"/>
              <a:t>Правила, по которым работает Команда, должны быть известны каждому и при этом регулярно меняться. </a:t>
            </a:r>
          </a:p>
        </p:txBody>
      </p:sp>
    </p:spTree>
    <p:extLst>
      <p:ext uri="{BB962C8B-B14F-4D97-AF65-F5344CB8AC3E}">
        <p14:creationId xmlns:p14="http://schemas.microsoft.com/office/powerpoint/2010/main" val="21809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Введение петли обратной связи.</a:t>
            </a:r>
          </a:p>
          <a:p>
            <a:pPr lvl="1"/>
            <a:r>
              <a:rPr lang="ru-RU" sz="2000" dirty="0"/>
              <a:t>Регулярные планёрки и анализ — обязательное требование, чтобы быть уверенным: Команда движется в правильном направлении и не выбивается из сроков и бюджетов.</a:t>
            </a:r>
          </a:p>
          <a:p>
            <a:pPr lvl="1"/>
            <a:r>
              <a:rPr lang="ru-RU" sz="2000" dirty="0"/>
              <a:t>Ограничений по формату нет: могут быть встречи, </a:t>
            </a:r>
            <a:r>
              <a:rPr lang="ru-RU" sz="2000" dirty="0" err="1"/>
              <a:t>созвоны</a:t>
            </a:r>
            <a:r>
              <a:rPr lang="ru-RU" sz="2000" dirty="0"/>
              <a:t> или просто анкеты. Планёрки — каждый день и каждую неделю, анализ — раз в месяц.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263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Улучшение и эволюция.</a:t>
            </a:r>
          </a:p>
          <a:p>
            <a:pPr lvl="1"/>
            <a:r>
              <a:rPr lang="ru-RU" sz="2000" dirty="0"/>
              <a:t>Команда всегда находится в поиске идеальной системы, где карточки двигаются по доске максимально быстро.</a:t>
            </a:r>
          </a:p>
          <a:p>
            <a:pPr lvl="1"/>
            <a:r>
              <a:rPr lang="ru-RU" sz="2000" dirty="0"/>
              <a:t>Для этого Команда проводит эксперименты: меняет количество одновременной работы или по-другому </a:t>
            </a:r>
            <a:r>
              <a:rPr lang="ru-RU" sz="2000" dirty="0" err="1"/>
              <a:t>приоритизирует</a:t>
            </a:r>
            <a:r>
              <a:rPr lang="ru-RU" sz="2000" dirty="0"/>
              <a:t> задачи. </a:t>
            </a:r>
          </a:p>
          <a:p>
            <a:pPr lvl="1"/>
            <a:r>
              <a:rPr lang="ru-RU" sz="2000" dirty="0"/>
              <a:t>Чтобы система эволюционировала, эксперименты должны быть общими, а не среди отдельных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6877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Модель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54461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Основа </a:t>
            </a:r>
            <a:r>
              <a:rPr lang="ru-RU" sz="2400" dirty="0" err="1"/>
              <a:t>Kanban</a:t>
            </a:r>
            <a:r>
              <a:rPr lang="ru-RU" sz="2400" dirty="0"/>
              <a:t>:</a:t>
            </a:r>
          </a:p>
          <a:p>
            <a:r>
              <a:rPr lang="ru-RU" sz="2400" dirty="0"/>
              <a:t>Непрерывная структура рабочего процесса, </a:t>
            </a:r>
          </a:p>
          <a:p>
            <a:pPr lvl="1"/>
            <a:r>
              <a:rPr lang="ru-RU" sz="2000" dirty="0"/>
              <a:t>дающая командам свободу действий и возможность меняться вместе с изменениями приоритетов. </a:t>
            </a:r>
          </a:p>
          <a:p>
            <a:r>
              <a:rPr lang="ru-RU" sz="2400" dirty="0"/>
              <a:t>Рабочие задачи представлены карточками на доске </a:t>
            </a:r>
            <a:r>
              <a:rPr lang="ru-RU" sz="2400" dirty="0" err="1"/>
              <a:t>Kanban</a:t>
            </a:r>
            <a:r>
              <a:rPr lang="ru-RU" sz="2400" dirty="0"/>
              <a:t> и перемещаются из одной стадии рабочего процесса (столбца) в другую. </a:t>
            </a:r>
          </a:p>
          <a:p>
            <a:r>
              <a:rPr lang="ru-RU" sz="2400" dirty="0"/>
              <a:t>Обычно рабочий процесс подразделяется на стадии </a:t>
            </a:r>
          </a:p>
          <a:p>
            <a:pPr lvl="1"/>
            <a:r>
              <a:rPr lang="ru-RU" sz="2000" dirty="0"/>
              <a:t>«Предстоит сделать», </a:t>
            </a:r>
          </a:p>
          <a:p>
            <a:pPr lvl="1"/>
            <a:r>
              <a:rPr lang="ru-RU" sz="2000" dirty="0"/>
              <a:t>«В процессе»</a:t>
            </a:r>
          </a:p>
          <a:p>
            <a:pPr lvl="1"/>
            <a:r>
              <a:rPr lang="ru-RU" sz="2000" dirty="0"/>
              <a:t>«На проверке»</a:t>
            </a:r>
          </a:p>
          <a:p>
            <a:pPr lvl="1"/>
            <a:r>
              <a:rPr lang="ru-RU" sz="2000" dirty="0"/>
              <a:t>«Заблокировано» </a:t>
            </a:r>
          </a:p>
          <a:p>
            <a:pPr lvl="1"/>
            <a:r>
              <a:rPr lang="ru-RU" sz="2000" dirty="0"/>
              <a:t>«Завершено»</a:t>
            </a:r>
          </a:p>
        </p:txBody>
      </p:sp>
    </p:spTree>
    <p:extLst>
      <p:ext uri="{BB962C8B-B14F-4D97-AF65-F5344CB8AC3E}">
        <p14:creationId xmlns:p14="http://schemas.microsoft.com/office/powerpoint/2010/main" val="305891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Доска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1728192"/>
          </a:xfrm>
        </p:spPr>
        <p:txBody>
          <a:bodyPr/>
          <a:lstStyle/>
          <a:p>
            <a:r>
              <a:rPr lang="ru-RU" sz="2400" dirty="0"/>
              <a:t>Доска обычно делится на три основные секции:</a:t>
            </a:r>
          </a:p>
          <a:p>
            <a:pPr lvl="1"/>
            <a:r>
              <a:rPr lang="ru-RU" sz="2000" dirty="0"/>
              <a:t>«список задач» (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do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«работа в процессе» (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progress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«завершенная задача» (</a:t>
            </a:r>
            <a:r>
              <a:rPr lang="ru-RU" sz="2000" dirty="0" err="1"/>
              <a:t>done</a:t>
            </a:r>
            <a:r>
              <a:rPr lang="ru-RU" sz="2000" dirty="0"/>
              <a:t>)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FC27DD-D8B3-4027-8D9F-410B6AD1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64" y="2924944"/>
            <a:ext cx="6012160" cy="37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Доска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204048"/>
          </a:xfrm>
        </p:spPr>
        <p:txBody>
          <a:bodyPr/>
          <a:lstStyle/>
          <a:p>
            <a:r>
              <a:rPr lang="ru-RU" sz="2400" dirty="0"/>
              <a:t>Доска может подробнее описывать процесс</a:t>
            </a:r>
          </a:p>
          <a:p>
            <a:r>
              <a:rPr lang="ru-RU" sz="2400" dirty="0"/>
              <a:t>Столбцы доски отражают этапы процесса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Имена столбцов могут меняться в зависимости от проекта, но важно сохранять их последовательность (ключевая ценность </a:t>
            </a:r>
            <a:r>
              <a:rPr lang="ru-RU" sz="2400" dirty="0" err="1"/>
              <a:t>Kanban</a:t>
            </a:r>
            <a:r>
              <a:rPr lang="ru-RU" sz="2400" dirty="0"/>
              <a:t> – поток)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3518C-2F75-4FD9-9864-DB0E7984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3" y="2276872"/>
            <a:ext cx="8655893" cy="26642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878048-F82C-445D-B8E2-D4A43E447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09"/>
          <a:stretch/>
        </p:blipFill>
        <p:spPr>
          <a:xfrm>
            <a:off x="1115616" y="4413473"/>
            <a:ext cx="6562725" cy="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5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Доска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2232248"/>
          </a:xfrm>
        </p:spPr>
        <p:txBody>
          <a:bodyPr/>
          <a:lstStyle/>
          <a:p>
            <a:r>
              <a:rPr lang="ru-RU" sz="2400" dirty="0" err="1"/>
              <a:t>Kanban</a:t>
            </a:r>
            <a:r>
              <a:rPr lang="ru-RU" sz="2400" dirty="0"/>
              <a:t>-карточки ― это задачи, которые движутся по потоку и перетекают в другие столбцы в зависимости от их состояния. </a:t>
            </a:r>
          </a:p>
          <a:p>
            <a:r>
              <a:rPr lang="ru-RU" sz="2400" dirty="0"/>
              <a:t>На карточке или стикере пишут название задачи и прикрепляют в начало доски.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2B0082-A368-432F-80A3-B0C37013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645024"/>
            <a:ext cx="4932040" cy="315079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BB4CC3-1832-4770-9DC4-5653BF8FB443}"/>
              </a:ext>
            </a:extLst>
          </p:cNvPr>
          <p:cNvSpPr/>
          <p:nvPr/>
        </p:nvSpPr>
        <p:spPr>
          <a:xfrm>
            <a:off x="434796" y="3212976"/>
            <a:ext cx="3538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C помощью </a:t>
            </a:r>
            <a:r>
              <a:rPr lang="ru-RU" sz="2400" dirty="0" err="1"/>
              <a:t>kanban</a:t>
            </a:r>
            <a:r>
              <a:rPr lang="ru-RU" sz="2400" dirty="0"/>
              <a:t>-доски легко вести несколько проектов одновременно, используя карточки разных цветов: </a:t>
            </a:r>
            <a:r>
              <a:rPr lang="ru-RU" sz="2400" i="1" dirty="0"/>
              <a:t>один цвет ― один проект</a:t>
            </a:r>
            <a:r>
              <a:rPr lang="ru-RU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1E7B0-A1D0-416A-B42D-BE3E83161577}"/>
              </a:ext>
            </a:extLst>
          </p:cNvPr>
          <p:cNvSpPr txBox="1"/>
          <p:nvPr/>
        </p:nvSpPr>
        <p:spPr>
          <a:xfrm>
            <a:off x="260223" y="5805264"/>
            <a:ext cx="999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Jira 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2132B-2EED-4A78-9050-D62BAEACA916}"/>
              </a:ext>
            </a:extLst>
          </p:cNvPr>
          <p:cNvSpPr txBox="1"/>
          <p:nvPr/>
        </p:nvSpPr>
        <p:spPr>
          <a:xfrm>
            <a:off x="971600" y="6328468"/>
            <a:ext cx="1877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hlinkClick r:id="rId5"/>
              </a:rPr>
              <a:t>Kanbantool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CCEB2-EAAD-495A-BC77-37B7B6804EE5}"/>
              </a:ext>
            </a:extLst>
          </p:cNvPr>
          <p:cNvSpPr txBox="1"/>
          <p:nvPr/>
        </p:nvSpPr>
        <p:spPr>
          <a:xfrm>
            <a:off x="2430016" y="5877272"/>
            <a:ext cx="1205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6"/>
              </a:rPr>
              <a:t>Trello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103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B9D30-642C-4B99-8AAA-2DB31585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95536"/>
          </a:xfrm>
        </p:spPr>
        <p:txBody>
          <a:bodyPr/>
          <a:lstStyle/>
          <a:p>
            <a:r>
              <a:rPr lang="ru-RU" sz="3200" dirty="0"/>
              <a:t>Доска </a:t>
            </a:r>
            <a:r>
              <a:rPr lang="en-US" sz="3200" dirty="0"/>
              <a:t>Kanban 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F50523-F7FE-421E-A359-F020CC13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/>
          <a:stretch/>
        </p:blipFill>
        <p:spPr>
          <a:xfrm>
            <a:off x="467544" y="2204864"/>
            <a:ext cx="8229601" cy="39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Сравнение </a:t>
            </a:r>
            <a:r>
              <a:rPr lang="en-US" sz="3200" b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ru-RU" sz="32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 </a:t>
            </a:r>
            <a:r>
              <a:rPr lang="en-US" sz="3200" b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ru-RU" sz="3200" dirty="0"/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0578716-44D3-43A5-854E-402ADFF81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25267"/>
              </p:ext>
            </p:extLst>
          </p:nvPr>
        </p:nvGraphicFramePr>
        <p:xfrm>
          <a:off x="107504" y="1052736"/>
          <a:ext cx="8712969" cy="56886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62839">
                  <a:extLst>
                    <a:ext uri="{9D8B030D-6E8A-4147-A177-3AD203B41FA5}">
                      <a16:colId xmlns:a16="http://schemas.microsoft.com/office/drawing/2014/main" val="835827274"/>
                    </a:ext>
                  </a:extLst>
                </a:gridCol>
                <a:gridCol w="3445807">
                  <a:extLst>
                    <a:ext uri="{9D8B030D-6E8A-4147-A177-3AD203B41FA5}">
                      <a16:colId xmlns:a16="http://schemas.microsoft.com/office/drawing/2014/main" val="1592856684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3568091122"/>
                    </a:ext>
                  </a:extLst>
                </a:gridCol>
              </a:tblGrid>
              <a:tr h="380424">
                <a:tc>
                  <a:txBody>
                    <a:bodyPr/>
                    <a:lstStyle/>
                    <a:p>
                      <a:r>
                        <a:rPr lang="ru-RU" sz="2000" b="1"/>
                        <a:t> 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Scrum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Kanban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165236318"/>
                  </a:ext>
                </a:extLst>
              </a:tr>
              <a:tr h="1309711">
                <a:tc>
                  <a:txBody>
                    <a:bodyPr/>
                    <a:lstStyle/>
                    <a:p>
                      <a:r>
                        <a:rPr lang="ru-RU" sz="2000"/>
                        <a:t>График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Регулярные спринты с фиксированной продолжительностью (например, 2-3 недели)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Непрерывный процесс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3798375924"/>
                  </a:ext>
                </a:extLst>
              </a:tr>
              <a:tr h="689537">
                <a:tc>
                  <a:txBody>
                    <a:bodyPr/>
                    <a:lstStyle/>
                    <a:p>
                      <a:r>
                        <a:rPr lang="ru-RU" sz="2000" dirty="0"/>
                        <a:t>Подходы к релизу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 конце каждого спринта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Непрерывная поставка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3810293160"/>
                  </a:ext>
                </a:extLst>
              </a:tr>
              <a:tr h="999624">
                <a:tc>
                  <a:txBody>
                    <a:bodyPr/>
                    <a:lstStyle/>
                    <a:p>
                      <a:r>
                        <a:rPr lang="ru-RU" sz="2000" dirty="0"/>
                        <a:t>Роли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Владелец продукта, </a:t>
                      </a:r>
                    </a:p>
                    <a:p>
                      <a:r>
                        <a:rPr lang="ru-RU" sz="2000" dirty="0" err="1"/>
                        <a:t>scrum</a:t>
                      </a:r>
                      <a:r>
                        <a:rPr lang="ru-RU" sz="2000" dirty="0"/>
                        <a:t>-мастер, </a:t>
                      </a:r>
                    </a:p>
                    <a:p>
                      <a:r>
                        <a:rPr lang="ru-RU" sz="2000" dirty="0"/>
                        <a:t>команда разработчиков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Обязательных ролей нет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3400928871"/>
                  </a:ext>
                </a:extLst>
              </a:tr>
              <a:tr h="1309711">
                <a:tc>
                  <a:txBody>
                    <a:bodyPr/>
                    <a:lstStyle/>
                    <a:p>
                      <a:r>
                        <a:rPr lang="ru-RU" sz="2000"/>
                        <a:t>Ключевые показатели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Скорость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Время выполнения, время цикла, </a:t>
                      </a:r>
                    </a:p>
                    <a:p>
                      <a:r>
                        <a:rPr lang="ru-RU" sz="2000" dirty="0"/>
                        <a:t>объем незавершенной работы (WIP)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4213053348"/>
                  </a:ext>
                </a:extLst>
              </a:tr>
              <a:tr h="999624">
                <a:tc>
                  <a:txBody>
                    <a:bodyPr/>
                    <a:lstStyle/>
                    <a:p>
                      <a:r>
                        <a:rPr lang="ru-RU" sz="2000"/>
                        <a:t>Отношение к изменениям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 ходе спринта команды не должны вносить изменения. </a:t>
                      </a:r>
                    </a:p>
                  </a:txBody>
                  <a:tcPr marL="68179" marR="68179" marT="34089" marB="34089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Изменение может произойти в любой момент </a:t>
                      </a:r>
                    </a:p>
                  </a:txBody>
                  <a:tcPr marL="68179" marR="68179" marT="34089" marB="34089" anchor="ctr"/>
                </a:tc>
                <a:extLst>
                  <a:ext uri="{0D108BD9-81ED-4DB2-BD59-A6C34878D82A}">
                    <a16:rowId xmlns:a16="http://schemas.microsoft.com/office/drawing/2014/main" val="218879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A898F34-855E-4361-8FEC-87F8E038A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56654"/>
            <a:ext cx="8229600" cy="1100138"/>
          </a:xfrm>
        </p:spPr>
        <p:txBody>
          <a:bodyPr/>
          <a:lstStyle/>
          <a:p>
            <a:pPr eaLnBrk="1" hangingPunct="1"/>
            <a:r>
              <a:rPr lang="ru-RU" altLang="ru-RU" sz="2800" b="1" dirty="0" err="1"/>
              <a:t>Agile</a:t>
            </a:r>
            <a:r>
              <a:rPr lang="ru-RU" altLang="ru-RU" sz="2800" b="1" dirty="0"/>
              <a:t> (</a:t>
            </a:r>
            <a:r>
              <a:rPr lang="ru-RU" altLang="ru-RU" sz="2800" b="1" dirty="0" err="1"/>
              <a:t>agile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software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development</a:t>
            </a:r>
            <a:r>
              <a:rPr lang="ru-RU" altLang="ru-RU" sz="2800" b="1" dirty="0"/>
              <a:t>) </a:t>
            </a:r>
            <a:r>
              <a:rPr lang="ru-RU" altLang="ru-RU" sz="2400" dirty="0"/>
              <a:t>– это семейство «гибких» подходов к разработке программного обеспечения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6F566D-4D2F-4BA5-8AEC-EA96CD3D6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16832"/>
            <a:ext cx="8229600" cy="45363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dirty="0" err="1"/>
              <a:t>Agile</a:t>
            </a:r>
            <a:r>
              <a:rPr lang="ru-RU" altLang="ru-RU" sz="2800" dirty="0"/>
              <a:t> предполагает, что при реализации проекта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не нужно опираться только на заранее созданные подробные планы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важно ориентироваться на постоянно меняющиеся условия внешней и внутренней среды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учитывать обратную связь от заказчиков и пользователей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К отдельным agile-подходам относятся </a:t>
            </a:r>
            <a:endParaRPr lang="en-US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ru-RU" sz="2800" b="1"/>
              <a:t>                    </a:t>
            </a:r>
            <a:r>
              <a:rPr lang="ru-RU" altLang="ru-RU" sz="2800" b="1"/>
              <a:t>scrum</a:t>
            </a:r>
            <a:r>
              <a:rPr lang="ru-RU" altLang="ru-RU" sz="2800" dirty="0"/>
              <a:t> и </a:t>
            </a:r>
            <a:r>
              <a:rPr lang="ru-RU" altLang="ru-RU" sz="2800" b="1" dirty="0" err="1"/>
              <a:t>kanban</a:t>
            </a:r>
            <a:endParaRPr lang="ru-RU" altLang="ru-RU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7D75C-843C-481E-9408-2AE7821D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Применение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E85E5-6D9B-46AE-8139-0C49BBD7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7446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Scrum</a:t>
            </a:r>
            <a:endParaRPr lang="ru-RU" sz="2400" dirty="0"/>
          </a:p>
          <a:p>
            <a:r>
              <a:rPr lang="ru-RU" sz="2400" dirty="0"/>
              <a:t>Подходит для крупного проекта (длительность от 3 месяцев), который имеет полную спецификацию и требования перед начало разработки</a:t>
            </a:r>
          </a:p>
          <a:p>
            <a:pPr lvl="1"/>
            <a:r>
              <a:rPr lang="ru-RU" sz="2000" dirty="0"/>
              <a:t>В таком случае команда может составить детальный план разработки и весь процесс поделить на Спринты. </a:t>
            </a:r>
          </a:p>
          <a:p>
            <a:pPr marL="0" indent="0">
              <a:buNone/>
            </a:pPr>
            <a:r>
              <a:rPr lang="en-US" sz="2400" b="1" dirty="0"/>
              <a:t>Kanban</a:t>
            </a:r>
            <a:endParaRPr lang="ru-RU" sz="2400" b="1" dirty="0"/>
          </a:p>
          <a:p>
            <a:r>
              <a:rPr lang="ru-RU" sz="2400" dirty="0"/>
              <a:t>Отлично подходит для небольших проектов, бизнес вебсайтов, где не требуется много времени на планирование</a:t>
            </a:r>
          </a:p>
          <a:p>
            <a:r>
              <a:rPr lang="ru-RU" sz="2400" dirty="0"/>
              <a:t>Также он хорошо подходит для долгосрочных проектов, где нет четкой спецификации, где задания формируется в процессе разработки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759DCA-463B-485E-8418-3B3AFF008BA1}"/>
              </a:ext>
            </a:extLst>
          </p:cNvPr>
          <p:cNvSpPr/>
          <p:nvPr/>
        </p:nvSpPr>
        <p:spPr>
          <a:xfrm>
            <a:off x="455878" y="6114372"/>
            <a:ext cx="822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Очень часто применяется гибридный подход, когда используются лучшие практики с </a:t>
            </a:r>
            <a:r>
              <a:rPr lang="en-US" dirty="0"/>
              <a:t>Kanban</a:t>
            </a:r>
            <a:r>
              <a:rPr lang="ru-RU" dirty="0"/>
              <a:t> и </a:t>
            </a:r>
            <a:r>
              <a:rPr lang="en-US" dirty="0"/>
              <a:t>Scrum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2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Особенности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544616"/>
          </a:xfrm>
        </p:spPr>
        <p:txBody>
          <a:bodyPr/>
          <a:lstStyle/>
          <a:p>
            <a:r>
              <a:rPr lang="ru-RU" sz="2400" dirty="0" err="1"/>
              <a:t>Kanban</a:t>
            </a:r>
            <a:r>
              <a:rPr lang="ru-RU" sz="2400" dirty="0"/>
              <a:t> — это «подход баланса». </a:t>
            </a:r>
          </a:p>
          <a:p>
            <a:r>
              <a:rPr lang="ru-RU" sz="2400" dirty="0"/>
              <a:t>Задача — </a:t>
            </a:r>
            <a:r>
              <a:rPr lang="ru-RU" sz="2400" u="sng" dirty="0"/>
              <a:t>сбалансировать разных специалистов </a:t>
            </a:r>
            <a:r>
              <a:rPr lang="ru-RU" sz="2400" dirty="0"/>
              <a:t>внутри команды и избежать ситуации, когда дизайнеры работают сутками, а разработчики жалуются на отсутствие новых задач</a:t>
            </a:r>
          </a:p>
          <a:p>
            <a:r>
              <a:rPr lang="ru-RU" sz="2400" dirty="0"/>
              <a:t>Вся команда </a:t>
            </a:r>
            <a:r>
              <a:rPr lang="ru-RU" sz="2400" u="sng" dirty="0"/>
              <a:t>едина</a:t>
            </a:r>
            <a:r>
              <a:rPr lang="ru-RU" sz="2400" dirty="0"/>
              <a:t> — в </a:t>
            </a:r>
            <a:r>
              <a:rPr lang="ru-RU" sz="2400" dirty="0" err="1"/>
              <a:t>kanban</a:t>
            </a:r>
            <a:r>
              <a:rPr lang="ru-RU" sz="2400" dirty="0"/>
              <a:t> нет ролей владельца продукта и </a:t>
            </a:r>
            <a:r>
              <a:rPr lang="ru-RU" sz="2400" dirty="0" err="1"/>
              <a:t>scrum</a:t>
            </a:r>
            <a:r>
              <a:rPr lang="ru-RU" sz="2400" dirty="0"/>
              <a:t>-мастера</a:t>
            </a:r>
          </a:p>
          <a:p>
            <a:r>
              <a:rPr lang="ru-RU" sz="2400" dirty="0"/>
              <a:t>Бизнес-процесс делится не на универсальные спринты, а на </a:t>
            </a:r>
            <a:r>
              <a:rPr lang="ru-RU" sz="2400" u="sng" dirty="0"/>
              <a:t>стадии выполнения </a:t>
            </a:r>
            <a:r>
              <a:rPr lang="ru-RU" sz="2400" dirty="0"/>
              <a:t>конкретных задач: «Планируется», «Разрабатывается», «Тестируется», «Завершено»</a:t>
            </a:r>
          </a:p>
          <a:p>
            <a:r>
              <a:rPr lang="ru-RU" sz="2400" dirty="0"/>
              <a:t>Для </a:t>
            </a:r>
            <a:r>
              <a:rPr lang="ru-RU" sz="2400" u="sng" dirty="0"/>
              <a:t>визуализации</a:t>
            </a:r>
            <a:r>
              <a:rPr lang="ru-RU" sz="2400" dirty="0"/>
              <a:t> используют </a:t>
            </a:r>
            <a:r>
              <a:rPr lang="ru-RU" sz="2400" u="sng" dirty="0"/>
              <a:t>доски</a:t>
            </a:r>
            <a:r>
              <a:rPr lang="ru-RU" sz="2400" dirty="0"/>
              <a:t>: физические и электронные – они позволяют сделать рабочий процесс открытым и понятным для всех специалистов</a:t>
            </a:r>
          </a:p>
        </p:txBody>
      </p:sp>
    </p:spTree>
    <p:extLst>
      <p:ext uri="{BB962C8B-B14F-4D97-AF65-F5344CB8AC3E}">
        <p14:creationId xmlns:p14="http://schemas.microsoft.com/office/powerpoint/2010/main" val="3646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7086B-E450-49C7-8723-DB16A684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Примеры визуализации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0A5A33-69A0-475B-AAE2-21108AEE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19251"/>
            <a:ext cx="5616624" cy="35542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7DACDE-5F57-4A2D-8E71-2C3F16D8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07" y="3649380"/>
            <a:ext cx="7444697" cy="31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Основная идея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544616"/>
          </a:xfrm>
        </p:spPr>
        <p:txBody>
          <a:bodyPr/>
          <a:lstStyle/>
          <a:p>
            <a:r>
              <a:rPr lang="ru-RU" sz="2400" dirty="0"/>
              <a:t>Визуализация </a:t>
            </a:r>
          </a:p>
          <a:p>
            <a:r>
              <a:rPr lang="ru-RU" sz="2400" dirty="0"/>
              <a:t>Ограничение объема незавершенной работы (</a:t>
            </a:r>
            <a:r>
              <a:rPr lang="ru-RU" sz="2400" b="1" dirty="0"/>
              <a:t>WIP</a:t>
            </a:r>
            <a:r>
              <a:rPr lang="ru-RU" sz="2400" dirty="0"/>
              <a:t> – </a:t>
            </a:r>
            <a:r>
              <a:rPr lang="ru-RU" sz="2400" dirty="0" err="1"/>
              <a:t>Work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Progress</a:t>
            </a:r>
            <a:r>
              <a:rPr lang="ru-RU" sz="2400" dirty="0"/>
              <a:t>, работы в процессе)</a:t>
            </a:r>
            <a:endParaRPr lang="en-US" sz="2400" dirty="0"/>
          </a:p>
          <a:p>
            <a:pPr lvl="1"/>
            <a:r>
              <a:rPr lang="ru-RU" sz="2000" dirty="0"/>
              <a:t>организация слаженного производственного процесса, в котором не будут простаивать незавершенные задачи</a:t>
            </a:r>
          </a:p>
          <a:p>
            <a:r>
              <a:rPr lang="ru-RU" sz="2400" dirty="0"/>
              <a:t>Достижение максимальной эффективности (или скорости) при перемещении задач от стадии «Выполняется» на стадию «Завершено» </a:t>
            </a:r>
          </a:p>
          <a:p>
            <a:endParaRPr lang="ru-RU" sz="2400" dirty="0"/>
          </a:p>
          <a:p>
            <a:r>
              <a:rPr lang="ru-RU" sz="2400" dirty="0" err="1"/>
              <a:t>Kanban</a:t>
            </a:r>
            <a:r>
              <a:rPr lang="ru-RU" sz="2400" dirty="0"/>
              <a:t>-команды стремятся по максимуму сократить время, которое уходит на выполнение проекта (или пользовательской истории) от начала до конца </a:t>
            </a:r>
          </a:p>
          <a:p>
            <a:pPr lvl="1"/>
            <a:r>
              <a:rPr lang="ru-RU" sz="2000" dirty="0"/>
              <a:t>Для этого они используют доску </a:t>
            </a:r>
            <a:r>
              <a:rPr lang="ru-RU" sz="2000" dirty="0" err="1"/>
              <a:t>Kanban</a:t>
            </a:r>
            <a:r>
              <a:rPr lang="ru-RU" sz="2000" dirty="0"/>
              <a:t> и непрерывно совершенствуют свой рабочий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39454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6579A-CAA8-48C4-9730-C9C4BEDE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F2D26-252F-4D66-AB0A-869BC941C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6632"/>
          </a:xfrm>
        </p:spPr>
        <p:txBody>
          <a:bodyPr/>
          <a:lstStyle/>
          <a:p>
            <a:r>
              <a:rPr lang="ru-RU" sz="2400" dirty="0"/>
              <a:t>Менеджер продукта. </a:t>
            </a:r>
          </a:p>
          <a:p>
            <a:pPr lvl="1"/>
            <a:r>
              <a:rPr lang="ru-RU" sz="2000" dirty="0"/>
              <a:t>Помогает Команде разобраться, что делать в первую очередь.</a:t>
            </a:r>
          </a:p>
          <a:p>
            <a:r>
              <a:rPr lang="ru-RU" sz="2400" dirty="0"/>
              <a:t>Менеджер потока. </a:t>
            </a:r>
          </a:p>
          <a:p>
            <a:pPr lvl="1"/>
            <a:r>
              <a:rPr lang="ru-RU" sz="2000" dirty="0"/>
              <a:t>Организует работу по новым правилам.</a:t>
            </a:r>
          </a:p>
          <a:p>
            <a:endParaRPr lang="ru-RU" sz="2400" dirty="0"/>
          </a:p>
          <a:p>
            <a:r>
              <a:rPr lang="ru-RU" sz="2400" dirty="0"/>
              <a:t>Менеджеры продукта и потока — это роли, а не должности. </a:t>
            </a:r>
          </a:p>
          <a:p>
            <a:r>
              <a:rPr lang="ru-RU" sz="2400" dirty="0"/>
              <a:t>Менеджером может стать кто-то из руководства или простой сотрудник и совместить эту роль с основной работой. </a:t>
            </a:r>
          </a:p>
        </p:txBody>
      </p:sp>
    </p:spTree>
    <p:extLst>
      <p:ext uri="{BB962C8B-B14F-4D97-AF65-F5344CB8AC3E}">
        <p14:creationId xmlns:p14="http://schemas.microsoft.com/office/powerpoint/2010/main" val="287259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Визуализация потока задач. </a:t>
            </a:r>
          </a:p>
          <a:p>
            <a:r>
              <a:rPr lang="ru-RU" sz="2400" dirty="0"/>
              <a:t>Ограничение невыполненных работ. </a:t>
            </a:r>
          </a:p>
          <a:p>
            <a:r>
              <a:rPr lang="ru-RU" sz="2400" dirty="0"/>
              <a:t>Управление рабочим потоком. </a:t>
            </a:r>
          </a:p>
          <a:p>
            <a:r>
              <a:rPr lang="ru-RU" sz="2400" dirty="0"/>
              <a:t>Использование явных правил. </a:t>
            </a:r>
          </a:p>
          <a:p>
            <a:r>
              <a:rPr lang="ru-RU" sz="2400" dirty="0"/>
              <a:t>Введение петли обратной связи. </a:t>
            </a:r>
          </a:p>
          <a:p>
            <a:r>
              <a:rPr lang="ru-RU" sz="2400" dirty="0"/>
              <a:t>Улучшение и эволюция.</a:t>
            </a:r>
          </a:p>
        </p:txBody>
      </p:sp>
    </p:spTree>
    <p:extLst>
      <p:ext uri="{BB962C8B-B14F-4D97-AF65-F5344CB8AC3E}">
        <p14:creationId xmlns:p14="http://schemas.microsoft.com/office/powerpoint/2010/main" val="82251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Визуализация потока задач. </a:t>
            </a:r>
          </a:p>
          <a:p>
            <a:pPr lvl="1"/>
            <a:r>
              <a:rPr lang="ru-RU" sz="2000" dirty="0"/>
              <a:t>Все задачи записываются на видном месте, чтобы в любой момент знать, как обстоят дела.</a:t>
            </a:r>
          </a:p>
          <a:p>
            <a:pPr lvl="1"/>
            <a:r>
              <a:rPr lang="ru-RU" sz="2000" dirty="0"/>
              <a:t>Визуализация бывает разной: доска со стикерами, стол с карточками, таблица в </a:t>
            </a:r>
            <a:r>
              <a:rPr lang="ru-RU" sz="2000" dirty="0" err="1"/>
              <a:t>Excel</a:t>
            </a:r>
            <a:r>
              <a:rPr lang="ru-RU" sz="2000" dirty="0"/>
              <a:t> или программы типа </a:t>
            </a:r>
            <a:r>
              <a:rPr lang="ru-RU" sz="2000" dirty="0" err="1"/>
              <a:t>Trello</a:t>
            </a:r>
            <a:r>
              <a:rPr lang="ru-RU" sz="2000" dirty="0"/>
              <a:t> и </a:t>
            </a:r>
            <a:r>
              <a:rPr lang="ru-RU" sz="2000" dirty="0" err="1"/>
              <a:t>Jira</a:t>
            </a:r>
            <a:r>
              <a:rPr lang="ru-RU" sz="2000" dirty="0"/>
              <a:t>. Правильной или неправильной визуализации нет — хорошо то, что подходит именно вам</a:t>
            </a:r>
          </a:p>
        </p:txBody>
      </p:sp>
    </p:spTree>
    <p:extLst>
      <p:ext uri="{BB962C8B-B14F-4D97-AF65-F5344CB8AC3E}">
        <p14:creationId xmlns:p14="http://schemas.microsoft.com/office/powerpoint/2010/main" val="41962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E4C4-251C-4F1F-BEB6-2F08A87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Практики </a:t>
            </a:r>
            <a:r>
              <a:rPr lang="en-US" sz="3200" dirty="0"/>
              <a:t>Kanban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9DAA-D83B-4066-8940-85AFB47A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 практикам относятся: </a:t>
            </a:r>
          </a:p>
          <a:p>
            <a:r>
              <a:rPr lang="ru-RU" sz="2400" dirty="0"/>
              <a:t>Ограничение невыполненных работ. </a:t>
            </a:r>
          </a:p>
          <a:p>
            <a:pPr lvl="1"/>
            <a:r>
              <a:rPr lang="ru-RU" sz="2000" dirty="0"/>
              <a:t>Особенно ограничивайте количество одновременной работы</a:t>
            </a:r>
          </a:p>
          <a:p>
            <a:pPr lvl="1"/>
            <a:r>
              <a:rPr lang="ru-RU" sz="2000" dirty="0"/>
              <a:t>Проблема: команда много работы выполняет параллельно – это одна из причин, почему проекты растягиваются: силы тратятся не на задачи, а на переключение между ними.</a:t>
            </a:r>
          </a:p>
          <a:p>
            <a:pPr lvl="1"/>
            <a:r>
              <a:rPr lang="ru-RU" sz="2000" dirty="0"/>
              <a:t>Ограничить количество одновременной работы - так повышается эффективность и ускоряется продвижение карточек от статуса «Сделать» до статуса «Готово». </a:t>
            </a:r>
          </a:p>
          <a:p>
            <a:pPr lvl="1"/>
            <a:r>
              <a:rPr lang="ru-RU" sz="2000" dirty="0"/>
              <a:t>Рекомендуется зафиксировать количество текущих задач и взять это число за начальное ограничение</a:t>
            </a:r>
          </a:p>
          <a:p>
            <a:pPr lvl="1"/>
            <a:r>
              <a:rPr lang="ru-RU" sz="2000" dirty="0" err="1"/>
              <a:t>Приоритизируйте</a:t>
            </a:r>
            <a:r>
              <a:rPr lang="ru-RU" sz="2000" dirty="0"/>
              <a:t> задачи. Можно пометить карточки цветом, расположить в определённом порядке или составить рейтинг с баллами. </a:t>
            </a:r>
          </a:p>
        </p:txBody>
      </p:sp>
    </p:spTree>
    <p:extLst>
      <p:ext uri="{BB962C8B-B14F-4D97-AF65-F5344CB8AC3E}">
        <p14:creationId xmlns:p14="http://schemas.microsoft.com/office/powerpoint/2010/main" val="748092949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5565</TotalTime>
  <Words>1055</Words>
  <Application>Microsoft Office PowerPoint</Application>
  <PresentationFormat>Экран (4:3)</PresentationFormat>
  <Paragraphs>142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Wingdings</vt:lpstr>
      <vt:lpstr>Пиксел</vt:lpstr>
      <vt:lpstr>Kanban - канбан</vt:lpstr>
      <vt:lpstr>Agile (agile software development) – это семейство «гибких» подходов к разработке программного обеспечения</vt:lpstr>
      <vt:lpstr>Особенности </vt:lpstr>
      <vt:lpstr>Примеры визуализации</vt:lpstr>
      <vt:lpstr>Основная идея Kanban </vt:lpstr>
      <vt:lpstr>Роли</vt:lpstr>
      <vt:lpstr>Практики Kanban </vt:lpstr>
      <vt:lpstr>Практики Kanban </vt:lpstr>
      <vt:lpstr>Практики Kanban </vt:lpstr>
      <vt:lpstr>Практики Kanban </vt:lpstr>
      <vt:lpstr>Практики Kanban </vt:lpstr>
      <vt:lpstr>Практики Kanban </vt:lpstr>
      <vt:lpstr>Практики Kanban </vt:lpstr>
      <vt:lpstr>Модель Kanban </vt:lpstr>
      <vt:lpstr>Доска Kanban </vt:lpstr>
      <vt:lpstr>Доска Kanban </vt:lpstr>
      <vt:lpstr>Доска Kanban </vt:lpstr>
      <vt:lpstr>Доска Kanban </vt:lpstr>
      <vt:lpstr>Сравнение Scrum и  Kanban </vt:lpstr>
      <vt:lpstr>Применение </vt:lpstr>
      <vt:lpstr>Презентация PowerPoint</vt:lpstr>
    </vt:vector>
  </TitlesOfParts>
  <Company>Kontora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 (RUP)</dc:title>
  <dc:creator>tools</dc:creator>
  <cp:lastModifiedBy>niko os</cp:lastModifiedBy>
  <cp:revision>103</cp:revision>
  <dcterms:created xsi:type="dcterms:W3CDTF">2008-10-01T11:13:35Z</dcterms:created>
  <dcterms:modified xsi:type="dcterms:W3CDTF">2024-04-14T07:50:57Z</dcterms:modified>
</cp:coreProperties>
</file>