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F41D-F4B4-436F-940B-EAA9649F4280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65BB-6E7E-4FDC-A11C-4428153DE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98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F41D-F4B4-436F-940B-EAA9649F4280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65BB-6E7E-4FDC-A11C-4428153DE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F41D-F4B4-436F-940B-EAA9649F4280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65BB-6E7E-4FDC-A11C-4428153DE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7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F41D-F4B4-436F-940B-EAA9649F4280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65BB-6E7E-4FDC-A11C-4428153DE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61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F41D-F4B4-436F-940B-EAA9649F4280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65BB-6E7E-4FDC-A11C-4428153DE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3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F41D-F4B4-436F-940B-EAA9649F4280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65BB-6E7E-4FDC-A11C-4428153DE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71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F41D-F4B4-436F-940B-EAA9649F4280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65BB-6E7E-4FDC-A11C-4428153DE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12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F41D-F4B4-436F-940B-EAA9649F4280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65BB-6E7E-4FDC-A11C-4428153DE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66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F41D-F4B4-436F-940B-EAA9649F4280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65BB-6E7E-4FDC-A11C-4428153DE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7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F41D-F4B4-436F-940B-EAA9649F4280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65BB-6E7E-4FDC-A11C-4428153DE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7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F41D-F4B4-436F-940B-EAA9649F4280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65BB-6E7E-4FDC-A11C-4428153DE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2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F41D-F4B4-436F-940B-EAA9649F4280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965BB-6E7E-4FDC-A11C-4428153DE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30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3309" y="34037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Доклад на тему: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b="1" dirty="0"/>
              <a:t>«Методы программной инженерии в проектировании ИС»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/>
              <a:t>по дисциплине: «Архитектура информационных систем». 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56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мнение по методам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Эти три темы не являются изолированными ,скорее они выделены исходя из их значимости и на основе определенных достаточно явных индивидуальных особенностей. Например, объектно-ориентированный подход может включать формально-технический и использовать </a:t>
            </a:r>
            <a:r>
              <a:rPr lang="ru-RU" dirty="0" err="1"/>
              <a:t>прототипирование</a:t>
            </a:r>
            <a:r>
              <a:rPr lang="ru-RU" dirty="0"/>
              <a:t> для проверки и аттестации. Так же как и инструменты, методы программной инженерии постоянно эволюционируют.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22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инженерии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b="1" dirty="0" smtClean="0"/>
              <a:t>Инструменты </a:t>
            </a:r>
            <a:r>
              <a:rPr lang="ru-RU" sz="3600" b="1" dirty="0"/>
              <a:t>инженерии ПО  </a:t>
            </a:r>
            <a:r>
              <a:rPr lang="ru-RU" sz="3600" dirty="0"/>
              <a:t>обеспечивают автоматизированную поддержку процессов разработки ПО и включают множество разных инструментов, охватывающих все процессы ЖЦ.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15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Инструменты работы с требованиями (</a:t>
            </a:r>
            <a:r>
              <a:rPr lang="ru-RU" i="1" dirty="0" err="1"/>
              <a:t>Software</a:t>
            </a:r>
            <a:r>
              <a:rPr lang="ru-RU" i="1" dirty="0"/>
              <a:t> </a:t>
            </a:r>
            <a:r>
              <a:rPr lang="ru-RU" i="1" dirty="0" err="1"/>
              <a:t>Requirements</a:t>
            </a:r>
            <a:r>
              <a:rPr lang="ru-RU" i="1" dirty="0"/>
              <a:t> </a:t>
            </a:r>
            <a:r>
              <a:rPr lang="ru-RU" i="1" dirty="0" err="1"/>
              <a:t>Tools</a:t>
            </a:r>
            <a:r>
              <a:rPr lang="ru-RU" i="1" dirty="0"/>
              <a:t>)</a:t>
            </a:r>
            <a:r>
              <a:rPr lang="ru-RU" dirty="0"/>
              <a:t> - это: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инструменты разработки (</a:t>
            </a:r>
            <a:r>
              <a:rPr lang="ru-RU" i="1" dirty="0" err="1"/>
              <a:t>Requirement</a:t>
            </a:r>
            <a:r>
              <a:rPr lang="ru-RU" i="1" dirty="0"/>
              <a:t> </a:t>
            </a:r>
            <a:r>
              <a:rPr lang="ru-RU" i="1" dirty="0" err="1"/>
              <a:t>Development</a:t>
            </a:r>
            <a:r>
              <a:rPr lang="ru-RU" dirty="0"/>
              <a:t>) управления требованиями (</a:t>
            </a:r>
            <a:r>
              <a:rPr lang="ru-RU" i="1" dirty="0" err="1"/>
              <a:t>Requirement</a:t>
            </a:r>
            <a:r>
              <a:rPr lang="ru-RU" i="1" dirty="0"/>
              <a:t> </a:t>
            </a:r>
            <a:r>
              <a:rPr lang="ru-RU" i="1" dirty="0" err="1"/>
              <a:t>Management</a:t>
            </a:r>
            <a:r>
              <a:rPr lang="ru-RU" dirty="0"/>
              <a:t>) для анализа, сбора, специфицирования и проверки требований. Например, в модели CMMI </a:t>
            </a:r>
            <a:r>
              <a:rPr lang="ru-RU" i="1" dirty="0" err="1"/>
              <a:t>Staged</a:t>
            </a:r>
            <a:r>
              <a:rPr lang="ru-RU" dirty="0"/>
              <a:t> на 2-м уровне зрелости находится управлении требованиями, а на 3-м уровне - разработка требований;</a:t>
            </a:r>
          </a:p>
          <a:p>
            <a:pPr lvl="0"/>
            <a:r>
              <a:rPr lang="ru-RU" dirty="0"/>
              <a:t>инструменты </a:t>
            </a:r>
            <a:r>
              <a:rPr lang="ru-RU" i="1" dirty="0"/>
              <a:t>трассировки требований</a:t>
            </a:r>
            <a:r>
              <a:rPr lang="ru-RU" dirty="0"/>
              <a:t> (</a:t>
            </a:r>
            <a:r>
              <a:rPr lang="ru-RU" dirty="0" err="1"/>
              <a:t>Requirement</a:t>
            </a:r>
            <a:r>
              <a:rPr lang="ru-RU" dirty="0"/>
              <a:t> </a:t>
            </a:r>
            <a:r>
              <a:rPr lang="ru-RU" i="1" dirty="0" err="1"/>
              <a:t>traceability</a:t>
            </a:r>
            <a:r>
              <a:rPr lang="ru-RU" dirty="0"/>
              <a:t> </a:t>
            </a:r>
            <a:r>
              <a:rPr lang="ru-RU" dirty="0" err="1"/>
              <a:t>tools</a:t>
            </a:r>
            <a:r>
              <a:rPr lang="ru-RU" dirty="0"/>
              <a:t>) являются неотъемлемой частью работы с требованиями, их функциональное содержание зависит от сложности проектов и уровня зрелости процессов.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94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619" y="221673"/>
            <a:ext cx="11095182" cy="65116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1" dirty="0"/>
              <a:t>Инструменты проектирования (</a:t>
            </a:r>
            <a:r>
              <a:rPr lang="ru-RU" i="1" dirty="0" err="1"/>
              <a:t>Software</a:t>
            </a:r>
            <a:r>
              <a:rPr lang="ru-RU" i="1" dirty="0"/>
              <a:t> </a:t>
            </a:r>
            <a:r>
              <a:rPr lang="ru-RU" i="1" dirty="0" err="1"/>
              <a:t>Design</a:t>
            </a:r>
            <a:r>
              <a:rPr lang="ru-RU" i="1" dirty="0"/>
              <a:t> </a:t>
            </a:r>
            <a:r>
              <a:rPr lang="ru-RU" i="1" dirty="0" err="1"/>
              <a:t>Tools</a:t>
            </a:r>
            <a:r>
              <a:rPr lang="ru-RU" i="1" dirty="0"/>
              <a:t>)</a:t>
            </a:r>
            <a:r>
              <a:rPr lang="ru-RU" dirty="0"/>
              <a:t> - это инструменты для создания ПО с применением базовых нотаций (</a:t>
            </a:r>
            <a:r>
              <a:rPr lang="ru-RU" i="1" dirty="0"/>
              <a:t>SADT</a:t>
            </a:r>
            <a:r>
              <a:rPr lang="ru-RU" dirty="0"/>
              <a:t>/</a:t>
            </a:r>
            <a:r>
              <a:rPr lang="ru-RU" i="1" dirty="0"/>
              <a:t>IDEF</a:t>
            </a:r>
            <a:r>
              <a:rPr lang="ru-RU" dirty="0"/>
              <a:t>, UML, </a:t>
            </a:r>
            <a:r>
              <a:rPr lang="ru-RU" dirty="0" err="1"/>
              <a:t>Microsoft</a:t>
            </a:r>
            <a:r>
              <a:rPr lang="ru-RU" dirty="0"/>
              <a:t> DSL, </a:t>
            </a:r>
            <a:r>
              <a:rPr lang="ru-RU" dirty="0" err="1"/>
              <a:t>Oracle</a:t>
            </a:r>
            <a:r>
              <a:rPr lang="ru-RU" dirty="0"/>
              <a:t> и т.п.).</a:t>
            </a:r>
          </a:p>
          <a:p>
            <a:pPr marL="0" indent="0">
              <a:buNone/>
            </a:pPr>
            <a:r>
              <a:rPr lang="ru-RU" i="1" dirty="0"/>
              <a:t>Инструменты конструирования ПО (</a:t>
            </a:r>
            <a:r>
              <a:rPr lang="ru-RU" i="1" dirty="0" err="1"/>
              <a:t>Software</a:t>
            </a:r>
            <a:r>
              <a:rPr lang="ru-RU" i="1" dirty="0"/>
              <a:t> </a:t>
            </a:r>
            <a:r>
              <a:rPr lang="ru-RU" i="1" dirty="0" err="1"/>
              <a:t>Construction</a:t>
            </a:r>
            <a:r>
              <a:rPr lang="ru-RU" i="1" dirty="0"/>
              <a:t> </a:t>
            </a:r>
            <a:r>
              <a:rPr lang="ru-RU" i="1" dirty="0" err="1"/>
              <a:t>Tools</a:t>
            </a:r>
            <a:r>
              <a:rPr lang="ru-RU" i="1" dirty="0"/>
              <a:t>)</a:t>
            </a:r>
            <a:r>
              <a:rPr lang="ru-RU" dirty="0"/>
              <a:t> - это инструменты для производства, трансляции программ и машинного выполнения. К ним относятся:</a:t>
            </a:r>
          </a:p>
          <a:p>
            <a:pPr lvl="0"/>
            <a:r>
              <a:rPr lang="ru-RU" dirty="0"/>
              <a:t>редакторы (</a:t>
            </a:r>
            <a:r>
              <a:rPr lang="ru-RU" i="1" dirty="0" err="1"/>
              <a:t>program</a:t>
            </a:r>
            <a:r>
              <a:rPr lang="ru-RU" i="1" dirty="0"/>
              <a:t> </a:t>
            </a:r>
            <a:r>
              <a:rPr lang="ru-RU" i="1" dirty="0" err="1"/>
              <a:t>editors</a:t>
            </a:r>
            <a:r>
              <a:rPr lang="ru-RU" dirty="0"/>
              <a:t>) для создания и модификации программ, и редакторы "общего назначения" (UNIX и UNIX-подобные среды);</a:t>
            </a:r>
          </a:p>
          <a:p>
            <a:pPr lvl="0"/>
            <a:r>
              <a:rPr lang="ru-RU" dirty="0"/>
              <a:t>компиляторы и генераторы кода (</a:t>
            </a:r>
            <a:r>
              <a:rPr lang="ru-RU" dirty="0" err="1"/>
              <a:t>compilers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 </a:t>
            </a:r>
            <a:r>
              <a:rPr lang="ru-RU" i="1" dirty="0" err="1"/>
              <a:t>code</a:t>
            </a:r>
            <a:r>
              <a:rPr lang="ru-RU" i="1" dirty="0"/>
              <a:t> </a:t>
            </a:r>
            <a:r>
              <a:rPr lang="ru-RU" i="1" dirty="0" err="1"/>
              <a:t>generators</a:t>
            </a:r>
            <a:r>
              <a:rPr lang="ru-RU" dirty="0"/>
              <a:t>) как самостоятельные средства объединения в интегрированной среде программных компонентов для получения выходного продукта с использованием препроцессоров, сборщиков, загрузчиков и др.;</a:t>
            </a:r>
          </a:p>
          <a:p>
            <a:pPr lvl="0"/>
            <a:r>
              <a:rPr lang="ru-RU" dirty="0"/>
              <a:t>интерпретаторы (</a:t>
            </a:r>
            <a:r>
              <a:rPr lang="ru-RU" dirty="0" err="1"/>
              <a:t>interpreters</a:t>
            </a:r>
            <a:r>
              <a:rPr lang="ru-RU" dirty="0"/>
              <a:t>) обеспечивают исполнение программ путем эмуляции, предоставляя для исполнения программ контролируемое и наблюдаемое окружение. Наметилась </a:t>
            </a:r>
            <a:r>
              <a:rPr lang="ru-RU" dirty="0" err="1"/>
              <a:t>тенденотладчики</a:t>
            </a:r>
            <a:r>
              <a:rPr lang="ru-RU" dirty="0"/>
              <a:t> (</a:t>
            </a:r>
            <a:r>
              <a:rPr lang="ru-RU" dirty="0" err="1"/>
              <a:t>debuggers</a:t>
            </a:r>
            <a:r>
              <a:rPr lang="ru-RU" dirty="0"/>
              <a:t>) для проверки правильности описания исходных программ и устранения ошибок;</a:t>
            </a:r>
          </a:p>
          <a:p>
            <a:pPr lvl="0"/>
            <a:r>
              <a:rPr lang="ru-RU" dirty="0"/>
              <a:t>интегрированные среды разработки (IDE - </a:t>
            </a:r>
            <a:r>
              <a:rPr lang="ru-RU" dirty="0" err="1"/>
              <a:t>integrated</a:t>
            </a:r>
            <a:r>
              <a:rPr lang="ru-RU" dirty="0"/>
              <a:t> </a:t>
            </a:r>
            <a:r>
              <a:rPr lang="ru-RU" i="1" dirty="0" err="1"/>
              <a:t>developers</a:t>
            </a:r>
            <a:r>
              <a:rPr lang="ru-RU" i="1" dirty="0"/>
              <a:t> </a:t>
            </a:r>
            <a:r>
              <a:rPr lang="ru-RU" i="1" dirty="0" err="1"/>
              <a:t>environment</a:t>
            </a:r>
            <a:r>
              <a:rPr lang="ru-RU" dirty="0"/>
              <a:t>), библиотеки компонент (</a:t>
            </a:r>
            <a:r>
              <a:rPr lang="ru-RU" dirty="0" err="1"/>
              <a:t>libraries</a:t>
            </a:r>
            <a:r>
              <a:rPr lang="ru-RU" dirty="0"/>
              <a:t> </a:t>
            </a:r>
            <a:r>
              <a:rPr lang="ru-RU" dirty="0" err="1"/>
              <a:t>components</a:t>
            </a:r>
            <a:r>
              <a:rPr lang="ru-RU" dirty="0"/>
              <a:t>), без которых не может проводится процесс разработки ПС, программные платформы (</a:t>
            </a:r>
            <a:r>
              <a:rPr lang="ru-RU" dirty="0" err="1"/>
              <a:t>Java</a:t>
            </a:r>
            <a:r>
              <a:rPr lang="ru-RU" dirty="0"/>
              <a:t>, J2EE и </a:t>
            </a:r>
            <a:r>
              <a:rPr lang="ru-RU" dirty="0" err="1"/>
              <a:t>Microsoft</a:t>
            </a:r>
            <a:r>
              <a:rPr lang="ru-RU" dirty="0"/>
              <a:t> .NET) и платформа распределенных вычислений (CORBA и </a:t>
            </a:r>
            <a:r>
              <a:rPr lang="ru-RU" dirty="0" err="1"/>
              <a:t>WebServices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11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Инструменты тестирования (</a:t>
            </a:r>
            <a:r>
              <a:rPr lang="ru-RU" i="1" dirty="0" err="1"/>
              <a:t>Software</a:t>
            </a:r>
            <a:r>
              <a:rPr lang="ru-RU" i="1" dirty="0"/>
              <a:t> </a:t>
            </a:r>
            <a:r>
              <a:rPr lang="ru-RU" i="1" dirty="0" err="1"/>
              <a:t>Testing</a:t>
            </a:r>
            <a:r>
              <a:rPr lang="ru-RU" i="1" dirty="0"/>
              <a:t> </a:t>
            </a:r>
            <a:r>
              <a:rPr lang="ru-RU" i="1" dirty="0" err="1"/>
              <a:t>Tools</a:t>
            </a:r>
            <a:r>
              <a:rPr lang="ru-RU" i="1" dirty="0"/>
              <a:t>) </a:t>
            </a:r>
            <a:r>
              <a:rPr lang="ru-RU" dirty="0"/>
              <a:t>это: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генераторы тестов (</a:t>
            </a:r>
            <a:r>
              <a:rPr lang="ru-RU" i="1" dirty="0" err="1"/>
              <a:t>test</a:t>
            </a:r>
            <a:r>
              <a:rPr lang="ru-RU" i="1" dirty="0"/>
              <a:t> </a:t>
            </a:r>
            <a:r>
              <a:rPr lang="ru-RU" i="1" dirty="0" err="1"/>
              <a:t>generators</a:t>
            </a:r>
            <a:r>
              <a:rPr lang="ru-RU" dirty="0"/>
              <a:t>), помогающие в разработке сценариев тестирования;</a:t>
            </a:r>
          </a:p>
          <a:p>
            <a:pPr lvl="0"/>
            <a:r>
              <a:rPr lang="ru-RU" dirty="0"/>
              <a:t>средства выполнения тестов (</a:t>
            </a:r>
            <a:r>
              <a:rPr lang="ru-RU" i="1" dirty="0" err="1"/>
              <a:t>test</a:t>
            </a:r>
            <a:r>
              <a:rPr lang="ru-RU" i="1" dirty="0"/>
              <a:t> </a:t>
            </a:r>
            <a:r>
              <a:rPr lang="ru-RU" i="1" dirty="0" err="1"/>
              <a:t>execution</a:t>
            </a:r>
            <a:r>
              <a:rPr lang="ru-RU" dirty="0"/>
              <a:t> </a:t>
            </a:r>
            <a:r>
              <a:rPr lang="ru-RU" dirty="0" err="1"/>
              <a:t>frameworks</a:t>
            </a:r>
            <a:r>
              <a:rPr lang="ru-RU" dirty="0"/>
              <a:t>) обеспечивают выполнение тестовых сценариев и отслеживают поведение объектов тестирования;</a:t>
            </a:r>
          </a:p>
          <a:p>
            <a:pPr lvl="0"/>
            <a:r>
              <a:rPr lang="ru-RU" dirty="0"/>
              <a:t>инструменты оценки тестов (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evaluation</a:t>
            </a:r>
            <a:r>
              <a:rPr lang="ru-RU" dirty="0"/>
              <a:t> </a:t>
            </a:r>
            <a:r>
              <a:rPr lang="ru-RU" dirty="0" err="1"/>
              <a:t>tools</a:t>
            </a:r>
            <a:r>
              <a:rPr lang="ru-RU" dirty="0"/>
              <a:t>) поддерживают оценку результатов выполнения тестов и степени соответствия поведения тестируемого объекта ожидаемому поведению;</a:t>
            </a:r>
          </a:p>
          <a:p>
            <a:pPr lvl="0"/>
            <a:r>
              <a:rPr lang="ru-RU" dirty="0"/>
              <a:t>средства управления тестами (</a:t>
            </a:r>
            <a:r>
              <a:rPr lang="ru-RU" i="1" dirty="0" err="1"/>
              <a:t>test</a:t>
            </a:r>
            <a:r>
              <a:rPr lang="ru-RU" i="1" dirty="0"/>
              <a:t> </a:t>
            </a:r>
            <a:r>
              <a:rPr lang="ru-RU" i="1" dirty="0" err="1"/>
              <a:t>management</a:t>
            </a:r>
            <a:r>
              <a:rPr lang="ru-RU" i="1" dirty="0"/>
              <a:t> </a:t>
            </a:r>
            <a:r>
              <a:rPr lang="ru-RU" i="1" dirty="0" err="1"/>
              <a:t>tools</a:t>
            </a:r>
            <a:r>
              <a:rPr lang="ru-RU" dirty="0"/>
              <a:t>) обеспечивают инженерию процесса тестирования ПО;</a:t>
            </a:r>
          </a:p>
          <a:p>
            <a:pPr lvl="0"/>
            <a:r>
              <a:rPr lang="ru-RU" dirty="0"/>
              <a:t>инструменты анализа производительности (</a:t>
            </a:r>
            <a:r>
              <a:rPr lang="ru-RU" i="1" dirty="0" err="1"/>
              <a:t>performance</a:t>
            </a:r>
            <a:r>
              <a:rPr lang="ru-RU" i="1" dirty="0"/>
              <a:t> </a:t>
            </a:r>
            <a:r>
              <a:rPr lang="ru-RU" i="1" dirty="0" err="1"/>
              <a:t>analysis</a:t>
            </a:r>
            <a:r>
              <a:rPr lang="ru-RU" dirty="0"/>
              <a:t> </a:t>
            </a:r>
            <a:r>
              <a:rPr lang="ru-RU" dirty="0" err="1"/>
              <a:t>tools</a:t>
            </a:r>
            <a:r>
              <a:rPr lang="ru-RU" dirty="0"/>
              <a:t>), количественной ее оценки и оценки поведения программ в процессе выполнения.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47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Инструменты сопровождения (</a:t>
            </a:r>
            <a:r>
              <a:rPr lang="ru-RU" i="1" dirty="0" err="1"/>
              <a:t>Software</a:t>
            </a:r>
            <a:r>
              <a:rPr lang="ru-RU" i="1" dirty="0"/>
              <a:t> </a:t>
            </a:r>
            <a:r>
              <a:rPr lang="ru-RU" i="1" dirty="0" err="1"/>
              <a:t>Maintenance</a:t>
            </a:r>
            <a:r>
              <a:rPr lang="ru-RU" i="1" dirty="0"/>
              <a:t> </a:t>
            </a:r>
            <a:r>
              <a:rPr lang="ru-RU" i="1" dirty="0" err="1"/>
              <a:t>Tools</a:t>
            </a:r>
            <a:r>
              <a:rPr lang="ru-RU" i="1" dirty="0"/>
              <a:t>) </a:t>
            </a:r>
            <a:r>
              <a:rPr lang="ru-RU" dirty="0"/>
              <a:t>включают в себя: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инструменты облегчения понимания (</a:t>
            </a:r>
            <a:r>
              <a:rPr lang="ru-RU" i="1" dirty="0" err="1"/>
              <a:t>comprehension</a:t>
            </a:r>
            <a:r>
              <a:rPr lang="ru-RU" dirty="0"/>
              <a:t> </a:t>
            </a:r>
            <a:r>
              <a:rPr lang="ru-RU" dirty="0" err="1"/>
              <a:t>tools</a:t>
            </a:r>
            <a:r>
              <a:rPr lang="ru-RU" dirty="0"/>
              <a:t>) программ, например, различные средства визуализации;</a:t>
            </a:r>
          </a:p>
          <a:p>
            <a:pPr lvl="0"/>
            <a:r>
              <a:rPr lang="ru-RU" dirty="0"/>
              <a:t>инструменты </a:t>
            </a:r>
            <a:r>
              <a:rPr lang="ru-RU" dirty="0" err="1"/>
              <a:t>реинжинерии</a:t>
            </a:r>
            <a:r>
              <a:rPr lang="ru-RU" dirty="0"/>
              <a:t> (</a:t>
            </a:r>
            <a:r>
              <a:rPr lang="ru-RU" dirty="0" err="1"/>
              <a:t>reengineering</a:t>
            </a:r>
            <a:r>
              <a:rPr lang="ru-RU" dirty="0"/>
              <a:t> </a:t>
            </a:r>
            <a:r>
              <a:rPr lang="ru-RU" dirty="0" err="1"/>
              <a:t>tools</a:t>
            </a:r>
            <a:r>
              <a:rPr lang="ru-RU" dirty="0"/>
              <a:t>) поддерживают деятельность по </a:t>
            </a:r>
            <a:r>
              <a:rPr lang="ru-RU" dirty="0" err="1"/>
              <a:t>реинжинерии</a:t>
            </a:r>
            <a:r>
              <a:rPr lang="ru-RU" dirty="0"/>
              <a:t> и обратной инженерии (</a:t>
            </a:r>
            <a:r>
              <a:rPr lang="ru-RU" i="1" dirty="0" err="1"/>
              <a:t>reverse</a:t>
            </a:r>
            <a:r>
              <a:rPr lang="ru-RU" i="1" dirty="0"/>
              <a:t> </a:t>
            </a:r>
            <a:r>
              <a:rPr lang="ru-RU" i="1" dirty="0" err="1"/>
              <a:t>engineering</a:t>
            </a:r>
            <a:r>
              <a:rPr lang="ru-RU" dirty="0"/>
              <a:t>) для восстановления (артефактов, спецификация, архитектуры) стареющего ПО и генерации нового продукта.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74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Инструменты конфигурационного управления (</a:t>
            </a:r>
            <a:r>
              <a:rPr lang="ru-RU" i="1" dirty="0" err="1"/>
              <a:t>Software</a:t>
            </a:r>
            <a:r>
              <a:rPr lang="ru-RU" i="1" dirty="0"/>
              <a:t> </a:t>
            </a:r>
            <a:r>
              <a:rPr lang="ru-RU" i="1" dirty="0" err="1"/>
              <a:t>Configuration</a:t>
            </a:r>
            <a:r>
              <a:rPr lang="ru-RU" i="1" dirty="0"/>
              <a:t> </a:t>
            </a:r>
            <a:r>
              <a:rPr lang="ru-RU" i="1" dirty="0" err="1"/>
              <a:t>Management</a:t>
            </a:r>
            <a:r>
              <a:rPr lang="ru-RU" i="1" dirty="0"/>
              <a:t> </a:t>
            </a:r>
            <a:r>
              <a:rPr lang="ru-RU" i="1" dirty="0" err="1"/>
              <a:t>Tools</a:t>
            </a:r>
            <a:r>
              <a:rPr lang="ru-RU" i="1" dirty="0"/>
              <a:t>)</a:t>
            </a:r>
            <a:r>
              <a:rPr lang="ru-RU" dirty="0"/>
              <a:t> - это: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инструменты отслеживания (</a:t>
            </a:r>
            <a:r>
              <a:rPr lang="ru-RU" dirty="0" err="1"/>
              <a:t>tracking</a:t>
            </a:r>
            <a:r>
              <a:rPr lang="ru-RU" dirty="0"/>
              <a:t>) дефектов;</a:t>
            </a:r>
          </a:p>
          <a:p>
            <a:pPr lvl="0"/>
            <a:r>
              <a:rPr lang="ru-RU" dirty="0"/>
              <a:t>инструменты управления версиями;</a:t>
            </a:r>
          </a:p>
          <a:p>
            <a:pPr lvl="0"/>
            <a:r>
              <a:rPr lang="ru-RU" dirty="0"/>
              <a:t>инструменты управления сборкой, выпуском версии (конфигурации) продукта его инсталляции.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82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Инструменты управления инженерной деятельностью (</a:t>
            </a:r>
            <a:r>
              <a:rPr lang="ru-RU" i="1" dirty="0" err="1"/>
              <a:t>Software</a:t>
            </a:r>
            <a:r>
              <a:rPr lang="ru-RU" i="1" dirty="0"/>
              <a:t> </a:t>
            </a:r>
            <a:r>
              <a:rPr lang="ru-RU" i="1" dirty="0" err="1"/>
              <a:t>Engineering</a:t>
            </a:r>
            <a:r>
              <a:rPr lang="ru-RU" i="1" dirty="0"/>
              <a:t> </a:t>
            </a:r>
            <a:r>
              <a:rPr lang="ru-RU" i="1" dirty="0" err="1"/>
              <a:t>Management</a:t>
            </a:r>
            <a:r>
              <a:rPr lang="ru-RU" i="1" dirty="0"/>
              <a:t> </a:t>
            </a:r>
            <a:r>
              <a:rPr lang="ru-RU" i="1" dirty="0" err="1"/>
              <a:t>Tools</a:t>
            </a:r>
            <a:r>
              <a:rPr lang="ru-RU" i="1" dirty="0"/>
              <a:t>) </a:t>
            </a:r>
            <a:r>
              <a:rPr lang="ru-RU" dirty="0"/>
              <a:t>состоят из: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инструментов планирования и отслеживания проектов, количественной оценки усилий и стоимости работ проекта (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Project</a:t>
            </a:r>
            <a:r>
              <a:rPr lang="ru-RU" dirty="0"/>
              <a:t> 2003);</a:t>
            </a:r>
          </a:p>
          <a:p>
            <a:pPr lvl="0"/>
            <a:r>
              <a:rPr lang="ru-RU" dirty="0"/>
              <a:t>инструментов управления рисками используются для идентификации, мониторинга рисков и оценки нанесенного вреда;</a:t>
            </a:r>
          </a:p>
          <a:p>
            <a:pPr lvl="0"/>
            <a:r>
              <a:rPr lang="ru-RU" dirty="0"/>
              <a:t>инструментов количественной оценки свойств ПО путем ведения измерений и расчета окончательного значения надежности и качества.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79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Инструменты поддержки процессов (</a:t>
            </a:r>
            <a:r>
              <a:rPr lang="ru-RU" i="1" dirty="0" err="1"/>
              <a:t>Software</a:t>
            </a:r>
            <a:r>
              <a:rPr lang="ru-RU" i="1" dirty="0"/>
              <a:t> </a:t>
            </a:r>
            <a:r>
              <a:rPr lang="ru-RU" i="1" dirty="0" err="1"/>
              <a:t>Engineering</a:t>
            </a:r>
            <a:r>
              <a:rPr lang="ru-RU" i="1" dirty="0"/>
              <a:t> </a:t>
            </a:r>
            <a:r>
              <a:rPr lang="ru-RU" i="1" dirty="0" err="1"/>
              <a:t>Process</a:t>
            </a:r>
            <a:r>
              <a:rPr lang="ru-RU" i="1" dirty="0"/>
              <a:t> </a:t>
            </a:r>
            <a:r>
              <a:rPr lang="ru-RU" i="1" dirty="0" err="1"/>
              <a:t>Tools</a:t>
            </a:r>
            <a:r>
              <a:rPr lang="ru-RU" i="1" dirty="0"/>
              <a:t>) </a:t>
            </a:r>
            <a:r>
              <a:rPr lang="ru-RU" dirty="0"/>
              <a:t>разделены на: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инструменты моделирования и описания моделей ПО (например, UML и его инструменты);</a:t>
            </a:r>
          </a:p>
          <a:p>
            <a:pPr lvl="0"/>
            <a:r>
              <a:rPr lang="ru-RU" dirty="0"/>
              <a:t>инструменты управления программными проектами (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Project</a:t>
            </a:r>
            <a:r>
              <a:rPr lang="ru-RU" dirty="0"/>
              <a:t> 2003);</a:t>
            </a:r>
          </a:p>
          <a:p>
            <a:pPr lvl="0"/>
            <a:r>
              <a:rPr lang="ru-RU" dirty="0"/>
              <a:t>инструменты управления конфигурацией для поддержки версий и всех артефактов проекта.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165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Инструменты обеспечения качества (</a:t>
            </a:r>
            <a:r>
              <a:rPr lang="ru-RU" i="1" dirty="0" err="1"/>
              <a:t>Software</a:t>
            </a:r>
            <a:r>
              <a:rPr lang="ru-RU" i="1" dirty="0"/>
              <a:t> </a:t>
            </a:r>
            <a:r>
              <a:rPr lang="ru-RU" i="1" dirty="0" err="1"/>
              <a:t>Quality</a:t>
            </a:r>
            <a:r>
              <a:rPr lang="ru-RU" i="1" dirty="0"/>
              <a:t> </a:t>
            </a:r>
            <a:r>
              <a:rPr lang="ru-RU" i="1" dirty="0" err="1"/>
              <a:t>Tools</a:t>
            </a:r>
            <a:r>
              <a:rPr lang="ru-RU" i="1" dirty="0"/>
              <a:t>) </a:t>
            </a:r>
            <a:r>
              <a:rPr lang="ru-RU" dirty="0"/>
              <a:t>делятся на две категории: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инструменты инспектирования для поддержки просмотра (</a:t>
            </a:r>
            <a:r>
              <a:rPr lang="ru-RU" dirty="0" err="1"/>
              <a:t>review</a:t>
            </a:r>
            <a:r>
              <a:rPr lang="ru-RU" dirty="0"/>
              <a:t>) и аудита;</a:t>
            </a:r>
          </a:p>
          <a:p>
            <a:r>
              <a:rPr lang="ru-RU" dirty="0"/>
              <a:t>инструменты статического анализа программных артефактов, данных, потоков работ и проверки свойств или артефактов на соответствие заданным характеристикам</a:t>
            </a:r>
          </a:p>
        </p:txBody>
      </p:sp>
    </p:spTree>
    <p:extLst>
      <p:ext uri="{BB962C8B-B14F-4D97-AF65-F5344CB8AC3E}">
        <p14:creationId xmlns:p14="http://schemas.microsoft.com/office/powerpoint/2010/main" val="245842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Основные разделы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Методы программной инженерии в проектировании ИС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Методы обеспечивают проектирование, реализацию и выполнение ПО. Они накладывают некоторые ограничения на инженерию ПО в связи с особенностями применения их нотаций и процедур, а также обеспечивают оценку и проверку процессов и продуктов. Инструменты являются программной поддержкой отдельных методов инженерии ПО и обеспечивают автоматизированное выполнение задач процессов ЖЦ.</a:t>
            </a:r>
          </a:p>
          <a:p>
            <a:pPr marL="0" indent="0">
              <a:buNone/>
            </a:pPr>
            <a:r>
              <a:rPr lang="ru-RU" dirty="0"/>
              <a:t>Область знаний "Методы и инструменты инженерии ПО (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 </a:t>
            </a:r>
            <a:r>
              <a:rPr lang="ru-RU" dirty="0" err="1"/>
              <a:t>Tools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Methods</a:t>
            </a:r>
            <a:r>
              <a:rPr lang="ru-RU" dirty="0"/>
              <a:t>)" состоит из разделов:</a:t>
            </a:r>
          </a:p>
          <a:p>
            <a:pPr lvl="0"/>
            <a:r>
              <a:rPr lang="ru-RU" dirty="0"/>
              <a:t>инструменты инженерии ПО (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 </a:t>
            </a:r>
            <a:r>
              <a:rPr lang="ru-RU" dirty="0" err="1"/>
              <a:t>Tools</a:t>
            </a:r>
            <a:r>
              <a:rPr lang="ru-RU" dirty="0"/>
              <a:t>),</a:t>
            </a:r>
          </a:p>
          <a:p>
            <a:pPr lvl="0"/>
            <a:r>
              <a:rPr lang="ru-RU" dirty="0"/>
              <a:t>методы инженерии ПО</a:t>
            </a:r>
            <a:r>
              <a:rPr lang="en-US" dirty="0"/>
              <a:t> (Software Engineering Methods).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007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008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Дополнительные аспекты инструментального обеспечения (</a:t>
            </a:r>
            <a:r>
              <a:rPr lang="ru-RU" i="1" dirty="0" err="1"/>
              <a:t>Miscellaneous</a:t>
            </a:r>
            <a:r>
              <a:rPr lang="ru-RU" i="1" dirty="0"/>
              <a:t> </a:t>
            </a:r>
            <a:r>
              <a:rPr lang="ru-RU" i="1" dirty="0" err="1"/>
              <a:t>Tool</a:t>
            </a:r>
            <a:r>
              <a:rPr lang="ru-RU" i="1" dirty="0"/>
              <a:t> </a:t>
            </a:r>
            <a:r>
              <a:rPr lang="ru-RU" i="1" dirty="0" err="1"/>
              <a:t>Issues</a:t>
            </a:r>
            <a:r>
              <a:rPr lang="ru-RU" i="1" dirty="0"/>
              <a:t>) </a:t>
            </a:r>
            <a:r>
              <a:rPr lang="ru-RU" dirty="0"/>
              <a:t>соответствуют таким аспектам: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1479"/>
            <a:ext cx="10515600" cy="4351338"/>
          </a:xfrm>
        </p:spPr>
        <p:txBody>
          <a:bodyPr/>
          <a:lstStyle/>
          <a:p>
            <a:pPr lvl="0"/>
            <a:r>
              <a:rPr lang="ru-RU" dirty="0"/>
              <a:t>техники интеграции инструментов (платформ, представлений, процессов, данных и управления) для естественного их сочетания в интегрированной среде</a:t>
            </a:r>
          </a:p>
          <a:p>
            <a:pPr lvl="0"/>
            <a:r>
              <a:rPr lang="ru-RU" dirty="0" err="1"/>
              <a:t>метаинструменты</a:t>
            </a:r>
            <a:r>
              <a:rPr lang="ru-RU" dirty="0"/>
              <a:t> для генерации других инструментов;</a:t>
            </a:r>
          </a:p>
          <a:p>
            <a:pPr lvl="0"/>
            <a:r>
              <a:rPr lang="ru-RU" dirty="0"/>
              <a:t>оценка инструментов при их эволюции.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993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Таким образом, метод программной инженерии — это структурный подход к созданию ПО, который способствует производству высококачественного продукта эффективным в экономическом аспекте способом. </a:t>
            </a:r>
          </a:p>
          <a:p>
            <a:pPr marL="0" indent="0">
              <a:buNone/>
            </a:pPr>
            <a:r>
              <a:rPr lang="ru-RU" dirty="0"/>
              <a:t>В этом определении есть две основные составляющие: </a:t>
            </a:r>
          </a:p>
          <a:p>
            <a:r>
              <a:rPr lang="ru-RU" dirty="0"/>
              <a:t>(а) создание высококачественного продукта и </a:t>
            </a:r>
          </a:p>
          <a:p>
            <a:r>
              <a:rPr lang="ru-RU" dirty="0"/>
              <a:t>(б) экономически эффективным способом. </a:t>
            </a:r>
          </a:p>
          <a:p>
            <a:pPr marL="0" indent="0">
              <a:buNone/>
            </a:pPr>
            <a:r>
              <a:rPr lang="ru-RU" dirty="0"/>
              <a:t>Иными словами, метод – это то, что обеспечивает решение основной задачи программной инженерии: создание качественного продукта при заданных ресурсах времени, бюджета, оборудования, людей.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777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sz="3600" b="1" dirty="0" smtClean="0"/>
              <a:t>1. Какого метода </a:t>
            </a:r>
            <a:r>
              <a:rPr lang="ru-RU" sz="3600" b="1" dirty="0"/>
              <a:t>программной инженерии не существует?</a:t>
            </a:r>
            <a:endParaRPr lang="ru-RU" sz="2800" b="1" dirty="0"/>
          </a:p>
          <a:p>
            <a:pPr marL="1200150" lvl="1" indent="-742950">
              <a:buFont typeface="+mj-lt"/>
              <a:buAutoNum type="alphaLcParenR"/>
            </a:pPr>
            <a:r>
              <a:rPr lang="ru-RU" sz="3600" dirty="0"/>
              <a:t>Эвристического</a:t>
            </a:r>
            <a:endParaRPr lang="ru-RU" dirty="0"/>
          </a:p>
          <a:p>
            <a:pPr marL="1200150" lvl="1" indent="-742950">
              <a:buFont typeface="+mj-lt"/>
              <a:buAutoNum type="alphaLcParenR"/>
            </a:pPr>
            <a:r>
              <a:rPr lang="ru-RU" sz="3600" dirty="0"/>
              <a:t>Логического</a:t>
            </a:r>
            <a:endParaRPr lang="ru-RU" dirty="0"/>
          </a:p>
          <a:p>
            <a:pPr marL="1200150" lvl="1" indent="-742950">
              <a:buFont typeface="+mj-lt"/>
              <a:buAutoNum type="alphaLcParenR"/>
            </a:pPr>
            <a:r>
              <a:rPr lang="ru-RU" sz="3600" dirty="0"/>
              <a:t>Прототипирования</a:t>
            </a:r>
            <a:endParaRPr lang="ru-RU" dirty="0"/>
          </a:p>
          <a:p>
            <a:pPr marL="1200150" lvl="1" indent="-742950">
              <a:buFont typeface="+mj-lt"/>
              <a:buAutoNum type="alphaLcParenR"/>
            </a:pPr>
            <a:r>
              <a:rPr lang="ru-RU" sz="3600" dirty="0"/>
              <a:t>Формального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28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sz="3200" b="1" dirty="0" smtClean="0"/>
              <a:t>2. По </a:t>
            </a:r>
            <a:r>
              <a:rPr lang="ru-RU" sz="3200" b="1" dirty="0"/>
              <a:t>каким причинам формальный метод ограничивался и не использовался на практике долгое время?</a:t>
            </a:r>
            <a:endParaRPr lang="ru-RU" b="1" dirty="0"/>
          </a:p>
          <a:p>
            <a:pPr marL="914400" lvl="1" indent="-457200">
              <a:buFont typeface="+mj-lt"/>
              <a:buAutoNum type="alphaLcParenR"/>
            </a:pPr>
            <a:r>
              <a:rPr lang="ru-RU" sz="3200" dirty="0"/>
              <a:t>Он был слишком трудоемок</a:t>
            </a:r>
            <a:endParaRPr lang="ru-RU" sz="2000" dirty="0"/>
          </a:p>
          <a:p>
            <a:pPr marL="914400" lvl="1" indent="-457200">
              <a:buFont typeface="+mj-lt"/>
              <a:buAutoNum type="alphaLcParenR"/>
            </a:pPr>
            <a:r>
              <a:rPr lang="ru-RU" sz="3200" dirty="0"/>
              <a:t>Он был слишком невыгоден экономически</a:t>
            </a:r>
            <a:endParaRPr lang="ru-RU" sz="2000" dirty="0"/>
          </a:p>
          <a:p>
            <a:pPr marL="914400" lvl="1" indent="-457200">
              <a:buFont typeface="+mj-lt"/>
              <a:buAutoNum type="alphaLcParenR"/>
            </a:pPr>
            <a:r>
              <a:rPr lang="ru-RU" sz="3200" dirty="0"/>
              <a:t>Он затрагивал много ресурсов</a:t>
            </a:r>
            <a:endParaRPr lang="ru-RU" sz="2000" dirty="0"/>
          </a:p>
          <a:p>
            <a:pPr marL="914400" lvl="1" indent="-457200">
              <a:buFont typeface="+mj-lt"/>
              <a:buAutoNum type="alphaLcParenR"/>
            </a:pPr>
            <a:r>
              <a:rPr lang="ru-RU" sz="3200" dirty="0"/>
              <a:t>Все варианты верны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798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sz="3600" b="1" dirty="0" smtClean="0"/>
              <a:t>3. Какие </a:t>
            </a:r>
            <a:r>
              <a:rPr lang="ru-RU" sz="3600" b="1" dirty="0"/>
              <a:t>инструменты предоставляют отладку (отслеживание дефектов)?</a:t>
            </a:r>
            <a:endParaRPr lang="ru-RU" sz="2800" b="1" dirty="0"/>
          </a:p>
          <a:p>
            <a:pPr marL="914400" lvl="1" indent="-457200">
              <a:buFont typeface="+mj-lt"/>
              <a:buAutoNum type="alphaLcParenR"/>
            </a:pPr>
            <a:r>
              <a:rPr lang="ru-RU" sz="3600" dirty="0"/>
              <a:t>Инструменты тестирования</a:t>
            </a:r>
            <a:endParaRPr lang="ru-RU" dirty="0"/>
          </a:p>
          <a:p>
            <a:pPr marL="914400" lvl="1" indent="-457200">
              <a:buFont typeface="+mj-lt"/>
              <a:buAutoNum type="alphaLcParenR"/>
            </a:pPr>
            <a:r>
              <a:rPr lang="ru-RU" sz="3600" dirty="0"/>
              <a:t>Инструменты проектирования</a:t>
            </a:r>
            <a:endParaRPr lang="ru-RU" dirty="0"/>
          </a:p>
          <a:p>
            <a:pPr marL="914400" lvl="1" indent="-457200">
              <a:buFont typeface="+mj-lt"/>
              <a:buAutoNum type="alphaLcParenR"/>
            </a:pPr>
            <a:r>
              <a:rPr lang="ru-RU" sz="3600" dirty="0"/>
              <a:t>Инструменты конфигурационного управления</a:t>
            </a:r>
            <a:endParaRPr lang="ru-RU" dirty="0"/>
          </a:p>
          <a:p>
            <a:pPr marL="914400" lvl="1" indent="-457200">
              <a:buFont typeface="+mj-lt"/>
              <a:buAutoNum type="alphaLcParenR"/>
            </a:pPr>
            <a:r>
              <a:rPr lang="ru-RU" sz="3600" dirty="0"/>
              <a:t>Инструменты сопровождения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562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sz="4000" b="1" dirty="0" smtClean="0"/>
              <a:t>4. Какого </a:t>
            </a:r>
            <a:r>
              <a:rPr lang="ru-RU" sz="4000" b="1" dirty="0"/>
              <a:t>подраздела в методе прототипирования не существует?</a:t>
            </a:r>
            <a:endParaRPr lang="ru-RU" sz="3200" b="1" dirty="0"/>
          </a:p>
          <a:p>
            <a:pPr marL="914400" lvl="1" indent="-457200">
              <a:buFont typeface="+mj-lt"/>
              <a:buAutoNum type="alphaLcParenR"/>
            </a:pPr>
            <a:r>
              <a:rPr lang="ru-RU" sz="4000" dirty="0"/>
              <a:t>Задачи прототипирования</a:t>
            </a:r>
            <a:endParaRPr lang="ru-RU" sz="2800" dirty="0"/>
          </a:p>
          <a:p>
            <a:pPr marL="914400" lvl="1" indent="-457200">
              <a:buFont typeface="+mj-lt"/>
              <a:buAutoNum type="alphaLcParenR"/>
            </a:pPr>
            <a:r>
              <a:rPr lang="ru-RU" sz="4000" dirty="0"/>
              <a:t>Цели прототипирования</a:t>
            </a:r>
            <a:endParaRPr lang="ru-RU" sz="2800" dirty="0"/>
          </a:p>
          <a:p>
            <a:pPr marL="914400" lvl="1" indent="-457200">
              <a:buFont typeface="+mj-lt"/>
              <a:buAutoNum type="alphaLcParenR"/>
            </a:pPr>
            <a:r>
              <a:rPr lang="ru-RU" sz="4000" dirty="0"/>
              <a:t>Стили прототипирования</a:t>
            </a:r>
            <a:endParaRPr lang="ru-RU" sz="2800" dirty="0"/>
          </a:p>
          <a:p>
            <a:pPr marL="914400" lvl="1" indent="-457200">
              <a:buFont typeface="+mj-lt"/>
              <a:buAutoNum type="alphaLcParenR"/>
            </a:pPr>
            <a:r>
              <a:rPr lang="ru-RU" sz="4000" dirty="0"/>
              <a:t>Оценки результатов прототипирования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100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ru-RU" sz="3600" b="1" dirty="0" smtClean="0"/>
              <a:t>5. Какие </a:t>
            </a:r>
            <a:r>
              <a:rPr lang="ru-RU" sz="3600" b="1" dirty="0"/>
              <a:t>два основных составляющих в определении метода программной инженерии? </a:t>
            </a:r>
            <a:endParaRPr lang="ru-RU" sz="2800" b="1" dirty="0"/>
          </a:p>
          <a:p>
            <a:pPr marL="914400" lvl="1" indent="-457200">
              <a:buFont typeface="+mj-lt"/>
              <a:buAutoNum type="alphaLcParenR"/>
            </a:pPr>
            <a:r>
              <a:rPr lang="ru-RU" sz="3600" dirty="0"/>
              <a:t>создание высококачественного продукта</a:t>
            </a:r>
            <a:endParaRPr lang="ru-RU" dirty="0"/>
          </a:p>
          <a:p>
            <a:pPr marL="914400" lvl="1" indent="-457200">
              <a:buFont typeface="+mj-lt"/>
              <a:buAutoNum type="alphaLcParenR"/>
            </a:pPr>
            <a:r>
              <a:rPr lang="ru-RU" sz="3600" dirty="0"/>
              <a:t>создание дешевого продукта</a:t>
            </a:r>
            <a:endParaRPr lang="ru-RU" dirty="0"/>
          </a:p>
          <a:p>
            <a:pPr marL="914400" lvl="1" indent="-457200">
              <a:buFont typeface="+mj-lt"/>
              <a:buAutoNum type="alphaLcParenR"/>
            </a:pPr>
            <a:r>
              <a:rPr lang="ru-RU" sz="3600" dirty="0"/>
              <a:t>создание экономически эффективным способом</a:t>
            </a:r>
            <a:endParaRPr lang="ru-RU" dirty="0"/>
          </a:p>
          <a:p>
            <a:pPr marL="914400" lvl="1" indent="-457200">
              <a:buFont typeface="+mj-lt"/>
              <a:buAutoNum type="alphaLcParenR"/>
            </a:pPr>
            <a:r>
              <a:rPr lang="ru-RU" sz="3600" dirty="0"/>
              <a:t>создание наиболее быстрым способом</a:t>
            </a:r>
            <a:endParaRPr lang="ru-RU" dirty="0"/>
          </a:p>
          <a:p>
            <a:pPr marL="914400" lvl="1" indent="-457200">
              <a:buFont typeface="+mj-lt"/>
              <a:buAutoNum type="alphaLcParenR"/>
            </a:pPr>
            <a:r>
              <a:rPr lang="ru-RU" sz="3600" dirty="0"/>
              <a:t>все вышеперечисленное</a:t>
            </a:r>
            <a:endParaRPr lang="ru-RU" dirty="0"/>
          </a:p>
          <a:p>
            <a:pPr marL="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5579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инженерии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Методы инженерии ПО</a:t>
            </a:r>
            <a:r>
              <a:rPr lang="en-US" dirty="0"/>
              <a:t> - </a:t>
            </a:r>
            <a:r>
              <a:rPr lang="ru-RU" dirty="0"/>
              <a:t>это эвристические методы</a:t>
            </a:r>
            <a:r>
              <a:rPr lang="en-US" dirty="0"/>
              <a:t> (</a:t>
            </a:r>
            <a:r>
              <a:rPr lang="en-US" i="1" dirty="0"/>
              <a:t>heuristic methods</a:t>
            </a:r>
            <a:r>
              <a:rPr lang="en-US" dirty="0"/>
              <a:t>), </a:t>
            </a:r>
            <a:r>
              <a:rPr lang="ru-RU" dirty="0"/>
              <a:t>формальные методы</a:t>
            </a:r>
            <a:r>
              <a:rPr lang="en-US" dirty="0"/>
              <a:t> (</a:t>
            </a:r>
            <a:r>
              <a:rPr lang="en-US" i="1" dirty="0"/>
              <a:t>formal methods</a:t>
            </a:r>
            <a:r>
              <a:rPr lang="en-US" dirty="0"/>
              <a:t>) </a:t>
            </a:r>
            <a:r>
              <a:rPr lang="ru-RU" dirty="0"/>
              <a:t>и методы прототипирования</a:t>
            </a:r>
            <a:r>
              <a:rPr lang="en-US" dirty="0"/>
              <a:t> (prototyping methods).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61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Эвристические методы</a:t>
            </a:r>
            <a:r>
              <a:rPr lang="ru-RU" i="1" dirty="0"/>
              <a:t> </a:t>
            </a:r>
            <a:r>
              <a:rPr lang="ru-RU" dirty="0"/>
              <a:t>включают: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8691" y="1357745"/>
            <a:ext cx="10975109" cy="4819218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ru-RU" sz="9600" i="1" dirty="0"/>
              <a:t>Структурные методы </a:t>
            </a:r>
            <a:r>
              <a:rPr lang="ru-RU" sz="9600" dirty="0"/>
              <a:t>(</a:t>
            </a:r>
            <a:r>
              <a:rPr lang="ru-RU" sz="9600" dirty="0" err="1"/>
              <a:t>structured</a:t>
            </a:r>
            <a:r>
              <a:rPr lang="ru-RU" sz="9600" dirty="0"/>
              <a:t> </a:t>
            </a:r>
            <a:r>
              <a:rPr lang="ru-RU" sz="9600" dirty="0" err="1"/>
              <a:t>methods</a:t>
            </a:r>
            <a:r>
              <a:rPr lang="ru-RU" sz="9600" dirty="0"/>
              <a:t>), основанные на функциональной парадигме. При таком подходе системы строится с функциональной точки зрения, начиная с высокоуровневого понимания поведения системы с постепенным уточнением низкоуровневых деталей. (такой подход, иногда, также называют «проектированием сверху-вниз», прим. автора)</a:t>
            </a:r>
          </a:p>
          <a:p>
            <a:pPr lvl="0"/>
            <a:r>
              <a:rPr lang="ru-RU" sz="9600" dirty="0"/>
              <a:t>Методы, ориентированные на структуры данных, которыми манипулирует ПО. Отправной точкой такого подхода являются структуры данных, которыми манипулирует создаваемое программное обеспечение. Функции в этом случае являются вторичными.</a:t>
            </a:r>
          </a:p>
          <a:p>
            <a:pPr lvl="0"/>
            <a:r>
              <a:rPr lang="ru-RU" sz="9600" dirty="0"/>
              <a:t>Объектно-ориентированные методы, которые рассматривают предметную область как коллекцию объектов, а не функций; методы, ориентированные на конкретную область применения, например, на системы реального времени, безопасности и др.</a:t>
            </a:r>
          </a:p>
          <a:p>
            <a:pPr lvl="0"/>
            <a:r>
              <a:rPr lang="ru-RU" sz="9600" dirty="0"/>
              <a:t>Методы, ориентированные на конкретную область применения (</a:t>
            </a:r>
            <a:r>
              <a:rPr lang="ru-RU" sz="9600" dirty="0" err="1"/>
              <a:t>domain-specific</a:t>
            </a:r>
            <a:r>
              <a:rPr lang="ru-RU" sz="9600" dirty="0"/>
              <a:t> </a:t>
            </a:r>
            <a:r>
              <a:rPr lang="ru-RU" sz="9600" dirty="0" err="1"/>
              <a:t>methods</a:t>
            </a:r>
            <a:r>
              <a:rPr lang="ru-RU" sz="9600" dirty="0"/>
              <a:t>). Такие специализированные методы разрабатываются с учетом специфики решаемых задач, например, систем реального времени, безопасности (</a:t>
            </a:r>
            <a:r>
              <a:rPr lang="ru-RU" sz="9600" dirty="0" err="1"/>
              <a:t>safety</a:t>
            </a:r>
            <a:r>
              <a:rPr lang="ru-RU" sz="9600" dirty="0"/>
              <a:t>) и защищенности (</a:t>
            </a:r>
            <a:r>
              <a:rPr lang="ru-RU" sz="9600" dirty="0" err="1"/>
              <a:t>security</a:t>
            </a:r>
            <a:r>
              <a:rPr lang="ru-RU" sz="9600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90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формального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Формальные методы</a:t>
            </a:r>
            <a:r>
              <a:rPr lang="ru-RU" i="1" dirty="0"/>
              <a:t> </a:t>
            </a:r>
            <a:r>
              <a:rPr lang="ru-RU" dirty="0"/>
              <a:t>основаны на формальных спецификациях, анализе, доказательстве и </a:t>
            </a:r>
            <a:r>
              <a:rPr lang="ru-RU" i="1" dirty="0"/>
              <a:t>верификации программ</a:t>
            </a:r>
            <a:r>
              <a:rPr lang="ru-RU" dirty="0"/>
              <a:t>. Формальная спецификация записывается на языке, синтаксис и семантика которого определены формально и основаны на математических концепциях (алгебре, теории множеств, логике). Различаются следующие категории формальных методов: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43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Формальные методы </a:t>
            </a:r>
            <a:r>
              <a:rPr lang="ru-RU" i="1" dirty="0" smtClean="0"/>
              <a:t>включают: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i="1" dirty="0"/>
              <a:t>языки и нотации специфицирования</a:t>
            </a:r>
            <a:r>
              <a:rPr lang="en-US" dirty="0"/>
              <a:t> (specification languages and notations). </a:t>
            </a:r>
            <a:r>
              <a:rPr lang="ru-RU" dirty="0"/>
              <a:t>Языки спецификаций могут быть ориентированы на модель, свойства и поведение. По мнению автора, ярким примером такого рода методов являются формальные методы описания требований, интерес к которым периодически возникает на протяжении всей истории программной инженерии</a:t>
            </a:r>
          </a:p>
          <a:p>
            <a:pPr lvl="0"/>
            <a:r>
              <a:rPr lang="ru-RU" i="1" dirty="0"/>
              <a:t>уточнение спецификации </a:t>
            </a:r>
            <a:r>
              <a:rPr lang="ru-RU" dirty="0"/>
              <a:t>(</a:t>
            </a:r>
            <a:r>
              <a:rPr lang="ru-RU" dirty="0" err="1"/>
              <a:t>refinement</a:t>
            </a:r>
            <a:r>
              <a:rPr lang="ru-RU" dirty="0"/>
              <a:t> </a:t>
            </a:r>
            <a:r>
              <a:rPr lang="ru-RU" dirty="0" err="1"/>
              <a:t>specification</a:t>
            </a:r>
            <a:r>
              <a:rPr lang="ru-RU" dirty="0"/>
              <a:t>); Данные подходы связаны с уточнением (трансформацией) превращения спецификаций в конечный результат, максимально близкий желаемому. В качестве результата применения таких методов рассматривается конечный - исполнимый программный продукт.</a:t>
            </a:r>
          </a:p>
          <a:p>
            <a:pPr lvl="0"/>
            <a:r>
              <a:rPr lang="ru-RU" i="1" dirty="0"/>
              <a:t>методы доказательства/верификации </a:t>
            </a:r>
            <a:r>
              <a:rPr lang="ru-RU" dirty="0"/>
              <a:t>(</a:t>
            </a:r>
            <a:r>
              <a:rPr lang="ru-RU" dirty="0" err="1"/>
              <a:t>verification</a:t>
            </a:r>
            <a:r>
              <a:rPr lang="ru-RU" dirty="0"/>
              <a:t>/</a:t>
            </a:r>
            <a:r>
              <a:rPr lang="ru-RU" i="1" dirty="0" err="1"/>
              <a:t>proving</a:t>
            </a:r>
            <a:r>
              <a:rPr lang="ru-RU" dirty="0"/>
              <a:t> </a:t>
            </a:r>
            <a:r>
              <a:rPr lang="ru-RU" dirty="0" err="1"/>
              <a:t>properties</a:t>
            </a:r>
            <a:r>
              <a:rPr lang="ru-RU" dirty="0"/>
              <a:t>), использующие утверждения (теоремы), пред- и постусловия, которые формально описываются и применяются для установления правильности </a:t>
            </a:r>
            <a:r>
              <a:rPr lang="ru-RU" i="1" dirty="0"/>
              <a:t>спецификации программ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1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История программной инженерии показала, что в области разработки прикладных систем, обоснованность (в частности, в силу трудоемкости) применения формальных методов не подтверждается на практике, за исключением случаев «скрытого» (неявного для разработчиков) применения определенных формальных методов на уровне внутренней реализации конкретных инструментов программной инженерии, например, в средствах моделирования и проектирования.</a:t>
            </a:r>
          </a:p>
          <a:p>
            <a:pPr marL="0" indent="0">
              <a:buNone/>
            </a:pPr>
            <a:r>
              <a:rPr lang="ru-RU" dirty="0"/>
              <a:t>Эти методы применялись в основном в теоретических экспериментах и более 25 лет их практическое применение было ограничено из-за трудоемкости и экономической невыгодности. В 2005 г. проблема верификации приобрела вновь актуальность в связи c разработкой нового международного проекта по верификационному ПО "Целостный автоматизированный набор инструментов для проверки корректности ПС"</a:t>
            </a:r>
          </a:p>
        </p:txBody>
      </p:sp>
    </p:spTree>
    <p:extLst>
      <p:ext uri="{BB962C8B-B14F-4D97-AF65-F5344CB8AC3E}">
        <p14:creationId xmlns:p14="http://schemas.microsoft.com/office/powerpoint/2010/main" val="269434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Перспективные задачи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разработка единой теории построения и анализа программ;</a:t>
            </a:r>
          </a:p>
          <a:p>
            <a:pPr lvl="0"/>
            <a:r>
              <a:rPr lang="ru-RU" dirty="0"/>
              <a:t>построение многостороннего интегрированного набора инструментов верификации на всех производственных процессах - разработка формальных спецификаций, их доказательство и проверка правильности, генерация программ и тестовых примеров, уточнение, анализ и оценка;</a:t>
            </a:r>
          </a:p>
          <a:p>
            <a:pPr lvl="0"/>
            <a:r>
              <a:rPr lang="ru-RU" dirty="0"/>
              <a:t>создание </a:t>
            </a:r>
            <a:r>
              <a:rPr lang="ru-RU" dirty="0" err="1"/>
              <a:t>репозитария</a:t>
            </a:r>
            <a:r>
              <a:rPr lang="ru-RU" dirty="0"/>
              <a:t> формальных спецификаций, верифицированных программных объектов разных типов и видов.</a:t>
            </a:r>
          </a:p>
          <a:p>
            <a:pPr marL="0" indent="0">
              <a:buNone/>
            </a:pPr>
            <a:r>
              <a:rPr lang="ru-RU" dirty="0"/>
              <a:t>Предполагается, что формальные методы верификации будут охватывать все аспекты создания и проверки правильности программ. Это приведет к созданию мощной верификационной производственной основы и значительному сокращению ошибок в ПО.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73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29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Методы прототипирования </a:t>
            </a:r>
            <a:r>
              <a:rPr lang="ru-RU" i="1" dirty="0"/>
              <a:t> </a:t>
            </a:r>
            <a:r>
              <a:rPr lang="ru-RU" dirty="0"/>
              <a:t>основаны на </a:t>
            </a:r>
            <a:r>
              <a:rPr lang="ru-RU" dirty="0" err="1"/>
              <a:t>прототипировании</a:t>
            </a:r>
            <a:r>
              <a:rPr lang="ru-RU" dirty="0"/>
              <a:t> ПО и подразделяются на: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ru-RU" dirty="0"/>
              <a:t>стили прототипирования, включающие в себя создание временно используемых прототипов (</a:t>
            </a:r>
            <a:r>
              <a:rPr lang="ru-RU" dirty="0" err="1"/>
              <a:t>throwaway</a:t>
            </a:r>
            <a:r>
              <a:rPr lang="ru-RU" dirty="0"/>
              <a:t>), эволюционное </a:t>
            </a:r>
            <a:r>
              <a:rPr lang="ru-RU" dirty="0" err="1"/>
              <a:t>прототипирование</a:t>
            </a:r>
            <a:r>
              <a:rPr lang="ru-RU" dirty="0"/>
              <a:t> - превращение прототипа в конечный продукт и разработка исполняемых спецификаций;</a:t>
            </a:r>
          </a:p>
          <a:p>
            <a:pPr lvl="0"/>
            <a:r>
              <a:rPr lang="ru-RU" dirty="0"/>
              <a:t>Цели прототипирования. Примерами таких целей служат требования, архитектурный дизайн или пользовательский интерфейс</a:t>
            </a:r>
          </a:p>
          <a:p>
            <a:pPr lvl="0"/>
            <a:r>
              <a:rPr lang="ru-RU" dirty="0"/>
              <a:t>техники оценки/исследования (</a:t>
            </a:r>
            <a:r>
              <a:rPr lang="ru-RU" dirty="0" err="1"/>
              <a:t>evaluation</a:t>
            </a:r>
            <a:r>
              <a:rPr lang="ru-RU" dirty="0"/>
              <a:t>) результатов прототипирования. Эти аспекты касаются того, как именно будут использованы результаты создания прототипа (например, будет ли он трансформирован в продукт, создается он для оценки нагрузочных способностей и других аспектов масштабируемости и т.п.)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6212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1148</Words>
  <Application>Microsoft Office PowerPoint</Application>
  <PresentationFormat>Широкоэкранный</PresentationFormat>
  <Paragraphs>110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  Доклад на тему: «Методы программной инженерии в проектировании ИС» по дисциплине: «Архитектура информационных систем».  </vt:lpstr>
      <vt:lpstr>Основные разделы</vt:lpstr>
      <vt:lpstr>Методы инженерии</vt:lpstr>
      <vt:lpstr>Эвристические методы включают:  </vt:lpstr>
      <vt:lpstr>Описание формального метода</vt:lpstr>
      <vt:lpstr>Формальные методы включают:</vt:lpstr>
      <vt:lpstr>История метода</vt:lpstr>
      <vt:lpstr>Перспективные задачи метода</vt:lpstr>
      <vt:lpstr>Методы прототипирования  основаны на прототипировании ПО и подразделяются на: </vt:lpstr>
      <vt:lpstr>Общее мнение по методам</vt:lpstr>
      <vt:lpstr>Инструменты инженерии ПО</vt:lpstr>
      <vt:lpstr>Инструменты работы с требованиями (Software Requirements Tools) - это: </vt:lpstr>
      <vt:lpstr>Презентация PowerPoint</vt:lpstr>
      <vt:lpstr>Инструменты тестирования (Software Testing Tools) это: </vt:lpstr>
      <vt:lpstr>Инструменты сопровождения (Software Maintenance Tools) включают в себя: </vt:lpstr>
      <vt:lpstr>Инструменты конфигурационного управления (Software Configuration Management Tools) - это: </vt:lpstr>
      <vt:lpstr>Инструменты управления инженерной деятельностью (Software Engineering Management Tools) состоят из: </vt:lpstr>
      <vt:lpstr>Инструменты поддержки процессов (Software Engineering Process Tools) разделены на: </vt:lpstr>
      <vt:lpstr>Инструменты обеспечения качества (Software Quality Tools) делятся на две категории: </vt:lpstr>
      <vt:lpstr>Дополнительные аспекты инструментального обеспечения (Miscellaneous Tool Issues) соответствуют таким аспектам: </vt:lpstr>
      <vt:lpstr>Итоги</vt:lpstr>
      <vt:lpstr>Тест</vt:lpstr>
      <vt:lpstr>Тест</vt:lpstr>
      <vt:lpstr>Тест</vt:lpstr>
      <vt:lpstr>Тест</vt:lpstr>
      <vt:lpstr>Тест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Доклад на тему: «Методы программной инженерии в проектировании ИС» по дисциплине: «Архитектура информационных систем».  </dc:title>
  <dc:creator>NikitaPC</dc:creator>
  <cp:lastModifiedBy>NikitaPC</cp:lastModifiedBy>
  <cp:revision>15</cp:revision>
  <dcterms:created xsi:type="dcterms:W3CDTF">2017-04-03T15:41:27Z</dcterms:created>
  <dcterms:modified xsi:type="dcterms:W3CDTF">2017-04-03T16:19:53Z</dcterms:modified>
</cp:coreProperties>
</file>