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341154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92977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12328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127485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408272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56EA300-B2E8-42F3-ACD9-19D995954207}" type="datetimeFigureOut">
              <a:rPr lang="ru-RU" smtClean="0"/>
              <a:t>03.04.2017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295486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56EA300-B2E8-42F3-ACD9-19D995954207}" type="datetimeFigureOut">
              <a:rPr lang="ru-RU" smtClean="0"/>
              <a:t>03.04.2017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421581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56EA300-B2E8-42F3-ACD9-19D995954207}" type="datetimeFigureOut">
              <a:rPr lang="ru-RU" smtClean="0"/>
              <a:t>03.04.2017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367408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56EA300-B2E8-42F3-ACD9-19D995954207}" type="datetimeFigureOut">
              <a:rPr lang="ru-RU" smtClean="0"/>
              <a:t>03.04.2017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393693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56EA300-B2E8-42F3-ACD9-19D995954207}" type="datetimeFigureOut">
              <a:rPr lang="ru-RU" smtClean="0"/>
              <a:t>03.04.2017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226948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56EA300-B2E8-42F3-ACD9-19D995954207}" type="datetimeFigureOut">
              <a:rPr lang="ru-RU" smtClean="0"/>
              <a:t>03.04.2017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33C7FAE-A5B7-483E-AA28-32BB1B6D68AB}" type="slidenum">
              <a:rPr lang="ru-RU" smtClean="0"/>
              <a:t>‹#›</a:t>
            </a:fld>
            <a:endParaRPr lang="ru-RU"/>
          </a:p>
        </p:txBody>
      </p:sp>
    </p:spTree>
    <p:extLst>
      <p:ext uri="{BB962C8B-B14F-4D97-AF65-F5344CB8AC3E}">
        <p14:creationId xmlns:p14="http://schemas.microsoft.com/office/powerpoint/2010/main" val="185971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EA300-B2E8-42F3-ACD9-19D995954207}" type="datetimeFigureOut">
              <a:rPr lang="ru-RU" smtClean="0"/>
              <a:t>03.04.2017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C7FAE-A5B7-483E-AA28-32BB1B6D68AB}" type="slidenum">
              <a:rPr lang="ru-RU" smtClean="0"/>
              <a:t>‹#›</a:t>
            </a:fld>
            <a:endParaRPr lang="ru-RU"/>
          </a:p>
        </p:txBody>
      </p:sp>
    </p:spTree>
    <p:extLst>
      <p:ext uri="{BB962C8B-B14F-4D97-AF65-F5344CB8AC3E}">
        <p14:creationId xmlns:p14="http://schemas.microsoft.com/office/powerpoint/2010/main" val="255788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intuit.ru/studies/courses/2195/55/lecture/1636?page=4#image.1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ntuit.ru/studies/courses/2195/55/lecture/1636?page=4#image.1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intuit.ru/studies/courses/2195/55/lecture/1636?page=4#image.10.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79418" y="3089708"/>
            <a:ext cx="9144000" cy="2387600"/>
          </a:xfrm>
        </p:spPr>
        <p:txBody>
          <a:bodyPr>
            <a:normAutofit fontScale="90000"/>
          </a:bodyPr>
          <a:lstStyle/>
          <a:p>
            <a:r>
              <a:rPr lang="ru-RU" b="1" dirty="0"/>
              <a:t> </a:t>
            </a:r>
            <a:r>
              <a:rPr lang="ru-RU" dirty="0"/>
              <a:t/>
            </a:r>
            <a:br>
              <a:rPr lang="ru-RU" dirty="0"/>
            </a:br>
            <a:r>
              <a:rPr lang="ru-RU" b="1" dirty="0"/>
              <a:t>Доклад на тему:</a:t>
            </a:r>
            <a:r>
              <a:rPr lang="ru-RU" dirty="0" smtClean="0">
                <a:effectLst/>
              </a:rPr>
              <a:t/>
            </a:r>
            <a:br>
              <a:rPr lang="ru-RU" dirty="0" smtClean="0">
                <a:effectLst/>
              </a:rPr>
            </a:br>
            <a:r>
              <a:rPr lang="ru-RU" b="1" dirty="0"/>
              <a:t>«Создание логической модели данных»</a:t>
            </a:r>
            <a:r>
              <a:rPr lang="ru-RU" dirty="0" smtClean="0">
                <a:effectLst/>
              </a:rPr>
              <a:t/>
            </a:r>
            <a:br>
              <a:rPr lang="ru-RU" dirty="0" smtClean="0">
                <a:effectLst/>
              </a:rPr>
            </a:br>
            <a:r>
              <a:rPr lang="ru-RU" dirty="0"/>
              <a:t>по дисциплине: «Архитектура информационных систем». </a:t>
            </a:r>
            <a:r>
              <a:rPr lang="ru-RU" dirty="0" smtClean="0">
                <a:effectLst/>
              </a:rPr>
              <a:t/>
            </a:r>
            <a:br>
              <a:rPr lang="ru-RU" dirty="0" smtClean="0">
                <a:effectLst/>
              </a:rPr>
            </a:br>
            <a:endParaRPr lang="ru-RU" dirty="0"/>
          </a:p>
        </p:txBody>
      </p:sp>
    </p:spTree>
    <p:extLst>
      <p:ext uri="{BB962C8B-B14F-4D97-AF65-F5344CB8AC3E}">
        <p14:creationId xmlns:p14="http://schemas.microsoft.com/office/powerpoint/2010/main" val="204034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Типы сущностей и иерархия наследования</a:t>
            </a:r>
            <a:r>
              <a:rPr lang="ru-RU" dirty="0" smtClean="0"/>
              <a:t/>
            </a:r>
            <a:br>
              <a:rPr lang="ru-RU" dirty="0" smtClean="0"/>
            </a:br>
            <a:endParaRPr lang="ru-RU" dirty="0"/>
          </a:p>
        </p:txBody>
      </p:sp>
      <p:sp>
        <p:nvSpPr>
          <p:cNvPr id="3" name="Объект 2"/>
          <p:cNvSpPr>
            <a:spLocks noGrp="1"/>
          </p:cNvSpPr>
          <p:nvPr>
            <p:ph idx="1"/>
          </p:nvPr>
        </p:nvSpPr>
        <p:spPr/>
        <p:txBody>
          <a:bodyPr>
            <a:normAutofit fontScale="77500" lnSpcReduction="20000"/>
          </a:bodyPr>
          <a:lstStyle/>
          <a:p>
            <a:endParaRPr lang="ru-RU" b="1" dirty="0" smtClean="0"/>
          </a:p>
          <a:p>
            <a:endParaRPr lang="ru-RU" b="1" dirty="0"/>
          </a:p>
          <a:p>
            <a:endParaRPr lang="ru-RU" b="1" dirty="0" smtClean="0"/>
          </a:p>
          <a:p>
            <a:pPr marL="0" indent="0">
              <a:buNone/>
            </a:pPr>
            <a:endParaRPr lang="ru-RU" b="1" dirty="0" smtClean="0"/>
          </a:p>
          <a:p>
            <a:pPr marL="0" indent="0">
              <a:buNone/>
            </a:pPr>
            <a:endParaRPr lang="ru-RU" b="1" dirty="0" smtClean="0"/>
          </a:p>
          <a:p>
            <a:pPr marL="0" indent="0">
              <a:buNone/>
            </a:pPr>
            <a:endParaRPr lang="ru-RU" b="1" dirty="0"/>
          </a:p>
          <a:p>
            <a:pPr marL="0" indent="0">
              <a:buNone/>
            </a:pPr>
            <a:endParaRPr lang="ru-RU" b="1" dirty="0"/>
          </a:p>
          <a:p>
            <a:pPr marL="0" indent="0" algn="ctr">
              <a:buNone/>
            </a:pPr>
            <a:r>
              <a:rPr lang="ru-RU" b="1" dirty="0" smtClean="0"/>
              <a:t>Рис</a:t>
            </a:r>
            <a:r>
              <a:rPr lang="ru-RU" b="1" dirty="0"/>
              <a:t>. 10.9. </a:t>
            </a:r>
            <a:r>
              <a:rPr lang="ru-RU" dirty="0"/>
              <a:t>Иерархия наследования. Полная категория</a:t>
            </a:r>
          </a:p>
          <a:p>
            <a:pPr marL="0" indent="0">
              <a:buNone/>
            </a:pPr>
            <a:r>
              <a:rPr lang="ru-RU" dirty="0"/>
              <a:t>Если категория еще не выстроена полностью и в родовом предке могут существовать экземпляры, которые не имеют соответствующих экземпляров в потомках, то такая категория будет неполной. На </a:t>
            </a:r>
            <a:r>
              <a:rPr lang="ru-RU" u="sng" dirty="0">
                <a:hlinkClick r:id="rId2"/>
              </a:rPr>
              <a:t>рис. 10.8</a:t>
            </a:r>
            <a:r>
              <a:rPr lang="ru-RU" dirty="0"/>
              <a:t> показана неполная категория — сотрудник может быть не только постоянным или совместителем, но и консультантом, однако </a:t>
            </a:r>
            <a:r>
              <a:rPr lang="ru-RU" i="1" dirty="0"/>
              <a:t>сущность</a:t>
            </a:r>
            <a:r>
              <a:rPr lang="ru-RU" dirty="0"/>
              <a:t> Консультант еще не внесена в </a:t>
            </a:r>
            <a:r>
              <a:rPr lang="ru-RU" i="1" dirty="0"/>
              <a:t>иерархию наследования</a:t>
            </a:r>
            <a:r>
              <a:rPr lang="ru-RU" dirty="0"/>
              <a:t>.</a:t>
            </a:r>
          </a:p>
          <a:p>
            <a:pPr marL="0" indent="0">
              <a:buNone/>
            </a:pPr>
            <a:endParaRPr lang="ru-RU" dirty="0"/>
          </a:p>
        </p:txBody>
      </p:sp>
      <p:pic>
        <p:nvPicPr>
          <p:cNvPr id="7" name="Рисунок 6" descr="Иерархия наследования. Полная категория"/>
          <p:cNvPicPr/>
          <p:nvPr/>
        </p:nvPicPr>
        <p:blipFill>
          <a:blip r:embed="rId3">
            <a:extLst>
              <a:ext uri="{28A0092B-C50C-407E-A947-70E740481C1C}">
                <a14:useLocalDpi xmlns:a14="http://schemas.microsoft.com/office/drawing/2010/main" val="0"/>
              </a:ext>
            </a:extLst>
          </a:blip>
          <a:srcRect/>
          <a:stretch>
            <a:fillRect/>
          </a:stretch>
        </p:blipFill>
        <p:spPr bwMode="auto">
          <a:xfrm>
            <a:off x="4076700" y="1825625"/>
            <a:ext cx="4038600" cy="2331720"/>
          </a:xfrm>
          <a:prstGeom prst="rect">
            <a:avLst/>
          </a:prstGeom>
          <a:noFill/>
          <a:ln>
            <a:noFill/>
          </a:ln>
        </p:spPr>
      </p:pic>
    </p:spTree>
    <p:extLst>
      <p:ext uri="{BB962C8B-B14F-4D97-AF65-F5344CB8AC3E}">
        <p14:creationId xmlns:p14="http://schemas.microsoft.com/office/powerpoint/2010/main" val="120485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Ключи</a:t>
            </a:r>
            <a:r>
              <a:rPr lang="ru-RU" dirty="0"/>
              <a:t/>
            </a:r>
            <a:br>
              <a:rPr lang="ru-RU" dirty="0"/>
            </a:b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ru-RU" dirty="0"/>
              <a:t>Как было сказано выше, каждый экземпляр </a:t>
            </a:r>
            <a:r>
              <a:rPr lang="ru-RU" i="1" dirty="0"/>
              <a:t>сущности</a:t>
            </a:r>
            <a:r>
              <a:rPr lang="ru-RU" dirty="0"/>
              <a:t> должен быть уникален и должен отличаться от других </a:t>
            </a:r>
            <a:r>
              <a:rPr lang="ru-RU" i="1" dirty="0"/>
              <a:t>атрибутов</a:t>
            </a:r>
            <a:r>
              <a:rPr lang="ru-RU" dirty="0"/>
              <a:t>.</a:t>
            </a:r>
          </a:p>
          <a:p>
            <a:pPr marL="0" indent="0">
              <a:buNone/>
            </a:pPr>
            <a:r>
              <a:rPr lang="ru-RU" i="1" dirty="0"/>
              <a:t>Первичный ключ</a:t>
            </a:r>
            <a:r>
              <a:rPr lang="ru-RU" dirty="0"/>
              <a:t> (</a:t>
            </a:r>
            <a:r>
              <a:rPr lang="ru-RU" dirty="0" err="1"/>
              <a:t>primary</a:t>
            </a:r>
            <a:r>
              <a:rPr lang="ru-RU" dirty="0"/>
              <a:t> </a:t>
            </a:r>
            <a:r>
              <a:rPr lang="ru-RU" dirty="0" err="1"/>
              <a:t>key</a:t>
            </a:r>
            <a:r>
              <a:rPr lang="ru-RU" dirty="0"/>
              <a:t>) — это </a:t>
            </a:r>
            <a:r>
              <a:rPr lang="ru-RU" i="1" dirty="0"/>
              <a:t>атрибут</a:t>
            </a:r>
            <a:r>
              <a:rPr lang="ru-RU" dirty="0"/>
              <a:t> или группа </a:t>
            </a:r>
            <a:r>
              <a:rPr lang="ru-RU" i="1" dirty="0"/>
              <a:t>атрибутов</a:t>
            </a:r>
            <a:r>
              <a:rPr lang="ru-RU" dirty="0"/>
              <a:t>, однозначно идентифицирующая экземпляр </a:t>
            </a:r>
            <a:r>
              <a:rPr lang="ru-RU" i="1" dirty="0"/>
              <a:t>сущности</a:t>
            </a:r>
            <a:r>
              <a:rPr lang="ru-RU" dirty="0"/>
              <a:t> . </a:t>
            </a:r>
            <a:r>
              <a:rPr lang="ru-RU" i="1" dirty="0" err="1"/>
              <a:t>атрибутыпервичного</a:t>
            </a:r>
            <a:r>
              <a:rPr lang="ru-RU" i="1" dirty="0"/>
              <a:t> ключа</a:t>
            </a:r>
            <a:r>
              <a:rPr lang="ru-RU" dirty="0"/>
              <a:t> на диаграмме не требуют специального обозначения — это те </a:t>
            </a:r>
            <a:r>
              <a:rPr lang="ru-RU" i="1" dirty="0"/>
              <a:t>атрибуты</a:t>
            </a:r>
            <a:r>
              <a:rPr lang="ru-RU" dirty="0"/>
              <a:t>, которые находятся в списке </a:t>
            </a:r>
            <a:r>
              <a:rPr lang="ru-RU" i="1" dirty="0"/>
              <a:t>атрибутов</a:t>
            </a:r>
            <a:r>
              <a:rPr lang="ru-RU" dirty="0"/>
              <a:t> выше горизонтальной линии (см., например, рис. 10.9).</a:t>
            </a:r>
          </a:p>
          <a:p>
            <a:pPr marL="0" indent="0">
              <a:buNone/>
            </a:pPr>
            <a:r>
              <a:rPr lang="ru-RU" dirty="0"/>
              <a:t>В одной </a:t>
            </a:r>
            <a:r>
              <a:rPr lang="ru-RU" i="1" dirty="0"/>
              <a:t>сущности</a:t>
            </a:r>
            <a:r>
              <a:rPr lang="ru-RU" dirty="0"/>
              <a:t> могут оказаться несколько </a:t>
            </a:r>
            <a:r>
              <a:rPr lang="ru-RU" i="1" dirty="0"/>
              <a:t>атрибутов</a:t>
            </a:r>
            <a:r>
              <a:rPr lang="ru-RU" dirty="0"/>
              <a:t> или наборов </a:t>
            </a:r>
            <a:r>
              <a:rPr lang="ru-RU" i="1" dirty="0"/>
              <a:t>атрибутов</a:t>
            </a:r>
            <a:r>
              <a:rPr lang="ru-RU" dirty="0"/>
              <a:t>, претендующих на роль </a:t>
            </a:r>
            <a:r>
              <a:rPr lang="ru-RU" i="1" dirty="0"/>
              <a:t>первичного ключа</a:t>
            </a:r>
            <a:r>
              <a:rPr lang="ru-RU" dirty="0"/>
              <a:t>. Такие претенденты называются </a:t>
            </a:r>
            <a:r>
              <a:rPr lang="ru-RU" i="1" dirty="0"/>
              <a:t>потенциальными ключами</a:t>
            </a:r>
            <a:r>
              <a:rPr lang="ru-RU" dirty="0"/>
              <a:t> (</a:t>
            </a:r>
            <a:r>
              <a:rPr lang="ru-RU" dirty="0" err="1"/>
              <a:t>candidate</a:t>
            </a:r>
            <a:r>
              <a:rPr lang="ru-RU" dirty="0"/>
              <a:t> </a:t>
            </a:r>
            <a:r>
              <a:rPr lang="ru-RU" dirty="0" err="1"/>
              <a:t>key</a:t>
            </a:r>
            <a:r>
              <a:rPr lang="ru-RU" dirty="0"/>
              <a:t>).</a:t>
            </a:r>
          </a:p>
          <a:p>
            <a:pPr marL="0" indent="0">
              <a:buNone/>
            </a:pPr>
            <a:r>
              <a:rPr lang="ru-RU" dirty="0"/>
              <a:t>Ключи могут быть сложными, т. е. содержащими несколько </a:t>
            </a:r>
            <a:r>
              <a:rPr lang="ru-RU" i="1" dirty="0"/>
              <a:t>атрибутов</a:t>
            </a:r>
            <a:r>
              <a:rPr lang="ru-RU" dirty="0"/>
              <a:t>. Сложные </a:t>
            </a:r>
            <a:r>
              <a:rPr lang="ru-RU" i="1" dirty="0"/>
              <a:t>первичные ключи</a:t>
            </a:r>
            <a:r>
              <a:rPr lang="ru-RU" dirty="0"/>
              <a:t> не требуют специального обозначения — это список </a:t>
            </a:r>
            <a:r>
              <a:rPr lang="ru-RU" i="1" dirty="0"/>
              <a:t>атрибутов</a:t>
            </a:r>
            <a:r>
              <a:rPr lang="ru-RU" dirty="0"/>
              <a:t>, расположенных выше горизонтальной линии.</a:t>
            </a:r>
          </a:p>
          <a:p>
            <a:endParaRPr lang="ru-RU" dirty="0"/>
          </a:p>
        </p:txBody>
      </p:sp>
    </p:spTree>
    <p:extLst>
      <p:ext uri="{BB962C8B-B14F-4D97-AF65-F5344CB8AC3E}">
        <p14:creationId xmlns:p14="http://schemas.microsoft.com/office/powerpoint/2010/main" val="403662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Ключи</a:t>
            </a:r>
            <a:r>
              <a:rPr lang="ru-RU" dirty="0" smtClean="0"/>
              <a:t/>
            </a:r>
            <a:br>
              <a:rPr lang="ru-RU" dirty="0" smtClean="0"/>
            </a:br>
            <a:endParaRPr lang="ru-RU" dirty="0"/>
          </a:p>
        </p:txBody>
      </p:sp>
      <p:sp>
        <p:nvSpPr>
          <p:cNvPr id="3" name="Объект 2"/>
          <p:cNvSpPr>
            <a:spLocks noGrp="1"/>
          </p:cNvSpPr>
          <p:nvPr>
            <p:ph idx="1"/>
          </p:nvPr>
        </p:nvSpPr>
        <p:spPr>
          <a:xfrm>
            <a:off x="838200" y="1816388"/>
            <a:ext cx="10515600" cy="4351338"/>
          </a:xfrm>
        </p:spPr>
        <p:txBody>
          <a:bodyPr>
            <a:normAutofit fontScale="77500" lnSpcReduction="20000"/>
          </a:bodyPr>
          <a:lstStyle/>
          <a:p>
            <a:pPr marL="0" indent="0">
              <a:buNone/>
            </a:pPr>
            <a:r>
              <a:rPr lang="ru-RU" dirty="0"/>
              <a:t>Рассмотрим кандидатов на роль </a:t>
            </a:r>
            <a:r>
              <a:rPr lang="ru-RU" i="1" dirty="0"/>
              <a:t>первичного ключа</a:t>
            </a:r>
            <a:r>
              <a:rPr lang="ru-RU" dirty="0"/>
              <a:t> </a:t>
            </a:r>
            <a:r>
              <a:rPr lang="ru-RU" i="1" dirty="0"/>
              <a:t>сущности</a:t>
            </a:r>
            <a:r>
              <a:rPr lang="ru-RU" dirty="0"/>
              <a:t> </a:t>
            </a:r>
            <a:r>
              <a:rPr lang="ru-RU" dirty="0" smtClean="0"/>
              <a:t>Сотрудник</a:t>
            </a:r>
            <a:r>
              <a:rPr lang="ru-RU" dirty="0"/>
              <a:t> (рис. 10.10</a:t>
            </a:r>
            <a:r>
              <a:rPr lang="ru-RU" dirty="0" smtClean="0"/>
              <a:t>).</a:t>
            </a:r>
          </a:p>
          <a:p>
            <a:pPr marL="0" indent="0">
              <a:buNone/>
            </a:pPr>
            <a:endParaRPr lang="ru-RU" dirty="0"/>
          </a:p>
          <a:p>
            <a:pPr marL="0" indent="0">
              <a:buNone/>
            </a:pPr>
            <a:endParaRPr lang="ru-RU" dirty="0" smtClean="0"/>
          </a:p>
          <a:p>
            <a:pPr marL="0" indent="0">
              <a:buNone/>
            </a:pPr>
            <a:endParaRPr lang="ru-RU" dirty="0" smtClean="0"/>
          </a:p>
          <a:p>
            <a:pPr marL="0" indent="0">
              <a:buNone/>
            </a:pPr>
            <a:endParaRPr lang="ru-RU" dirty="0"/>
          </a:p>
          <a:p>
            <a:pPr marL="0" indent="0">
              <a:buNone/>
            </a:pPr>
            <a:endParaRPr lang="ru-RU" dirty="0"/>
          </a:p>
          <a:p>
            <a:pPr marL="0" indent="0">
              <a:buNone/>
            </a:pPr>
            <a:endParaRPr lang="ru-RU" dirty="0" smtClean="0"/>
          </a:p>
          <a:p>
            <a:pPr marL="0" indent="0" algn="ctr">
              <a:buNone/>
            </a:pPr>
            <a:r>
              <a:rPr lang="ru-RU" b="1" dirty="0"/>
              <a:t>Рис. 10.10. </a:t>
            </a:r>
            <a:r>
              <a:rPr lang="ru-RU" dirty="0"/>
              <a:t>Определение первичного ключа для сущности "Сотрудник"</a:t>
            </a:r>
          </a:p>
          <a:p>
            <a:pPr marL="0" indent="0">
              <a:buNone/>
            </a:pPr>
            <a:r>
              <a:rPr lang="ru-RU" dirty="0"/>
              <a:t>Здесь можно выделить следующие </a:t>
            </a:r>
            <a:r>
              <a:rPr lang="ru-RU" i="1" dirty="0"/>
              <a:t>потенциальные ключи</a:t>
            </a:r>
            <a:r>
              <a:rPr lang="ru-RU" dirty="0"/>
              <a:t>:</a:t>
            </a:r>
          </a:p>
          <a:p>
            <a:pPr lvl="0"/>
            <a:r>
              <a:rPr lang="ru-RU" dirty="0"/>
              <a:t>Табельный номер ;</a:t>
            </a:r>
          </a:p>
          <a:p>
            <a:pPr lvl="0"/>
            <a:r>
              <a:rPr lang="ru-RU" dirty="0"/>
              <a:t>Номер паспорта ;</a:t>
            </a:r>
          </a:p>
          <a:p>
            <a:pPr lvl="0"/>
            <a:r>
              <a:rPr lang="ru-RU" dirty="0"/>
              <a:t>Фамилия + Имя + Отчество.</a:t>
            </a:r>
          </a:p>
          <a:p>
            <a:pPr marL="0" indent="0">
              <a:buNone/>
            </a:pPr>
            <a:endParaRPr lang="ru-RU" dirty="0" smtClean="0"/>
          </a:p>
          <a:p>
            <a:pPr marL="0" indent="0">
              <a:buNone/>
            </a:pPr>
            <a:endParaRPr lang="ru-RU" dirty="0"/>
          </a:p>
        </p:txBody>
      </p:sp>
      <p:pic>
        <p:nvPicPr>
          <p:cNvPr id="5" name="Рисунок 4" descr="Определение первичного ключа для сущности &quot;Сотрудник&quot;"/>
          <p:cNvPicPr/>
          <p:nvPr/>
        </p:nvPicPr>
        <p:blipFill>
          <a:blip r:embed="rId2">
            <a:extLst>
              <a:ext uri="{28A0092B-C50C-407E-A947-70E740481C1C}">
                <a14:useLocalDpi xmlns:a14="http://schemas.microsoft.com/office/drawing/2010/main" val="0"/>
              </a:ext>
            </a:extLst>
          </a:blip>
          <a:srcRect/>
          <a:stretch>
            <a:fillRect/>
          </a:stretch>
        </p:blipFill>
        <p:spPr bwMode="auto">
          <a:xfrm>
            <a:off x="3408218" y="2305266"/>
            <a:ext cx="4993410" cy="1971170"/>
          </a:xfrm>
          <a:prstGeom prst="rect">
            <a:avLst/>
          </a:prstGeom>
          <a:noFill/>
          <a:ln>
            <a:noFill/>
          </a:ln>
        </p:spPr>
      </p:pic>
    </p:spTree>
    <p:extLst>
      <p:ext uri="{BB962C8B-B14F-4D97-AF65-F5344CB8AC3E}">
        <p14:creationId xmlns:p14="http://schemas.microsoft.com/office/powerpoint/2010/main" val="166913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34109" y="1043709"/>
            <a:ext cx="11360727" cy="5532582"/>
          </a:xfrm>
        </p:spPr>
        <p:txBody>
          <a:bodyPr>
            <a:normAutofit fontScale="62500" lnSpcReduction="20000"/>
          </a:bodyPr>
          <a:lstStyle/>
          <a:p>
            <a:pPr marL="0" indent="0">
              <a:buNone/>
            </a:pPr>
            <a:r>
              <a:rPr lang="ru-RU" dirty="0"/>
              <a:t>Для того чтобы стать первичным, </a:t>
            </a:r>
            <a:r>
              <a:rPr lang="ru-RU" i="1" dirty="0"/>
              <a:t>потенциальный ключ</a:t>
            </a:r>
            <a:r>
              <a:rPr lang="ru-RU" dirty="0"/>
              <a:t> должен удовлетворять ряду требований:</a:t>
            </a:r>
          </a:p>
          <a:p>
            <a:pPr marL="0" indent="0">
              <a:buNone/>
            </a:pPr>
            <a:r>
              <a:rPr lang="ru-RU" dirty="0"/>
              <a:t>Уникальность. Два экземпляра не должны иметь одинаковых значений </a:t>
            </a:r>
            <a:r>
              <a:rPr lang="ru-RU" i="1" dirty="0"/>
              <a:t>возможного ключа</a:t>
            </a:r>
            <a:r>
              <a:rPr lang="ru-RU" dirty="0"/>
              <a:t>. </a:t>
            </a:r>
            <a:r>
              <a:rPr lang="ru-RU" i="1" dirty="0"/>
              <a:t>потенциальный ключ</a:t>
            </a:r>
            <a:r>
              <a:rPr lang="ru-RU" dirty="0"/>
              <a:t> № 3 ( Фамилия + Имя + Отчество ) является плохим кандидатом, поскольку в организации могут работать полные тезки.</a:t>
            </a:r>
          </a:p>
          <a:p>
            <a:pPr marL="0" indent="0">
              <a:buNone/>
            </a:pPr>
            <a:r>
              <a:rPr lang="ru-RU" dirty="0"/>
              <a:t>Компактность. Сложный возможный ключ не должен содержать ни одного </a:t>
            </a:r>
            <a:r>
              <a:rPr lang="ru-RU" i="1" dirty="0"/>
              <a:t>атрибута</a:t>
            </a:r>
            <a:r>
              <a:rPr lang="ru-RU" dirty="0"/>
              <a:t>, удаление которого не приводило бы к утрате уникальности. Для обеспечения </a:t>
            </a:r>
            <a:r>
              <a:rPr lang="ru-RU" i="1" dirty="0"/>
              <a:t>уникальности ключа</a:t>
            </a:r>
            <a:r>
              <a:rPr lang="ru-RU" dirty="0"/>
              <a:t> № 3 дополним его </a:t>
            </a:r>
            <a:r>
              <a:rPr lang="ru-RU" i="1" dirty="0"/>
              <a:t>атрибутами</a:t>
            </a:r>
            <a:r>
              <a:rPr lang="ru-RU" dirty="0"/>
              <a:t> Дата рождения и Цвет волос. Если бизнес-правила говорят, что сочетания </a:t>
            </a:r>
            <a:r>
              <a:rPr lang="ru-RU" i="1" dirty="0"/>
              <a:t>атрибутов</a:t>
            </a:r>
            <a:r>
              <a:rPr lang="ru-RU" dirty="0"/>
              <a:t> Фамилия + Имя + Отчество + Дата рождения достаточно для однозначной идентификации сотрудника, то Цвет волос оказывается лишним, т. е. ключ Фамилия + Имя + Отчество + Дата рождения + Цвет волос не является компактным.</a:t>
            </a:r>
          </a:p>
          <a:p>
            <a:pPr marL="0" indent="0">
              <a:buNone/>
            </a:pPr>
            <a:r>
              <a:rPr lang="ru-RU" dirty="0"/>
              <a:t>При выборе </a:t>
            </a:r>
            <a:r>
              <a:rPr lang="ru-RU" i="1" dirty="0"/>
              <a:t>первичного ключа</a:t>
            </a:r>
            <a:r>
              <a:rPr lang="ru-RU" dirty="0"/>
              <a:t> предпочтение должно отдаваться более простым ключам, т. е. ключам, содержащим меньшее количество </a:t>
            </a:r>
            <a:r>
              <a:rPr lang="ru-RU" i="1" dirty="0"/>
              <a:t>атрибутов</a:t>
            </a:r>
            <a:r>
              <a:rPr lang="ru-RU" dirty="0"/>
              <a:t>. В приведенном примере ключи № 1 и 2 предпочтительней ключа № 3.</a:t>
            </a:r>
          </a:p>
          <a:p>
            <a:pPr marL="0" indent="0">
              <a:buNone/>
            </a:pPr>
            <a:r>
              <a:rPr lang="ru-RU" i="1" dirty="0"/>
              <a:t>Атрибуты</a:t>
            </a:r>
            <a:r>
              <a:rPr lang="ru-RU" dirty="0"/>
              <a:t> ключа не должны содержать нулевых значений. Значение </a:t>
            </a:r>
            <a:r>
              <a:rPr lang="ru-RU" i="1" dirty="0"/>
              <a:t>атрибутов</a:t>
            </a:r>
            <a:r>
              <a:rPr lang="ru-RU" dirty="0"/>
              <a:t> ключа не должно меняться в течение всего времени существования экземпляра </a:t>
            </a:r>
            <a:r>
              <a:rPr lang="ru-RU" i="1" dirty="0"/>
              <a:t>сущности</a:t>
            </a:r>
            <a:r>
              <a:rPr lang="ru-RU" dirty="0"/>
              <a:t>. Сотрудница организации может выйти замуж и сменить как фамилию, так и паспорт. Поэтому ключи № 2 и 3 не подходят на роль </a:t>
            </a:r>
            <a:r>
              <a:rPr lang="ru-RU" i="1" dirty="0"/>
              <a:t>первичного ключа</a:t>
            </a:r>
            <a:r>
              <a:rPr lang="ru-RU" dirty="0"/>
              <a:t>.</a:t>
            </a:r>
          </a:p>
          <a:p>
            <a:pPr marL="0" indent="0">
              <a:buNone/>
            </a:pPr>
            <a:r>
              <a:rPr lang="ru-RU" dirty="0"/>
              <a:t>Каждая </a:t>
            </a:r>
            <a:r>
              <a:rPr lang="ru-RU" i="1" dirty="0"/>
              <a:t>сущность</a:t>
            </a:r>
            <a:r>
              <a:rPr lang="ru-RU" dirty="0"/>
              <a:t> должна иметь по крайней мере один </a:t>
            </a:r>
            <a:r>
              <a:rPr lang="ru-RU" i="1" dirty="0"/>
              <a:t>потенциальный ключ</a:t>
            </a:r>
            <a:r>
              <a:rPr lang="ru-RU" dirty="0"/>
              <a:t>. Многие </a:t>
            </a:r>
            <a:r>
              <a:rPr lang="ru-RU" i="1" dirty="0"/>
              <a:t>сущности</a:t>
            </a:r>
            <a:r>
              <a:rPr lang="ru-RU" dirty="0"/>
              <a:t> имеют только один </a:t>
            </a:r>
            <a:r>
              <a:rPr lang="ru-RU" i="1" dirty="0"/>
              <a:t>потенциальный ключ</a:t>
            </a:r>
            <a:r>
              <a:rPr lang="ru-RU" dirty="0"/>
              <a:t>. Такой ключ становится первичным. Некоторые </a:t>
            </a:r>
            <a:r>
              <a:rPr lang="ru-RU" i="1" dirty="0"/>
              <a:t>сущности</a:t>
            </a:r>
            <a:r>
              <a:rPr lang="ru-RU" dirty="0"/>
              <a:t> могут иметь более одного </a:t>
            </a:r>
            <a:r>
              <a:rPr lang="ru-RU" i="1" dirty="0"/>
              <a:t>возможного ключа</a:t>
            </a:r>
            <a:r>
              <a:rPr lang="ru-RU" dirty="0"/>
              <a:t>. Тогда один из них становится первичным, а остальные — </a:t>
            </a:r>
            <a:r>
              <a:rPr lang="ru-RU" i="1" dirty="0"/>
              <a:t>альтернативными ключами</a:t>
            </a:r>
            <a:r>
              <a:rPr lang="ru-RU" dirty="0"/>
              <a:t>.</a:t>
            </a:r>
          </a:p>
          <a:p>
            <a:pPr marL="0" indent="0">
              <a:buNone/>
            </a:pPr>
            <a:r>
              <a:rPr lang="ru-RU" i="1" dirty="0"/>
              <a:t>Альтернативный ключ (</a:t>
            </a:r>
            <a:r>
              <a:rPr lang="ru-RU" dirty="0" err="1"/>
              <a:t>Alternate</a:t>
            </a:r>
            <a:r>
              <a:rPr lang="ru-RU" dirty="0"/>
              <a:t> </a:t>
            </a:r>
            <a:r>
              <a:rPr lang="ru-RU" dirty="0" err="1"/>
              <a:t>Key</a:t>
            </a:r>
            <a:r>
              <a:rPr lang="ru-RU" dirty="0"/>
              <a:t>) — это </a:t>
            </a:r>
            <a:r>
              <a:rPr lang="ru-RU" i="1" dirty="0"/>
              <a:t>потенциальный ключ</a:t>
            </a:r>
            <a:r>
              <a:rPr lang="ru-RU" dirty="0"/>
              <a:t>, не ставший первичным.</a:t>
            </a:r>
          </a:p>
          <a:p>
            <a:endParaRPr lang="ru-RU" dirty="0"/>
          </a:p>
        </p:txBody>
      </p:sp>
      <p:sp>
        <p:nvSpPr>
          <p:cNvPr id="4" name="Заголовок 1"/>
          <p:cNvSpPr>
            <a:spLocks noGrp="1"/>
          </p:cNvSpPr>
          <p:nvPr>
            <p:ph type="title"/>
          </p:nvPr>
        </p:nvSpPr>
        <p:spPr>
          <a:xfrm>
            <a:off x="838200" y="365126"/>
            <a:ext cx="10515600" cy="983384"/>
          </a:xfrm>
        </p:spPr>
        <p:txBody>
          <a:bodyPr>
            <a:normAutofit fontScale="90000"/>
          </a:bodyPr>
          <a:lstStyle/>
          <a:p>
            <a:r>
              <a:rPr lang="ru-RU" b="1" dirty="0" smtClean="0"/>
              <a:t>Ключи</a:t>
            </a:r>
            <a:r>
              <a:rPr lang="ru-RU" dirty="0" smtClean="0"/>
              <a:t/>
            </a:r>
            <a:br>
              <a:rPr lang="ru-RU" dirty="0" smtClean="0"/>
            </a:br>
            <a:endParaRPr lang="ru-RU" dirty="0"/>
          </a:p>
        </p:txBody>
      </p:sp>
    </p:spTree>
    <p:extLst>
      <p:ext uri="{BB962C8B-B14F-4D97-AF65-F5344CB8AC3E}">
        <p14:creationId xmlns:p14="http://schemas.microsoft.com/office/powerpoint/2010/main" val="10590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Нормализация данных</a:t>
            </a:r>
            <a:r>
              <a:rPr lang="ru-RU" dirty="0"/>
              <a:t/>
            </a:r>
            <a:br>
              <a:rPr lang="ru-RU" dirty="0"/>
            </a:br>
            <a:endParaRPr lang="ru-RU" dirty="0"/>
          </a:p>
        </p:txBody>
      </p:sp>
      <p:sp>
        <p:nvSpPr>
          <p:cNvPr id="3" name="Объект 2"/>
          <p:cNvSpPr>
            <a:spLocks noGrp="1"/>
          </p:cNvSpPr>
          <p:nvPr>
            <p:ph idx="1"/>
          </p:nvPr>
        </p:nvSpPr>
        <p:spPr>
          <a:xfrm>
            <a:off x="203200" y="1293090"/>
            <a:ext cx="11628582" cy="5564909"/>
          </a:xfrm>
        </p:spPr>
        <p:txBody>
          <a:bodyPr>
            <a:normAutofit fontScale="85000" lnSpcReduction="20000"/>
          </a:bodyPr>
          <a:lstStyle/>
          <a:p>
            <a:pPr marL="0" indent="0">
              <a:buNone/>
            </a:pPr>
            <a:r>
              <a:rPr lang="ru-RU" dirty="0"/>
              <a:t>Нормализация данных -	процесс </a:t>
            </a:r>
            <a:r>
              <a:rPr lang="ru-RU" dirty="0" smtClean="0"/>
              <a:t>проверки реорганизации</a:t>
            </a:r>
            <a:r>
              <a:rPr lang="ru-RU" dirty="0"/>
              <a:t> </a:t>
            </a:r>
            <a:r>
              <a:rPr lang="ru-RU" i="1" dirty="0" smtClean="0"/>
              <a:t>сущностей</a:t>
            </a:r>
            <a:r>
              <a:rPr lang="ru-RU" dirty="0"/>
              <a:t> и </a:t>
            </a:r>
            <a:r>
              <a:rPr lang="ru-RU" i="1" dirty="0"/>
              <a:t>атрибутов</a:t>
            </a:r>
            <a:r>
              <a:rPr lang="ru-RU" dirty="0"/>
              <a:t> </a:t>
            </a:r>
            <a:r>
              <a:rPr lang="ru-RU" dirty="0" smtClean="0"/>
              <a:t>с </a:t>
            </a:r>
            <a:r>
              <a:rPr lang="ru-RU" dirty="0"/>
              <a:t>целью удовлетворения требований к реляционной </a:t>
            </a:r>
            <a:r>
              <a:rPr lang="ru-RU" i="1" dirty="0"/>
              <a:t>модели данных</a:t>
            </a:r>
            <a:r>
              <a:rPr lang="ru-RU" dirty="0"/>
              <a:t>. Нормализация позволяет быть уверенным, что каждый </a:t>
            </a:r>
            <a:r>
              <a:rPr lang="ru-RU" i="1" dirty="0"/>
              <a:t>атрибут</a:t>
            </a:r>
            <a:r>
              <a:rPr lang="ru-RU" dirty="0"/>
              <a:t> определен для своей </a:t>
            </a:r>
            <a:r>
              <a:rPr lang="ru-RU" i="1" dirty="0"/>
              <a:t>сущности</a:t>
            </a:r>
            <a:r>
              <a:rPr lang="ru-RU" dirty="0"/>
              <a:t>, а также значительно сократить объем памяти для хранения информации и устранить аномалии в организации хранения данных. В результате проведения нормализации должна быть создана структура данных, при которой информация о каждом факте хранится только в одном месте. </a:t>
            </a:r>
            <a:r>
              <a:rPr lang="ru-RU" i="1" dirty="0"/>
              <a:t>Процесс нормализации</a:t>
            </a:r>
            <a:r>
              <a:rPr lang="ru-RU" dirty="0"/>
              <a:t> сводится к последовательному приведению структуры данных к нормальным формам — формализованным требованиям к организации данных. Известны шесть нормальных форм.</a:t>
            </a:r>
          </a:p>
          <a:p>
            <a:pPr marL="0" indent="0">
              <a:buNone/>
            </a:pPr>
            <a:r>
              <a:rPr lang="ru-RU" dirty="0"/>
              <a:t>На практике обычно ограничиваются приведением данных к </a:t>
            </a:r>
            <a:r>
              <a:rPr lang="ru-RU" i="1" dirty="0"/>
              <a:t>третьей нормальной форме</a:t>
            </a:r>
            <a:r>
              <a:rPr lang="ru-RU" dirty="0"/>
              <a:t>. Для углубленного изучения нормализации рекомендуется книга К. Дж. Дейта "Введение в системы баз данных" (Киев; М.: </a:t>
            </a:r>
            <a:r>
              <a:rPr lang="ru-RU" i="1" dirty="0"/>
              <a:t>Диалектика</a:t>
            </a:r>
            <a:r>
              <a:rPr lang="ru-RU" dirty="0"/>
              <a:t>, 1998).</a:t>
            </a:r>
          </a:p>
          <a:p>
            <a:pPr marL="0" indent="0">
              <a:buNone/>
            </a:pPr>
            <a:r>
              <a:rPr lang="ru-RU" dirty="0" err="1"/>
              <a:t>ERwin</a:t>
            </a:r>
            <a:r>
              <a:rPr lang="ru-RU" dirty="0"/>
              <a:t> не содержит полного алгоритма нормализации и не может проводить нормализацию автоматически, однако его возможности облегчают создание нормализованной </a:t>
            </a:r>
            <a:r>
              <a:rPr lang="ru-RU" i="1" dirty="0"/>
              <a:t>модели данных</a:t>
            </a:r>
            <a:r>
              <a:rPr lang="ru-RU" dirty="0"/>
              <a:t>. Запрет на присвоение неуникальных имен </a:t>
            </a:r>
            <a:r>
              <a:rPr lang="ru-RU" i="1" dirty="0"/>
              <a:t>атрибутов</a:t>
            </a:r>
            <a:r>
              <a:rPr lang="ru-RU" dirty="0"/>
              <a:t> в рамках модели (при соответствующей установке опции </a:t>
            </a:r>
            <a:r>
              <a:rPr lang="ru-RU" dirty="0" err="1"/>
              <a:t>Unique</a:t>
            </a:r>
            <a:r>
              <a:rPr lang="ru-RU" dirty="0"/>
              <a:t> </a:t>
            </a:r>
            <a:r>
              <a:rPr lang="ru-RU" dirty="0" err="1"/>
              <a:t>Name</a:t>
            </a:r>
            <a:r>
              <a:rPr lang="ru-RU" dirty="0"/>
              <a:t>) облегчает соблюдение правила "один факт — в одном месте". Имена ролей </a:t>
            </a:r>
            <a:r>
              <a:rPr lang="ru-RU" i="1" dirty="0" err="1"/>
              <a:t>атрибутов</a:t>
            </a:r>
            <a:r>
              <a:rPr lang="ru-RU" dirty="0" err="1"/>
              <a:t>внешних</a:t>
            </a:r>
            <a:r>
              <a:rPr lang="ru-RU" dirty="0"/>
              <a:t> ключей и унификация </a:t>
            </a:r>
            <a:r>
              <a:rPr lang="ru-RU" i="1" dirty="0"/>
              <a:t>атрибутов</a:t>
            </a:r>
            <a:r>
              <a:rPr lang="ru-RU" dirty="0"/>
              <a:t> также облегчают построение нормализованной модели.</a:t>
            </a:r>
          </a:p>
          <a:p>
            <a:endParaRPr lang="ru-RU" dirty="0"/>
          </a:p>
        </p:txBody>
      </p:sp>
    </p:spTree>
    <p:extLst>
      <p:ext uri="{BB962C8B-B14F-4D97-AF65-F5344CB8AC3E}">
        <p14:creationId xmlns:p14="http://schemas.microsoft.com/office/powerpoint/2010/main" val="266161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Домены</a:t>
            </a:r>
            <a:r>
              <a:rPr lang="ru-RU" dirty="0"/>
              <a:t/>
            </a:r>
            <a:br>
              <a:rPr lang="ru-RU" dirty="0"/>
            </a:br>
            <a:endParaRPr lang="ru-RU" dirty="0"/>
          </a:p>
        </p:txBody>
      </p:sp>
      <p:sp>
        <p:nvSpPr>
          <p:cNvPr id="3" name="Объект 2"/>
          <p:cNvSpPr>
            <a:spLocks noGrp="1"/>
          </p:cNvSpPr>
          <p:nvPr>
            <p:ph idx="1"/>
          </p:nvPr>
        </p:nvSpPr>
        <p:spPr>
          <a:xfrm>
            <a:off x="157018" y="1459345"/>
            <a:ext cx="11720946" cy="5329382"/>
          </a:xfrm>
        </p:spPr>
        <p:txBody>
          <a:bodyPr>
            <a:normAutofit fontScale="85000" lnSpcReduction="10000"/>
          </a:bodyPr>
          <a:lstStyle/>
          <a:p>
            <a:pPr marL="0" indent="0">
              <a:buNone/>
            </a:pPr>
            <a:r>
              <a:rPr lang="ru-RU" b="1" i="1" dirty="0"/>
              <a:t>Домен</a:t>
            </a:r>
            <a:r>
              <a:rPr lang="ru-RU" dirty="0"/>
              <a:t> можно определить как совокупность значений, из которых берутся значения </a:t>
            </a:r>
            <a:r>
              <a:rPr lang="ru-RU" i="1" dirty="0"/>
              <a:t>атрибутов</a:t>
            </a:r>
            <a:r>
              <a:rPr lang="ru-RU" dirty="0"/>
              <a:t> . Каждый </a:t>
            </a:r>
            <a:r>
              <a:rPr lang="ru-RU" i="1" dirty="0"/>
              <a:t>атрибут</a:t>
            </a:r>
            <a:r>
              <a:rPr lang="ru-RU" dirty="0"/>
              <a:t> может быть определен только на одном </a:t>
            </a:r>
            <a:r>
              <a:rPr lang="ru-RU" i="1" dirty="0"/>
              <a:t>домене</a:t>
            </a:r>
            <a:r>
              <a:rPr lang="ru-RU" dirty="0"/>
              <a:t>, но на каждом </a:t>
            </a:r>
            <a:r>
              <a:rPr lang="ru-RU" i="1" dirty="0"/>
              <a:t>домене</a:t>
            </a:r>
            <a:r>
              <a:rPr lang="ru-RU" dirty="0"/>
              <a:t> может быть определено множество </a:t>
            </a:r>
            <a:r>
              <a:rPr lang="ru-RU" i="1" dirty="0"/>
              <a:t>атрибутов</a:t>
            </a:r>
            <a:r>
              <a:rPr lang="ru-RU" dirty="0"/>
              <a:t>. В понятие </a:t>
            </a:r>
            <a:r>
              <a:rPr lang="ru-RU" i="1" dirty="0"/>
              <a:t>домена</a:t>
            </a:r>
            <a:r>
              <a:rPr lang="ru-RU" dirty="0"/>
              <a:t> входит не только тип данных, но и область значений данных. Например, можно определить </a:t>
            </a:r>
            <a:r>
              <a:rPr lang="ru-RU" i="1" dirty="0"/>
              <a:t>домен</a:t>
            </a:r>
            <a:r>
              <a:rPr lang="ru-RU" dirty="0"/>
              <a:t> "Возраст" как положительное целое число и определить </a:t>
            </a:r>
            <a:r>
              <a:rPr lang="ru-RU" i="1" dirty="0"/>
              <a:t>атрибут</a:t>
            </a:r>
            <a:r>
              <a:rPr lang="ru-RU" dirty="0"/>
              <a:t> Возраст сотрудника как принадлежащий этому </a:t>
            </a:r>
            <a:r>
              <a:rPr lang="ru-RU" i="1" dirty="0"/>
              <a:t>домену</a:t>
            </a:r>
            <a:r>
              <a:rPr lang="ru-RU" dirty="0"/>
              <a:t>.</a:t>
            </a:r>
          </a:p>
          <a:p>
            <a:pPr marL="0" indent="0">
              <a:buNone/>
            </a:pPr>
            <a:r>
              <a:rPr lang="ru-RU" dirty="0"/>
              <a:t>В </a:t>
            </a:r>
            <a:r>
              <a:rPr lang="ru-RU" dirty="0" err="1"/>
              <a:t>ERwin</a:t>
            </a:r>
            <a:r>
              <a:rPr lang="ru-RU" dirty="0"/>
              <a:t> </a:t>
            </a:r>
            <a:r>
              <a:rPr lang="ru-RU" i="1" dirty="0"/>
              <a:t>домен</a:t>
            </a:r>
            <a:r>
              <a:rPr lang="ru-RU" dirty="0"/>
              <a:t> может быть определен только один раз и использоваться как в логической, так и в </a:t>
            </a:r>
            <a:r>
              <a:rPr lang="ru-RU" i="1" dirty="0"/>
              <a:t>физической модели</a:t>
            </a:r>
            <a:r>
              <a:rPr lang="ru-RU" dirty="0"/>
              <a:t>.</a:t>
            </a:r>
          </a:p>
          <a:p>
            <a:pPr marL="0" indent="0">
              <a:buNone/>
            </a:pPr>
            <a:r>
              <a:rPr lang="ru-RU" i="1" dirty="0"/>
              <a:t>Домены</a:t>
            </a:r>
            <a:r>
              <a:rPr lang="ru-RU" dirty="0"/>
              <a:t> позволяют облегчить работу с данными как разработчикам на этапе проектирования, так и администраторам БД на этапе эксплуатации системы. На логическом уровне </a:t>
            </a:r>
            <a:r>
              <a:rPr lang="ru-RU" i="1" dirty="0"/>
              <a:t>домены</a:t>
            </a:r>
            <a:r>
              <a:rPr lang="ru-RU" dirty="0"/>
              <a:t> можно описать без конкретных физических свойств. На физическом уровне они автоматически получают специфические свойства, которые можно изменить вручную. Так, </a:t>
            </a:r>
            <a:r>
              <a:rPr lang="ru-RU" i="1" dirty="0"/>
              <a:t>домен</a:t>
            </a:r>
            <a:r>
              <a:rPr lang="ru-RU" dirty="0"/>
              <a:t> "Возраст" может иметь на логическом уровне тип </a:t>
            </a:r>
            <a:r>
              <a:rPr lang="ru-RU" dirty="0" err="1"/>
              <a:t>Number</a:t>
            </a:r>
            <a:r>
              <a:rPr lang="ru-RU" dirty="0"/>
              <a:t>, на физическом уровне колонкам </a:t>
            </a:r>
            <a:r>
              <a:rPr lang="ru-RU" i="1" dirty="0"/>
              <a:t>домена</a:t>
            </a:r>
            <a:r>
              <a:rPr lang="ru-RU" dirty="0"/>
              <a:t> будет присвоен тип INTEGER.</a:t>
            </a:r>
          </a:p>
          <a:p>
            <a:pPr marL="0" indent="0">
              <a:buNone/>
            </a:pPr>
            <a:r>
              <a:rPr lang="ru-RU" dirty="0"/>
              <a:t>Каждый </a:t>
            </a:r>
            <a:r>
              <a:rPr lang="ru-RU" i="1" dirty="0"/>
              <a:t>домен</a:t>
            </a:r>
            <a:r>
              <a:rPr lang="ru-RU" dirty="0"/>
              <a:t> может быть описан, снабжен комментарием или свойством, определенным пользователем (UDP).</a:t>
            </a:r>
          </a:p>
          <a:p>
            <a:pPr marL="0" indent="0">
              <a:buNone/>
            </a:pPr>
            <a:endParaRPr lang="ru-RU" dirty="0"/>
          </a:p>
        </p:txBody>
      </p:sp>
    </p:spTree>
    <p:extLst>
      <p:ext uri="{BB962C8B-B14F-4D97-AF65-F5344CB8AC3E}">
        <p14:creationId xmlns:p14="http://schemas.microsoft.com/office/powerpoint/2010/main" val="77020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a:t>
            </a:r>
            <a:endParaRPr lang="ru-RU" b="1" dirty="0"/>
          </a:p>
        </p:txBody>
      </p:sp>
      <p:sp>
        <p:nvSpPr>
          <p:cNvPr id="3" name="Объект 2"/>
          <p:cNvSpPr>
            <a:spLocks noGrp="1"/>
          </p:cNvSpPr>
          <p:nvPr>
            <p:ph idx="1"/>
          </p:nvPr>
        </p:nvSpPr>
        <p:spPr/>
        <p:txBody>
          <a:bodyPr/>
          <a:lstStyle/>
          <a:p>
            <a:pPr marL="0" lvl="0" indent="0">
              <a:buNone/>
            </a:pPr>
            <a:r>
              <a:rPr lang="ru-RU" dirty="0" smtClean="0"/>
              <a:t>1. Какой </a:t>
            </a:r>
            <a:r>
              <a:rPr lang="ru-RU" dirty="0"/>
              <a:t>уровень логической модели не существует?</a:t>
            </a:r>
          </a:p>
          <a:p>
            <a:pPr marL="514350" lvl="0" indent="-514350">
              <a:buFont typeface="+mj-lt"/>
              <a:buAutoNum type="alphaLcParenR"/>
            </a:pPr>
            <a:r>
              <a:rPr lang="ru-RU" dirty="0"/>
              <a:t>диаграмма сущность</a:t>
            </a:r>
            <a:r>
              <a:rPr lang="en-US" dirty="0"/>
              <a:t>-</a:t>
            </a:r>
            <a:r>
              <a:rPr lang="ru-RU" dirty="0"/>
              <a:t>связь</a:t>
            </a:r>
            <a:r>
              <a:rPr lang="en-US" dirty="0"/>
              <a:t> (Entity Relationship Diagram, ERD);</a:t>
            </a:r>
            <a:endParaRPr lang="ru-RU" dirty="0"/>
          </a:p>
          <a:p>
            <a:pPr marL="514350" lvl="0" indent="-514350">
              <a:buFont typeface="+mj-lt"/>
              <a:buAutoNum type="alphaLcParenR"/>
            </a:pPr>
            <a:r>
              <a:rPr lang="ru-RU" dirty="0"/>
              <a:t>диаграмма сущность</a:t>
            </a:r>
            <a:r>
              <a:rPr lang="en-US" dirty="0"/>
              <a:t>-</a:t>
            </a:r>
            <a:r>
              <a:rPr lang="ru-RU" dirty="0"/>
              <a:t>сущность</a:t>
            </a:r>
            <a:r>
              <a:rPr lang="en-US" dirty="0"/>
              <a:t> (Relation-Relation model)</a:t>
            </a:r>
            <a:endParaRPr lang="ru-RU" dirty="0"/>
          </a:p>
          <a:p>
            <a:pPr marL="514350" lvl="0" indent="-514350">
              <a:buFont typeface="+mj-lt"/>
              <a:buAutoNum type="alphaLcParenR"/>
            </a:pPr>
            <a:r>
              <a:rPr lang="ru-RU" dirty="0"/>
              <a:t>модель данных, основанная на ключах (</a:t>
            </a:r>
            <a:r>
              <a:rPr lang="ru-RU" dirty="0" err="1"/>
              <a:t>Key</a:t>
            </a:r>
            <a:r>
              <a:rPr lang="ru-RU" dirty="0"/>
              <a:t> </a:t>
            </a:r>
            <a:r>
              <a:rPr lang="ru-RU" dirty="0" err="1"/>
              <a:t>Based</a:t>
            </a:r>
            <a:r>
              <a:rPr lang="ru-RU" dirty="0"/>
              <a:t> </a:t>
            </a:r>
            <a:r>
              <a:rPr lang="ru-RU" dirty="0" err="1"/>
              <a:t>model</a:t>
            </a:r>
            <a:r>
              <a:rPr lang="ru-RU" dirty="0"/>
              <a:t>, KB);</a:t>
            </a:r>
          </a:p>
          <a:p>
            <a:pPr marL="514350" lvl="0" indent="-514350">
              <a:buFont typeface="+mj-lt"/>
              <a:buAutoNum type="alphaLcParenR"/>
            </a:pPr>
            <a:r>
              <a:rPr lang="ru-RU" dirty="0"/>
              <a:t>полная атрибутивная модель</a:t>
            </a:r>
            <a:r>
              <a:rPr lang="en-US" dirty="0"/>
              <a:t> (Fully Attributed model, FA).</a:t>
            </a:r>
            <a:endParaRPr lang="ru-RU" dirty="0"/>
          </a:p>
          <a:p>
            <a:pPr marL="0" indent="0">
              <a:buNone/>
            </a:pPr>
            <a:endParaRPr lang="ru-RU" dirty="0"/>
          </a:p>
        </p:txBody>
      </p:sp>
    </p:spTree>
    <p:extLst>
      <p:ext uri="{BB962C8B-B14F-4D97-AF65-F5344CB8AC3E}">
        <p14:creationId xmlns:p14="http://schemas.microsoft.com/office/powerpoint/2010/main" val="278114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a:t>
            </a:r>
            <a:endParaRPr lang="ru-RU" dirty="0"/>
          </a:p>
        </p:txBody>
      </p:sp>
      <p:sp>
        <p:nvSpPr>
          <p:cNvPr id="3" name="Объект 2"/>
          <p:cNvSpPr>
            <a:spLocks noGrp="1"/>
          </p:cNvSpPr>
          <p:nvPr>
            <p:ph idx="1"/>
          </p:nvPr>
        </p:nvSpPr>
        <p:spPr/>
        <p:txBody>
          <a:bodyPr/>
          <a:lstStyle/>
          <a:p>
            <a:pPr marL="0" lvl="0" indent="0">
              <a:buNone/>
            </a:pPr>
            <a:r>
              <a:rPr lang="ru-RU" dirty="0" smtClean="0"/>
              <a:t>2. Какой </a:t>
            </a:r>
            <a:r>
              <a:rPr lang="ru-RU" dirty="0"/>
              <a:t>тип сущность не существует? </a:t>
            </a:r>
          </a:p>
          <a:p>
            <a:pPr marL="514350" lvl="0" indent="-514350">
              <a:buFont typeface="+mj-lt"/>
              <a:buAutoNum type="alphaLcParenR"/>
            </a:pPr>
            <a:r>
              <a:rPr lang="ru-RU" dirty="0"/>
              <a:t>Категориальная</a:t>
            </a:r>
          </a:p>
          <a:p>
            <a:pPr marL="514350" lvl="0" indent="-514350">
              <a:buFont typeface="+mj-lt"/>
              <a:buAutoNum type="alphaLcParenR"/>
            </a:pPr>
            <a:r>
              <a:rPr lang="ru-RU" dirty="0"/>
              <a:t>Ассоциативная </a:t>
            </a:r>
          </a:p>
          <a:p>
            <a:pPr marL="514350" lvl="0" indent="-514350">
              <a:buFont typeface="+mj-lt"/>
              <a:buAutoNum type="alphaLcParenR"/>
            </a:pPr>
            <a:r>
              <a:rPr lang="ru-RU" dirty="0"/>
              <a:t>Именная</a:t>
            </a:r>
          </a:p>
          <a:p>
            <a:pPr marL="514350" lvl="0" indent="-514350">
              <a:buFont typeface="+mj-lt"/>
              <a:buAutoNum type="alphaLcParenR"/>
            </a:pPr>
            <a:r>
              <a:rPr lang="ru-RU" dirty="0"/>
              <a:t>Именующая</a:t>
            </a:r>
          </a:p>
          <a:p>
            <a:endParaRPr lang="ru-RU" dirty="0"/>
          </a:p>
        </p:txBody>
      </p:sp>
    </p:spTree>
    <p:extLst>
      <p:ext uri="{BB962C8B-B14F-4D97-AF65-F5344CB8AC3E}">
        <p14:creationId xmlns:p14="http://schemas.microsoft.com/office/powerpoint/2010/main" val="64143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a:t>
            </a:r>
            <a:endParaRPr lang="ru-RU" dirty="0"/>
          </a:p>
        </p:txBody>
      </p:sp>
      <p:sp>
        <p:nvSpPr>
          <p:cNvPr id="3" name="Объект 2"/>
          <p:cNvSpPr>
            <a:spLocks noGrp="1"/>
          </p:cNvSpPr>
          <p:nvPr>
            <p:ph idx="1"/>
          </p:nvPr>
        </p:nvSpPr>
        <p:spPr/>
        <p:txBody>
          <a:bodyPr/>
          <a:lstStyle/>
          <a:p>
            <a:pPr marL="0" lvl="0" indent="0">
              <a:buNone/>
            </a:pPr>
            <a:r>
              <a:rPr lang="ru-RU" dirty="0" smtClean="0"/>
              <a:t>3. Нормализация </a:t>
            </a:r>
            <a:r>
              <a:rPr lang="ru-RU" dirty="0"/>
              <a:t>данных </a:t>
            </a:r>
            <a:r>
              <a:rPr lang="ru-RU" dirty="0" smtClean="0"/>
              <a:t>это -</a:t>
            </a:r>
            <a:endParaRPr lang="ru-RU" dirty="0"/>
          </a:p>
          <a:p>
            <a:pPr marL="514350" lvl="0" indent="-514350">
              <a:buFont typeface="+mj-lt"/>
              <a:buAutoNum type="alphaLcParenR"/>
            </a:pPr>
            <a:r>
              <a:rPr lang="ru-RU" dirty="0"/>
              <a:t>процесс проверки реорганизации сущностей и атрибутов с целью удовлетворения требований к реляционной модели данных</a:t>
            </a:r>
          </a:p>
          <a:p>
            <a:pPr marL="514350" lvl="0" indent="-514350">
              <a:buFont typeface="+mj-lt"/>
              <a:buAutoNum type="alphaLcParenR"/>
            </a:pPr>
            <a:r>
              <a:rPr lang="ru-RU" dirty="0"/>
              <a:t>последовательное приведение структуры данных к нормальным формам - формализованным требованиям к организации данных</a:t>
            </a:r>
          </a:p>
          <a:p>
            <a:pPr marL="514350" lvl="0" indent="-514350">
              <a:buFont typeface="+mj-lt"/>
              <a:buAutoNum type="alphaLcParenR"/>
            </a:pPr>
            <a:r>
              <a:rPr lang="ru-RU" dirty="0"/>
              <a:t>процесс удаления неиспользованных данных</a:t>
            </a:r>
          </a:p>
          <a:p>
            <a:pPr marL="514350" lvl="0" indent="-514350">
              <a:buFont typeface="+mj-lt"/>
              <a:buAutoNum type="alphaLcParenR"/>
            </a:pPr>
            <a:r>
              <a:rPr lang="ru-RU" dirty="0"/>
              <a:t>все вышеперечисленное</a:t>
            </a:r>
          </a:p>
          <a:p>
            <a:endParaRPr lang="ru-RU" dirty="0"/>
          </a:p>
        </p:txBody>
      </p:sp>
    </p:spTree>
    <p:extLst>
      <p:ext uri="{BB962C8B-B14F-4D97-AF65-F5344CB8AC3E}">
        <p14:creationId xmlns:p14="http://schemas.microsoft.com/office/powerpoint/2010/main" val="27287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a:t>
            </a:r>
            <a:endParaRPr lang="ru-RU" dirty="0"/>
          </a:p>
        </p:txBody>
      </p:sp>
      <p:sp>
        <p:nvSpPr>
          <p:cNvPr id="3" name="Объект 2"/>
          <p:cNvSpPr>
            <a:spLocks noGrp="1"/>
          </p:cNvSpPr>
          <p:nvPr>
            <p:ph idx="1"/>
          </p:nvPr>
        </p:nvSpPr>
        <p:spPr/>
        <p:txBody>
          <a:bodyPr/>
          <a:lstStyle/>
          <a:p>
            <a:pPr marL="0" lvl="0" indent="0">
              <a:buNone/>
            </a:pPr>
            <a:r>
              <a:rPr lang="ru-RU" dirty="0" smtClean="0"/>
              <a:t>4. Какие </a:t>
            </a:r>
            <a:r>
              <a:rPr lang="ru-RU" dirty="0"/>
              <a:t>варианты ответов не относятся к логической модели?</a:t>
            </a:r>
          </a:p>
          <a:p>
            <a:pPr marL="514350" lvl="0" indent="-514350">
              <a:buFont typeface="+mj-lt"/>
              <a:buAutoNum type="alphaLcParenR"/>
            </a:pPr>
            <a:r>
              <a:rPr lang="ru-RU" dirty="0"/>
              <a:t>Сущность и атрибуты</a:t>
            </a:r>
          </a:p>
          <a:p>
            <a:pPr marL="514350" lvl="0" indent="-514350">
              <a:buFont typeface="+mj-lt"/>
              <a:buAutoNum type="alphaLcParenR"/>
            </a:pPr>
            <a:r>
              <a:rPr lang="ru-RU" dirty="0"/>
              <a:t>Ключи и связи</a:t>
            </a:r>
          </a:p>
          <a:p>
            <a:pPr marL="514350" lvl="0" indent="-514350">
              <a:buFont typeface="+mj-lt"/>
              <a:buAutoNum type="alphaLcParenR"/>
            </a:pPr>
            <a:r>
              <a:rPr lang="ru-RU" dirty="0"/>
              <a:t>Домены</a:t>
            </a:r>
          </a:p>
          <a:p>
            <a:pPr marL="514350" lvl="0" indent="-514350">
              <a:buFont typeface="+mj-lt"/>
              <a:buAutoNum type="alphaLcParenR"/>
            </a:pPr>
            <a:r>
              <a:rPr lang="ru-RU" dirty="0"/>
              <a:t>Нормальные данные</a:t>
            </a:r>
          </a:p>
          <a:p>
            <a:pPr marL="0" indent="0">
              <a:buNone/>
            </a:pPr>
            <a:endParaRPr lang="ru-RU" dirty="0"/>
          </a:p>
        </p:txBody>
      </p:sp>
    </p:spTree>
    <p:extLst>
      <p:ext uri="{BB962C8B-B14F-4D97-AF65-F5344CB8AC3E}">
        <p14:creationId xmlns:p14="http://schemas.microsoft.com/office/powerpoint/2010/main" val="99802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Уровни логической модели</a:t>
            </a:r>
            <a:r>
              <a:rPr lang="ru-RU" dirty="0"/>
              <a:t/>
            </a:r>
            <a:br>
              <a:rPr lang="ru-RU" dirty="0"/>
            </a:br>
            <a:endParaRPr lang="ru-RU" dirty="0"/>
          </a:p>
        </p:txBody>
      </p:sp>
      <p:sp>
        <p:nvSpPr>
          <p:cNvPr id="3" name="Объект 2"/>
          <p:cNvSpPr>
            <a:spLocks noGrp="1"/>
          </p:cNvSpPr>
          <p:nvPr>
            <p:ph idx="1"/>
          </p:nvPr>
        </p:nvSpPr>
        <p:spPr>
          <a:xfrm>
            <a:off x="434109" y="1348509"/>
            <a:ext cx="11129818" cy="5237018"/>
          </a:xfrm>
        </p:spPr>
        <p:txBody>
          <a:bodyPr>
            <a:normAutofit fontScale="77500" lnSpcReduction="20000"/>
          </a:bodyPr>
          <a:lstStyle/>
          <a:p>
            <a:pPr marL="0" indent="0">
              <a:buNone/>
            </a:pPr>
            <a:r>
              <a:rPr lang="ru-RU" dirty="0"/>
              <a:t>Различают три уровня логической модели, отличающихся по глубине представления информации о данных:</a:t>
            </a:r>
          </a:p>
          <a:p>
            <a:pPr lvl="0"/>
            <a:r>
              <a:rPr lang="ru-RU" dirty="0"/>
              <a:t>диаграмма сущность</a:t>
            </a:r>
            <a:r>
              <a:rPr lang="en-US" dirty="0"/>
              <a:t>-</a:t>
            </a:r>
            <a:r>
              <a:rPr lang="ru-RU" dirty="0"/>
              <a:t>связь</a:t>
            </a:r>
            <a:r>
              <a:rPr lang="en-US" dirty="0"/>
              <a:t> (Entity Relationship Diagram, ERD);</a:t>
            </a:r>
            <a:endParaRPr lang="ru-RU" dirty="0"/>
          </a:p>
          <a:p>
            <a:pPr lvl="0"/>
            <a:r>
              <a:rPr lang="ru-RU" dirty="0"/>
              <a:t>модель данных, основанная на ключах (</a:t>
            </a:r>
            <a:r>
              <a:rPr lang="ru-RU" dirty="0" err="1"/>
              <a:t>Key</a:t>
            </a:r>
            <a:r>
              <a:rPr lang="ru-RU" dirty="0"/>
              <a:t> </a:t>
            </a:r>
            <a:r>
              <a:rPr lang="ru-RU" dirty="0" err="1"/>
              <a:t>Based</a:t>
            </a:r>
            <a:r>
              <a:rPr lang="ru-RU" dirty="0"/>
              <a:t> </a:t>
            </a:r>
            <a:r>
              <a:rPr lang="ru-RU" dirty="0" err="1"/>
              <a:t>model</a:t>
            </a:r>
            <a:r>
              <a:rPr lang="ru-RU" dirty="0"/>
              <a:t>, KB);</a:t>
            </a:r>
          </a:p>
          <a:p>
            <a:pPr lvl="0"/>
            <a:r>
              <a:rPr lang="ru-RU" dirty="0"/>
              <a:t>полная атрибутивная модель</a:t>
            </a:r>
            <a:r>
              <a:rPr lang="en-US" dirty="0"/>
              <a:t> (Fully Attributed model, FA).</a:t>
            </a:r>
            <a:endParaRPr lang="ru-RU" dirty="0"/>
          </a:p>
          <a:p>
            <a:pPr marL="0" indent="0">
              <a:buNone/>
            </a:pPr>
            <a:r>
              <a:rPr lang="ru-RU" dirty="0"/>
              <a:t>Диаграмма сущность-связь представляет собой модель данных верхнего уровня. Она включает сущности и взаимосвязи, отражающие основные бизнес-правила предметной области. Такая диаграмма не слишком детализирована, в нее включаются основные сущности и связи между ними, которые удовлетворяют основным требованиям, предъявляемым к ИС. Диаграмма сущность-связь может включать связи "многие-ко-многим" и не включать описание ключей. Как правило, ERD используется для презентаций и обсуждения структуры данных с экспертами предметной области.</a:t>
            </a:r>
          </a:p>
          <a:p>
            <a:pPr marL="0" indent="0">
              <a:buNone/>
            </a:pPr>
            <a:r>
              <a:rPr lang="ru-RU" dirty="0"/>
              <a:t>Модель данных, основанная на ключах, — более подробное представление данных. Она включает описание всех сущностей и первичных ключей и предназначена для представления структуры данных и ключей, которые соответствуют предметной области.</a:t>
            </a:r>
          </a:p>
          <a:p>
            <a:pPr marL="0" indent="0">
              <a:buNone/>
            </a:pPr>
            <a:r>
              <a:rPr lang="ru-RU" dirty="0"/>
              <a:t>Полная атрибутивная модель — наиболее детальное представление структуры данных: представляет данные в третьей нормальной форме и включает все сущности, атрибуты и связи.</a:t>
            </a:r>
          </a:p>
          <a:p>
            <a:endParaRPr lang="ru-RU" dirty="0"/>
          </a:p>
        </p:txBody>
      </p:sp>
    </p:spTree>
    <p:extLst>
      <p:ext uri="{BB962C8B-B14F-4D97-AF65-F5344CB8AC3E}">
        <p14:creationId xmlns:p14="http://schemas.microsoft.com/office/powerpoint/2010/main" val="299402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Тест</a:t>
            </a:r>
            <a:endParaRPr lang="ru-RU" dirty="0"/>
          </a:p>
        </p:txBody>
      </p:sp>
      <p:sp>
        <p:nvSpPr>
          <p:cNvPr id="3" name="Объект 2"/>
          <p:cNvSpPr>
            <a:spLocks noGrp="1"/>
          </p:cNvSpPr>
          <p:nvPr>
            <p:ph idx="1"/>
          </p:nvPr>
        </p:nvSpPr>
        <p:spPr/>
        <p:txBody>
          <a:bodyPr/>
          <a:lstStyle/>
          <a:p>
            <a:pPr marL="0" lvl="0" indent="0">
              <a:buNone/>
            </a:pPr>
            <a:r>
              <a:rPr lang="ru-RU" dirty="0" smtClean="0"/>
              <a:t>5. Что </a:t>
            </a:r>
            <a:r>
              <a:rPr lang="ru-RU" dirty="0"/>
              <a:t>предполагает основу построения логической модели? </a:t>
            </a:r>
          </a:p>
          <a:p>
            <a:pPr marL="514350" lvl="0" indent="-514350">
              <a:buFont typeface="+mj-lt"/>
              <a:buAutoNum type="alphaLcParenR"/>
            </a:pPr>
            <a:r>
              <a:rPr lang="ru-RU" dirty="0"/>
              <a:t>Определение сущностей и атрибутов</a:t>
            </a:r>
          </a:p>
          <a:p>
            <a:pPr marL="514350" lvl="0" indent="-514350">
              <a:buFont typeface="+mj-lt"/>
              <a:buAutoNum type="alphaLcParenR"/>
            </a:pPr>
            <a:r>
              <a:rPr lang="ru-RU" dirty="0"/>
              <a:t>Нормализация данных</a:t>
            </a:r>
          </a:p>
          <a:p>
            <a:pPr marL="514350" lvl="0" indent="-514350">
              <a:buFont typeface="+mj-lt"/>
              <a:buAutoNum type="alphaLcParenR"/>
            </a:pPr>
            <a:r>
              <a:rPr lang="ru-RU" dirty="0"/>
              <a:t>Создание физической модели</a:t>
            </a:r>
          </a:p>
          <a:p>
            <a:pPr marL="514350" lvl="0" indent="-514350">
              <a:buFont typeface="+mj-lt"/>
              <a:buAutoNum type="alphaLcParenR"/>
            </a:pPr>
            <a:r>
              <a:rPr lang="ru-RU" dirty="0"/>
              <a:t>Определение доменов</a:t>
            </a:r>
          </a:p>
          <a:p>
            <a:pPr marL="0" indent="0">
              <a:buNone/>
            </a:pPr>
            <a:endParaRPr lang="ru-RU" dirty="0"/>
          </a:p>
        </p:txBody>
      </p:sp>
    </p:spTree>
    <p:extLst>
      <p:ext uri="{BB962C8B-B14F-4D97-AF65-F5344CB8AC3E}">
        <p14:creationId xmlns:p14="http://schemas.microsoft.com/office/powerpoint/2010/main" val="398129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Сущности и атрибуты</a:t>
            </a:r>
            <a:r>
              <a:rPr lang="ru-RU" dirty="0"/>
              <a:t/>
            </a:r>
            <a:br>
              <a:rPr lang="ru-RU" dirty="0"/>
            </a:br>
            <a:endParaRPr lang="ru-RU" dirty="0"/>
          </a:p>
        </p:txBody>
      </p:sp>
      <p:sp>
        <p:nvSpPr>
          <p:cNvPr id="3" name="Объект 2"/>
          <p:cNvSpPr>
            <a:spLocks noGrp="1"/>
          </p:cNvSpPr>
          <p:nvPr>
            <p:ph idx="1"/>
          </p:nvPr>
        </p:nvSpPr>
        <p:spPr>
          <a:xfrm>
            <a:off x="397164" y="1117600"/>
            <a:ext cx="10956636" cy="5495636"/>
          </a:xfrm>
        </p:spPr>
        <p:txBody>
          <a:bodyPr>
            <a:normAutofit fontScale="77500" lnSpcReduction="20000"/>
          </a:bodyPr>
          <a:lstStyle/>
          <a:p>
            <a:pPr marL="0" indent="0">
              <a:buNone/>
            </a:pPr>
            <a:r>
              <a:rPr lang="ru-RU" dirty="0"/>
              <a:t>Основные компоненты диаграммы </a:t>
            </a:r>
            <a:r>
              <a:rPr lang="ru-RU" dirty="0" err="1"/>
              <a:t>ERwin</a:t>
            </a:r>
            <a:r>
              <a:rPr lang="ru-RU" dirty="0"/>
              <a:t> — это сущности, атрибуты и связи. Каждая сущность является множеством подобных индивидуальных объектов, называемых экземплярами. Каждый экземпляр индивидуален и должен отличаться от всех остальных экземпляров. Атрибут выражает определенное свойство объекта. С точки зрения БД (физическая модель) сущности соответствует таблица, экземпляру сущности — строка в таблице, а атрибуту — колонка таблицы.</a:t>
            </a:r>
          </a:p>
          <a:p>
            <a:pPr marL="0" indent="0">
              <a:buNone/>
            </a:pPr>
            <a:r>
              <a:rPr lang="ru-RU" dirty="0"/>
              <a:t>Построение модели данных предполагает определение сущностей и атрибутов, т. е. необходимо определить, какая информация будет храниться в конкретной сущности или атрибуте. Сущность можно определить как объект, событие или концепцию, информация о которых должна сохраняться. сущности должны иметь наименование с четким смысловым значением, именоваться существительным в единственном числе, не носить «технических» наименований и быть достаточно важными для того, чтобы их моделировать. Именование сущности в единственном числе облегчает в дальнейшем чтение модели. Фактически имя сущности дается по имени ее экземпляра. Примером может быть сущности Заказчик (но не Заказчики!) с атрибутами Номер заказчика, Фамилия заказчика и Адрес заказчика. На уровне физической модели ей может соответствовать таблица </a:t>
            </a:r>
            <a:r>
              <a:rPr lang="ru-RU" dirty="0" err="1"/>
              <a:t>Customer</a:t>
            </a:r>
            <a:r>
              <a:rPr lang="ru-RU" dirty="0"/>
              <a:t> с колонками </a:t>
            </a:r>
            <a:r>
              <a:rPr lang="ru-RU" dirty="0" err="1"/>
              <a:t>Customer_number</a:t>
            </a:r>
            <a:r>
              <a:rPr lang="ru-RU" dirty="0"/>
              <a:t>, </a:t>
            </a:r>
            <a:r>
              <a:rPr lang="ru-RU" dirty="0" err="1"/>
              <a:t>Customer_name</a:t>
            </a:r>
            <a:r>
              <a:rPr lang="ru-RU" dirty="0"/>
              <a:t> и </a:t>
            </a:r>
            <a:r>
              <a:rPr lang="ru-RU" dirty="0" err="1"/>
              <a:t>Customer_address</a:t>
            </a:r>
            <a:r>
              <a:rPr lang="ru-RU" dirty="0"/>
              <a:t>. Каждая сущность должна быть полностью определена с помощью текстового описания. Для внесения дополнительных комментариев и определений к сущности служат свойства, определенные пользователем (UDP). Использование (UDP) аналогично их использованию в </a:t>
            </a:r>
            <a:r>
              <a:rPr lang="ru-RU" dirty="0" err="1"/>
              <a:t>BPwin</a:t>
            </a:r>
            <a:r>
              <a:rPr lang="ru-RU" dirty="0"/>
              <a:t>.</a:t>
            </a:r>
          </a:p>
        </p:txBody>
      </p:sp>
    </p:spTree>
    <p:extLst>
      <p:ext uri="{BB962C8B-B14F-4D97-AF65-F5344CB8AC3E}">
        <p14:creationId xmlns:p14="http://schemas.microsoft.com/office/powerpoint/2010/main" val="301842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381" y="-105929"/>
            <a:ext cx="10515600" cy="1325563"/>
          </a:xfrm>
        </p:spPr>
        <p:txBody>
          <a:bodyPr/>
          <a:lstStyle/>
          <a:p>
            <a:r>
              <a:rPr lang="ru-RU" b="1" dirty="0" smtClean="0"/>
              <a:t>Сущности и атрибуты</a:t>
            </a:r>
            <a:endParaRPr lang="ru-RU" dirty="0"/>
          </a:p>
        </p:txBody>
      </p:sp>
      <p:sp>
        <p:nvSpPr>
          <p:cNvPr id="3" name="Объект 2"/>
          <p:cNvSpPr>
            <a:spLocks noGrp="1"/>
          </p:cNvSpPr>
          <p:nvPr>
            <p:ph idx="1"/>
          </p:nvPr>
        </p:nvSpPr>
        <p:spPr>
          <a:xfrm>
            <a:off x="249381" y="1006764"/>
            <a:ext cx="11508509" cy="5851236"/>
          </a:xfrm>
        </p:spPr>
        <p:txBody>
          <a:bodyPr>
            <a:normAutofit fontScale="77500" lnSpcReduction="20000"/>
          </a:bodyPr>
          <a:lstStyle/>
          <a:p>
            <a:pPr marL="0" indent="0">
              <a:buNone/>
            </a:pPr>
            <a:r>
              <a:rPr lang="ru-RU" dirty="0"/>
              <a:t>Как было указано выше, каждый атрибут хранит информацию об определенном свойстве сущности, а каждый экземпляр сущности должен быть уникальным. Атрибут или группа атрибутов, которые идентифицируют сущность, называется первичным ключом .</a:t>
            </a:r>
          </a:p>
          <a:p>
            <a:pPr marL="0" indent="0">
              <a:buNone/>
            </a:pPr>
            <a:r>
              <a:rPr lang="ru-RU" dirty="0"/>
              <a:t>Очень важно дать атрибуту правильное имя. Атрибуты должны именоваться в единственном числе </a:t>
            </a:r>
            <a:r>
              <a:rPr lang="ru-RU" dirty="0" smtClean="0"/>
              <a:t>и иметь </a:t>
            </a:r>
            <a:r>
              <a:rPr lang="ru-RU" dirty="0"/>
              <a:t>четкое смысловое значение. Соблюдение этого правила позволяет частично решить проблему нормализации данных уже на этапе определения атрибутов. Например, создание в сущности Сотрудник атрибута Телефоны сотрудника противоречит требованиям нормализации, поскольку атрибут должен быть атомарным, т. е. не содержать множественных значений. Согласно синтаксису IDEFIX имя атрибута должно быть уникально в рамках модели (а не только в рамках сущности!). По умолчанию при попытке внесения уже существующего имени атрибута </a:t>
            </a:r>
            <a:r>
              <a:rPr lang="ru-RU" dirty="0" err="1"/>
              <a:t>ERwin</a:t>
            </a:r>
            <a:r>
              <a:rPr lang="ru-RU" dirty="0"/>
              <a:t> переименовывает его.</a:t>
            </a:r>
          </a:p>
          <a:p>
            <a:pPr marL="0" indent="0">
              <a:buNone/>
            </a:pPr>
            <a:r>
              <a:rPr lang="ru-RU" dirty="0"/>
              <a:t>Каждый атрибут должен быть определен, при этом следует избегать циклических определений, например, когда термин 1 определяется через термин 2, термин 2 — через термин 3, а термин 3 в свою очередь — через термин 1. Часто приходится создавать производные атрибуты, т. е. атрибуты, значение которых можно вычислить из других атрибутов. Примером производного атрибута может служить Возраст сотрудника, который может быть вычислен из атрибута Дата рождения сотрудника. Такой атрибут может привести к конфликтам; действительно, если вовремя не обновить значение атрибута Возраст сотрудника, он может противоречить значению атрибута Дата рождения сотрудника. Производные атрибуты — ошибка нормализации, однако их вводят для повышения производительности системы, чтобы не проводить вычисления, которые на практике могут быть сложными.</a:t>
            </a:r>
          </a:p>
          <a:p>
            <a:endParaRPr lang="ru-RU" dirty="0"/>
          </a:p>
        </p:txBody>
      </p:sp>
    </p:spTree>
    <p:extLst>
      <p:ext uri="{BB962C8B-B14F-4D97-AF65-F5344CB8AC3E}">
        <p14:creationId xmlns:p14="http://schemas.microsoft.com/office/powerpoint/2010/main" val="62249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Связи</a:t>
            </a:r>
            <a:r>
              <a:rPr lang="ru-RU" dirty="0"/>
              <a:t/>
            </a:r>
            <a:br>
              <a:rPr lang="ru-RU" dirty="0"/>
            </a:br>
            <a:endParaRPr lang="ru-RU" dirty="0"/>
          </a:p>
        </p:txBody>
      </p:sp>
      <p:sp>
        <p:nvSpPr>
          <p:cNvPr id="3" name="Объект 2"/>
          <p:cNvSpPr>
            <a:spLocks noGrp="1"/>
          </p:cNvSpPr>
          <p:nvPr>
            <p:ph idx="1"/>
          </p:nvPr>
        </p:nvSpPr>
        <p:spPr>
          <a:xfrm>
            <a:off x="240145" y="1163782"/>
            <a:ext cx="11739419" cy="5694218"/>
          </a:xfrm>
        </p:spPr>
        <p:txBody>
          <a:bodyPr>
            <a:normAutofit fontScale="70000" lnSpcReduction="20000"/>
          </a:bodyPr>
          <a:lstStyle/>
          <a:p>
            <a:pPr marL="0" indent="0" algn="just">
              <a:buNone/>
            </a:pPr>
            <a:r>
              <a:rPr lang="ru-RU" dirty="0"/>
              <a:t>Связь является логическим соотношением между сущностями. Каждая связь должна именоваться глаголом или глагольной фразой. Имя связи выражает некоторое ограничение или бизнес-правило и облегчает чтение диаграммы. По умолчанию имя связи на диаграмме не показывается. На логическом уровне можно установить идентифицирующую связь «один-ко-многим», связь «многие-ко-многим» и </a:t>
            </a:r>
            <a:r>
              <a:rPr lang="ru-RU" dirty="0" err="1"/>
              <a:t>неидентифицирующую</a:t>
            </a:r>
            <a:r>
              <a:rPr lang="ru-RU" dirty="0"/>
              <a:t> связь «один-ко-многим».</a:t>
            </a:r>
          </a:p>
          <a:p>
            <a:pPr marL="0" indent="0" algn="just">
              <a:buNone/>
            </a:pPr>
            <a:r>
              <a:rPr lang="ru-RU" dirty="0"/>
              <a:t>В IDEFIX различают зависимые и независимые сущности. Тип сущности определяется ее связью с другими сущностями. Идентифицирующая связь устанавливается между независимой (родительский конец связи ) и зависимой (дочерний конец связи ) сущностями. Когда рисуется идентифицирующая связь, </a:t>
            </a:r>
            <a:r>
              <a:rPr lang="ru-RU" dirty="0" err="1"/>
              <a:t>ERwin</a:t>
            </a:r>
            <a:r>
              <a:rPr lang="ru-RU" dirty="0"/>
              <a:t> автоматически преобразует дочернюю сущность в зависимую. Зависимая сущность изображается прямоугольником со скругленными углами. Экземпляр зависимой сущности определяется только через отношение к родительской сущности. При установлении идентифицирующей связи атрибуты первичного ключа родительской сущности автоматически переносятся в состав первичного ключа дочерней сущности. Эта операция дополнения атрибутов дочерней сущности при создании связи называется миграцией атрибутов. В дочерней сущности новые атрибуты помечаются как внешний ключ — FK.</a:t>
            </a:r>
          </a:p>
          <a:p>
            <a:pPr marL="0" indent="0" algn="just">
              <a:buNone/>
            </a:pPr>
            <a:r>
              <a:rPr lang="ru-RU" dirty="0"/>
              <a:t>При установлении </a:t>
            </a:r>
            <a:r>
              <a:rPr lang="ru-RU" dirty="0" err="1"/>
              <a:t>неидентифицирующей</a:t>
            </a:r>
            <a:r>
              <a:rPr lang="ru-RU" dirty="0"/>
              <a:t> связи дочерняя сущность остается независимой, а атрибуты первичного ключа родительской сущности мигрируют в состав </a:t>
            </a:r>
            <a:r>
              <a:rPr lang="ru-RU" dirty="0" err="1"/>
              <a:t>неключевых</a:t>
            </a:r>
            <a:r>
              <a:rPr lang="ru-RU" dirty="0"/>
              <a:t> компонентов родительской сущности. </a:t>
            </a:r>
            <a:r>
              <a:rPr lang="ru-RU" dirty="0" err="1"/>
              <a:t>Неидентифицирующая</a:t>
            </a:r>
            <a:r>
              <a:rPr lang="ru-RU" dirty="0"/>
              <a:t> связь служит для связывания независимых сущностей.</a:t>
            </a:r>
          </a:p>
          <a:p>
            <a:pPr marL="0" indent="0" algn="just">
              <a:buNone/>
            </a:pPr>
            <a:r>
              <a:rPr lang="ru-RU" dirty="0"/>
              <a:t>Идентифицирующая связь показывается на диаграмме сплошной линией с жирной точкой на дочернем конце связи, </a:t>
            </a:r>
            <a:r>
              <a:rPr lang="ru-RU" dirty="0" err="1"/>
              <a:t>неидентифицирующая</a:t>
            </a:r>
            <a:r>
              <a:rPr lang="ru-RU" dirty="0"/>
              <a:t> – пунктирной (см. рис. 10.6).</a:t>
            </a:r>
          </a:p>
          <a:p>
            <a:pPr marL="0" indent="0" algn="just">
              <a:buNone/>
            </a:pPr>
            <a:r>
              <a:rPr lang="ru-RU" dirty="0"/>
              <a:t>Мощность связей (</a:t>
            </a:r>
            <a:r>
              <a:rPr lang="ru-RU" dirty="0" err="1"/>
              <a:t>Cardinality</a:t>
            </a:r>
            <a:r>
              <a:rPr lang="ru-RU" dirty="0"/>
              <a:t>) — служит для обозначения отношения числа экземпляров родительской сущности к числу экземпляров дочерней.</a:t>
            </a:r>
          </a:p>
          <a:p>
            <a:endParaRPr lang="ru-RU" dirty="0"/>
          </a:p>
        </p:txBody>
      </p:sp>
    </p:spTree>
    <p:extLst>
      <p:ext uri="{BB962C8B-B14F-4D97-AF65-F5344CB8AC3E}">
        <p14:creationId xmlns:p14="http://schemas.microsoft.com/office/powerpoint/2010/main" val="139183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1727" y="32181"/>
            <a:ext cx="10515600" cy="1325563"/>
          </a:xfrm>
        </p:spPr>
        <p:txBody>
          <a:bodyPr/>
          <a:lstStyle/>
          <a:p>
            <a:r>
              <a:rPr lang="ru-RU" b="1" dirty="0" smtClean="0"/>
              <a:t>Связи</a:t>
            </a:r>
            <a:endParaRPr lang="ru-RU" b="1" dirty="0"/>
          </a:p>
        </p:txBody>
      </p:sp>
      <p:sp>
        <p:nvSpPr>
          <p:cNvPr id="3" name="Объект 2"/>
          <p:cNvSpPr>
            <a:spLocks noGrp="1"/>
          </p:cNvSpPr>
          <p:nvPr>
            <p:ph idx="1"/>
          </p:nvPr>
        </p:nvSpPr>
        <p:spPr>
          <a:xfrm>
            <a:off x="212435" y="1357744"/>
            <a:ext cx="11693237" cy="5153891"/>
          </a:xfrm>
        </p:spPr>
        <p:txBody>
          <a:bodyPr>
            <a:normAutofit fontScale="85000" lnSpcReduction="20000"/>
          </a:bodyPr>
          <a:lstStyle/>
          <a:p>
            <a:pPr marL="0" indent="0">
              <a:buNone/>
            </a:pPr>
            <a:r>
              <a:rPr lang="ru-RU" dirty="0"/>
              <a:t>Различают четыре типа сущности</a:t>
            </a:r>
            <a:r>
              <a:rPr lang="ru-RU" dirty="0" smtClean="0"/>
              <a:t>:</a:t>
            </a:r>
            <a:r>
              <a:rPr lang="ru-RU" dirty="0"/>
              <a:t> </a:t>
            </a:r>
          </a:p>
          <a:p>
            <a:r>
              <a:rPr lang="ru-RU" dirty="0"/>
              <a:t>общий случай, когда одному экземпляру родительской сущности соответствуют 0, 1 или много экземпляров дочерней сущности ; не помечается каким-либо символом;</a:t>
            </a:r>
          </a:p>
          <a:p>
            <a:r>
              <a:rPr lang="ru-RU" dirty="0"/>
              <a:t>символом Р помечается случай, когда одному экземпляру родительской сущности соответствуют 1 или много экземпляров дочерней сущности (исключено нулевое значение);</a:t>
            </a:r>
          </a:p>
          <a:p>
            <a:r>
              <a:rPr lang="ru-RU" dirty="0"/>
              <a:t>символом Z помечается случай, когда одному экземпляру родительской сущности соответствуют 0 или 1 экземпляр дочерней сущности (исключены множественные значения);</a:t>
            </a:r>
          </a:p>
          <a:p>
            <a:r>
              <a:rPr lang="ru-RU" dirty="0"/>
              <a:t>цифрой помечается случай точного соответствия, когда одному экземпляру родительской сущности соответствует заранее заданное число экземпляров дочерней сущности.</a:t>
            </a:r>
          </a:p>
          <a:p>
            <a:pPr marL="0" indent="0">
              <a:buNone/>
            </a:pPr>
            <a:r>
              <a:rPr lang="ru-RU" dirty="0"/>
              <a:t>Имя связи (</a:t>
            </a:r>
            <a:r>
              <a:rPr lang="ru-RU" dirty="0" err="1"/>
              <a:t>Verb</a:t>
            </a:r>
            <a:r>
              <a:rPr lang="ru-RU" dirty="0"/>
              <a:t> </a:t>
            </a:r>
            <a:r>
              <a:rPr lang="ru-RU" dirty="0" err="1"/>
              <a:t>Phrase</a:t>
            </a:r>
            <a:r>
              <a:rPr lang="ru-RU" dirty="0"/>
              <a:t>) — фраза, характеризующая отношение между родительской и дочерней сущностями . Для связи "один-ко-многим", идентифицирующей или </a:t>
            </a:r>
            <a:r>
              <a:rPr lang="ru-RU" dirty="0" err="1"/>
              <a:t>неидентифицирующей</a:t>
            </a:r>
            <a:r>
              <a:rPr lang="ru-RU" dirty="0"/>
              <a:t>, достаточно указать имя, характеризующее отношение от родительской к дочерней сущности (</a:t>
            </a:r>
            <a:r>
              <a:rPr lang="ru-RU" dirty="0" err="1"/>
              <a:t>Parent-to-Child</a:t>
            </a:r>
            <a:r>
              <a:rPr lang="ru-RU" dirty="0"/>
              <a:t>). Для связи многие-ко-многим следует указывать имена как </a:t>
            </a:r>
            <a:r>
              <a:rPr lang="ru-RU" dirty="0" err="1"/>
              <a:t>Parent-to-Child</a:t>
            </a:r>
            <a:r>
              <a:rPr lang="ru-RU" dirty="0"/>
              <a:t>, так и </a:t>
            </a:r>
            <a:r>
              <a:rPr lang="ru-RU" dirty="0" err="1"/>
              <a:t>Child-to-Parent</a:t>
            </a:r>
            <a:r>
              <a:rPr lang="ru-RU" dirty="0"/>
              <a:t>.</a:t>
            </a:r>
          </a:p>
          <a:p>
            <a:endParaRPr lang="ru-RU" dirty="0"/>
          </a:p>
        </p:txBody>
      </p:sp>
    </p:spTree>
    <p:extLst>
      <p:ext uri="{BB962C8B-B14F-4D97-AF65-F5344CB8AC3E}">
        <p14:creationId xmlns:p14="http://schemas.microsoft.com/office/powerpoint/2010/main" val="220211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7343"/>
            <a:ext cx="10515600" cy="1325563"/>
          </a:xfrm>
        </p:spPr>
        <p:txBody>
          <a:bodyPr/>
          <a:lstStyle/>
          <a:p>
            <a:r>
              <a:rPr lang="ru-RU" b="1" dirty="0"/>
              <a:t>Типы сущностей и иерархия наследования</a:t>
            </a:r>
            <a:r>
              <a:rPr lang="ru-RU" dirty="0"/>
              <a:t/>
            </a:r>
            <a:br>
              <a:rPr lang="ru-RU" dirty="0"/>
            </a:br>
            <a:endParaRPr lang="ru-RU" dirty="0"/>
          </a:p>
        </p:txBody>
      </p:sp>
      <p:sp>
        <p:nvSpPr>
          <p:cNvPr id="3" name="Объект 2"/>
          <p:cNvSpPr>
            <a:spLocks noGrp="1"/>
          </p:cNvSpPr>
          <p:nvPr>
            <p:ph idx="1"/>
          </p:nvPr>
        </p:nvSpPr>
        <p:spPr>
          <a:xfrm>
            <a:off x="348792" y="1272619"/>
            <a:ext cx="11005008" cy="4904344"/>
          </a:xfrm>
        </p:spPr>
        <p:txBody>
          <a:bodyPr>
            <a:normAutofit fontScale="85000" lnSpcReduction="20000"/>
          </a:bodyPr>
          <a:lstStyle/>
          <a:p>
            <a:pPr marL="0" indent="0">
              <a:buNone/>
            </a:pPr>
            <a:r>
              <a:rPr lang="ru-RU" dirty="0" smtClean="0"/>
              <a:t>Как было указано выше, связи определяют, является ли сущность независимой или зависимой. Различают несколько типов зависимых сущностей.</a:t>
            </a:r>
          </a:p>
          <a:p>
            <a:r>
              <a:rPr lang="ru-RU" dirty="0" smtClean="0"/>
              <a:t>Характеристическая — зависимая дочерняя сущность, которая связана только с одной родительской и по смыслу хранит информацию о характеристиках родительской сущности (рис. 10.7).</a:t>
            </a:r>
          </a:p>
          <a:p>
            <a:pPr marL="0" indent="0">
              <a:buNone/>
            </a:pPr>
            <a:endParaRPr lang="ru-RU" dirty="0" smtClean="0"/>
          </a:p>
          <a:p>
            <a:endParaRPr lang="ru-RU" dirty="0" smtClean="0"/>
          </a:p>
          <a:p>
            <a:pPr marL="0" indent="0" algn="ctr">
              <a:buNone/>
            </a:pPr>
            <a:r>
              <a:rPr lang="ru-RU" b="1" dirty="0" smtClean="0"/>
              <a:t>Рис. 10.7. Пример характеристической сущности "Хобби"</a:t>
            </a:r>
          </a:p>
          <a:p>
            <a:r>
              <a:rPr lang="ru-RU" dirty="0" smtClean="0"/>
              <a:t>Ассоциативная — сущность, связанная с несколькими родительскими сущностями. Такая сущность содержит информацию о </a:t>
            </a:r>
            <a:r>
              <a:rPr lang="ru-RU" dirty="0" err="1" smtClean="0"/>
              <a:t>связяхсущностей</a:t>
            </a:r>
            <a:r>
              <a:rPr lang="ru-RU" dirty="0" smtClean="0"/>
              <a:t>.</a:t>
            </a:r>
          </a:p>
          <a:p>
            <a:r>
              <a:rPr lang="ru-RU" dirty="0" smtClean="0"/>
              <a:t>Именующая — частный случай ассоциативной сущности, не имеющей собственных атрибутов (только атрибуты родительских сущностей, мигрировавших в качестве внешнего ключа).</a:t>
            </a:r>
          </a:p>
          <a:p>
            <a:r>
              <a:rPr lang="ru-RU" dirty="0" smtClean="0"/>
              <a:t>Категориальная — дочерняя сущность в иерархии наследования.</a:t>
            </a:r>
          </a:p>
          <a:p>
            <a:endParaRPr lang="ru-RU" dirty="0"/>
          </a:p>
        </p:txBody>
      </p:sp>
      <p:pic>
        <p:nvPicPr>
          <p:cNvPr id="10" name="Рисунок 9" descr="Пример характеристической сущности &quot;Хобби&quot;"/>
          <p:cNvPicPr/>
          <p:nvPr/>
        </p:nvPicPr>
        <p:blipFill>
          <a:blip r:embed="rId2">
            <a:extLst>
              <a:ext uri="{28A0092B-C50C-407E-A947-70E740481C1C}">
                <a14:useLocalDpi xmlns:a14="http://schemas.microsoft.com/office/drawing/2010/main" val="0"/>
              </a:ext>
            </a:extLst>
          </a:blip>
          <a:srcRect/>
          <a:stretch>
            <a:fillRect/>
          </a:stretch>
        </p:blipFill>
        <p:spPr bwMode="auto">
          <a:xfrm>
            <a:off x="2884601" y="2883698"/>
            <a:ext cx="6201659" cy="528804"/>
          </a:xfrm>
          <a:prstGeom prst="rect">
            <a:avLst/>
          </a:prstGeom>
          <a:noFill/>
          <a:ln>
            <a:noFill/>
          </a:ln>
        </p:spPr>
      </p:pic>
    </p:spTree>
    <p:extLst>
      <p:ext uri="{BB962C8B-B14F-4D97-AF65-F5344CB8AC3E}">
        <p14:creationId xmlns:p14="http://schemas.microsoft.com/office/powerpoint/2010/main" val="202821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Типы сущностей и иерархия наследования</a:t>
            </a:r>
            <a:r>
              <a:rPr lang="ru-RU" dirty="0" smtClean="0"/>
              <a:t/>
            </a:r>
            <a:br>
              <a:rPr lang="ru-RU" dirty="0" smtClean="0"/>
            </a:b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ru-RU" i="1" dirty="0"/>
              <a:t>Иерархия наследования</a:t>
            </a:r>
            <a:r>
              <a:rPr lang="ru-RU" dirty="0"/>
              <a:t> (или иерархия категорий) представляет собой особый тип объединения </a:t>
            </a:r>
            <a:r>
              <a:rPr lang="ru-RU" i="1" dirty="0"/>
              <a:t>сущностей</a:t>
            </a:r>
            <a:r>
              <a:rPr lang="ru-RU" dirty="0"/>
              <a:t>, которые разделяют общие характеристики. Например, в организации работают служащие, занятые полный рабочий день (постоянные служащие), и совместители. Из их общих свойств можно сформировать обобщенную </a:t>
            </a:r>
            <a:r>
              <a:rPr lang="ru-RU" i="1" dirty="0"/>
              <a:t>сущность</a:t>
            </a:r>
            <a:r>
              <a:rPr lang="ru-RU" dirty="0"/>
              <a:t> (родовой предок) Сотрудник (</a:t>
            </a:r>
            <a:r>
              <a:rPr lang="ru-RU" u="sng" dirty="0">
                <a:hlinkClick r:id="rId2"/>
              </a:rPr>
              <a:t>рис. 10.8</a:t>
            </a:r>
            <a:r>
              <a:rPr lang="ru-RU" dirty="0"/>
              <a:t>), чтобы представить информацию, общую для всех типов служащих. Специфическая для каждого типа информация может быть расположена в категориальных </a:t>
            </a:r>
            <a:r>
              <a:rPr lang="ru-RU" i="1" dirty="0"/>
              <a:t>сущностях</a:t>
            </a:r>
            <a:r>
              <a:rPr lang="ru-RU" dirty="0"/>
              <a:t> (потомках) Постоянный сотрудник и Совместитель.</a:t>
            </a:r>
          </a:p>
          <a:p>
            <a:pPr marL="0" indent="0">
              <a:buNone/>
            </a:pPr>
            <a:r>
              <a:rPr lang="ru-RU" dirty="0"/>
              <a:t>Обычно </a:t>
            </a:r>
            <a:r>
              <a:rPr lang="ru-RU" i="1" dirty="0"/>
              <a:t>иерархию наследования</a:t>
            </a:r>
            <a:r>
              <a:rPr lang="ru-RU" dirty="0"/>
              <a:t> создают, когда несколько </a:t>
            </a:r>
            <a:r>
              <a:rPr lang="ru-RU" i="1" dirty="0"/>
              <a:t>сущностей</a:t>
            </a:r>
            <a:r>
              <a:rPr lang="ru-RU" dirty="0"/>
              <a:t> имеют общие по смыслу </a:t>
            </a:r>
            <a:r>
              <a:rPr lang="ru-RU" i="1" dirty="0"/>
              <a:t>атрибуты</a:t>
            </a:r>
            <a:r>
              <a:rPr lang="ru-RU" dirty="0"/>
              <a:t>, либо когда </a:t>
            </a:r>
            <a:r>
              <a:rPr lang="ru-RU" i="1" dirty="0"/>
              <a:t>сущности</a:t>
            </a:r>
            <a:r>
              <a:rPr lang="ru-RU" dirty="0"/>
              <a:t> имеют общие по смыслу </a:t>
            </a:r>
            <a:r>
              <a:rPr lang="ru-RU" i="1" dirty="0"/>
              <a:t>связи</a:t>
            </a:r>
            <a:r>
              <a:rPr lang="ru-RU" dirty="0"/>
              <a:t> (например, если бы Постоянный сотрудник и Совместитель имели сходную по смыслу </a:t>
            </a:r>
            <a:r>
              <a:rPr lang="ru-RU" i="1" dirty="0"/>
              <a:t>связь</a:t>
            </a:r>
            <a:r>
              <a:rPr lang="ru-RU" dirty="0"/>
              <a:t> "работает в" с </a:t>
            </a:r>
            <a:r>
              <a:rPr lang="ru-RU" i="1" dirty="0"/>
              <a:t>сущностью</a:t>
            </a:r>
            <a:r>
              <a:rPr lang="ru-RU" dirty="0"/>
              <a:t> Организация ), либо когда это диктуется бизнес-правилами.</a:t>
            </a:r>
          </a:p>
          <a:p>
            <a:endParaRPr lang="ru-RU" dirty="0"/>
          </a:p>
        </p:txBody>
      </p:sp>
    </p:spTree>
    <p:extLst>
      <p:ext uri="{BB962C8B-B14F-4D97-AF65-F5344CB8AC3E}">
        <p14:creationId xmlns:p14="http://schemas.microsoft.com/office/powerpoint/2010/main" val="299880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Типы сущностей и иерархия наследования</a:t>
            </a:r>
            <a:r>
              <a:rPr lang="ru-RU" dirty="0" smtClean="0"/>
              <a:t/>
            </a:r>
            <a:br>
              <a:rPr lang="ru-RU" dirty="0" smtClean="0"/>
            </a:br>
            <a:endParaRPr lang="ru-RU" dirty="0"/>
          </a:p>
        </p:txBody>
      </p:sp>
      <p:sp>
        <p:nvSpPr>
          <p:cNvPr id="3" name="Объект 2"/>
          <p:cNvSpPr>
            <a:spLocks noGrp="1"/>
          </p:cNvSpPr>
          <p:nvPr>
            <p:ph idx="1"/>
          </p:nvPr>
        </p:nvSpPr>
        <p:spPr>
          <a:xfrm>
            <a:off x="120073" y="1173018"/>
            <a:ext cx="11684000" cy="5523346"/>
          </a:xfrm>
        </p:spPr>
        <p:txBody>
          <a:bodyPr>
            <a:normAutofit fontScale="92500" lnSpcReduction="10000"/>
          </a:bodyPr>
          <a:lstStyle/>
          <a:p>
            <a:pPr marL="0" indent="0">
              <a:buNone/>
            </a:pPr>
            <a:r>
              <a:rPr lang="ru-RU" dirty="0"/>
              <a:t>Для каждой категории можно указать дискриминатор — </a:t>
            </a:r>
            <a:r>
              <a:rPr lang="ru-RU" i="1" dirty="0"/>
              <a:t>атрибут</a:t>
            </a:r>
            <a:r>
              <a:rPr lang="ru-RU" dirty="0"/>
              <a:t> родового предка, который показывает, как отличить одну категориальную </a:t>
            </a:r>
            <a:r>
              <a:rPr lang="ru-RU" i="1" dirty="0"/>
              <a:t>сущность</a:t>
            </a:r>
            <a:r>
              <a:rPr lang="ru-RU" dirty="0"/>
              <a:t> от другой ( </a:t>
            </a:r>
            <a:r>
              <a:rPr lang="ru-RU" i="1" dirty="0"/>
              <a:t>атрибут</a:t>
            </a:r>
            <a:r>
              <a:rPr lang="ru-RU" dirty="0"/>
              <a:t> Тип на </a:t>
            </a:r>
            <a:r>
              <a:rPr lang="ru-RU" u="sng" dirty="0"/>
              <a:t>рис. 10.8</a:t>
            </a:r>
            <a:r>
              <a:rPr lang="ru-RU" dirty="0"/>
              <a:t>).</a:t>
            </a:r>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lgn="ctr">
              <a:buNone/>
            </a:pPr>
            <a:r>
              <a:rPr lang="ru-RU" b="1" dirty="0"/>
              <a:t>Рис. 10.8. </a:t>
            </a:r>
            <a:r>
              <a:rPr lang="ru-RU" dirty="0"/>
              <a:t>Иерархия наследования. Неполная категория</a:t>
            </a:r>
          </a:p>
          <a:p>
            <a:pPr marL="0" indent="0">
              <a:buNone/>
            </a:pPr>
            <a:r>
              <a:rPr lang="ru-RU" dirty="0"/>
              <a:t>Иерархии категорий делятся на два типа — полные и неполные. В полной категории одному экземпляру родового предка ( </a:t>
            </a:r>
            <a:r>
              <a:rPr lang="ru-RU" i="1" dirty="0" err="1"/>
              <a:t>сущность</a:t>
            </a:r>
            <a:r>
              <a:rPr lang="ru-RU" dirty="0" err="1"/>
              <a:t>Cjn</a:t>
            </a:r>
            <a:r>
              <a:rPr lang="ru-RU" dirty="0"/>
              <a:t>, </a:t>
            </a:r>
            <a:r>
              <a:rPr lang="ru-RU" u="sng" dirty="0">
                <a:hlinkClick r:id="rId2"/>
              </a:rPr>
              <a:t>рис. 10.9</a:t>
            </a:r>
            <a:r>
              <a:rPr lang="ru-RU" dirty="0"/>
              <a:t>) обязательно соответствует экземпляр в каком-либо потомке, т. е. в примере сотрудник обязательно является либо совместителем, либо консультантом, либо постоянным сотрудником.</a:t>
            </a:r>
          </a:p>
          <a:p>
            <a:pPr marL="0" indent="0">
              <a:buNone/>
            </a:pPr>
            <a:endParaRPr lang="ru-RU" dirty="0"/>
          </a:p>
        </p:txBody>
      </p:sp>
      <p:pic>
        <p:nvPicPr>
          <p:cNvPr id="4" name="Рисунок 3" descr="Иерархия наследования. Неполная категория"/>
          <p:cNvPicPr/>
          <p:nvPr/>
        </p:nvPicPr>
        <p:blipFill>
          <a:blip r:embed="rId3">
            <a:extLst>
              <a:ext uri="{28A0092B-C50C-407E-A947-70E740481C1C}">
                <a14:useLocalDpi xmlns:a14="http://schemas.microsoft.com/office/drawing/2010/main" val="0"/>
              </a:ext>
            </a:extLst>
          </a:blip>
          <a:srcRect/>
          <a:stretch>
            <a:fillRect/>
          </a:stretch>
        </p:blipFill>
        <p:spPr bwMode="auto">
          <a:xfrm>
            <a:off x="3819235" y="2251089"/>
            <a:ext cx="4244110" cy="2163893"/>
          </a:xfrm>
          <a:prstGeom prst="rect">
            <a:avLst/>
          </a:prstGeom>
          <a:noFill/>
          <a:ln>
            <a:noFill/>
          </a:ln>
        </p:spPr>
      </p:pic>
    </p:spTree>
    <p:extLst>
      <p:ext uri="{BB962C8B-B14F-4D97-AF65-F5344CB8AC3E}">
        <p14:creationId xmlns:p14="http://schemas.microsoft.com/office/powerpoint/2010/main" val="22892124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1218</Words>
  <Application>Microsoft Office PowerPoint</Application>
  <PresentationFormat>Широкоэкранный</PresentationFormat>
  <Paragraphs>125</Paragraphs>
  <Slides>20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Calibri</vt:lpstr>
      <vt:lpstr>Calibri Light</vt:lpstr>
      <vt:lpstr>Тема Office</vt:lpstr>
      <vt:lpstr>  Доклад на тему: «Создание логической модели данных» по дисциплине: «Архитектура информационных систем».  </vt:lpstr>
      <vt:lpstr>Уровни логической модели </vt:lpstr>
      <vt:lpstr>Сущности и атрибуты </vt:lpstr>
      <vt:lpstr>Сущности и атрибуты</vt:lpstr>
      <vt:lpstr>Связи </vt:lpstr>
      <vt:lpstr>Связи</vt:lpstr>
      <vt:lpstr>Типы сущностей и иерархия наследования </vt:lpstr>
      <vt:lpstr>Типы сущностей и иерархия наследования </vt:lpstr>
      <vt:lpstr>Типы сущностей и иерархия наследования </vt:lpstr>
      <vt:lpstr>Типы сущностей и иерархия наследования </vt:lpstr>
      <vt:lpstr>Ключи </vt:lpstr>
      <vt:lpstr>Ключи </vt:lpstr>
      <vt:lpstr>Ключи </vt:lpstr>
      <vt:lpstr>Нормализация данных </vt:lpstr>
      <vt:lpstr>Домены </vt:lpstr>
      <vt:lpstr>Тест</vt:lpstr>
      <vt:lpstr>Тест</vt:lpstr>
      <vt:lpstr>Тест</vt:lpstr>
      <vt:lpstr>Тест</vt:lpstr>
      <vt:lpstr>Тест</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Доклад на тему: «Создание логической модели данных» по дисциплине: «Архитектура информационных систем».  </dc:title>
  <dc:creator>NikitaPC</dc:creator>
  <cp:lastModifiedBy>NikitaPC</cp:lastModifiedBy>
  <cp:revision>16</cp:revision>
  <dcterms:created xsi:type="dcterms:W3CDTF">2017-04-03T18:59:01Z</dcterms:created>
  <dcterms:modified xsi:type="dcterms:W3CDTF">2017-04-03T19:14:37Z</dcterms:modified>
</cp:coreProperties>
</file>