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7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7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6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12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5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9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51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6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45EF43-3B80-434A-A98A-463F3AEAEDA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38B1F9-3B1A-4913-B83F-B96498FFE4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Защита информации с использованием </a:t>
            </a:r>
            <a:r>
              <a:rPr lang="en-US" dirty="0" smtClean="0"/>
              <a:t>USB-</a:t>
            </a:r>
            <a:r>
              <a:rPr lang="ru-RU" dirty="0" smtClean="0"/>
              <a:t>ключа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64219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 smtClean="0"/>
              <a:t>студент группы ИВТВМбд-41</a:t>
            </a:r>
          </a:p>
          <a:p>
            <a:pPr algn="r"/>
            <a:r>
              <a:rPr lang="ru-RU" dirty="0" err="1" smtClean="0"/>
              <a:t>Захарычев</a:t>
            </a:r>
            <a:r>
              <a:rPr lang="ru-RU" dirty="0" smtClean="0"/>
              <a:t> Н.А</a:t>
            </a:r>
          </a:p>
        </p:txBody>
      </p:sp>
    </p:spTree>
    <p:extLst>
      <p:ext uri="{BB962C8B-B14F-4D97-AF65-F5344CB8AC3E}">
        <p14:creationId xmlns:p14="http://schemas.microsoft.com/office/powerpoint/2010/main" val="21959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защиты с помощью функций API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Для этого в SDK включены библиотеки для различных языков программирования, содержащие описание функциональности API для данного ключа. API представляет собой набор функций, предназначенных для обмена данными между приложением, системным драйвером (и сервером в случае сетевых ключей) и самим </a:t>
            </a:r>
            <a:r>
              <a:rPr lang="ru-RU" dirty="0" smtClean="0"/>
              <a:t>ключом. Умелое </a:t>
            </a:r>
            <a:r>
              <a:rPr lang="ru-RU" dirty="0"/>
              <a:t>применение данного метода обеспечивает высокий уровень защищённости приложений. Нейтрализовать защиту, встроенную в приложение, достаточно трудно вследствие её уникальности и «размытости» в теле программы. Сама по себе необходимость изучения и модификации исполняемого кода защищенного приложения для обхода защиты является серьёзным препятствием к её взлому. Поэтому задачей разработчика защиты, в первую очередь, является защита от возможных автоматизированных методов взлома путём реализации собственной защиты с использованием API работы с ключами.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73" y="4954956"/>
            <a:ext cx="1621127" cy="12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9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данными между программой и электронным ключом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93516"/>
            <a:ext cx="10058400" cy="4023360"/>
          </a:xfrm>
        </p:spPr>
        <p:txBody>
          <a:bodyPr/>
          <a:lstStyle/>
          <a:p>
            <a:pPr algn="just"/>
            <a:r>
              <a:rPr lang="ru-RU" dirty="0"/>
              <a:t>Основным способом построения надёжной защиты является использование библиотеки API для работы с электронным ключом. Как правило, API поставляется в виде статической и динамической библиотеки. </a:t>
            </a:r>
          </a:p>
          <a:p>
            <a:pPr algn="just"/>
            <a:r>
              <a:rPr lang="ru-RU" dirty="0"/>
              <a:t>Статические библиотеки, в отличие от динамических, присоединяются (линкуются) к исполняемой программе в процессе сборки. Их использование наиболее предпочтительно, т.к. исключает возможность простой подмены файла. Далее будем рассматривать защиту приложений, использующих именно статическую библиотеку.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04" y="4293825"/>
            <a:ext cx="4443124" cy="18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данными между программой и электронным ключом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783" y="2233613"/>
            <a:ext cx="8335818" cy="3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Задача злоумышленника — заставить защищённую программу работать в условиях отсутствия легального ключа, подсоединённого к компьютеру. Не вдаваясь очень глубоко в технические подробности, будем исходить из предположения, что у злоумышленника есть следующие возможности:</a:t>
            </a:r>
          </a:p>
          <a:p>
            <a:pPr algn="just"/>
            <a:r>
              <a:rPr lang="ru-RU" dirty="0"/>
              <a:t>•	перехватывать все обращения к ключу;</a:t>
            </a:r>
          </a:p>
          <a:p>
            <a:pPr algn="just"/>
            <a:r>
              <a:rPr lang="ru-RU" dirty="0"/>
              <a:t>•	протоколировать и анализировать эти обращения;</a:t>
            </a:r>
          </a:p>
          <a:p>
            <a:pPr algn="just"/>
            <a:r>
              <a:rPr lang="ru-RU" dirty="0"/>
              <a:t>•	посылать запросы к ключу и получать на них ответы;</a:t>
            </a:r>
          </a:p>
          <a:p>
            <a:pPr algn="just"/>
            <a:r>
              <a:rPr lang="ru-RU" dirty="0"/>
              <a:t>•	протоколировать и анализировать эти ответы;</a:t>
            </a:r>
          </a:p>
          <a:p>
            <a:pPr algn="just"/>
            <a:r>
              <a:rPr lang="ru-RU" dirty="0"/>
              <a:t>•	посылать ответы от имени ключа и др.</a:t>
            </a:r>
          </a:p>
          <a:p>
            <a:pPr algn="just"/>
            <a:r>
              <a:rPr lang="ru-RU" dirty="0"/>
              <a:t>Такие широкие возможности противника можно объяснить тем, что он имеет доступ ко всем открытым интерфейсам, документации, драйверам и может их анализировать на практике с привлечением любых средств.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26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драйвер электронного ключа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Данный вид атаки является наиболее простым. Оригинальный драйвер электронного ключа заменяется на драйвер-эмулятор. Данные, передаваемые в ключ и возвращаемые обратно, перехватываются и сохраняются в файле на диске. Затем оригинальный ключ извлекается из компьютера и программа начинает взаимодействовать с эмулятором, продолжая искренне верить в то, что общается с ключом.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67" y="3319170"/>
            <a:ext cx="6869115" cy="29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драйвер </a:t>
            </a:r>
            <a:r>
              <a:rPr lang="en-US" dirty="0"/>
              <a:t>USB-</a:t>
            </a:r>
            <a:r>
              <a:rPr lang="ru-RU" dirty="0"/>
              <a:t>шины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 сожалению, полностью избавиться от программных эмуляторов на уровне USB-шины, используя ключи с симметричной криптографией, невозможно. Тем не менее, хорошая защита, построенная на постоянном обмене с электронным ключом, может потребовать не один день для записи всех возможных посылок и ответов к ключу и сработать у нелегального пользователя в самый неподходящий момент. Взломанные программы, перестающие работать по непонятным причинам, лишь тому подтверждение. </a:t>
            </a:r>
          </a:p>
          <a:p>
            <a:pPr algn="just"/>
            <a:r>
              <a:rPr lang="ru-RU" dirty="0"/>
              <a:t>Отдельно хочется упомянуть о защитах, когда разработчики ограничиваются простой проверкой наличия электронного ключа. Это грубая ошибка. Используя дизассемблер, “независимость” такой программе можно подарить за 15 минут.</a:t>
            </a:r>
          </a:p>
          <a:p>
            <a:pPr algn="just"/>
            <a:r>
              <a:rPr lang="ru-RU" dirty="0"/>
              <a:t>В электронных ключах с асимметричной криптографией обмен данными между защищённой программой и электронным ключом шифруется на сеансовых ключах. По этой причине единственно возможным является третий вариант атаки.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7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Эмуляция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эмуляции никакого воздействия на код программы не происходит, и эмулятор, если его удается построить, просто повторяет все поведение реального ключа. Эмуляторы строятся на основе анализа перехваченных запросов приложения и ответов ключа на них. Они могут быть как табличными (содержать в себе все необходимые для работы программы ответы на запросы к электронному ключу), так и полными (полностью эмулируют работу ключа, так как взломщикам стал известен внутренний алгоритм работы).</a:t>
            </a:r>
          </a:p>
          <a:p>
            <a:pPr algn="just"/>
            <a:r>
              <a:rPr lang="ru-RU" dirty="0"/>
              <a:t>Построить полный эмулятор современного электронного ключа — это достаточно трудоёмкий процесс, требующий большого количества времени и существенных инвестиций. Информации о полной эмуляции современных ключей </a:t>
            </a:r>
            <a:r>
              <a:rPr lang="ru-RU" dirty="0" err="1"/>
              <a:t>Guardant</a:t>
            </a:r>
            <a:r>
              <a:rPr lang="ru-RU" dirty="0"/>
              <a:t> не встречалось.</a:t>
            </a:r>
          </a:p>
        </p:txBody>
      </p:sp>
    </p:spTree>
    <p:extLst>
      <p:ext uri="{BB962C8B-B14F-4D97-AF65-F5344CB8AC3E}">
        <p14:creationId xmlns:p14="http://schemas.microsoft.com/office/powerpoint/2010/main" val="45054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электронный ключ?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Электронный ключ (также аппаратный ключ, иногда </a:t>
            </a:r>
            <a:r>
              <a:rPr lang="ru-RU" dirty="0" err="1"/>
              <a:t>донгл</a:t>
            </a:r>
            <a:r>
              <a:rPr lang="ru-RU" dirty="0"/>
              <a:t> от англ. </a:t>
            </a:r>
            <a:r>
              <a:rPr lang="ru-RU" dirty="0" err="1"/>
              <a:t>dongle</a:t>
            </a:r>
            <a:r>
              <a:rPr lang="ru-RU" dirty="0"/>
              <a:t>) — аппаратное средство, предназначенное для защиты программного обеспечения (ПО) и данных от копирования, нелегального использования и </a:t>
            </a:r>
            <a:r>
              <a:rPr lang="ru-RU" dirty="0" smtClean="0"/>
              <a:t>несанкционированного </a:t>
            </a:r>
            <a:r>
              <a:rPr lang="ru-RU" dirty="0"/>
              <a:t>распространения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12" y="3318163"/>
            <a:ext cx="2750705" cy="2200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18" y="3218295"/>
            <a:ext cx="3450648" cy="23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0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/>
              <a:t>Основой данной технологии является специализированная микросхема, либо защищённый от считывания микроконтроллер, имеющие уникальные для каждого ключа алгоритмы работы. </a:t>
            </a:r>
            <a:r>
              <a:rPr lang="ru-RU" sz="2400" dirty="0" err="1"/>
              <a:t>Донглы</a:t>
            </a:r>
            <a:r>
              <a:rPr lang="ru-RU" sz="2400" dirty="0"/>
              <a:t> также имеют защищённую энергонезависимую память небольшого объёма, более сложные устройства могут иметь встроенный </a:t>
            </a:r>
            <a:r>
              <a:rPr lang="ru-RU" sz="2400" dirty="0" err="1"/>
              <a:t>криптопроцессор</a:t>
            </a:r>
            <a:r>
              <a:rPr lang="ru-RU" sz="2400" dirty="0"/>
              <a:t> (для аппаратной реализации шифрующих алгоритмов), часы реального времени. Аппаратные ключи могут иметь различные форм-факторы, но чаще всего они подключаются к компьютеру через USB. Также встречаются с LPT- или PCMCIA-интерфейсами.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0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Ключ присоединяется к определённому интерфейсу компьютера. Далее защищённая программа через специальный драйвер отправляет ему информацию, которая обрабатывается в соответствии с заданным алгоритмом и возвращается обратно. Если ответ ключа правильный, то программа продолжает свою работу. В противном случае она может выполнять определенные разработчиками действия, например, переключаться в демонстрационный режим, блокируя доступ к определённым функциям. Существуют специальные ключи, способные осуществлять лицензирования (ограничения числа работающих в сети копий программы) защищенного приложения по сети. В этом случае достаточно одного ключа на всю локальную сеть. Ключ устанавливается на любой рабочей станции или сервере сети. Защищенные приложения обращаются к ключу по локальной сети. </a:t>
            </a:r>
          </a:p>
        </p:txBody>
      </p:sp>
    </p:spTree>
    <p:extLst>
      <p:ext uri="{BB962C8B-B14F-4D97-AF65-F5344CB8AC3E}">
        <p14:creationId xmlns:p14="http://schemas.microsoft.com/office/powerpoint/2010/main" val="400524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Защита ПО от нелицензионного пользования увеличивает прибыль разработчика. На сегодняшний день существует несколько подходов к решению этой проблемы. Подавляющее большинство создателей ПО используют различные программные модули, контролирующие доступ пользователей с помощью ключей активации, серийных номеров и т. д. Такая защита является дешёвым решением и не может претендовать на надёжность. Интернет изобилует программами, позволяющими нелегально сгенерировать ключ активации (генераторы ключей) или заблокировать запрос на серийный номер/ключ активации (</a:t>
            </a:r>
            <a:r>
              <a:rPr lang="ru-RU" dirty="0" err="1"/>
              <a:t>патчи</a:t>
            </a:r>
            <a:r>
              <a:rPr lang="ru-RU" dirty="0"/>
              <a:t>, </a:t>
            </a:r>
            <a:r>
              <a:rPr lang="ru-RU" dirty="0" err="1"/>
              <a:t>крэки</a:t>
            </a:r>
            <a:r>
              <a:rPr lang="ru-RU" dirty="0"/>
              <a:t>).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52" y="4374594"/>
            <a:ext cx="2155393" cy="17811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2781" y="3953163"/>
            <a:ext cx="2624008" cy="26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ПО с помощью электронного ключа. Комплект разработчика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788" y="1865130"/>
            <a:ext cx="11233265" cy="4431030"/>
          </a:xfrm>
        </p:spPr>
        <p:txBody>
          <a:bodyPr numCol="2"/>
          <a:lstStyle/>
          <a:p>
            <a:pPr algn="just"/>
            <a:r>
              <a:rPr lang="ru-RU" dirty="0" err="1"/>
              <a:t>Донгл</a:t>
            </a:r>
            <a:r>
              <a:rPr lang="ru-RU" dirty="0"/>
              <a:t> относят к аппаратным методам защиты ПО, однако современные электронные ключи часто определяются как </a:t>
            </a:r>
            <a:r>
              <a:rPr lang="ru-RU" dirty="0" err="1"/>
              <a:t>мультиплатформенные</a:t>
            </a:r>
            <a:r>
              <a:rPr lang="ru-RU" dirty="0"/>
              <a:t> аппаратно-программные инструментальные системы для защиты ПО. Дело в том, что помимо самого ключа компании, выпускающие электронные ключи, предоставляют SDK 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Developer</a:t>
            </a:r>
            <a:r>
              <a:rPr lang="ru-RU" dirty="0"/>
              <a:t> </a:t>
            </a:r>
            <a:r>
              <a:rPr lang="ru-RU" dirty="0" err="1"/>
              <a:t>Kit</a:t>
            </a:r>
            <a:r>
              <a:rPr lang="ru-RU" dirty="0"/>
              <a:t> — комплект разработчика ПО). В SDK входит все необходимое для начала использования представляемой технологии в собственных программных продуктах — средства разработки, полная техническая документация, поддержка различных операционных систем, детальные примеры, фрагменты кода, инструменты для автоматической </a:t>
            </a:r>
            <a:r>
              <a:rPr lang="ru-RU" dirty="0" smtClean="0"/>
              <a:t>защиты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26" name="Picture 2" descr="https://www.navielektro.fi/images/sd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594" y="1737360"/>
            <a:ext cx="4485788" cy="45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защиты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3"/>
            <a:ext cx="10559012" cy="465666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Технология защиты от несанкционированного использования ПО построена на реализации запросов из исполняемого файла или динамической </a:t>
            </a:r>
            <a:r>
              <a:rPr lang="ru-RU" dirty="0" smtClean="0"/>
              <a:t>библиотеки</a:t>
            </a:r>
            <a:r>
              <a:rPr lang="en-US" dirty="0" smtClean="0"/>
              <a:t>. </a:t>
            </a:r>
            <a:r>
              <a:rPr lang="ru-RU" dirty="0"/>
              <a:t>Вот некоторые характерные запросы: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проверка наличия подключения ключа;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считывание с ключа необходимых программе данных в качестве параметра запуска (используется, в основном, только при поиске подходящего ключа, но не для защиты);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запрос на </a:t>
            </a:r>
            <a:r>
              <a:rPr lang="ru-RU" dirty="0" err="1"/>
              <a:t>расшифрование</a:t>
            </a:r>
            <a:r>
              <a:rPr lang="ru-RU" dirty="0"/>
              <a:t> данных или исполняемого кода, необходимых для работы программы, зашифрованных при защите программы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запрос на </a:t>
            </a:r>
            <a:r>
              <a:rPr lang="ru-RU" dirty="0" err="1" smtClean="0"/>
              <a:t>расшифрование</a:t>
            </a:r>
            <a:r>
              <a:rPr lang="ru-RU" dirty="0" smtClean="0"/>
              <a:t> данных, зашифрованных ранее самой программой (позволяет отправлять каждый раз разные запросы к ключу и, тем самым, защититься от эмуляции библиотек API / самого ключа)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проверка </a:t>
            </a:r>
            <a:r>
              <a:rPr lang="ru-RU" dirty="0"/>
              <a:t>целостности исполняемого кода путём сравнения его текущей контрольной суммы с оригинальной контрольной суммой, считываемой с </a:t>
            </a:r>
            <a:r>
              <a:rPr lang="ru-RU" dirty="0" smtClean="0"/>
              <a:t>ключа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запрос к встроенным в ключ часам реального времени (при их наличии; может осуществляться автоматически при ограничении времени работы аппаратных алгоритмов ключа по его внутреннему таймеру);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60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Современные ключи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Стоит отметить, что некоторые современные ключи (</a:t>
            </a:r>
            <a:r>
              <a:rPr lang="ru-RU" dirty="0" err="1"/>
              <a:t>Guardant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 от Компании "Актив", LOCK от </a:t>
            </a:r>
            <a:r>
              <a:rPr lang="ru-RU" dirty="0" err="1"/>
              <a:t>Astroma</a:t>
            </a:r>
            <a:r>
              <a:rPr lang="ru-RU" dirty="0"/>
              <a:t> </a:t>
            </a:r>
            <a:r>
              <a:rPr lang="ru-RU" dirty="0" err="1"/>
              <a:t>Ltd</a:t>
            </a:r>
            <a:r>
              <a:rPr lang="ru-RU" dirty="0"/>
              <a:t>., Rockey6 </a:t>
            </a:r>
            <a:r>
              <a:rPr lang="ru-RU" dirty="0" err="1"/>
              <a:t>Smart</a:t>
            </a:r>
            <a:r>
              <a:rPr lang="ru-RU" dirty="0"/>
              <a:t> от </a:t>
            </a:r>
            <a:r>
              <a:rPr lang="ru-RU" dirty="0" err="1"/>
              <a:t>Feitian</a:t>
            </a:r>
            <a:r>
              <a:rPr lang="ru-RU" dirty="0"/>
              <a:t>, </a:t>
            </a:r>
            <a:r>
              <a:rPr lang="ru-RU" dirty="0" err="1"/>
              <a:t>Senselock</a:t>
            </a:r>
            <a:r>
              <a:rPr lang="ru-RU" dirty="0"/>
              <a:t> от </a:t>
            </a:r>
            <a:r>
              <a:rPr lang="ru-RU" dirty="0" err="1"/>
              <a:t>Seculab</a:t>
            </a:r>
            <a:r>
              <a:rPr lang="ru-RU" dirty="0"/>
              <a:t>) позволяют разработчику хранить собственные алгоритмы или даже отдельные части кода приложения (например, специфические алгоритмы разработчика, получающие на вход большое число параметров) и исполнять их в самом ключе на его собственном микропроцессоре. Помимо защиты ПО от нелегального использования такой подход позволяет защитить используемый в программе алгоритм от изучения, клонирования и использования в своих приложениях конкурентами.</a:t>
            </a:r>
          </a:p>
        </p:txBody>
      </p:sp>
      <p:pic>
        <p:nvPicPr>
          <p:cNvPr id="2050" name="Picture 2" descr="https://www.guardant.ru/images/news/2013_05_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63" y="4188500"/>
            <a:ext cx="2555669" cy="17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19" y="4188500"/>
            <a:ext cx="3256137" cy="19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3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7774" y="1873442"/>
            <a:ext cx="10457411" cy="4481175"/>
          </a:xfrm>
        </p:spPr>
        <p:txBody>
          <a:bodyPr numCol="2"/>
          <a:lstStyle/>
          <a:p>
            <a:pPr algn="just"/>
            <a:r>
              <a:rPr lang="ru-RU" dirty="0"/>
              <a:t>Как следует из вышесказанного, «сердцем» электронного ключа является алгоритм преобразования (криптографический или другой). В современных ключах он реализован </a:t>
            </a:r>
            <a:r>
              <a:rPr lang="ru-RU" dirty="0" err="1"/>
              <a:t>аппаратно</a:t>
            </a:r>
            <a:r>
              <a:rPr lang="ru-RU" dirty="0"/>
              <a:t> — это практически исключает создание полного эмулятора ключа, так как ключ шифрования никогда не передается на выход </a:t>
            </a:r>
            <a:r>
              <a:rPr lang="ru-RU" dirty="0" err="1"/>
              <a:t>донгла</a:t>
            </a:r>
            <a:r>
              <a:rPr lang="ru-RU" dirty="0"/>
              <a:t>, что исключает возможность его перехвата.</a:t>
            </a:r>
          </a:p>
          <a:p>
            <a:pPr algn="just"/>
            <a:r>
              <a:rPr lang="ru-RU" dirty="0"/>
              <a:t>Алгоритм шифрования может быть секретным или публичным. Секретные алгоритмы разрабатываются самим производителем средств защиты, в том числе и индивидуально для каждого заказчика.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3618" y="2179782"/>
            <a:ext cx="3509816" cy="35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1307</Words>
  <Application>Microsoft Office PowerPoint</Application>
  <PresentationFormat>Широкоэкранный</PresentationFormat>
  <Paragraphs>50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Ретро</vt:lpstr>
      <vt:lpstr>Защита информации с использованием USB-ключа</vt:lpstr>
      <vt:lpstr>Что такое электронный ключ?</vt:lpstr>
      <vt:lpstr>Основы ключа</vt:lpstr>
      <vt:lpstr>Принцип действия</vt:lpstr>
      <vt:lpstr>Предпосылки создания</vt:lpstr>
      <vt:lpstr>Защита ПО с помощью электронного ключа. Комплект разработчика ПО</vt:lpstr>
      <vt:lpstr>Технология защиты</vt:lpstr>
      <vt:lpstr>Современные ключи</vt:lpstr>
      <vt:lpstr>Алгоритм ключа</vt:lpstr>
      <vt:lpstr>Реализация защиты с помощью функций API</vt:lpstr>
      <vt:lpstr>Обмен данными между программой и электронным ключом</vt:lpstr>
      <vt:lpstr>Обмен данными между программой и электронным ключом</vt:lpstr>
      <vt:lpstr>Обход защиты</vt:lpstr>
      <vt:lpstr>Атака на драйвер электронного ключа</vt:lpstr>
      <vt:lpstr>Атака на драйвер USB-шины</vt:lpstr>
      <vt:lpstr>Эмуляция ключа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информации с использованием USB-ключа</dc:title>
  <dc:creator>NikitaPC</dc:creator>
  <cp:lastModifiedBy>NikitaPC</cp:lastModifiedBy>
  <cp:revision>43</cp:revision>
  <dcterms:created xsi:type="dcterms:W3CDTF">2017-12-10T12:37:28Z</dcterms:created>
  <dcterms:modified xsi:type="dcterms:W3CDTF">2017-12-10T18:17:39Z</dcterms:modified>
</cp:coreProperties>
</file>