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1" r:id="rId4"/>
  </p:sldMasterIdLst>
  <p:notesMasterIdLst>
    <p:notesMasterId r:id="rId81"/>
  </p:notesMasterIdLst>
  <p:handoutMasterIdLst>
    <p:handoutMasterId r:id="rId82"/>
  </p:handoutMasterIdLst>
  <p:sldIdLst>
    <p:sldId id="314" r:id="rId5"/>
    <p:sldId id="319" r:id="rId6"/>
    <p:sldId id="320"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401" r:id="rId24"/>
    <p:sldId id="338" r:id="rId25"/>
    <p:sldId id="339" r:id="rId26"/>
    <p:sldId id="340" r:id="rId27"/>
    <p:sldId id="341" r:id="rId28"/>
    <p:sldId id="342" r:id="rId29"/>
    <p:sldId id="343" r:id="rId30"/>
    <p:sldId id="344" r:id="rId31"/>
    <p:sldId id="345" r:id="rId32"/>
    <p:sldId id="347" r:id="rId33"/>
    <p:sldId id="348"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6" r:id="rId49"/>
    <p:sldId id="367" r:id="rId50"/>
    <p:sldId id="395" r:id="rId51"/>
    <p:sldId id="396" r:id="rId52"/>
    <p:sldId id="397" r:id="rId53"/>
    <p:sldId id="398" r:id="rId54"/>
    <p:sldId id="399" r:id="rId55"/>
    <p:sldId id="400" r:id="rId56"/>
    <p:sldId id="368" r:id="rId57"/>
    <p:sldId id="369" r:id="rId58"/>
    <p:sldId id="370" r:id="rId59"/>
    <p:sldId id="371" r:id="rId60"/>
    <p:sldId id="372" r:id="rId61"/>
    <p:sldId id="373" r:id="rId62"/>
    <p:sldId id="374" r:id="rId63"/>
    <p:sldId id="375" r:id="rId64"/>
    <p:sldId id="376" r:id="rId65"/>
    <p:sldId id="378" r:id="rId66"/>
    <p:sldId id="379" r:id="rId67"/>
    <p:sldId id="380" r:id="rId68"/>
    <p:sldId id="381" r:id="rId69"/>
    <p:sldId id="382" r:id="rId70"/>
    <p:sldId id="383" r:id="rId71"/>
    <p:sldId id="384" r:id="rId72"/>
    <p:sldId id="386" r:id="rId73"/>
    <p:sldId id="387" r:id="rId74"/>
    <p:sldId id="388" r:id="rId75"/>
    <p:sldId id="389" r:id="rId76"/>
    <p:sldId id="392" r:id="rId77"/>
    <p:sldId id="402" r:id="rId78"/>
    <p:sldId id="393" r:id="rId79"/>
    <p:sldId id="403" r:id="rId80"/>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82057" autoAdjust="0"/>
  </p:normalViewPr>
  <p:slideViewPr>
    <p:cSldViewPr>
      <p:cViewPr varScale="1">
        <p:scale>
          <a:sx n="34" d="100"/>
          <a:sy n="34" d="100"/>
        </p:scale>
        <p:origin x="1788" y="51"/>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7/14/2016</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7/14/2016</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251444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254349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extLst>
      <p:ext uri="{BB962C8B-B14F-4D97-AF65-F5344CB8AC3E}">
        <p14:creationId xmlns:p14="http://schemas.microsoft.com/office/powerpoint/2010/main" val="27875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99981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136497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157859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9472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254123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256773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123177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extLst>
      <p:ext uri="{BB962C8B-B14F-4D97-AF65-F5344CB8AC3E}">
        <p14:creationId xmlns:p14="http://schemas.microsoft.com/office/powerpoint/2010/main" val="43221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143671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77634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331509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1144600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3945673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132523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2767000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1221357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234903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extLst>
      <p:ext uri="{BB962C8B-B14F-4D97-AF65-F5344CB8AC3E}">
        <p14:creationId xmlns:p14="http://schemas.microsoft.com/office/powerpoint/2010/main" val="250637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extLst>
      <p:ext uri="{BB962C8B-B14F-4D97-AF65-F5344CB8AC3E}">
        <p14:creationId xmlns:p14="http://schemas.microsoft.com/office/powerpoint/2010/main" val="164299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211600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model </a:t>
            </a:r>
            <a:r>
              <a:rPr lang="en-US" dirty="0" err="1" smtClean="0"/>
              <a:t>elemeent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extLst>
      <p:ext uri="{BB962C8B-B14F-4D97-AF65-F5344CB8AC3E}">
        <p14:creationId xmlns:p14="http://schemas.microsoft.com/office/powerpoint/2010/main" val="1471929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extLst>
      <p:ext uri="{BB962C8B-B14F-4D97-AF65-F5344CB8AC3E}">
        <p14:creationId xmlns:p14="http://schemas.microsoft.com/office/powerpoint/2010/main" val="1738834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39</a:t>
            </a:fld>
            <a:endParaRPr lang="en-US"/>
          </a:p>
        </p:txBody>
      </p:sp>
    </p:spTree>
    <p:extLst>
      <p:ext uri="{BB962C8B-B14F-4D97-AF65-F5344CB8AC3E}">
        <p14:creationId xmlns:p14="http://schemas.microsoft.com/office/powerpoint/2010/main" val="596007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extLst>
      <p:ext uri="{BB962C8B-B14F-4D97-AF65-F5344CB8AC3E}">
        <p14:creationId xmlns:p14="http://schemas.microsoft.com/office/powerpoint/2010/main" val="170211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extLst>
      <p:ext uri="{BB962C8B-B14F-4D97-AF65-F5344CB8AC3E}">
        <p14:creationId xmlns:p14="http://schemas.microsoft.com/office/powerpoint/2010/main" val="434893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extLst>
      <p:ext uri="{BB962C8B-B14F-4D97-AF65-F5344CB8AC3E}">
        <p14:creationId xmlns:p14="http://schemas.microsoft.com/office/powerpoint/2010/main" val="11638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62</a:t>
            </a:fld>
            <a:endParaRPr lang="en-US"/>
          </a:p>
        </p:txBody>
      </p:sp>
    </p:spTree>
    <p:extLst>
      <p:ext uri="{BB962C8B-B14F-4D97-AF65-F5344CB8AC3E}">
        <p14:creationId xmlns:p14="http://schemas.microsoft.com/office/powerpoint/2010/main" val="261128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67</a:t>
            </a:fld>
            <a:endParaRPr lang="en-US"/>
          </a:p>
        </p:txBody>
      </p:sp>
    </p:spTree>
    <p:extLst>
      <p:ext uri="{BB962C8B-B14F-4D97-AF65-F5344CB8AC3E}">
        <p14:creationId xmlns:p14="http://schemas.microsoft.com/office/powerpoint/2010/main" val="2878052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RegenerationOption.Manual</a:t>
            </a:r>
            <a:r>
              <a:rPr lang="en-US" dirty="0" smtClean="0"/>
              <a:t> is the only  regeneration option</a:t>
            </a:r>
            <a:r>
              <a:rPr lang="en-US" baseline="0" dirty="0" smtClean="0"/>
              <a:t> on Revit 2015</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extLst>
      <p:ext uri="{BB962C8B-B14F-4D97-AF65-F5344CB8AC3E}">
        <p14:creationId xmlns:p14="http://schemas.microsoft.com/office/powerpoint/2010/main" val="107693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extLst>
      <p:ext uri="{BB962C8B-B14F-4D97-AF65-F5344CB8AC3E}">
        <p14:creationId xmlns:p14="http://schemas.microsoft.com/office/powerpoint/2010/main" val="27705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smtClean="0">
                <a:solidFill>
                  <a:schemeClr val="tx1"/>
                </a:solidFill>
                <a:latin typeface="+mn-lt"/>
                <a:ea typeface="+mn-ea"/>
                <a:cs typeface="+mn-cs"/>
              </a:rPr>
              <a:t> you extracted the installer</a:t>
            </a:r>
            <a:r>
              <a:rPr lang="en-GB" sz="1400" kern="1200" dirty="0" smtClean="0">
                <a:solidFill>
                  <a:schemeClr val="tx1"/>
                </a:solidFill>
                <a:latin typeface="+mn-lt"/>
                <a:ea typeface="+mn-ea"/>
                <a:cs typeface="+mn-cs"/>
              </a:rPr>
              <a:t>),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2014</a:t>
            </a:r>
            <a:r>
              <a:rPr lang="en-GB" sz="1400" i="1" u="sng" kern="1200" baseline="0" dirty="0" smtClean="0">
                <a:solidFill>
                  <a:schemeClr val="tx1"/>
                </a:solidFill>
                <a:latin typeface="+mn-lt"/>
                <a:ea typeface="+mn-ea"/>
                <a:cs typeface="+mn-cs"/>
              </a:rPr>
              <a:t> </a:t>
            </a:r>
            <a:r>
              <a:rPr lang="en-GB" sz="1400" i="1" u="sng" kern="1200" dirty="0" smtClean="0">
                <a:solidFill>
                  <a:schemeClr val="tx1"/>
                </a:solidFill>
                <a:latin typeface="+mn-lt"/>
                <a:ea typeface="+mn-ea"/>
                <a:cs typeface="+mn-cs"/>
              </a:rPr>
              <a:t>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extLst>
      <p:ext uri="{BB962C8B-B14F-4D97-AF65-F5344CB8AC3E}">
        <p14:creationId xmlns:p14="http://schemas.microsoft.com/office/powerpoint/2010/main" val="3339078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73</a:t>
            </a:fld>
            <a:endParaRPr lang="en-US"/>
          </a:p>
        </p:txBody>
      </p:sp>
    </p:spTree>
    <p:extLst>
      <p:ext uri="{BB962C8B-B14F-4D97-AF65-F5344CB8AC3E}">
        <p14:creationId xmlns:p14="http://schemas.microsoft.com/office/powerpoint/2010/main" val="3847167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extLst>
      <p:ext uri="{BB962C8B-B14F-4D97-AF65-F5344CB8AC3E}">
        <p14:creationId xmlns:p14="http://schemas.microsoft.com/office/powerpoint/2010/main" val="113907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folder&gt;\Utilities\SDK\RevitSDK.exe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Files\Autodesk\Revit XXX 2014\Utilities\SDK\RevitSDK.exe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6122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92158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9148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smtClean="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309506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1793491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104775" y="9432766"/>
            <a:ext cx="3886200" cy="215444"/>
          </a:xfrm>
          <a:prstGeom prst="rect">
            <a:avLst/>
          </a:prstGeom>
          <a:noFill/>
        </p:spPr>
        <p:txBody>
          <a:bodyPr wrap="square" lIns="0" tIns="0" rIns="0" bIns="0" rtlCol="0">
            <a:spAutoFit/>
          </a:bodyPr>
          <a:lstStyle/>
          <a:p>
            <a:r>
              <a:rPr lang="en-US" sz="1400" b="0" i="0" dirty="0" smtClean="0">
                <a:solidFill>
                  <a:schemeClr val="tx1">
                    <a:lumMod val="65000"/>
                    <a:lumOff val="35000"/>
                  </a:schemeClr>
                </a:solidFill>
                <a:latin typeface="Frutiger Next LT W1G"/>
                <a:cs typeface="Frutiger Next LT W1G"/>
              </a:rPr>
              <a:t>© 2015 Autodesk Developer Network </a:t>
            </a:r>
            <a:endParaRPr lang="en-US" sz="14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22823" y="9359257"/>
            <a:ext cx="1907352" cy="319730"/>
          </a:xfrm>
          <a:prstGeom prst="rect">
            <a:avLst/>
          </a:prstGeom>
        </p:spPr>
      </p:pic>
    </p:spTree>
    <p:extLst>
      <p:ext uri="{BB962C8B-B14F-4D97-AF65-F5344CB8AC3E}">
        <p14:creationId xmlns:p14="http://schemas.microsoft.com/office/powerpoint/2010/main" val="308676107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257175" y="8459787"/>
            <a:ext cx="12483151" cy="1077218"/>
          </a:xfrm>
          <a:prstGeom prst="rect">
            <a:avLst/>
          </a:prstGeom>
          <a:noFill/>
        </p:spPr>
        <p:txBody>
          <a:bodyPr wrap="square" lIns="0" tIns="0" rIns="0" bIns="0" rtlCol="0">
            <a:spAutoFit/>
          </a:bodyPr>
          <a:lstStyle/>
          <a:p>
            <a:r>
              <a:rPr lang="en-US" sz="14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400" b="0" i="0" dirty="0" smtClean="0">
              <a:solidFill>
                <a:schemeClr val="bg1">
                  <a:lumMod val="65000"/>
                </a:schemeClr>
              </a:solidFill>
              <a:latin typeface="Frutiger Next LT W1G"/>
              <a:cs typeface="Frutiger Next LT W1G"/>
            </a:endParaRPr>
          </a:p>
          <a:p>
            <a:r>
              <a:rPr lang="en-US" sz="1400" b="0" i="0" dirty="0" smtClean="0">
                <a:solidFill>
                  <a:schemeClr val="bg1">
                    <a:lumMod val="65000"/>
                  </a:schemeClr>
                </a:solidFill>
                <a:latin typeface="Frutiger Next LT W1G"/>
                <a:cs typeface="Frutiger Next LT W1G"/>
              </a:rPr>
              <a:t>© 2015 Autodesk, Inc. All right</a:t>
            </a:r>
            <a:r>
              <a:rPr lang="en-US" sz="1400" b="0" i="0" baseline="0" dirty="0" smtClean="0">
                <a:solidFill>
                  <a:schemeClr val="bg1">
                    <a:lumMod val="65000"/>
                  </a:schemeClr>
                </a:solidFill>
                <a:latin typeface="Frutiger Next LT W1G"/>
                <a:cs typeface="Frutiger Next LT W1G"/>
              </a:rPr>
              <a:t>s reserved.</a:t>
            </a:r>
            <a:endParaRPr lang="en-US" sz="14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477933465"/>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28924774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revitapi-hel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solidFill>
                  <a:schemeClr val="bg1"/>
                </a:solidFill>
              </a:rPr>
              <a:t>Introduction to Revit Programming</a:t>
            </a:r>
            <a:br>
              <a:rPr lang="en-US" dirty="0" smtClean="0">
                <a:solidFill>
                  <a:schemeClr val="bg1"/>
                </a:solidFill>
              </a:rPr>
            </a:br>
            <a:r>
              <a:rPr lang="en-US" sz="3200" i="1" dirty="0" smtClean="0">
                <a:solidFill>
                  <a:schemeClr val="bg1"/>
                </a:solidFill>
              </a:rPr>
              <a:t>Database Fundamentals  </a:t>
            </a:r>
            <a:endParaRPr lang="en-US" dirty="0" smtClean="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smtClean="0">
                <a:solidFill>
                  <a:schemeClr val="bg1"/>
                </a:solidFill>
              </a:rPr>
              <a:t> </a:t>
            </a:r>
          </a:p>
          <a:p>
            <a:pPr marL="0" indent="0">
              <a:spcBef>
                <a:spcPts val="201"/>
              </a:spcBef>
              <a:buNone/>
            </a:pPr>
            <a:r>
              <a:rPr lang="en-US" sz="2400" i="1" dirty="0" smtClean="0">
                <a:solidFill>
                  <a:schemeClr val="bg1"/>
                </a:solidFill>
              </a:rPr>
              <a:t>Developer Technical Services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Hello World External Command</a:t>
            </a:r>
            <a:endParaRPr lang="en-US" dirty="0"/>
          </a:p>
        </p:txBody>
      </p:sp>
      <p:sp>
        <p:nvSpPr>
          <p:cNvPr id="3" name="Content Placeholder 2"/>
          <p:cNvSpPr>
            <a:spLocks noGrp="1"/>
          </p:cNvSpPr>
          <p:nvPr>
            <p:ph idx="1"/>
          </p:nvPr>
        </p:nvSpPr>
        <p:spPr/>
        <p:txBody>
          <a:bodyPr/>
          <a:lstStyle/>
          <a:p>
            <a:pPr lvl="1"/>
            <a:r>
              <a:rPr lang="en-US" smtClean="0"/>
              <a:t>New .NET class library </a:t>
            </a:r>
          </a:p>
          <a:p>
            <a:pPr lvl="1"/>
            <a:r>
              <a:rPr lang="en-US" smtClean="0"/>
              <a:t>References (minimum): </a:t>
            </a:r>
          </a:p>
          <a:p>
            <a:pPr lvl="2"/>
            <a:r>
              <a:rPr lang="en-US" smtClean="0"/>
              <a:t>System.dll</a:t>
            </a:r>
          </a:p>
          <a:p>
            <a:pPr lvl="2"/>
            <a:r>
              <a:rPr lang="en-US" smtClean="0"/>
              <a:t>RevitAPI.dll</a:t>
            </a:r>
          </a:p>
          <a:p>
            <a:pPr lvl="2"/>
            <a:r>
              <a:rPr lang="en-US" smtClean="0"/>
              <a:t>RevitAPIUI.dll</a:t>
            </a:r>
          </a:p>
          <a:p>
            <a:pPr lvl="1"/>
            <a:r>
              <a:rPr lang="en-US" smtClean="0"/>
              <a:t>Most commonly used namespaces</a:t>
            </a:r>
          </a:p>
          <a:p>
            <a:pPr lvl="2"/>
            <a:r>
              <a:rPr lang="en-US" smtClean="0"/>
              <a:t>Autodesk.Revit.DB</a:t>
            </a:r>
          </a:p>
          <a:p>
            <a:pPr lvl="2"/>
            <a:r>
              <a:rPr lang="en-US" smtClean="0"/>
              <a:t>Autodesk.Revit.UI</a:t>
            </a:r>
          </a:p>
          <a:p>
            <a:pPr lvl="2"/>
            <a:r>
              <a:rPr lang="en-US" smtClean="0"/>
              <a:t>Autodesk.Revit.ApplicationServices</a:t>
            </a:r>
          </a:p>
          <a:p>
            <a:pPr lvl="2"/>
            <a:r>
              <a:rPr lang="en-US" smtClean="0"/>
              <a:t>Autodesk.Revit.Attributes</a:t>
            </a:r>
          </a:p>
          <a:p>
            <a:pPr lvl="2"/>
            <a:r>
              <a:rPr lang="en-US" smtClean="0"/>
              <a:t>If you use VB.NET, set namespaces in project properties</a:t>
            </a:r>
          </a:p>
          <a:p>
            <a:pPr lvl="1"/>
            <a:r>
              <a:rPr lang="en-US" smtClean="0"/>
              <a:t>Implement IExternalCommand and Execute() method</a:t>
            </a:r>
          </a:p>
          <a:p>
            <a:pPr lvl="1"/>
            <a:r>
              <a:rPr lang="en-US" smtClean="0"/>
              <a:t>Create and install the add-in manifest file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Autodesk.Revit.Attributes.TransactionMode.Manual</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t>
            </a:r>
            <a:r>
              <a:rPr lang="en-US" altLang="zh-CN" sz="1600" b="1" dirty="0" err="1" smtClean="0">
                <a:latin typeface="Courier New"/>
                <a:ea typeface="MS Mincho"/>
                <a:cs typeface="Times New Roman"/>
              </a:rPr>
              <a:t>Manual</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Hello World #1 - A minimum </a:t>
            </a:r>
            <a:r>
              <a:rPr lang="en-US" sz="1800" dirty="0" err="1" smtClean="0">
                <a:solidFill>
                  <a:schemeClr val="accent4">
                    <a:lumMod val="60000"/>
                    <a:lumOff val="40000"/>
                  </a:schemeClr>
                </a:solidFill>
                <a:latin typeface="Courier New"/>
                <a:ea typeface="MS Mincho"/>
                <a:cs typeface="Times New Roman"/>
              </a:rPr>
              <a:t>Revit</a:t>
            </a:r>
            <a:r>
              <a:rPr lang="en-US" sz="1800" dirty="0" smtClean="0">
                <a:solidFill>
                  <a:schemeClr val="accent4">
                    <a:lumMod val="60000"/>
                    <a:lumOff val="40000"/>
                  </a:schemeClr>
                </a:solidFill>
                <a:latin typeface="Courier New"/>
                <a:ea typeface="MS Mincho"/>
                <a:cs typeface="Times New Roman"/>
              </a:rPr>
              <a:t> external command.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smtClean="0">
                <a:solidFill>
                  <a:schemeClr val="accent4">
                    <a:lumMod val="60000"/>
                    <a:lumOff val="40000"/>
                  </a:schemeClr>
                </a:solidFill>
                <a:latin typeface="Courier New"/>
                <a:ea typeface="MS Mincho"/>
                <a:cs typeface="Times New Roman"/>
              </a:rPr>
              <a:t>&lt;</a:t>
            </a:r>
            <a:r>
              <a:rPr lang="en-US" sz="1600" dirty="0" err="1" smtClean="0">
                <a:solidFill>
                  <a:schemeClr val="accent4">
                    <a:lumMod val="60000"/>
                    <a:lumOff val="40000"/>
                  </a:schemeClr>
                </a:solidFill>
                <a:latin typeface="Courier New"/>
                <a:ea typeface="MS Mincho"/>
                <a:cs typeface="Times New Roman"/>
              </a:rPr>
              <a:t>Autodesk.Revit.Attributes.Transaction</a:t>
            </a:r>
            <a:r>
              <a:rPr lang="en-US" sz="1600" dirty="0" smtClean="0">
                <a:solidFill>
                  <a:schemeClr val="accent4">
                    <a:lumMod val="60000"/>
                    <a:lumOff val="40000"/>
                  </a:schemeClr>
                </a:solidFill>
                <a:latin typeface="Courier New"/>
                <a:ea typeface="MS Mincho"/>
                <a:cs typeface="Times New Roman"/>
              </a:rPr>
              <a:t>(</a:t>
            </a:r>
            <a:r>
              <a:rPr lang="en-US" sz="1600" dirty="0" err="1" smtClean="0">
                <a:solidFill>
                  <a:schemeClr val="accent4">
                    <a:lumMod val="60000"/>
                    <a:lumOff val="40000"/>
                  </a:schemeClr>
                </a:solidFill>
                <a:latin typeface="Courier New"/>
                <a:ea typeface="MS Mincho"/>
                <a:cs typeface="Times New Roman"/>
              </a:rPr>
              <a:t>Autodesk.Revit.Attributes.TransactionMode.Manual</a:t>
            </a:r>
            <a:r>
              <a:rPr lang="en-US" sz="1600" dirty="0" smtClean="0">
                <a:solidFill>
                  <a:schemeClr val="accent4">
                    <a:lumMod val="60000"/>
                    <a:lumOff val="40000"/>
                  </a:schemeClr>
                </a:solidFill>
                <a:latin typeface="Courier New"/>
                <a:ea typeface="MS Mincho"/>
                <a:cs typeface="Times New Roman"/>
              </a:rPr>
              <a:t>)&gt; _</a:t>
            </a:r>
            <a:endParaRPr lang="en-US" sz="16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Function Execute(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commandData</a:t>
            </a: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Autodesk.Revit.UI.ExternalCommandData</a:t>
            </a:r>
            <a:r>
              <a:rPr lang="en-US" sz="1800" dirty="0" smtClean="0">
                <a:solidFill>
                  <a:schemeClr val="accent4">
                    <a:lumMod val="60000"/>
                    <a:lumOff val="40000"/>
                  </a:schemeClr>
                </a:solidFill>
                <a:latin typeface="Courier New"/>
                <a:ea typeface="MS Mincho"/>
                <a:cs typeface="Times New Roman"/>
              </a:rPr>
              <a:t>,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ByRef</a:t>
            </a:r>
            <a:r>
              <a:rPr lang="en-US" sz="1800" dirty="0" smtClean="0">
                <a:solidFill>
                  <a:schemeClr val="accent4">
                    <a:lumMod val="60000"/>
                    <a:lumOff val="40000"/>
                  </a:schemeClr>
                </a:solidFill>
                <a:latin typeface="Courier New"/>
                <a:ea typeface="MS Mincho"/>
                <a:cs typeface="Times New Roman"/>
              </a:rPr>
              <a:t> message As String,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elements As </a:t>
            </a:r>
            <a:r>
              <a:rPr lang="en-US" sz="1800" dirty="0" err="1" smtClean="0">
                <a:solidFill>
                  <a:schemeClr val="accent4">
                    <a:lumMod val="60000"/>
                    <a:lumOff val="40000"/>
                  </a:schemeClr>
                </a:solidFill>
                <a:latin typeface="Courier New"/>
                <a:ea typeface="MS Mincho"/>
                <a:cs typeface="Times New Roman"/>
              </a:rPr>
              <a:t>Autodesk.Revit.DB.ElementSet</a:t>
            </a:r>
            <a:r>
              <a:rPr lang="en-US" sz="1800" dirty="0" smtClean="0">
                <a:solidFill>
                  <a:schemeClr val="accent4">
                    <a:lumMod val="60000"/>
                    <a:lumOff val="40000"/>
                  </a:schemeClr>
                </a:solidFill>
                <a:latin typeface="Courier New"/>
                <a:ea typeface="MS Mincho"/>
                <a:cs typeface="Times New Roman"/>
              </a:rPr>
              <a:t>) _</a:t>
            </a:r>
            <a:br>
              <a:rPr lang="en-US" sz="1800" dirty="0" smtClean="0">
                <a:solidFill>
                  <a:schemeClr val="accent4">
                    <a:lumMod val="60000"/>
                    <a:lumOff val="40000"/>
                  </a:schemeClr>
                </a:solidFill>
                <a:latin typeface="Courier New"/>
                <a:ea typeface="MS Mincho"/>
                <a:cs typeface="Times New Roman"/>
              </a:rPr>
            </a:b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Autodesk.Revit.UI.Result</a:t>
            </a:r>
            <a:r>
              <a:rPr lang="en-US" sz="1800" dirty="0" smtClean="0">
                <a:solidFill>
                  <a:schemeClr val="accent4">
                    <a:lumMod val="60000"/>
                    <a:lumOff val="40000"/>
                  </a:schemeClr>
                </a:solidFill>
                <a:latin typeface="Courier New"/>
                <a:ea typeface="MS Mincho"/>
                <a:cs typeface="Times New Roman"/>
              </a:rPr>
              <a:t> _</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Autodesk.Revit.UI.IExternalCommand.Execute</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Autodesk.Revit.UI.TaskDialog.Show</a:t>
            </a:r>
            <a:r>
              <a:rPr lang="en-US" sz="1800"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Return </a:t>
            </a:r>
            <a:r>
              <a:rPr lang="en-US" sz="1800" dirty="0" err="1" smtClean="0">
                <a:solidFill>
                  <a:schemeClr val="accent4">
                    <a:lumMod val="60000"/>
                    <a:lumOff val="40000"/>
                  </a:schemeClr>
                </a:solidFill>
                <a:latin typeface="Courier New"/>
                <a:ea typeface="MS Mincho"/>
                <a:cs typeface="Times New Roman"/>
              </a:rPr>
              <a:t>Result.Succeeded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End Function</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Hello World #1 - A minimum </a:t>
            </a:r>
            <a:r>
              <a:rPr lang="en-US" sz="1800" dirty="0" err="1" smtClean="0">
                <a:solidFill>
                  <a:schemeClr val="accent4">
                    <a:lumMod val="60000"/>
                    <a:lumOff val="40000"/>
                  </a:schemeClr>
                </a:solidFill>
                <a:latin typeface="Courier New"/>
                <a:ea typeface="MS Mincho"/>
                <a:cs typeface="Times New Roman"/>
              </a:rPr>
              <a:t>Revit</a:t>
            </a:r>
            <a:r>
              <a:rPr lang="en-US" sz="1800" dirty="0" smtClean="0">
                <a:solidFill>
                  <a:schemeClr val="accent4">
                    <a:lumMod val="60000"/>
                    <a:lumOff val="40000"/>
                  </a:schemeClr>
                </a:solidFill>
                <a:latin typeface="Courier New"/>
                <a:ea typeface="MS Mincho"/>
                <a:cs typeface="Times New Roman"/>
              </a:rPr>
              <a:t> external command.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smtClean="0">
                <a:solidFill>
                  <a:schemeClr val="accent4">
                    <a:lumMod val="60000"/>
                    <a:lumOff val="40000"/>
                  </a:schemeClr>
                </a:solidFill>
                <a:latin typeface="Courier New"/>
                <a:ea typeface="MS Mincho"/>
                <a:cs typeface="Times New Roman"/>
              </a:rPr>
              <a:t>&lt;</a:t>
            </a:r>
            <a:r>
              <a:rPr lang="en-US" sz="1600" dirty="0" err="1" smtClean="0">
                <a:solidFill>
                  <a:schemeClr val="accent4">
                    <a:lumMod val="60000"/>
                    <a:lumOff val="40000"/>
                  </a:schemeClr>
                </a:solidFill>
                <a:latin typeface="Courier New"/>
                <a:ea typeface="MS Mincho"/>
                <a:cs typeface="Times New Roman"/>
              </a:rPr>
              <a:t>Autodesk.Revit.Attributes.Transaction</a:t>
            </a:r>
            <a:r>
              <a:rPr lang="en-US" sz="1600" dirty="0" smtClean="0">
                <a:solidFill>
                  <a:schemeClr val="accent4">
                    <a:lumMod val="60000"/>
                    <a:lumOff val="40000"/>
                  </a:schemeClr>
                </a:solidFill>
                <a:latin typeface="Courier New"/>
                <a:ea typeface="MS Mincho"/>
                <a:cs typeface="Times New Roman"/>
              </a:rPr>
              <a:t>(</a:t>
            </a:r>
            <a:r>
              <a:rPr lang="en-US" sz="1600" dirty="0" err="1" smtClean="0">
                <a:solidFill>
                  <a:schemeClr val="accent4">
                    <a:lumMod val="60000"/>
                    <a:lumOff val="40000"/>
                  </a:schemeClr>
                </a:solidFill>
                <a:latin typeface="Courier New"/>
                <a:ea typeface="MS Mincho"/>
                <a:cs typeface="Times New Roman"/>
              </a:rPr>
              <a:t>Autodesk.Revit.Attributes.TransactionMode.Manual</a:t>
            </a:r>
            <a:r>
              <a:rPr lang="en-US" sz="1600" dirty="0" smtClean="0">
                <a:solidFill>
                  <a:schemeClr val="accent4">
                    <a:lumMod val="60000"/>
                    <a:lumOff val="40000"/>
                  </a:schemeClr>
                </a:solidFill>
                <a:latin typeface="Courier New"/>
                <a:ea typeface="MS Mincho"/>
                <a:cs typeface="Times New Roman"/>
              </a:rPr>
              <a:t>)&gt; _</a:t>
            </a:r>
            <a:endParaRPr lang="en-US" sz="16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Class </a:t>
            </a:r>
            <a:r>
              <a:rPr lang="en-US" sz="1800" dirty="0" err="1" smtClean="0">
                <a:solidFill>
                  <a:schemeClr val="accent4">
                    <a:lumMod val="60000"/>
                    <a:lumOff val="40000"/>
                  </a:schemeClr>
                </a:solidFill>
                <a:latin typeface="Courier New"/>
                <a:ea typeface="MS Mincho"/>
                <a:cs typeface="Times New Roman"/>
              </a:rPr>
              <a:t>HelloWorld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IExternalCommand</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dirty="0" smtClean="0">
                <a:solidFill>
                  <a:schemeClr val="accent4">
                    <a:lumMod val="60000"/>
                    <a:lumOff val="40000"/>
                  </a:schemeClr>
                </a:solidFill>
                <a:latin typeface="Courier New"/>
                <a:ea typeface="MS Mincho"/>
                <a:cs typeface="Times New Roman"/>
              </a:rPr>
              <a:t>End Class</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Hello World #1 - A minimum </a:t>
            </a:r>
            <a:r>
              <a:rPr lang="en-US" sz="1800" b="1" dirty="0" err="1" smtClean="0">
                <a:solidFill>
                  <a:schemeClr val="accent4">
                    <a:lumMod val="60000"/>
                    <a:lumOff val="40000"/>
                  </a:schemeClr>
                </a:solidFill>
                <a:latin typeface="Courier New"/>
                <a:ea typeface="MS Mincho"/>
                <a:cs typeface="Times New Roman"/>
              </a:rPr>
              <a:t>Revit</a:t>
            </a:r>
            <a:r>
              <a:rPr lang="en-US" sz="1800" b="1" dirty="0" smtClean="0">
                <a:solidFill>
                  <a:schemeClr val="accent4">
                    <a:lumMod val="60000"/>
                    <a:lumOff val="40000"/>
                  </a:schemeClr>
                </a:solidFill>
                <a:latin typeface="Courier New"/>
                <a:ea typeface="MS Mincho"/>
                <a:cs typeface="Times New Roman"/>
              </a:rPr>
              <a:t> external command.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smtClean="0">
                <a:solidFill>
                  <a:schemeClr val="accent4">
                    <a:lumMod val="60000"/>
                    <a:lumOff val="40000"/>
                  </a:schemeClr>
                </a:solidFill>
                <a:latin typeface="Courier New"/>
                <a:ea typeface="MS Mincho"/>
                <a:cs typeface="Times New Roman"/>
              </a:rPr>
              <a:t>&lt;</a:t>
            </a:r>
            <a:r>
              <a:rPr lang="en-US" sz="1600" b="1" dirty="0" err="1" smtClean="0">
                <a:solidFill>
                  <a:schemeClr val="accent4">
                    <a:lumMod val="60000"/>
                    <a:lumOff val="40000"/>
                  </a:schemeClr>
                </a:solidFill>
                <a:latin typeface="Courier New"/>
                <a:ea typeface="MS Mincho"/>
                <a:cs typeface="Times New Roman"/>
              </a:rPr>
              <a:t>Autodesk.Revit.Attributes.Transaction</a:t>
            </a:r>
            <a:r>
              <a:rPr lang="en-US" sz="1600" b="1" dirty="0" smtClean="0">
                <a:solidFill>
                  <a:schemeClr val="accent4">
                    <a:lumMod val="60000"/>
                    <a:lumOff val="40000"/>
                  </a:schemeClr>
                </a:solidFill>
                <a:latin typeface="Courier New"/>
                <a:ea typeface="MS Mincho"/>
                <a:cs typeface="Times New Roman"/>
              </a:rPr>
              <a:t>(</a:t>
            </a:r>
            <a:r>
              <a:rPr lang="en-US" sz="1600" b="1" dirty="0" err="1" smtClean="0">
                <a:solidFill>
                  <a:schemeClr val="accent4">
                    <a:lumMod val="60000"/>
                    <a:lumOff val="40000"/>
                  </a:schemeClr>
                </a:solidFill>
                <a:latin typeface="Courier New"/>
                <a:ea typeface="MS Mincho"/>
                <a:cs typeface="Times New Roman"/>
              </a:rPr>
              <a:t>Autodesk.Revit.Attributes.TransactionMode.Manual</a:t>
            </a:r>
            <a:r>
              <a:rPr lang="en-US" sz="1600" b="1" dirty="0" smtClean="0">
                <a:solidFill>
                  <a:schemeClr val="accent4">
                    <a:lumMod val="60000"/>
                    <a:lumOff val="40000"/>
                  </a:schemeClr>
                </a:solidFill>
                <a:latin typeface="Courier New"/>
                <a:ea typeface="MS Mincho"/>
                <a:cs typeface="Times New Roman"/>
              </a:rPr>
              <a:t>)&gt; _</a:t>
            </a:r>
            <a:endParaRPr lang="en-US" sz="16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&lt;VB.NET&gt;</a:t>
            </a:r>
            <a:endParaRPr lang="en-US" sz="1800"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Hello World #1 - A minimum </a:t>
            </a:r>
            <a:r>
              <a:rPr lang="en-US" sz="1800" b="1" dirty="0" err="1" smtClean="0">
                <a:solidFill>
                  <a:schemeClr val="accent4">
                    <a:lumMod val="60000"/>
                    <a:lumOff val="40000"/>
                  </a:schemeClr>
                </a:solidFill>
                <a:latin typeface="Courier New"/>
                <a:ea typeface="MS Mincho"/>
                <a:cs typeface="Times New Roman"/>
              </a:rPr>
              <a:t>Revit</a:t>
            </a:r>
            <a:r>
              <a:rPr lang="en-US" sz="1800" b="1" dirty="0" smtClean="0">
                <a:solidFill>
                  <a:schemeClr val="accent4">
                    <a:lumMod val="60000"/>
                    <a:lumOff val="40000"/>
                  </a:schemeClr>
                </a:solidFill>
                <a:latin typeface="Courier New"/>
                <a:ea typeface="MS Mincho"/>
                <a:cs typeface="Times New Roman"/>
              </a:rPr>
              <a:t> external command.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smtClean="0">
                <a:solidFill>
                  <a:schemeClr val="accent4">
                    <a:lumMod val="60000"/>
                    <a:lumOff val="40000"/>
                  </a:schemeClr>
                </a:solidFill>
                <a:latin typeface="Courier New"/>
                <a:ea typeface="MS Mincho"/>
                <a:cs typeface="Times New Roman"/>
              </a:rPr>
              <a:t>&lt;</a:t>
            </a:r>
            <a:r>
              <a:rPr lang="en-US" sz="1600" b="1" dirty="0" err="1" smtClean="0">
                <a:solidFill>
                  <a:schemeClr val="accent4">
                    <a:lumMod val="60000"/>
                    <a:lumOff val="40000"/>
                  </a:schemeClr>
                </a:solidFill>
                <a:latin typeface="Courier New"/>
                <a:ea typeface="MS Mincho"/>
                <a:cs typeface="Times New Roman"/>
              </a:rPr>
              <a:t>Autodesk.Revit.Attributes.Transaction</a:t>
            </a:r>
            <a:r>
              <a:rPr lang="en-US" sz="1600" b="1" dirty="0" smtClean="0">
                <a:solidFill>
                  <a:schemeClr val="accent4">
                    <a:lumMod val="60000"/>
                    <a:lumOff val="40000"/>
                  </a:schemeClr>
                </a:solidFill>
                <a:latin typeface="Courier New"/>
                <a:ea typeface="MS Mincho"/>
                <a:cs typeface="Times New Roman"/>
              </a:rPr>
              <a:t>(</a:t>
            </a:r>
            <a:r>
              <a:rPr lang="en-US" sz="1600" b="1" dirty="0" err="1" smtClean="0">
                <a:solidFill>
                  <a:schemeClr val="accent4">
                    <a:lumMod val="60000"/>
                    <a:lumOff val="40000"/>
                  </a:schemeClr>
                </a:solidFill>
                <a:latin typeface="Courier New"/>
                <a:ea typeface="MS Mincho"/>
                <a:cs typeface="Times New Roman"/>
              </a:rPr>
              <a:t>Autodesk.Revit.Attributes.TransactionMode.Manual</a:t>
            </a:r>
            <a:r>
              <a:rPr lang="en-US" sz="1600" b="1" dirty="0" smtClean="0">
                <a:solidFill>
                  <a:schemeClr val="accent4">
                    <a:lumMod val="60000"/>
                    <a:lumOff val="40000"/>
                  </a:schemeClr>
                </a:solidFill>
                <a:latin typeface="Courier New"/>
                <a:ea typeface="MS Mincho"/>
                <a:cs typeface="Times New Roman"/>
              </a:rPr>
              <a:t>)&gt; _</a:t>
            </a:r>
            <a:endParaRPr lang="en-US" sz="16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Public Class </a:t>
            </a:r>
            <a:r>
              <a:rPr lang="en-US" sz="1800" b="1" dirty="0" err="1" smtClean="0">
                <a:solidFill>
                  <a:schemeClr val="accent4">
                    <a:lumMod val="60000"/>
                    <a:lumOff val="40000"/>
                  </a:schemeClr>
                </a:solidFill>
                <a:latin typeface="Courier New"/>
                <a:ea typeface="MS Mincho"/>
                <a:cs typeface="Times New Roman"/>
              </a:rPr>
              <a:t>HelloWorld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IExternalCommand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Public Function Execute(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commandData</a:t>
            </a: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Autodesk.Revit.UI.ExternalCommandData</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ByRef</a:t>
            </a:r>
            <a:r>
              <a:rPr lang="en-US" sz="1800" b="1" dirty="0" smtClean="0">
                <a:solidFill>
                  <a:schemeClr val="accent4">
                    <a:lumMod val="60000"/>
                    <a:lumOff val="40000"/>
                  </a:schemeClr>
                </a:solidFill>
                <a:latin typeface="Courier New"/>
                <a:ea typeface="MS Mincho"/>
                <a:cs typeface="Times New Roman"/>
              </a:rPr>
              <a:t> message As String,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ByVal</a:t>
            </a:r>
            <a:r>
              <a:rPr lang="en-US" sz="1800" b="1" dirty="0" smtClean="0">
                <a:solidFill>
                  <a:schemeClr val="accent4">
                    <a:lumMod val="60000"/>
                    <a:lumOff val="40000"/>
                  </a:schemeClr>
                </a:solidFill>
                <a:latin typeface="Courier New"/>
                <a:ea typeface="MS Mincho"/>
                <a:cs typeface="Times New Roman"/>
              </a:rPr>
              <a:t> elements As </a:t>
            </a:r>
            <a:r>
              <a:rPr lang="en-US" sz="1800" b="1" dirty="0" err="1" smtClean="0">
                <a:solidFill>
                  <a:schemeClr val="accent4">
                    <a:lumMod val="60000"/>
                    <a:lumOff val="40000"/>
                  </a:schemeClr>
                </a:solidFill>
                <a:latin typeface="Courier New"/>
                <a:ea typeface="MS Mincho"/>
                <a:cs typeface="Times New Roman"/>
              </a:rPr>
              <a:t>Autodesk.Revit.DB.ElementSet</a:t>
            </a:r>
            <a:r>
              <a:rPr lang="en-US" sz="1800" b="1" dirty="0" smtClean="0">
                <a:solidFill>
                  <a:schemeClr val="accent4">
                    <a:lumMod val="60000"/>
                    <a:lumOff val="40000"/>
                  </a:schemeClr>
                </a:solidFill>
                <a:latin typeface="Courier New"/>
                <a:ea typeface="MS Mincho"/>
                <a:cs typeface="Times New Roman"/>
              </a:rPr>
              <a:t>) _</a:t>
            </a:r>
            <a:br>
              <a:rPr lang="en-US" sz="1800" b="1" dirty="0" smtClean="0">
                <a:solidFill>
                  <a:schemeClr val="accent4">
                    <a:lumMod val="60000"/>
                    <a:lumOff val="40000"/>
                  </a:schemeClr>
                </a:solidFill>
                <a:latin typeface="Courier New"/>
                <a:ea typeface="MS Mincho"/>
                <a:cs typeface="Times New Roman"/>
              </a:rPr>
            </a:b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As </a:t>
            </a:r>
            <a:r>
              <a:rPr lang="en-US" sz="1800" b="1" dirty="0" err="1" smtClean="0">
                <a:solidFill>
                  <a:schemeClr val="accent4">
                    <a:lumMod val="60000"/>
                    <a:lumOff val="40000"/>
                  </a:schemeClr>
                </a:solidFill>
                <a:latin typeface="Courier New"/>
                <a:ea typeface="MS Mincho"/>
                <a:cs typeface="Times New Roman"/>
              </a:rPr>
              <a:t>Autodesk.Revit.UI.Result</a:t>
            </a:r>
            <a:r>
              <a:rPr lang="en-US" sz="1800" b="1" dirty="0" smtClean="0">
                <a:solidFill>
                  <a:schemeClr val="accent4">
                    <a:lumMod val="60000"/>
                    <a:lumOff val="40000"/>
                  </a:schemeClr>
                </a:solidFill>
                <a:latin typeface="Courier New"/>
                <a:ea typeface="MS Mincho"/>
                <a:cs typeface="Times New Roman"/>
              </a:rPr>
              <a:t> _</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Implements </a:t>
            </a:r>
            <a:r>
              <a:rPr lang="en-US" sz="1800" b="1" dirty="0" err="1" smtClean="0">
                <a:solidFill>
                  <a:schemeClr val="accent4">
                    <a:lumMod val="60000"/>
                    <a:lumOff val="40000"/>
                  </a:schemeClr>
                </a:solidFill>
                <a:latin typeface="Courier New"/>
                <a:ea typeface="MS Mincho"/>
                <a:cs typeface="Times New Roman"/>
              </a:rPr>
              <a:t>Autodesk.Revit.UI.IExternalCommand.Execute</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r>
              <a:rPr lang="en-US" sz="1800" b="1" dirty="0" err="1" smtClean="0">
                <a:solidFill>
                  <a:schemeClr val="accent4">
                    <a:lumMod val="60000"/>
                    <a:lumOff val="40000"/>
                  </a:schemeClr>
                </a:solidFill>
                <a:latin typeface="Courier New"/>
                <a:ea typeface="MS Mincho"/>
                <a:cs typeface="Times New Roman"/>
              </a:rPr>
              <a:t>Autodesk.Revit.UI.TaskDialog.Show</a:t>
            </a:r>
            <a:r>
              <a:rPr lang="en-US" sz="1800" b="1" dirty="0" smtClean="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Return </a:t>
            </a:r>
            <a:r>
              <a:rPr lang="en-US" sz="1800" b="1" dirty="0" err="1" smtClean="0">
                <a:solidFill>
                  <a:schemeClr val="accent4">
                    <a:lumMod val="60000"/>
                    <a:lumOff val="40000"/>
                  </a:schemeClr>
                </a:solidFill>
                <a:latin typeface="Courier New"/>
                <a:ea typeface="MS Mincho"/>
                <a:cs typeface="Times New Roman"/>
              </a:rPr>
              <a:t>Result.Succeeded</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End Function</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smtClean="0">
                <a:solidFill>
                  <a:schemeClr val="accent4">
                    <a:lumMod val="60000"/>
                    <a:lumOff val="40000"/>
                  </a:schemeClr>
                </a:solidFill>
                <a:latin typeface="Courier New"/>
                <a:ea typeface="MS Mincho"/>
                <a:cs typeface="Times New Roman"/>
              </a:rPr>
              <a:t> </a:t>
            </a:r>
            <a:endParaRPr lang="en-US" sz="1800" b="1" dirty="0" smtClean="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smtClean="0">
                <a:solidFill>
                  <a:schemeClr val="accent4">
                    <a:lumMod val="60000"/>
                    <a:lumOff val="40000"/>
                  </a:schemeClr>
                </a:solidFill>
                <a:latin typeface="Courier New"/>
                <a:ea typeface="MS Mincho"/>
                <a:cs typeface="Times New Roman"/>
              </a:rPr>
              <a:t>End Class</a:t>
            </a:r>
            <a:r>
              <a:rPr lang="en-US" sz="1800" dirty="0" smtClean="0">
                <a:solidFill>
                  <a:schemeClr val="accent4">
                    <a:lumMod val="60000"/>
                    <a:lumOff val="40000"/>
                  </a:schemeClr>
                </a:solidFill>
                <a:latin typeface="Courier New"/>
                <a:ea typeface="MS Mincho"/>
                <a:cs typeface="Times New Roman"/>
              </a:rPr>
              <a:t/>
            </a:r>
            <a:br>
              <a:rPr lang="en-US" sz="1800" dirty="0" smtClean="0">
                <a:solidFill>
                  <a:schemeClr val="accent4">
                    <a:lumMod val="60000"/>
                    <a:lumOff val="40000"/>
                  </a:schemeClr>
                </a:solidFill>
                <a:latin typeface="Courier New"/>
                <a:ea typeface="MS Mincho"/>
                <a:cs typeface="Times New Roman"/>
              </a:rPr>
            </a:br>
            <a:r>
              <a:rPr lang="en-US" sz="1800" b="1" dirty="0" smtClean="0">
                <a:solidFill>
                  <a:schemeClr val="accent4">
                    <a:lumMod val="60000"/>
                    <a:lumOff val="40000"/>
                  </a:schemeClr>
                </a:solidFill>
                <a:latin typeface="Courier New"/>
                <a:ea typeface="MS Mincho"/>
                <a:cs typeface="Times New Roman"/>
              </a:rPr>
              <a:t>&lt;/VB.NET&gt;</a:t>
            </a:r>
            <a:r>
              <a:rPr lang="en-US" sz="1800" dirty="0" smtClean="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a:xfrm>
            <a:off x="593725" y="1677987"/>
            <a:ext cx="11762080" cy="6096000"/>
          </a:xfrm>
        </p:spPr>
        <p:txBody>
          <a:bodyPr/>
          <a:lstStyle/>
          <a:p>
            <a:r>
              <a:rPr lang="en-US" dirty="0" smtClean="0"/>
              <a:t>Automatically read by Revit at startup</a:t>
            </a:r>
          </a:p>
          <a:p>
            <a:pPr>
              <a:buNone/>
            </a:pPr>
            <a:endParaRPr lang="en-US" dirty="0" smtClean="0"/>
          </a:p>
          <a:p>
            <a:pPr>
              <a:buNone/>
            </a:pPr>
            <a:r>
              <a:rPr lang="en-US" dirty="0" smtClean="0"/>
              <a:t>Two locations: All Users, and &lt;user&gt; specific location </a:t>
            </a:r>
          </a:p>
          <a:p>
            <a:pPr>
              <a:buNone/>
            </a:pPr>
            <a:endParaRPr lang="en-US" dirty="0" smtClean="0"/>
          </a:p>
          <a:p>
            <a:pPr>
              <a:buNone/>
            </a:pPr>
            <a:r>
              <a:rPr lang="en-US" sz="2800" u="sng" dirty="0" smtClean="0"/>
              <a:t>Windows 7 and 8</a:t>
            </a:r>
          </a:p>
          <a:p>
            <a:pPr>
              <a:buNone/>
            </a:pPr>
            <a:r>
              <a:rPr lang="en-US" sz="2400" dirty="0" smtClean="0"/>
              <a:t>C:\ProgramData\Autodesk\Revit\Addins\20xx</a:t>
            </a:r>
          </a:p>
          <a:p>
            <a:pPr>
              <a:buNone/>
            </a:pPr>
            <a:r>
              <a:rPr lang="en-US" sz="2400" dirty="0" smtClean="0"/>
              <a:t>C:\Users\&lt;user&gt;\AppData\Roaming\Autodesk\Revit\Addins\20xx</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
        <p:nvSpPr>
          <p:cNvPr id="5" name="TextBox 4"/>
          <p:cNvSpPr txBox="1"/>
          <p:nvPr/>
        </p:nvSpPr>
        <p:spPr>
          <a:xfrm>
            <a:off x="561975" y="2135187"/>
            <a:ext cx="11811000" cy="361945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24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a:t>
            </a:r>
            <a:r>
              <a:rPr lang="en-US" sz="1800" b="1" dirty="0" err="1" smtClean="0">
                <a:latin typeface="Courier New"/>
                <a:ea typeface="MS Mincho"/>
                <a:cs typeface="Times New Roman"/>
              </a:rPr>
              <a:t>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latin typeface="Courier New"/>
                <a:ea typeface="MS Mincho"/>
                <a:cs typeface="Times New Roman"/>
              </a:rPr>
              <a:t>AddInId</a:t>
            </a:r>
            <a:r>
              <a:rPr lang="en-US" sz="1800" b="1" dirty="0" smtClean="0">
                <a:latin typeface="Courier New"/>
                <a:ea typeface="MS Mincho"/>
                <a:cs typeface="Times New Roman"/>
              </a:rPr>
              <a:t>&gt;0B997216-52F3-412a-8A97-58558DC62D1E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a:t>
            </a:r>
            <a:r>
              <a:rPr lang="en-GB" sz="1800" b="1" dirty="0" err="1" smtClean="0">
                <a:latin typeface="Courier New" pitchFamily="49" charset="0"/>
                <a:ea typeface="MS Mincho"/>
                <a:cs typeface="Courier New" pitchFamily="49" charset="0"/>
              </a:rPr>
              <a:t>endorId</a:t>
            </a:r>
            <a:r>
              <a:rPr lang="en-GB" sz="1800" b="1" dirty="0" smtClean="0">
                <a:latin typeface="Courier New" pitchFamily="49" charset="0"/>
                <a:ea typeface="MS Mincho"/>
                <a:cs typeface="Courier New" pitchFamily="49" charset="0"/>
              </a:rPr>
              <a:t>&gt;</a:t>
            </a:r>
            <a:r>
              <a:rPr lang="en-GB" sz="1800" dirty="0" smtClean="0">
                <a:latin typeface="Courier New" pitchFamily="49" charset="0"/>
                <a:cs typeface="Courier New" pitchFamily="49" charset="0"/>
              </a:rPr>
              <a: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a:t>
            </a:r>
            <a:r>
              <a:rPr lang="en-GB" sz="1800" dirty="0" err="1" smtClean="0">
                <a:latin typeface="Courier New" pitchFamily="49" charset="0"/>
                <a:cs typeface="Courier New" pitchFamily="49" charset="0"/>
              </a:rPr>
              <a:t>www.autodesk.com</a:t>
            </a:r>
            <a:r>
              <a:rPr lang="en-GB" sz="1800" dirty="0" smtClean="0">
                <a:latin typeface="Courier New" pitchFamily="49" charset="0"/>
                <a:cs typeface="Courier New" pitchFamily="49" charset="0"/>
              </a:rPr>
              <a:t>&lt;/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t>
            </a: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smtClean="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Revit add-ins, external command and application, </a:t>
            </a:r>
          </a:p>
          <a:p>
            <a:pPr marL="282870" lvl="1" indent="0">
              <a:spcBef>
                <a:spcPct val="10000"/>
              </a:spcBef>
              <a:buNone/>
            </a:pPr>
            <a:r>
              <a:rPr lang="en-GB" sz="2400" dirty="0"/>
              <a:t> </a:t>
            </a:r>
            <a:r>
              <a:rPr lang="en-GB" sz="2400" dirty="0" smtClean="0"/>
              <a:t>   add-in manifest, </a:t>
            </a:r>
            <a:r>
              <a:rPr lang="en-GB" sz="2400" dirty="0" err="1" smtClean="0"/>
              <a:t>RvtSamples</a:t>
            </a:r>
            <a:r>
              <a:rPr lang="en-GB" sz="2400" dirty="0" smtClean="0"/>
              <a:t> and </a:t>
            </a:r>
            <a:r>
              <a:rPr lang="en-GB" sz="2400" dirty="0" err="1" smtClean="0"/>
              <a:t>RevitLookup</a:t>
            </a:r>
            <a:endParaRPr lang="en-GB" sz="2400" dirty="0" smtClean="0"/>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Revit elements</a:t>
            </a:r>
          </a:p>
          <a:p>
            <a:pPr lvl="1">
              <a:spcBef>
                <a:spcPct val="10000"/>
              </a:spcBef>
            </a:pPr>
            <a:r>
              <a:rPr lang="en-GB" sz="2400" dirty="0" smtClean="0"/>
              <a:t>Element iteration, filtering and queries</a:t>
            </a:r>
          </a:p>
          <a:p>
            <a:pPr lvl="1">
              <a:spcBef>
                <a:spcPct val="10000"/>
              </a:spcBef>
            </a:pPr>
            <a:r>
              <a:rPr lang="en-GB" sz="2400" dirty="0" smtClean="0"/>
              <a:t>Element modification</a:t>
            </a:r>
          </a:p>
          <a:p>
            <a:pPr lvl="1">
              <a:spcBef>
                <a:spcPct val="10000"/>
              </a:spcBef>
            </a:pPr>
            <a:r>
              <a:rPr lang="en-GB" sz="2400" dirty="0" smtClean="0"/>
              <a:t>Model creation</a:t>
            </a:r>
          </a:p>
          <a:p>
            <a:pPr lvl="1"/>
            <a:endParaRPr lang="en-US" sz="21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Registered Developer Symbol for Vendor Id</a:t>
            </a:r>
            <a:endParaRPr lang="en-GB"/>
          </a:p>
        </p:txBody>
      </p:sp>
      <p:sp>
        <p:nvSpPr>
          <p:cNvPr id="3" name="Content Placeholder 2"/>
          <p:cNvSpPr>
            <a:spLocks noGrp="1"/>
          </p:cNvSpPr>
          <p:nvPr>
            <p:ph idx="1"/>
          </p:nvPr>
        </p:nvSpPr>
        <p:spPr/>
        <p:txBody>
          <a:bodyPr/>
          <a:lstStyle/>
          <a:p>
            <a:r>
              <a:rPr lang="en-US" dirty="0" smtClean="0"/>
              <a:t>The Vendor Id should be unique</a:t>
            </a:r>
          </a:p>
          <a:p>
            <a:r>
              <a:rPr lang="en-US" dirty="0" smtClean="0"/>
              <a:t>A safe way to obtain a unique symbol:</a:t>
            </a:r>
          </a:p>
          <a:p>
            <a:pPr lvl="1"/>
            <a:r>
              <a:rPr lang="en-US" dirty="0" smtClean="0"/>
              <a:t>Use an Autodesk registered developer symbol (RDS)</a:t>
            </a:r>
          </a:p>
          <a:p>
            <a:pPr lvl="1"/>
            <a:r>
              <a:rPr lang="en-US" dirty="0" smtClean="0"/>
              <a:t>Google for "</a:t>
            </a:r>
            <a:r>
              <a:rPr lang="en-US" dirty="0" err="1" smtClean="0"/>
              <a:t>autodesk</a:t>
            </a:r>
            <a:r>
              <a:rPr lang="en-US" dirty="0" smtClean="0"/>
              <a:t> register developer symbol"</a:t>
            </a:r>
          </a:p>
          <a:p>
            <a:r>
              <a:rPr lang="en-US" dirty="0" smtClean="0"/>
              <a:t>Symbols Registration on the Autodesk Developer Center</a:t>
            </a:r>
          </a:p>
          <a:p>
            <a:pPr lvl="1"/>
            <a:r>
              <a:rPr lang="en-GB" dirty="0" smtClean="0"/>
              <a:t>Exactly four alphanumeric characters</a:t>
            </a:r>
          </a:p>
          <a:p>
            <a:pPr lvl="1"/>
            <a:r>
              <a:rPr lang="en-US" dirty="0" smtClean="0"/>
              <a:t>Cannot contain: %, ., @, *, [, ], {, }, ^, $, /, \ or other special characters such as umlaut and accent</a:t>
            </a:r>
          </a:p>
          <a:p>
            <a:r>
              <a:rPr lang="en-US" dirty="0" smtClean="0"/>
              <a:t>All ADN plug-ins use "ADNP" for "ADN Plugin"</a:t>
            </a:r>
          </a:p>
          <a:p>
            <a:endParaRPr lang="en-GB"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smtClean="0">
                <a:solidFill>
                  <a:srgbClr val="0000FF"/>
                </a:solidFill>
                <a:latin typeface="Courier New"/>
                <a:ea typeface="MS Mincho"/>
                <a:cs typeface="Times New Roman"/>
              </a:rPr>
              <a:t>Public</a:t>
            </a:r>
            <a:r>
              <a:rPr lang="en-US" sz="180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smtClean="0">
                <a:solidFill>
                  <a:srgbClr val="000000"/>
                </a:solidFill>
                <a:latin typeface="Gill Sans" charset="0"/>
                <a:ea typeface="ヒラギノ角ゴ Pro W3" charset="0"/>
                <a:cs typeface="ヒラギノ角ゴ Pro W3" charset="0"/>
                <a:sym typeface="Gill Sans" charset="0"/>
              </a:rPr>
              <a:t>Implement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Revit starts.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TaskDialog</a:t>
            </a:r>
            <a:r>
              <a:rPr lang="en-US" sz="1800" dirty="0" err="1" smtClean="0">
                <a:latin typeface="Courier New"/>
                <a:ea typeface="MS Mincho"/>
                <a:cs typeface="Times New Roman"/>
              </a:rPr>
              <a:t>.Show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Revit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a:t>
            </a:r>
            <a:r>
              <a:rPr lang="en-US" sz="1800" dirty="0" err="1" smtClean="0">
                <a:latin typeface="Courier New"/>
                <a:ea typeface="MS Mincho"/>
                <a:cs typeface="Times New Roman"/>
              </a:rPr>
              <a: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&gt;C</a:t>
            </a:r>
            <a:r>
              <a:rPr lang="en-US" sz="1800" dirty="0" smtClean="0">
                <a:latin typeface="Courier New"/>
                <a:ea typeface="MS Mincho"/>
                <a:cs typeface="Times New Roman"/>
              </a:rPr>
              <a: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&gt;ADNP&lt;/</a:t>
            </a:r>
            <a:r>
              <a:rPr lang="en-GB" sz="1800" dirty="0" err="1" smtClean="0">
                <a:latin typeface="Courier New" pitchFamily="49" charset="0"/>
                <a:cs typeface="Courier New" pitchFamily="49" charset="0"/>
              </a:rPr>
              <a:t>VendorId</a:t>
            </a:r>
            <a:r>
              <a:rPr lang="en-GB" sz="1800" dirty="0" smtClean="0">
                <a:latin typeface="Courier New" pitchFamily="49" charset="0"/>
                <a:cs typeface="Courier New" pitchFamily="49" charset="0"/>
              </a:rPr>
              <a:t>&gt;</a:t>
            </a:r>
          </a:p>
          <a:p>
            <a:r>
              <a:rPr lang="en-GB" sz="1800" dirty="0" smtClean="0">
                <a:latin typeface="Courier New" pitchFamily="49" charset="0"/>
                <a:cs typeface="Courier New" pitchFamily="49" charset="0"/>
              </a:rPr>
              <a:t>    &lt;</a:t>
            </a:r>
            <a:r>
              <a:rPr lang="en-GB" sz="1800" dirty="0" err="1" smtClean="0">
                <a:latin typeface="Courier New" pitchFamily="49" charset="0"/>
                <a:cs typeface="Courier New" pitchFamily="49" charset="0"/>
              </a:rPr>
              <a:t>VendorDescription</a:t>
            </a:r>
            <a:r>
              <a:rPr lang="en-GB" sz="1800" dirty="0" smtClean="0">
                <a:latin typeface="Courier New" pitchFamily="49" charset="0"/>
                <a:cs typeface="Courier New" pitchFamily="49" charset="0"/>
              </a:rPr>
              <a:t>&gt;Autodesk, Inc. www.autodesk.com&lt;/VendorDescription&gt;</a:t>
            </a:r>
          </a:p>
          <a:p>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a:t>
            </a:r>
            <a:r>
              <a:rPr lang="en-US" sz="2200" dirty="0" smtClean="0">
                <a:solidFill>
                  <a:srgbClr val="000000"/>
                </a:solidFill>
                <a:latin typeface="Gill Sans" charset="0"/>
                <a:ea typeface="ヒラギノ角ゴ Pro W3" charset="0"/>
                <a:cs typeface="ヒラギノ角ゴ Pro W3" charset="0"/>
                <a:sym typeface="Gill Sans" charset="0"/>
              </a:rPr>
              <a: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Revit model </a:t>
            </a:r>
            <a:endParaRPr lang="en-US" dirty="0"/>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collector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b="1" dirty="0" smtClean="0">
                <a:latin typeface="Courier New"/>
                <a:ea typeface="MS Mincho"/>
                <a:cs typeface="Times New Roman"/>
              </a:rPr>
              <a:t>(</a:t>
            </a:r>
            <a:r>
              <a:rPr lang="en-US" sz="1800" b="1" dirty="0" err="1" smtClean="0">
                <a:latin typeface="Courier New"/>
                <a:ea typeface="MS Mincho"/>
                <a:cs typeface="Times New Roman"/>
              </a:rPr>
              <a:t>rvtDoc</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b="1" dirty="0" err="1" smtClean="0">
                <a:latin typeface="Courier New"/>
                <a:ea typeface="MS Mincho"/>
                <a:cs typeface="Times New Roman"/>
              </a:rPr>
              <a:t>Collector.OfClass</a:t>
            </a:r>
            <a:r>
              <a:rPr lang="en-US" sz="1800" b="1" dirty="0" smtClean="0">
                <a:latin typeface="Courier New"/>
                <a:ea typeface="MS Mincho"/>
                <a:cs typeface="Times New Roman"/>
              </a:rPr>
              <a:t>(</a:t>
            </a:r>
            <a:r>
              <a:rPr lang="en-US" sz="1800" b="1" dirty="0" err="1" smtClean="0">
                <a:latin typeface="Courier New"/>
                <a:ea typeface="MS Mincho"/>
                <a:cs typeface="Times New Roman"/>
              </a:rPr>
              <a:t>GetType</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Public Class </a:t>
            </a:r>
            <a:r>
              <a:rPr lang="en-US" sz="1800" dirty="0" err="1" smtClean="0">
                <a:solidFill>
                  <a:schemeClr val="accent4">
                    <a:lumMod val="60000"/>
                    <a:lumOff val="40000"/>
                  </a:schemeClr>
                </a:solidFill>
                <a:latin typeface="Courier New"/>
                <a:ea typeface="MS Mincho"/>
                <a:cs typeface="Times New Roman"/>
              </a:rPr>
              <a:t>DBElement</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    Implements </a:t>
            </a:r>
            <a:r>
              <a:rPr lang="en-US" sz="1800" dirty="0" err="1" smtClean="0">
                <a:solidFill>
                  <a:schemeClr val="accent4">
                    <a:lumMod val="60000"/>
                    <a:lumOff val="40000"/>
                  </a:schemeClr>
                </a:solidFill>
                <a:latin typeface="Courier New"/>
                <a:ea typeface="MS Mincho"/>
                <a:cs typeface="Times New Roman"/>
              </a:rPr>
              <a:t>IExternalCommand</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smtClean="0">
                <a:solidFill>
                  <a:schemeClr val="accent4">
                    <a:lumMod val="60000"/>
                    <a:lumOff val="40000"/>
                  </a:schemeClr>
                </a:solidFill>
                <a:latin typeface="Courier New"/>
                <a:ea typeface="MS Mincho"/>
                <a:cs typeface="Times New Roman"/>
              </a:rPr>
              <a:t>Public Function Execute(</a:t>
            </a:r>
            <a:r>
              <a:rPr lang="en-US" sz="1800" dirty="0" err="1" smtClean="0">
                <a:solidFill>
                  <a:schemeClr val="accent4">
                    <a:lumMod val="60000"/>
                    <a:lumOff val="40000"/>
                  </a:schemeClr>
                </a:solidFill>
                <a:latin typeface="Courier New"/>
                <a:ea typeface="MS Mincho"/>
                <a:cs typeface="Times New Roman"/>
              </a:rPr>
              <a:t>ByVal</a:t>
            </a:r>
            <a:r>
              <a:rPr lang="en-US" sz="1800" dirty="0" smtClean="0">
                <a:solidFill>
                  <a:schemeClr val="accent4">
                    <a:lumMod val="60000"/>
                    <a:lumOff val="40000"/>
                  </a:schemeClr>
                </a:solidFill>
                <a:latin typeface="Courier New"/>
                <a:ea typeface="MS Mincho"/>
                <a:cs typeface="Times New Roman"/>
              </a:rPr>
              <a:t> </a:t>
            </a:r>
            <a:r>
              <a:rPr lang="en-US" sz="1800" dirty="0" err="1" smtClean="0">
                <a:solidFill>
                  <a:schemeClr val="accent4">
                    <a:lumMod val="60000"/>
                    <a:lumOff val="40000"/>
                  </a:schemeClr>
                </a:solidFill>
                <a:latin typeface="Courier New"/>
                <a:ea typeface="MS Mincho"/>
                <a:cs typeface="Times New Roman"/>
              </a:rPr>
              <a:t>commandData</a:t>
            </a:r>
            <a:r>
              <a:rPr lang="en-US" sz="1800" dirty="0" smtClean="0">
                <a:solidFill>
                  <a:schemeClr val="accent4">
                    <a:lumMod val="60000"/>
                    <a:lumOff val="40000"/>
                  </a:schemeClr>
                </a:solidFill>
                <a:latin typeface="Courier New"/>
                <a:ea typeface="MS Mincho"/>
                <a:cs typeface="Times New Roman"/>
              </a:rPr>
              <a:t> As </a:t>
            </a:r>
            <a:r>
              <a:rPr lang="en-US" sz="1800" dirty="0" err="1" smtClean="0">
                <a:solidFill>
                  <a:schemeClr val="accent4">
                    <a:lumMod val="60000"/>
                    <a:lumOff val="40000"/>
                  </a:schemeClr>
                </a:solidFill>
                <a:latin typeface="Courier New"/>
                <a:ea typeface="MS Mincho"/>
                <a:cs typeface="Times New Roman"/>
              </a:rPr>
              <a:t>ExternalCommandData</a:t>
            </a:r>
            <a:r>
              <a:rPr lang="en-US" sz="1800" dirty="0" smtClean="0">
                <a:solidFill>
                  <a:schemeClr val="accent4">
                    <a:lumMod val="60000"/>
                    <a:lumOff val="40000"/>
                  </a:schemeClr>
                </a:solidFill>
                <a:latin typeface="Courier New"/>
                <a:ea typeface="MS Mincho"/>
                <a:cs typeface="Times New Roman"/>
              </a:rPr>
              <a:t>, _</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accent4">
                    <a:lumMod val="60000"/>
                    <a:lumOff val="40000"/>
                  </a:schemeClr>
                </a:solidFill>
                <a:latin typeface="Courier New"/>
                <a:ea typeface="MS Mincho"/>
                <a:cs typeface="Times New Roman"/>
              </a:rPr>
              <a:t>                            ...</a:t>
            </a:r>
            <a:endParaRPr lang="en-US" sz="2400" dirty="0" smtClean="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SDKSamples20xx.sln,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Revit API programmers. Available on ADN </a:t>
            </a:r>
            <a:r>
              <a:rPr lang="en-US" dirty="0" err="1" smtClean="0"/>
              <a:t>DevTech</a:t>
            </a:r>
            <a:r>
              <a:rPr lang="en-US" dirty="0" smtClean="0"/>
              <a:t> on </a:t>
            </a:r>
            <a:r>
              <a:rPr lang="en-US" dirty="0" err="1" smtClean="0"/>
              <a:t>Github</a:t>
            </a:r>
            <a:endParaRPr lang="en-US" dirty="0" smtClean="0"/>
          </a:p>
          <a:p>
            <a:pPr lvl="0"/>
            <a:endParaRPr lang="en-US" sz="2000" b="1" dirty="0" smtClean="0"/>
          </a:p>
          <a:p>
            <a:pPr lvl="0"/>
            <a:r>
              <a:rPr lang="en-US" b="1" dirty="0" smtClean="0"/>
              <a:t>Add-In Manager</a:t>
            </a:r>
            <a:r>
              <a:rPr lang="en-US" dirty="0" smtClean="0"/>
              <a:t> – </a:t>
            </a:r>
            <a:r>
              <a:rPr lang="en-US" dirty="0"/>
              <a:t>allows you to load your </a:t>
            </a:r>
            <a:r>
              <a:rPr lang="en-US" dirty="0" err="1"/>
              <a:t>dll</a:t>
            </a:r>
            <a:r>
              <a:rPr lang="en-US" dirty="0"/>
              <a:t> while running Revit without registering an </a:t>
            </a:r>
            <a:r>
              <a:rPr lang="en-US" dirty="0" err="1"/>
              <a:t>addin</a:t>
            </a:r>
            <a:r>
              <a:rPr lang="en-US" dirty="0"/>
              <a:t> and to rebuild </a:t>
            </a:r>
            <a:r>
              <a:rPr lang="en-US" dirty="0" err="1"/>
              <a:t>dll</a:t>
            </a:r>
            <a:r>
              <a:rPr lang="en-US" dirty="0"/>
              <a:t> without restarting Revit</a:t>
            </a:r>
            <a:endParaRPr lang="en-US" dirty="0" smtClean="0"/>
          </a:p>
          <a:p>
            <a:pPr lvl="0"/>
            <a:endParaRPr lang="en-US" sz="2000" b="1" dirty="0" smtClean="0"/>
          </a:p>
          <a:p>
            <a:pPr lvl="0"/>
            <a:r>
              <a:rPr lang="en-US" b="1" smtClean="0"/>
              <a:t>SDKSamples20xx.sln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endParaRPr lang="en-US" sz="2000" b="1" dirty="0" smtClean="0"/>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 Does the same apply to </a:t>
            </a:r>
            <a:r>
              <a:rPr lang="en-US" dirty="0" err="1" smtClean="0"/>
              <a:t>Revit</a:t>
            </a:r>
            <a:r>
              <a:rPr lang="en-US" dirty="0" smtClean="0"/>
              <a:t> API? </a:t>
            </a:r>
          </a:p>
          <a:p>
            <a:pPr>
              <a:buNone/>
            </a:pPr>
            <a:r>
              <a:rPr lang="en-US" dirty="0" smtClean="0"/>
              <a:t>Answer is “not exactly”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056871762"/>
              </p:ext>
            </p:extLst>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Symbol</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Derived from Element/</a:t>
                      </a:r>
                      <a:r>
                        <a:rPr kumimoji="0" lang="en-US" sz="1300" b="1" i="0" u="none" strike="noStrike" cap="none" normalizeH="0" baseline="0" dirty="0" err="1" smtClean="0">
                          <a:ln>
                            <a:noFill/>
                          </a:ln>
                          <a:solidFill>
                            <a:schemeClr val="tx1"/>
                          </a:solidFill>
                          <a:effectLst/>
                          <a:latin typeface="Calibri" pitchFamily="34" charset="0"/>
                        </a:rPr>
                        <a:t>TypeOf</a:t>
                      </a:r>
                      <a:endParaRPr kumimoji="0" lang="en-US" sz="1300" b="1"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Derived from Symbol/</a:t>
                      </a:r>
                      <a:r>
                        <a:rPr kumimoji="0" lang="en-US" sz="1300" b="1" i="0" u="none" strike="noStrike" cap="none" normalizeH="0" baseline="0" dirty="0" err="1" smtClean="0">
                          <a:ln>
                            <a:noFill/>
                          </a:ln>
                          <a:solidFill>
                            <a:schemeClr val="tx1"/>
                          </a:solidFill>
                          <a:effectLst/>
                          <a:latin typeface="Calibri" pitchFamily="34" charset="0"/>
                        </a:rPr>
                        <a:t>TypeOf</a:t>
                      </a:r>
                      <a:endParaRPr kumimoji="0" lang="en-US" sz="1300" b="1"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Opening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FloorType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RoofBase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FootPrintRoof,ExtrusionRoof</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RoofType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RoomTag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DimensionType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TextElement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TextNote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LineAndTextAttrSymbol</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TextElementType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TextNoteType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LevelType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GroupType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tx1"/>
                          </a:solidFill>
                          <a:effectLst/>
                          <a:latin typeface="Calibri" pitchFamily="34" charset="0"/>
                        </a:rPr>
                        <a:t>FamilySymbol</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t>
            </a:r>
            <a:r>
              <a:rPr lang="en-US" smtClean="0"/>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smtClean="0"/>
              <a:t>Revit API assembly DLLs are present in every Revit installation </a:t>
            </a:r>
          </a:p>
          <a:p>
            <a:pPr lvl="1">
              <a:spcBef>
                <a:spcPts val="1800"/>
              </a:spcBef>
              <a:defRPr/>
            </a:pPr>
            <a:r>
              <a:rPr lang="en-GB" dirty="0" smtClean="0"/>
              <a:t>RevitAPI.dll</a:t>
            </a:r>
          </a:p>
          <a:p>
            <a:pPr lvl="1">
              <a:spcBef>
                <a:spcPts val="0"/>
              </a:spcBef>
              <a:defRPr/>
            </a:pPr>
            <a:r>
              <a:rPr lang="en-GB" dirty="0" smtClean="0"/>
              <a:t>RevitAPIUI.dll</a:t>
            </a:r>
          </a:p>
          <a:p>
            <a:pPr>
              <a:spcBef>
                <a:spcPts val="1200"/>
              </a:spcBef>
            </a:pPr>
            <a:r>
              <a:rPr lang="en-US" dirty="0" smtClean="0"/>
              <a:t>Separate DB and UI modules for database and user interface</a:t>
            </a:r>
          </a:p>
          <a:p>
            <a:pPr>
              <a:spcBef>
                <a:spcPts val="1800"/>
              </a:spcBef>
              <a:defRPr/>
            </a:pPr>
            <a:r>
              <a:rPr lang="en-GB" dirty="0" smtClean="0"/>
              <a:t>Revit </a:t>
            </a:r>
            <a:r>
              <a:rPr lang="en-GB" dirty="0" smtClean="0"/>
              <a:t>includes </a:t>
            </a:r>
            <a:r>
              <a:rPr lang="en-GB" dirty="0" smtClean="0"/>
              <a:t>Architecture</a:t>
            </a:r>
            <a:r>
              <a:rPr lang="en-GB" dirty="0" smtClean="0"/>
              <a:t>, Structure and MEP </a:t>
            </a:r>
            <a:r>
              <a:rPr lang="en-GB" dirty="0" smtClean="0"/>
              <a:t>flavours</a:t>
            </a:r>
            <a:endParaRPr lang="en-GB" dirty="0" smtClean="0"/>
          </a:p>
          <a:p>
            <a:pPr marL="975292" lvl="2" indent="-325098"/>
            <a:r>
              <a:rPr lang="en-GB" sz="3100" dirty="0" smtClean="0"/>
              <a:t>Same API DLLs</a:t>
            </a:r>
          </a:p>
          <a:p>
            <a:pPr marL="975292" lvl="2" indent="-325098"/>
            <a:r>
              <a:rPr lang="en-US" sz="3100" dirty="0" smtClean="0"/>
              <a:t>Almost all functionality is identical</a:t>
            </a:r>
            <a:endParaRPr lang="en-GB" sz="3100"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 </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smtClean="0"/>
              <a:t>Geometry Options – specify the detail level</a:t>
            </a:r>
          </a:p>
          <a:p>
            <a:pPr lvl="0"/>
            <a:r>
              <a:rPr lang="en-US" dirty="0" smtClean="0"/>
              <a:t>Kinds of geometry objects</a:t>
            </a:r>
          </a:p>
          <a:p>
            <a:pPr lvl="2"/>
            <a:r>
              <a:rPr lang="en-US" dirty="0" smtClean="0"/>
              <a:t>Solid</a:t>
            </a:r>
          </a:p>
          <a:p>
            <a:pPr lvl="2"/>
            <a:r>
              <a:rPr lang="en-US" dirty="0" smtClean="0"/>
              <a:t>Geometry Instance (a instance of a symbol element, e.g. door or window)</a:t>
            </a:r>
          </a:p>
          <a:p>
            <a:pPr lvl="2"/>
            <a:r>
              <a:rPr lang="en-US" dirty="0" smtClean="0"/>
              <a:t>Curve</a:t>
            </a:r>
          </a:p>
          <a:p>
            <a:pPr lvl="2"/>
            <a:r>
              <a:rPr lang="en-US" dirty="0" smtClean="0"/>
              <a:t>Mesh</a:t>
            </a:r>
          </a:p>
          <a:p>
            <a:r>
              <a:rPr lang="en-US" dirty="0" smtClean="0"/>
              <a:t>Further drill down into Solids/Faces/Edges - use </a:t>
            </a:r>
            <a:r>
              <a:rPr lang="en-US" dirty="0" err="1" smtClean="0"/>
              <a:t>RevitLookup</a:t>
            </a:r>
            <a:endParaRPr lang="en-US" dirty="0" smtClean="0"/>
          </a:p>
          <a:p>
            <a:r>
              <a:rPr lang="en-US" dirty="0" err="1" smtClean="0"/>
              <a:t>RevitCommands</a:t>
            </a:r>
            <a:r>
              <a:rPr lang="en-US" dirty="0" smtClean="0"/>
              <a:t> SDK sample has a simple example</a:t>
            </a:r>
          </a:p>
          <a:p>
            <a:r>
              <a:rPr lang="en-US" dirty="0" smtClean="0"/>
              <a:t>SDK samples show geometry access with a viewer</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endParaRPr lang="en-US" dirty="0" smtClean="0"/>
          </a:p>
          <a:p>
            <a:r>
              <a:rPr lang="en-US" dirty="0" smtClean="0"/>
              <a:t>Further viewing options</a:t>
            </a:r>
          </a:p>
          <a:p>
            <a:pPr lvl="2"/>
            <a:r>
              <a:rPr lang="en-US" dirty="0" smtClean="0"/>
              <a:t>SVG Simple Vector Graphics, VRML Virtual Reality Markup Language, OpenGL, DirectX, many public domain viewers</a:t>
            </a:r>
          </a:p>
          <a:p>
            <a:pPr lvl="2"/>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Revit are bundled in one single sack  </a:t>
            </a:r>
          </a:p>
          <a:p>
            <a:pPr lvl="0"/>
            <a:r>
              <a:rPr lang="en-US" dirty="0" smtClean="0"/>
              <a:t>To retrieve an element of interest, you filter for it</a:t>
            </a:r>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FilteredElementCollector</a:t>
            </a:r>
            <a:r>
              <a:rPr lang="en-US" dirty="0" smtClean="0"/>
              <a:t> - documentation</a:t>
            </a:r>
            <a:endParaRPr lang="en-US" dirty="0"/>
          </a:p>
        </p:txBody>
      </p:sp>
      <p:sp>
        <p:nvSpPr>
          <p:cNvPr id="3" name="Content Placeholder 2"/>
          <p:cNvSpPr>
            <a:spLocks noGrp="1"/>
          </p:cNvSpPr>
          <p:nvPr>
            <p:ph idx="1"/>
          </p:nvPr>
        </p:nvSpPr>
        <p:spPr>
          <a:xfrm>
            <a:off x="593725" y="2058987"/>
            <a:ext cx="11762080" cy="6699652"/>
          </a:xfrm>
        </p:spPr>
        <p:txBody>
          <a:bodyPr/>
          <a:lstStyle/>
          <a:p>
            <a:r>
              <a:rPr lang="en-US" smtClean="0"/>
              <a:t>Used </a:t>
            </a:r>
            <a:r>
              <a:rPr lang="en-US" dirty="0" smtClean="0"/>
              <a:t>to search, filter and iterate through a set of elements</a:t>
            </a:r>
          </a:p>
          <a:p>
            <a:r>
              <a:rPr lang="en-US" dirty="0" smtClean="0"/>
              <a:t>A</a:t>
            </a:r>
            <a:r>
              <a:rPr lang="en-US" smtClean="0"/>
              <a:t>ssign </a:t>
            </a:r>
            <a:r>
              <a:rPr lang="en-US" dirty="0" smtClean="0"/>
              <a:t>a variety of conditions to filter the elements which are returned. </a:t>
            </a:r>
          </a:p>
          <a:p>
            <a:r>
              <a:rPr lang="en-US" dirty="0" smtClean="0"/>
              <a:t>R</a:t>
            </a:r>
            <a:r>
              <a:rPr lang="en-US" smtClean="0"/>
              <a:t>equires </a:t>
            </a:r>
            <a:r>
              <a:rPr lang="en-US" dirty="0" smtClean="0"/>
              <a:t>that at least one condition be set before making the attempt to access the elements, otherwise exception thrown.</a:t>
            </a:r>
          </a:p>
          <a:p>
            <a:r>
              <a:rPr lang="en-US" smtClean="0"/>
              <a:t>Supports </a:t>
            </a:r>
            <a:r>
              <a:rPr lang="en-US" dirty="0" smtClean="0"/>
              <a:t>the </a:t>
            </a:r>
            <a:r>
              <a:rPr lang="en-US" dirty="0" err="1" smtClean="0"/>
              <a:t>IEnumerable</a:t>
            </a:r>
            <a:r>
              <a:rPr lang="en-US" dirty="0" smtClean="0"/>
              <a:t> interface</a:t>
            </a:r>
          </a:p>
          <a:p>
            <a:pPr lvl="1"/>
            <a:r>
              <a:rPr lang="en-US" dirty="0" smtClean="0"/>
              <a:t>Tip: because the </a:t>
            </a:r>
            <a:r>
              <a:rPr lang="en-US" dirty="0" err="1" smtClean="0"/>
              <a:t>ElementFilters</a:t>
            </a:r>
            <a:r>
              <a:rPr lang="en-US" dirty="0" smtClean="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smtClean="0"/>
              <a:t>LINQ queries</a:t>
            </a:r>
            <a:endParaRPr lang="en-US"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p>
        </p:txBody>
      </p:sp>
      <p:sp>
        <p:nvSpPr>
          <p:cNvPr id="3" name="Content Placeholder 2"/>
          <p:cNvSpPr>
            <a:spLocks noGrp="1"/>
          </p:cNvSpPr>
          <p:nvPr>
            <p:ph idx="1"/>
          </p:nvPr>
        </p:nvSpPr>
        <p:spPr/>
        <p:txBody>
          <a:bodyPr/>
          <a:lstStyle/>
          <a:p>
            <a:r>
              <a:rPr lang="en-US" dirty="0" smtClean="0"/>
              <a:t>Logical Filters </a:t>
            </a:r>
            <a:r>
              <a:rPr lang="en-US" smtClean="0"/>
              <a:t>– help </a:t>
            </a:r>
            <a:r>
              <a:rPr lang="en-US" dirty="0" smtClean="0"/>
              <a:t>to combine filter logic</a:t>
            </a:r>
          </a:p>
          <a:p>
            <a:pPr lvl="1"/>
            <a:r>
              <a:rPr lang="en-US" dirty="0" smtClean="0"/>
              <a:t>And</a:t>
            </a:r>
          </a:p>
          <a:p>
            <a:pPr lvl="1"/>
            <a:r>
              <a:rPr lang="en-US" dirty="0" smtClean="0"/>
              <a:t>Or</a:t>
            </a:r>
          </a:p>
          <a:p>
            <a:r>
              <a:rPr lang="en-US" dirty="0" smtClean="0"/>
              <a:t>Quick filters </a:t>
            </a:r>
            <a:r>
              <a:rPr lang="en-US" smtClean="0"/>
              <a:t>- use </a:t>
            </a:r>
            <a:r>
              <a:rPr lang="en-US" dirty="0" smtClean="0"/>
              <a:t>an internal element record to determine passing state. This allows </a:t>
            </a:r>
            <a:r>
              <a:rPr lang="en-US" dirty="0" err="1" smtClean="0"/>
              <a:t>Revit</a:t>
            </a:r>
            <a:r>
              <a:rPr lang="en-US" dirty="0" smtClean="0"/>
              <a:t> to find elements which have not been expanded into internal memory yet.</a:t>
            </a:r>
          </a:p>
          <a:p>
            <a:pPr lvl="1"/>
            <a:r>
              <a:rPr lang="en-US" dirty="0" smtClean="0"/>
              <a:t>Examples:</a:t>
            </a:r>
          </a:p>
          <a:p>
            <a:pPr lvl="2"/>
            <a:r>
              <a:rPr lang="en-US" dirty="0" err="1" smtClean="0"/>
              <a:t>ElementClassFilter</a:t>
            </a:r>
            <a:endParaRPr lang="en-US" dirty="0" smtClean="0"/>
          </a:p>
          <a:p>
            <a:pPr lvl="2"/>
            <a:r>
              <a:rPr lang="en-US" dirty="0" err="1" smtClean="0"/>
              <a:t>ElementCategoryFilter</a:t>
            </a:r>
            <a:endParaRPr lang="en-US" dirty="0" smtClean="0"/>
          </a:p>
          <a:p>
            <a:r>
              <a:rPr lang="en-US" dirty="0" smtClean="0"/>
              <a:t>Slow filters – not all information can be obtained by the element record, so these filters must expand to determine passing state.</a:t>
            </a:r>
          </a:p>
          <a:p>
            <a:pPr lvl="1"/>
            <a:r>
              <a:rPr lang="en-US" dirty="0" smtClean="0"/>
              <a:t>Examples:</a:t>
            </a:r>
          </a:p>
          <a:p>
            <a:pPr lvl="2"/>
            <a:r>
              <a:rPr lang="en-US" dirty="0" err="1" smtClean="0"/>
              <a:t>FamilyInstanceFilter</a:t>
            </a:r>
            <a:endParaRPr lang="en-US" dirty="0" smtClean="0"/>
          </a:p>
          <a:p>
            <a:pPr lvl="2"/>
            <a:r>
              <a:rPr lang="en-US" dirty="0" err="1" smtClean="0"/>
              <a:t>AreaFilter</a:t>
            </a:r>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guidelines</a:t>
            </a:r>
            <a:endParaRPr lang="en-US" dirty="0"/>
          </a:p>
        </p:txBody>
      </p:sp>
      <p:sp>
        <p:nvSpPr>
          <p:cNvPr id="3" name="Content Placeholder 2"/>
          <p:cNvSpPr>
            <a:spLocks noGrp="1"/>
          </p:cNvSpPr>
          <p:nvPr>
            <p:ph idx="1"/>
          </p:nvPr>
        </p:nvSpPr>
        <p:spPr/>
        <p:txBody>
          <a:bodyPr/>
          <a:lstStyle/>
          <a:p>
            <a:r>
              <a:rPr lang="en-US" dirty="0" smtClean="0"/>
              <a:t>Filter quick aspects first</a:t>
            </a:r>
          </a:p>
          <a:p>
            <a:endParaRPr lang="en-US" dirty="0" smtClean="0"/>
          </a:p>
          <a:p>
            <a:r>
              <a:rPr lang="en-US" dirty="0" smtClean="0"/>
              <a:t>Filter slow second</a:t>
            </a:r>
          </a:p>
          <a:p>
            <a:endParaRPr lang="en-US" dirty="0" smtClean="0"/>
          </a:p>
          <a:p>
            <a:r>
              <a:rPr lang="en-US" dirty="0" smtClean="0"/>
              <a:t>After using built-in filtering techniques, consider LINQ to narrow down further.</a:t>
            </a:r>
          </a:p>
          <a:p>
            <a:endParaRPr lang="en-US" dirty="0" smtClean="0"/>
          </a:p>
          <a:p>
            <a:r>
              <a:rPr lang="en-US" dirty="0" smtClean="0"/>
              <a:t>Tip: Use the shortcut methods on </a:t>
            </a:r>
            <a:r>
              <a:rPr lang="en-US" dirty="0" err="1" smtClean="0"/>
              <a:t>FilteredElementCollector</a:t>
            </a:r>
            <a:endParaRPr lang="en-US" dirty="0" smtClean="0"/>
          </a:p>
          <a:p>
            <a:pPr lvl="1"/>
            <a:r>
              <a:rPr lang="en-US" dirty="0" smtClean="0"/>
              <a:t>Because there are currently no shortcuts for Slow Filters, you can be sure when using a shortcut you are getting a Quick Filter. </a:t>
            </a:r>
          </a:p>
          <a:p>
            <a:pPr lvl="1"/>
            <a:r>
              <a:rPr lang="en-US" dirty="0" smtClean="0"/>
              <a:t>Examples:</a:t>
            </a:r>
          </a:p>
          <a:p>
            <a:pPr lvl="2"/>
            <a:r>
              <a:rPr lang="en-US" dirty="0" err="1" smtClean="0"/>
              <a:t>OfClass</a:t>
            </a:r>
            <a:endParaRPr lang="en-US" dirty="0" smtClean="0"/>
          </a:p>
          <a:p>
            <a:pPr lvl="2"/>
            <a:r>
              <a:rPr lang="en-US" dirty="0" err="1" smtClean="0"/>
              <a:t>OfCategoryId</a:t>
            </a:r>
            <a:endParaRPr lang="en-US" dirty="0" smtClean="0"/>
          </a:p>
          <a:p>
            <a:pPr lvl="2"/>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SDK</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folder&gt;\Utilities\SDK\</a:t>
            </a:r>
            <a:r>
              <a:rPr lang="en-US" dirty="0" err="1" smtClean="0"/>
              <a:t>RevitSDK.exe</a:t>
            </a:r>
            <a:endParaRPr lang="en-US" dirty="0" smtClean="0"/>
          </a:p>
          <a:p>
            <a:pPr>
              <a:spcBef>
                <a:spcPts val="1800"/>
              </a:spcBef>
              <a:defRPr/>
            </a:pPr>
            <a:endParaRPr lang="en-GB" dirty="0" smtClean="0"/>
          </a:p>
          <a:p>
            <a:pPr>
              <a:spcBef>
                <a:spcPts val="1800"/>
              </a:spcBef>
              <a:defRPr/>
            </a:pPr>
            <a:r>
              <a:rPr lang="en-GB" dirty="0" smtClean="0"/>
              <a:t>Latest SDK update is posted to Revit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gridCol w="5227271"/>
                <a:gridCol w="3997326"/>
              </a:tblGrid>
              <a:tr h="370840">
                <a:tc>
                  <a:txBody>
                    <a:bodyPr/>
                    <a:lstStyle/>
                    <a:p>
                      <a:r>
                        <a:rPr lang="en-US" sz="2400" dirty="0" smtClean="0"/>
                        <a:t>Filter Name</a:t>
                      </a:r>
                      <a:endParaRPr lang="en-US" sz="2400" dirty="0"/>
                    </a:p>
                  </a:txBody>
                  <a:tcPr/>
                </a:tc>
                <a:tc>
                  <a:txBody>
                    <a:bodyPr/>
                    <a:lstStyle/>
                    <a:p>
                      <a:r>
                        <a:rPr lang="en-US" sz="2400" dirty="0" smtClean="0"/>
                        <a:t>Passing</a:t>
                      </a:r>
                      <a:r>
                        <a:rPr lang="en-US" sz="2400" baseline="0" dirty="0" smtClean="0"/>
                        <a:t> Criteria</a:t>
                      </a:r>
                      <a:endParaRPr lang="en-US" sz="2400" dirty="0"/>
                    </a:p>
                  </a:txBody>
                  <a:tcPr/>
                </a:tc>
                <a:tc>
                  <a:txBody>
                    <a:bodyPr/>
                    <a:lstStyle/>
                    <a:p>
                      <a:r>
                        <a:rPr lang="en-US" sz="2400" dirty="0" smtClean="0"/>
                        <a:t>Shortcut Methods</a:t>
                      </a:r>
                      <a:endParaRPr lang="en-US" sz="2400" dirty="0"/>
                    </a:p>
                  </a:txBody>
                  <a:tcPr/>
                </a:tc>
              </a:tr>
              <a:tr h="370840">
                <a:tc>
                  <a:txBody>
                    <a:bodyPr/>
                    <a:lstStyle/>
                    <a:p>
                      <a:r>
                        <a:rPr lang="en-US" sz="2400" kern="1200" dirty="0" err="1" smtClean="0">
                          <a:solidFill>
                            <a:schemeClr val="dk1"/>
                          </a:solidFill>
                          <a:latin typeface="+mn-lt"/>
                          <a:ea typeface="+mn-ea"/>
                          <a:cs typeface="+mn-cs"/>
                        </a:rPr>
                        <a:t>LogicalAndFilter</a:t>
                      </a:r>
                      <a:endParaRPr lang="en-US" sz="2400" dirty="0"/>
                    </a:p>
                  </a:txBody>
                  <a:tcPr/>
                </a:tc>
                <a:tc>
                  <a:txBody>
                    <a:bodyPr/>
                    <a:lstStyle/>
                    <a:p>
                      <a:r>
                        <a:rPr lang="en-US" sz="2400" dirty="0" smtClean="0"/>
                        <a:t>Where elements must pass 2 or more filters</a:t>
                      </a:r>
                      <a:endParaRPr lang="en-US" sz="2400" dirty="0"/>
                    </a:p>
                  </a:txBody>
                  <a:tcPr/>
                </a:tc>
                <a:tc>
                  <a:txBody>
                    <a:bodyPr/>
                    <a:lstStyle/>
                    <a:p>
                      <a:r>
                        <a:rPr lang="en-US" sz="2400" dirty="0" err="1" smtClean="0"/>
                        <a:t>WherePasses</a:t>
                      </a:r>
                      <a:r>
                        <a:rPr lang="en-US" sz="2400" dirty="0" smtClean="0"/>
                        <a:t>()- adds one additional filter</a:t>
                      </a:r>
                    </a:p>
                    <a:p>
                      <a:endParaRPr lang="en-US" sz="2400" dirty="0" smtClean="0"/>
                    </a:p>
                    <a:p>
                      <a:r>
                        <a:rPr lang="en-US" sz="2400" dirty="0" err="1" smtClean="0"/>
                        <a:t>IntersectWith</a:t>
                      </a:r>
                      <a:r>
                        <a:rPr lang="en-US" sz="2400" dirty="0" smtClean="0"/>
                        <a:t>() - joins two sets of independent filters</a:t>
                      </a:r>
                    </a:p>
                    <a:p>
                      <a:endParaRPr lang="en-US" sz="2400" dirty="0"/>
                    </a:p>
                  </a:txBody>
                  <a:tcPr/>
                </a:tc>
              </a:tr>
              <a:tr h="370840">
                <a:tc>
                  <a:txBody>
                    <a:bodyPr/>
                    <a:lstStyle/>
                    <a:p>
                      <a:r>
                        <a:rPr lang="en-US" sz="2400" kern="1200" dirty="0" err="1" smtClean="0">
                          <a:solidFill>
                            <a:schemeClr val="dk1"/>
                          </a:solidFill>
                          <a:latin typeface="+mn-lt"/>
                          <a:ea typeface="+mn-ea"/>
                          <a:cs typeface="+mn-cs"/>
                        </a:rPr>
                        <a:t>LogicalOrFilter</a:t>
                      </a:r>
                      <a:endParaRPr lang="en-US" sz="2400" dirty="0"/>
                    </a:p>
                  </a:txBody>
                  <a:tcPr/>
                </a:tc>
                <a:tc>
                  <a:txBody>
                    <a:bodyPr/>
                    <a:lstStyle/>
                    <a:p>
                      <a:r>
                        <a:rPr lang="en-US" sz="2400" kern="1200" dirty="0" smtClean="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smtClean="0"/>
                        <a:t>UnionWith</a:t>
                      </a:r>
                      <a:r>
                        <a:rPr lang="en-US" sz="2400" dirty="0" smtClean="0"/>
                        <a:t>() - joins two sets of independent filters</a:t>
                      </a:r>
                      <a:endParaRPr lang="en-US" sz="2400" dirty="0"/>
                    </a:p>
                  </a:txBody>
                  <a:tcPr/>
                </a:tc>
              </a:tr>
            </a:tbl>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Quick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gridCol w="5232724"/>
                <a:gridCol w="3733800"/>
              </a:tblGrid>
              <a:tr h="36620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40851">
                <a:tc>
                  <a:txBody>
                    <a:bodyPr/>
                    <a:lstStyle/>
                    <a:p>
                      <a:r>
                        <a:rPr lang="en-US" sz="1800" kern="1200" dirty="0" err="1" smtClean="0">
                          <a:solidFill>
                            <a:schemeClr val="dk1"/>
                          </a:solidFill>
                          <a:latin typeface="+mn-lt"/>
                          <a:ea typeface="+mn-ea"/>
                          <a:cs typeface="+mn-cs"/>
                        </a:rPr>
                        <a:t>ElementCategoryFilter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category id</a:t>
                      </a:r>
                      <a:endParaRPr lang="en-US" sz="1800" dirty="0"/>
                    </a:p>
                  </a:txBody>
                  <a:tcPr/>
                </a:tc>
                <a:tc>
                  <a:txBody>
                    <a:bodyPr/>
                    <a:lstStyle/>
                    <a:p>
                      <a:r>
                        <a:rPr lang="en-US" sz="1800" dirty="0" err="1" smtClean="0"/>
                        <a:t>OfCategoryId</a:t>
                      </a:r>
                      <a:endParaRPr lang="en-US" sz="1800" dirty="0" smtClean="0"/>
                    </a:p>
                    <a:p>
                      <a:endParaRPr lang="en-US" sz="1800" dirty="0"/>
                    </a:p>
                  </a:txBody>
                  <a:tcPr/>
                </a:tc>
              </a:tr>
              <a:tr h="555161">
                <a:tc>
                  <a:txBody>
                    <a:bodyPr/>
                    <a:lstStyle/>
                    <a:p>
                      <a:r>
                        <a:rPr lang="en-US" sz="1800" kern="1200" dirty="0" err="1" smtClean="0">
                          <a:solidFill>
                            <a:schemeClr val="dk1"/>
                          </a:solidFill>
                          <a:latin typeface="+mn-lt"/>
                          <a:ea typeface="+mn-ea"/>
                          <a:cs typeface="+mn-cs"/>
                        </a:rPr>
                        <a:t>ElementClassFilter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input runtime class</a:t>
                      </a:r>
                      <a:endParaRPr lang="en-US" sz="1800" dirty="0"/>
                    </a:p>
                  </a:txBody>
                  <a:tcPr/>
                </a:tc>
                <a:tc>
                  <a:txBody>
                    <a:bodyPr/>
                    <a:lstStyle/>
                    <a:p>
                      <a:r>
                        <a:rPr lang="en-US" sz="1800" dirty="0" err="1" smtClean="0"/>
                        <a:t>OfClass</a:t>
                      </a:r>
                      <a:endParaRPr lang="en-US" sz="1800" dirty="0"/>
                    </a:p>
                  </a:txBody>
                  <a:tcPr/>
                </a:tc>
              </a:tr>
              <a:tr h="723786">
                <a:tc>
                  <a:txBody>
                    <a:bodyPr/>
                    <a:lstStyle/>
                    <a:p>
                      <a:r>
                        <a:rPr lang="en-US" sz="1800" kern="1200" dirty="0" err="1" smtClean="0">
                          <a:solidFill>
                            <a:schemeClr val="dk1"/>
                          </a:solidFill>
                          <a:latin typeface="+mn-lt"/>
                          <a:ea typeface="+mn-ea"/>
                          <a:cs typeface="+mn-cs"/>
                        </a:rPr>
                        <a:t>ElementIsElementTypeFilter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"Element types" (symbols)</a:t>
                      </a:r>
                      <a:endParaRPr lang="en-US" sz="1800" dirty="0"/>
                    </a:p>
                  </a:txBody>
                  <a:tcPr/>
                </a:tc>
                <a:tc>
                  <a:txBody>
                    <a:bodyPr/>
                    <a:lstStyle/>
                    <a:p>
                      <a:r>
                        <a:rPr lang="en-US" sz="1800" dirty="0" err="1" smtClean="0"/>
                        <a:t>WhereElementIsElementType</a:t>
                      </a:r>
                      <a:endParaRPr lang="en-US" sz="1800" dirty="0" smtClean="0"/>
                    </a:p>
                    <a:p>
                      <a:r>
                        <a:rPr lang="en-US" sz="1800" dirty="0" err="1" smtClean="0"/>
                        <a:t>WhereElementIsNotElementType</a:t>
                      </a:r>
                      <a:endParaRPr lang="en-US" sz="1800" dirty="0"/>
                    </a:p>
                  </a:txBody>
                  <a:tcPr/>
                </a:tc>
              </a:tr>
              <a:tr h="676478">
                <a:tc>
                  <a:txBody>
                    <a:bodyPr/>
                    <a:lstStyle/>
                    <a:p>
                      <a:r>
                        <a:rPr lang="en-US" sz="1800" kern="1200" dirty="0" err="1" smtClean="0">
                          <a:solidFill>
                            <a:schemeClr val="dk1"/>
                          </a:solidFill>
                          <a:latin typeface="+mn-lt"/>
                          <a:ea typeface="+mn-ea"/>
                          <a:cs typeface="+mn-cs"/>
                        </a:rPr>
                        <a:t>ElementOwnerViewFilter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which are view-specific</a:t>
                      </a:r>
                    </a:p>
                  </a:txBody>
                  <a:tcPr/>
                </a:tc>
                <a:tc>
                  <a:txBody>
                    <a:bodyPr/>
                    <a:lstStyle/>
                    <a:p>
                      <a:r>
                        <a:rPr lang="en-US" sz="1800" dirty="0" err="1" smtClean="0"/>
                        <a:t>OwnedByView</a:t>
                      </a:r>
                      <a:endParaRPr lang="en-US" sz="1800" dirty="0" smtClean="0"/>
                    </a:p>
                    <a:p>
                      <a:r>
                        <a:rPr lang="en-US" sz="1800" dirty="0" err="1" smtClean="0"/>
                        <a:t>WhereElementIsViewIndependent</a:t>
                      </a:r>
                      <a:endParaRPr lang="en-US" sz="1800" dirty="0"/>
                    </a:p>
                  </a:txBody>
                  <a:tcPr/>
                </a:tc>
              </a:tr>
              <a:tr h="416168">
                <a:tc>
                  <a:txBody>
                    <a:bodyPr/>
                    <a:lstStyle/>
                    <a:p>
                      <a:r>
                        <a:rPr lang="en-US" sz="1800" kern="1200" dirty="0" err="1" smtClean="0">
                          <a:solidFill>
                            <a:schemeClr val="dk1"/>
                          </a:solidFill>
                          <a:latin typeface="+mn-lt"/>
                          <a:ea typeface="+mn-ea"/>
                          <a:cs typeface="+mn-cs"/>
                        </a:rPr>
                        <a:t>ElementDesignOptionFilter</a:t>
                      </a:r>
                      <a:endParaRPr lang="en-US" sz="1800" kern="1200" dirty="0" smtClean="0">
                        <a:solidFill>
                          <a:schemeClr val="dk1"/>
                        </a:solidFill>
                        <a:latin typeface="+mn-lt"/>
                        <a:ea typeface="+mn-ea"/>
                        <a:cs typeface="+mn-cs"/>
                      </a:endParaRPr>
                    </a:p>
                  </a:txBody>
                  <a:tcPr/>
                </a:tc>
                <a:tc>
                  <a:txBody>
                    <a:bodyPr/>
                    <a:lstStyle/>
                    <a:p>
                      <a:r>
                        <a:rPr lang="en-US" sz="1800" dirty="0" smtClean="0"/>
                        <a:t>Elements in a particular design option</a:t>
                      </a:r>
                      <a:endParaRPr lang="en-US" sz="1800" dirty="0"/>
                    </a:p>
                  </a:txBody>
                  <a:tcPr/>
                </a:tc>
                <a:tc>
                  <a:txBody>
                    <a:bodyPr/>
                    <a:lstStyle/>
                    <a:p>
                      <a:r>
                        <a:rPr lang="en-US" sz="1800" dirty="0" err="1" smtClean="0"/>
                        <a:t>ContainedInDesignOption</a:t>
                      </a:r>
                      <a:endParaRPr lang="en-US" sz="1800" dirty="0"/>
                    </a:p>
                  </a:txBody>
                  <a:tcPr/>
                </a:tc>
              </a:tr>
              <a:tr h="416168">
                <a:tc>
                  <a:txBody>
                    <a:bodyPr/>
                    <a:lstStyle/>
                    <a:p>
                      <a:r>
                        <a:rPr lang="en-US" sz="1800" kern="1200" dirty="0" err="1" smtClean="0">
                          <a:solidFill>
                            <a:schemeClr val="dk1"/>
                          </a:solidFill>
                          <a:latin typeface="+mn-lt"/>
                          <a:ea typeface="+mn-ea"/>
                          <a:cs typeface="+mn-cs"/>
                        </a:rPr>
                        <a:t>ElementIsCurveDrivenFilter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are curve driven</a:t>
                      </a:r>
                      <a:endParaRPr lang="en-US" sz="1800" dirty="0"/>
                    </a:p>
                  </a:txBody>
                  <a:tcPr/>
                </a:tc>
                <a:tc>
                  <a:txBody>
                    <a:bodyPr/>
                    <a:lstStyle/>
                    <a:p>
                      <a:r>
                        <a:rPr lang="en-US" sz="1800" dirty="0" err="1" smtClean="0"/>
                        <a:t>WhereElementIsCurveDriven</a:t>
                      </a:r>
                      <a:endParaRPr lang="en-US" sz="1800" dirty="0"/>
                    </a:p>
                  </a:txBody>
                  <a:tcPr/>
                </a:tc>
              </a:tr>
              <a:tr h="640851">
                <a:tc>
                  <a:txBody>
                    <a:bodyPr/>
                    <a:lstStyle/>
                    <a:p>
                      <a:r>
                        <a:rPr lang="en-US" sz="1800" kern="1200" dirty="0" err="1" smtClean="0">
                          <a:solidFill>
                            <a:schemeClr val="dk1"/>
                          </a:solidFill>
                          <a:latin typeface="+mn-lt"/>
                          <a:ea typeface="+mn-ea"/>
                          <a:cs typeface="+mn-cs"/>
                        </a:rPr>
                        <a:t>ElementStructuralTypeFilter</a:t>
                      </a:r>
                      <a:endParaRPr lang="en-US" sz="1800" kern="1200" dirty="0" smtClean="0">
                        <a:solidFill>
                          <a:schemeClr val="dk1"/>
                        </a:solidFill>
                        <a:latin typeface="+mn-lt"/>
                        <a:ea typeface="+mn-ea"/>
                        <a:cs typeface="+mn-cs"/>
                      </a:endParaRPr>
                    </a:p>
                  </a:txBody>
                  <a:tcPr/>
                </a:tc>
                <a:tc>
                  <a:txBody>
                    <a:bodyPr/>
                    <a:lstStyle/>
                    <a:p>
                      <a:r>
                        <a:rPr lang="en-US" sz="1800" dirty="0" smtClean="0"/>
                        <a:t>Elements matching the given structural type </a:t>
                      </a:r>
                      <a:endParaRPr lang="en-US" sz="1800" dirty="0"/>
                    </a:p>
                  </a:txBody>
                  <a:tcPr/>
                </a:tc>
                <a:tc>
                  <a:txBody>
                    <a:bodyPr/>
                    <a:lstStyle/>
                    <a:p>
                      <a:r>
                        <a:rPr lang="en-US" sz="1800" dirty="0" smtClean="0"/>
                        <a:t>none</a:t>
                      </a:r>
                      <a:endParaRPr lang="en-US" sz="1800" dirty="0"/>
                    </a:p>
                  </a:txBody>
                  <a:tcPr/>
                </a:tc>
              </a:tr>
              <a:tr h="416168">
                <a:tc>
                  <a:txBody>
                    <a:bodyPr/>
                    <a:lstStyle/>
                    <a:p>
                      <a:r>
                        <a:rPr lang="en-US" sz="1800" kern="1200" dirty="0" err="1" smtClean="0">
                          <a:solidFill>
                            <a:schemeClr val="dk1"/>
                          </a:solidFill>
                          <a:latin typeface="+mn-lt"/>
                          <a:ea typeface="+mn-ea"/>
                          <a:cs typeface="+mn-cs"/>
                        </a:rPr>
                        <a:t>FamilySymbolFilter</a:t>
                      </a:r>
                      <a:endParaRPr lang="en-US" sz="1800" kern="1200" dirty="0" smtClean="0">
                        <a:solidFill>
                          <a:schemeClr val="dk1"/>
                        </a:solidFill>
                        <a:latin typeface="+mn-lt"/>
                        <a:ea typeface="+mn-ea"/>
                        <a:cs typeface="+mn-cs"/>
                      </a:endParaRPr>
                    </a:p>
                  </a:txBody>
                  <a:tcPr/>
                </a:tc>
                <a:tc>
                  <a:txBody>
                    <a:bodyPr/>
                    <a:lstStyle/>
                    <a:p>
                      <a:r>
                        <a:rPr lang="en-US" sz="1800" dirty="0" smtClean="0"/>
                        <a:t>Symbols of a particular family</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ExclusionFilter</a:t>
                      </a:r>
                      <a:endParaRPr lang="en-US" sz="1800" kern="1200" dirty="0" smtClean="0">
                        <a:solidFill>
                          <a:schemeClr val="dk1"/>
                        </a:solidFill>
                        <a:latin typeface="+mn-lt"/>
                        <a:ea typeface="+mn-ea"/>
                        <a:cs typeface="+mn-cs"/>
                      </a:endParaRPr>
                    </a:p>
                  </a:txBody>
                  <a:tcPr/>
                </a:tc>
                <a:tc>
                  <a:txBody>
                    <a:bodyPr/>
                    <a:lstStyle/>
                    <a:p>
                      <a:r>
                        <a:rPr lang="en-US" sz="1800" dirty="0" smtClean="0"/>
                        <a:t>All elements except the element ids input to the filter</a:t>
                      </a:r>
                      <a:endParaRPr lang="en-US" sz="1800" dirty="0"/>
                    </a:p>
                  </a:txBody>
                  <a:tcPr/>
                </a:tc>
                <a:tc>
                  <a:txBody>
                    <a:bodyPr/>
                    <a:lstStyle/>
                    <a:p>
                      <a:r>
                        <a:rPr lang="en-US" sz="1800" dirty="0" smtClean="0"/>
                        <a:t>Excluding</a:t>
                      </a:r>
                      <a:endParaRPr lang="en-US" sz="1800" dirty="0"/>
                    </a:p>
                  </a:txBody>
                  <a:tcPr/>
                </a:tc>
              </a:tr>
              <a:tr h="640851">
                <a:tc>
                  <a:txBody>
                    <a:bodyPr/>
                    <a:lstStyle/>
                    <a:p>
                      <a:r>
                        <a:rPr lang="en-US" sz="1800" kern="1200" dirty="0" err="1" smtClean="0">
                          <a:solidFill>
                            <a:schemeClr val="dk1"/>
                          </a:solidFill>
                          <a:latin typeface="+mn-lt"/>
                          <a:ea typeface="+mn-ea"/>
                          <a:cs typeface="+mn-cs"/>
                        </a:rPr>
                        <a:t>BoundingBoxIntersectsFilter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which intersects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BoundingBoxIsInsideFilter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inside a given outline</a:t>
                      </a:r>
                      <a:endParaRPr lang="en-US" sz="1800" dirty="0"/>
                    </a:p>
                  </a:txBody>
                  <a:tcPr/>
                </a:tc>
                <a:tc>
                  <a:txBody>
                    <a:bodyPr/>
                    <a:lstStyle/>
                    <a:p>
                      <a:r>
                        <a:rPr lang="en-US" sz="1800" dirty="0" smtClean="0"/>
                        <a:t>none</a:t>
                      </a:r>
                      <a:endParaRPr lang="en-US" sz="1800" dirty="0"/>
                    </a:p>
                  </a:txBody>
                  <a:tcPr/>
                </a:tc>
              </a:tr>
              <a:tr h="640851">
                <a:tc>
                  <a:txBody>
                    <a:bodyPr/>
                    <a:lstStyle/>
                    <a:p>
                      <a:r>
                        <a:rPr lang="en-US" sz="1800" kern="1200" dirty="0" err="1" smtClean="0">
                          <a:solidFill>
                            <a:schemeClr val="dk1"/>
                          </a:solidFill>
                          <a:latin typeface="+mn-lt"/>
                          <a:ea typeface="+mn-ea"/>
                          <a:cs typeface="+mn-cs"/>
                        </a:rPr>
                        <a:t>BoundingBoxContainsPointFilter</a:t>
                      </a:r>
                      <a:endParaRPr lang="en-US" sz="1800" kern="1200" dirty="0" smtClean="0">
                        <a:solidFill>
                          <a:schemeClr val="dk1"/>
                        </a:solidFill>
                        <a:latin typeface="+mn-lt"/>
                        <a:ea typeface="+mn-ea"/>
                        <a:cs typeface="+mn-cs"/>
                      </a:endParaRPr>
                    </a:p>
                  </a:txBody>
                  <a:tcPr/>
                </a:tc>
                <a:tc>
                  <a:txBody>
                    <a:bodyPr/>
                    <a:lstStyle/>
                    <a:p>
                      <a:r>
                        <a:rPr lang="en-US" sz="1800" dirty="0" smtClean="0"/>
                        <a:t>Elements which have a bounding box that contain a given point</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Slow </a:t>
            </a:r>
            <a:r>
              <a:rPr lang="en-US" dirty="0" smtClean="0"/>
              <a:t>Filters</a:t>
            </a:r>
            <a:endParaRPr lang="en-US" dirty="0"/>
          </a:p>
        </p:txBody>
      </p:sp>
      <p:sp>
        <p:nvSpPr>
          <p:cNvPr id="3" name="Content Placeholder 2"/>
          <p:cNvSpPr>
            <a:spLocks noGrp="1"/>
          </p:cNvSpPr>
          <p:nvPr>
            <p:ph idx="1"/>
          </p:nvPr>
        </p:nvSpPr>
        <p:spPr/>
        <p:txBody>
          <a:bodyPr/>
          <a:lstStyle/>
          <a:p>
            <a:pPr>
              <a:buNone/>
            </a:pPr>
            <a:endParaRPr lang="en-US" dirty="0" smtClean="0"/>
          </a:p>
          <a:p>
            <a:pPr lvl="1"/>
            <a:endParaRPr lang="en-US" dirty="0" smtClean="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gridCol w="7391400"/>
                <a:gridCol w="1295400"/>
              </a:tblGrid>
              <a:tr h="625582">
                <a:tc>
                  <a:txBody>
                    <a:bodyPr/>
                    <a:lstStyle/>
                    <a:p>
                      <a:r>
                        <a:rPr lang="en-US" sz="1800" dirty="0" smtClean="0"/>
                        <a:t>Name</a:t>
                      </a:r>
                      <a:endParaRPr lang="en-US" sz="1800" dirty="0"/>
                    </a:p>
                  </a:txBody>
                  <a:tcPr/>
                </a:tc>
                <a:tc>
                  <a:txBody>
                    <a:bodyPr/>
                    <a:lstStyle/>
                    <a:p>
                      <a:r>
                        <a:rPr lang="en-US" sz="1800" dirty="0" smtClean="0"/>
                        <a:t>Passing</a:t>
                      </a:r>
                      <a:r>
                        <a:rPr lang="en-US" sz="1800" baseline="0" dirty="0" smtClean="0"/>
                        <a:t> Criteria</a:t>
                      </a:r>
                      <a:endParaRPr lang="en-US" sz="1800" dirty="0"/>
                    </a:p>
                  </a:txBody>
                  <a:tcPr/>
                </a:tc>
                <a:tc>
                  <a:txBody>
                    <a:bodyPr/>
                    <a:lstStyle/>
                    <a:p>
                      <a:r>
                        <a:rPr lang="en-US" sz="1800" dirty="0" smtClean="0"/>
                        <a:t>Shortcut Methods</a:t>
                      </a:r>
                      <a:endParaRPr lang="en-US" sz="1800" dirty="0"/>
                    </a:p>
                  </a:txBody>
                  <a:tcPr/>
                </a:tc>
              </a:tr>
              <a:tr h="625582">
                <a:tc>
                  <a:txBody>
                    <a:bodyPr/>
                    <a:lstStyle/>
                    <a:p>
                      <a:r>
                        <a:rPr lang="en-US" sz="1800" kern="1200" dirty="0" err="1" smtClean="0">
                          <a:solidFill>
                            <a:schemeClr val="dk1"/>
                          </a:solidFill>
                          <a:latin typeface="+mn-lt"/>
                          <a:ea typeface="+mn-ea"/>
                          <a:cs typeface="+mn-cs"/>
                        </a:rPr>
                        <a:t>FamilyInstanceFilter</a:t>
                      </a:r>
                      <a:endParaRPr lang="en-US" sz="1800" kern="1200" dirty="0" smtClean="0">
                        <a:solidFill>
                          <a:schemeClr val="dk1"/>
                        </a:solidFill>
                        <a:latin typeface="+mn-lt"/>
                        <a:ea typeface="+mn-ea"/>
                        <a:cs typeface="+mn-cs"/>
                      </a:endParaRPr>
                    </a:p>
                  </a:txBody>
                  <a:tcPr/>
                </a:tc>
                <a:tc>
                  <a:txBody>
                    <a:bodyPr/>
                    <a:lstStyle/>
                    <a:p>
                      <a:r>
                        <a:rPr lang="en-US" sz="1800" dirty="0" smtClean="0"/>
                        <a:t>Instances of a particular family symbol</a:t>
                      </a:r>
                      <a:endParaRPr lang="en-US" sz="1800" dirty="0"/>
                    </a:p>
                  </a:txBody>
                  <a:tcPr/>
                </a:tc>
                <a:tc>
                  <a:txBody>
                    <a:bodyPr/>
                    <a:lstStyle/>
                    <a:p>
                      <a:r>
                        <a:rPr lang="en-US" sz="1800" dirty="0" smtClean="0"/>
                        <a:t>none</a:t>
                      </a:r>
                    </a:p>
                    <a:p>
                      <a:endParaRPr lang="en-US" sz="1800" dirty="0"/>
                    </a:p>
                  </a:txBody>
                  <a:tcPr/>
                </a:tc>
              </a:tr>
              <a:tr h="441058">
                <a:tc>
                  <a:txBody>
                    <a:bodyPr/>
                    <a:lstStyle/>
                    <a:p>
                      <a:r>
                        <a:rPr lang="en-US" sz="1800" kern="1200" dirty="0" err="1" smtClean="0">
                          <a:solidFill>
                            <a:schemeClr val="dk1"/>
                          </a:solidFill>
                          <a:latin typeface="+mn-lt"/>
                          <a:ea typeface="+mn-ea"/>
                          <a:cs typeface="+mn-cs"/>
                        </a:rPr>
                        <a:t>ElementLevelFilter</a:t>
                      </a:r>
                      <a:endParaRPr lang="en-US" sz="1800" kern="1200" dirty="0" smtClean="0">
                        <a:solidFill>
                          <a:schemeClr val="dk1"/>
                        </a:solidFill>
                        <a:latin typeface="+mn-lt"/>
                        <a:ea typeface="+mn-ea"/>
                        <a:cs typeface="+mn-cs"/>
                      </a:endParaRPr>
                    </a:p>
                  </a:txBody>
                  <a:tcPr/>
                </a:tc>
                <a:tc>
                  <a:txBody>
                    <a:bodyPr/>
                    <a:lstStyle/>
                    <a:p>
                      <a:r>
                        <a:rPr lang="en-US" sz="1800" dirty="0" smtClean="0"/>
                        <a:t>Elements associated to a given level id</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ElementParameterFilter</a:t>
                      </a:r>
                      <a:endParaRPr lang="en-US" sz="1800" kern="1200" dirty="0" smtClean="0">
                        <a:solidFill>
                          <a:schemeClr val="dk1"/>
                        </a:solidFill>
                        <a:latin typeface="+mn-lt"/>
                        <a:ea typeface="+mn-ea"/>
                        <a:cs typeface="+mn-cs"/>
                      </a:endParaRPr>
                    </a:p>
                  </a:txBody>
                  <a:tcPr/>
                </a:tc>
                <a:tc>
                  <a:txBody>
                    <a:bodyPr/>
                    <a:lstStyle/>
                    <a:p>
                      <a:r>
                        <a:rPr lang="en-US" sz="1800" dirty="0" smtClean="0"/>
                        <a:t>Parameter existence, value matching, range matching, and/or string matching</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PrimaryDesignOptionMemberFilter</a:t>
                      </a:r>
                      <a:endParaRPr lang="en-US" sz="1800" kern="1200" dirty="0" smtClean="0">
                        <a:solidFill>
                          <a:schemeClr val="dk1"/>
                        </a:solidFill>
                        <a:latin typeface="+mn-lt"/>
                        <a:ea typeface="+mn-ea"/>
                        <a:cs typeface="+mn-cs"/>
                      </a:endParaRPr>
                    </a:p>
                  </a:txBody>
                  <a:tcPr/>
                </a:tc>
                <a:tc>
                  <a:txBody>
                    <a:bodyPr/>
                    <a:lstStyle/>
                    <a:p>
                      <a:pPr marR="0" algn="l" rtl="0"/>
                      <a:r>
                        <a:rPr lang="en-US" sz="1800" baseline="0" dirty="0" smtClean="0">
                          <a:solidFill>
                            <a:srgbClr val="000000"/>
                          </a:solidFill>
                          <a:latin typeface="Helvetica"/>
                        </a:rPr>
                        <a:t>Elements owned by any primary design option.</a:t>
                      </a:r>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StructuralInstanceUsageFilter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StructuralWallUsageFilter</a:t>
                      </a:r>
                      <a:endParaRPr lang="en-US" sz="1800" kern="1200" dirty="0" smtClean="0">
                        <a:solidFill>
                          <a:schemeClr val="dk1"/>
                        </a:solidFill>
                        <a:latin typeface="+mn-lt"/>
                        <a:ea typeface="+mn-ea"/>
                        <a:cs typeface="+mn-cs"/>
                      </a:endParaRPr>
                    </a:p>
                  </a:txBody>
                  <a:tcPr/>
                </a:tc>
                <a:tc>
                  <a:txBody>
                    <a:bodyPr/>
                    <a:lstStyle/>
                    <a:p>
                      <a:r>
                        <a:rPr lang="en-US" sz="1800" dirty="0" smtClean="0"/>
                        <a:t>Structural usage parameter for Walls</a:t>
                      </a:r>
                      <a:endParaRPr lang="en-US" sz="1800" dirty="0"/>
                    </a:p>
                  </a:txBody>
                  <a:tcPr/>
                </a:tc>
                <a:tc>
                  <a:txBody>
                    <a:bodyPr/>
                    <a:lstStyle/>
                    <a:p>
                      <a:r>
                        <a:rPr lang="en-US" sz="1800" dirty="0" smtClean="0"/>
                        <a:t>none</a:t>
                      </a:r>
                      <a:endParaRPr lang="en-US" sz="1800" dirty="0"/>
                    </a:p>
                  </a:txBody>
                  <a:tcPr/>
                </a:tc>
              </a:tr>
              <a:tr h="509134">
                <a:tc>
                  <a:txBody>
                    <a:bodyPr/>
                    <a:lstStyle/>
                    <a:p>
                      <a:r>
                        <a:rPr lang="en-US" sz="1800" kern="1200" dirty="0" err="1" smtClean="0">
                          <a:solidFill>
                            <a:schemeClr val="dk1"/>
                          </a:solidFill>
                          <a:latin typeface="+mn-lt"/>
                          <a:ea typeface="+mn-ea"/>
                          <a:cs typeface="+mn-cs"/>
                        </a:rPr>
                        <a:t>StructuralMaterialTypeFilter</a:t>
                      </a:r>
                      <a:endParaRPr lang="en-US" sz="1800" kern="1200" dirty="0" smtClean="0">
                        <a:solidFill>
                          <a:schemeClr val="dk1"/>
                        </a:solidFill>
                        <a:latin typeface="+mn-lt"/>
                        <a:ea typeface="+mn-ea"/>
                        <a:cs typeface="+mn-cs"/>
                      </a:endParaRPr>
                    </a:p>
                  </a:txBody>
                  <a:tcPr/>
                </a:tc>
                <a:tc>
                  <a:txBody>
                    <a:bodyPr/>
                    <a:lstStyle/>
                    <a:p>
                      <a:r>
                        <a:rPr lang="en-US" sz="1800" dirty="0" smtClean="0"/>
                        <a:t>Material type applied to </a:t>
                      </a:r>
                      <a:r>
                        <a:rPr lang="en-US" sz="1800" dirty="0" err="1" smtClean="0"/>
                        <a:t>FamilyInstances</a:t>
                      </a:r>
                      <a:endParaRPr lang="en-US" sz="1800" dirty="0"/>
                    </a:p>
                  </a:txBody>
                  <a:tcPr/>
                </a:tc>
                <a:tc>
                  <a:txBody>
                    <a:bodyPr/>
                    <a:lstStyle/>
                    <a:p>
                      <a:r>
                        <a:rPr lang="en-US" sz="1800" dirty="0" smtClean="0"/>
                        <a:t>none</a:t>
                      </a:r>
                      <a:endParaRPr lang="en-US" sz="1800" dirty="0"/>
                    </a:p>
                  </a:txBody>
                  <a:tcPr/>
                </a:tc>
              </a:tr>
              <a:tr h="357475">
                <a:tc>
                  <a:txBody>
                    <a:bodyPr/>
                    <a:lstStyle/>
                    <a:p>
                      <a:r>
                        <a:rPr lang="en-US" sz="1800" kern="1200" dirty="0" err="1" smtClean="0">
                          <a:solidFill>
                            <a:schemeClr val="dk1"/>
                          </a:solidFill>
                          <a:latin typeface="+mn-lt"/>
                          <a:ea typeface="+mn-ea"/>
                          <a:cs typeface="+mn-cs"/>
                        </a:rPr>
                        <a:t>RoomFilter</a:t>
                      </a:r>
                      <a:endParaRPr lang="en-US" sz="1800" kern="1200" dirty="0" smtClean="0">
                        <a:solidFill>
                          <a:schemeClr val="dk1"/>
                        </a:solidFill>
                        <a:latin typeface="+mn-lt"/>
                        <a:ea typeface="+mn-ea"/>
                        <a:cs typeface="+mn-cs"/>
                      </a:endParaRPr>
                    </a:p>
                  </a:txBody>
                  <a:tcPr/>
                </a:tc>
                <a:tc>
                  <a:txBody>
                    <a:bodyPr/>
                    <a:lstStyle/>
                    <a:p>
                      <a:r>
                        <a:rPr lang="en-US" sz="1800" dirty="0" smtClean="0"/>
                        <a:t>Finds rooms</a:t>
                      </a:r>
                      <a:endParaRPr lang="en-US" sz="1800" dirty="0"/>
                    </a:p>
                  </a:txBody>
                  <a:tcPr/>
                </a:tc>
                <a:tc>
                  <a:txBody>
                    <a:bodyPr/>
                    <a:lstStyle/>
                    <a:p>
                      <a:r>
                        <a:rPr lang="en-US" sz="1800" dirty="0" smtClean="0"/>
                        <a:t>none</a:t>
                      </a:r>
                      <a:endParaRPr lang="en-US" sz="1800" dirty="0"/>
                    </a:p>
                  </a:txBody>
                  <a:tcPr/>
                </a:tc>
              </a:tr>
              <a:tr h="389283">
                <a:tc>
                  <a:txBody>
                    <a:bodyPr/>
                    <a:lstStyle/>
                    <a:p>
                      <a:r>
                        <a:rPr lang="en-US" sz="1800" kern="1200" dirty="0" err="1" smtClean="0">
                          <a:solidFill>
                            <a:schemeClr val="dk1"/>
                          </a:solidFill>
                          <a:latin typeface="+mn-lt"/>
                          <a:ea typeface="+mn-ea"/>
                          <a:cs typeface="+mn-cs"/>
                        </a:rPr>
                        <a:t>SpaceFilter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AreaFilter</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Finds areas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RoomTagFilter</a:t>
                      </a:r>
                      <a:endParaRPr lang="en-US" sz="1800" kern="1200" dirty="0" smtClean="0">
                        <a:solidFill>
                          <a:schemeClr val="dk1"/>
                        </a:solidFill>
                        <a:latin typeface="+mn-lt"/>
                        <a:ea typeface="+mn-ea"/>
                        <a:cs typeface="+mn-cs"/>
                      </a:endParaRPr>
                    </a:p>
                  </a:txBody>
                  <a:tcPr/>
                </a:tc>
                <a:tc>
                  <a:txBody>
                    <a:bodyPr/>
                    <a:lstStyle/>
                    <a:p>
                      <a:r>
                        <a:rPr lang="en-US" sz="1800" dirty="0" smtClean="0"/>
                        <a:t>Finds room tags</a:t>
                      </a:r>
                      <a:endParaRPr lang="en-US" sz="1800" dirty="0"/>
                    </a:p>
                  </a:txBody>
                  <a:tcPr/>
                </a:tc>
                <a:tc>
                  <a:txBody>
                    <a:bodyPr/>
                    <a:lstStyle/>
                    <a:p>
                      <a:r>
                        <a:rPr lang="en-US" sz="1800" dirty="0" smtClean="0"/>
                        <a:t>none</a:t>
                      </a:r>
                      <a:endParaRPr lang="en-US" sz="1800" dirty="0"/>
                    </a:p>
                  </a:txBody>
                  <a:tcPr/>
                </a:tc>
              </a:tr>
              <a:tr h="381000">
                <a:tc>
                  <a:txBody>
                    <a:bodyPr/>
                    <a:lstStyle/>
                    <a:p>
                      <a:r>
                        <a:rPr lang="en-US" sz="1800" kern="1200" dirty="0" err="1" smtClean="0">
                          <a:solidFill>
                            <a:schemeClr val="dk1"/>
                          </a:solidFill>
                          <a:latin typeface="+mn-lt"/>
                          <a:ea typeface="+mn-ea"/>
                          <a:cs typeface="+mn-cs"/>
                        </a:rPr>
                        <a:t>SpaceTagFilter</a:t>
                      </a:r>
                      <a:endParaRPr lang="en-US" sz="1800" kern="1200" dirty="0" smtClean="0">
                        <a:solidFill>
                          <a:schemeClr val="dk1"/>
                        </a:solidFill>
                        <a:latin typeface="+mn-lt"/>
                        <a:ea typeface="+mn-ea"/>
                        <a:cs typeface="+mn-cs"/>
                      </a:endParaRPr>
                    </a:p>
                  </a:txBody>
                  <a:tcPr/>
                </a:tc>
                <a:tc>
                  <a:txBody>
                    <a:bodyPr/>
                    <a:lstStyle/>
                    <a:p>
                      <a:r>
                        <a:rPr lang="en-US" sz="1800" dirty="0" smtClean="0"/>
                        <a:t>Finds space tags</a:t>
                      </a:r>
                      <a:endParaRPr lang="en-US" sz="1800" dirty="0"/>
                    </a:p>
                  </a:txBody>
                  <a:tcPr/>
                </a:tc>
                <a:tc>
                  <a:txBody>
                    <a:bodyPr/>
                    <a:lstStyle/>
                    <a:p>
                      <a:r>
                        <a:rPr lang="en-US" sz="1800" dirty="0" smtClean="0"/>
                        <a:t>none</a:t>
                      </a:r>
                      <a:endParaRPr lang="en-US" sz="1800" dirty="0"/>
                    </a:p>
                  </a:txBody>
                  <a:tcPr/>
                </a:tc>
              </a:tr>
              <a:tr h="457200">
                <a:tc>
                  <a:txBody>
                    <a:bodyPr/>
                    <a:lstStyle/>
                    <a:p>
                      <a:r>
                        <a:rPr lang="en-US" sz="1800" kern="1200" dirty="0" err="1" smtClean="0">
                          <a:solidFill>
                            <a:schemeClr val="dk1"/>
                          </a:solidFill>
                          <a:latin typeface="+mn-lt"/>
                          <a:ea typeface="+mn-ea"/>
                          <a:cs typeface="+mn-cs"/>
                        </a:rPr>
                        <a:t>AreaTagFilter</a:t>
                      </a:r>
                      <a:endParaRPr lang="en-US" sz="1800" kern="1200" dirty="0" smtClean="0">
                        <a:solidFill>
                          <a:schemeClr val="dk1"/>
                        </a:solidFill>
                        <a:latin typeface="+mn-lt"/>
                        <a:ea typeface="+mn-ea"/>
                        <a:cs typeface="+mn-cs"/>
                      </a:endParaRPr>
                    </a:p>
                  </a:txBody>
                  <a:tcPr/>
                </a:tc>
                <a:tc>
                  <a:txBody>
                    <a:bodyPr/>
                    <a:lstStyle/>
                    <a:p>
                      <a:r>
                        <a:rPr lang="en-US" sz="1800" dirty="0" smtClean="0"/>
                        <a:t>Finds area tags</a:t>
                      </a:r>
                      <a:endParaRPr lang="en-US" sz="1800" dirty="0"/>
                    </a:p>
                  </a:txBody>
                  <a:tcPr/>
                </a:tc>
                <a:tc>
                  <a:txBody>
                    <a:bodyPr/>
                    <a:lstStyle/>
                    <a:p>
                      <a:r>
                        <a:rPr lang="en-US" sz="1800" dirty="0" smtClean="0"/>
                        <a:t>none</a:t>
                      </a:r>
                      <a:endParaRPr lang="en-US" sz="1800" dirty="0"/>
                    </a:p>
                  </a:txBody>
                  <a:tcPr/>
                </a:tc>
              </a:tr>
              <a:tr h="625582">
                <a:tc>
                  <a:txBody>
                    <a:bodyPr/>
                    <a:lstStyle/>
                    <a:p>
                      <a:r>
                        <a:rPr lang="en-US" sz="1800" kern="1200" dirty="0" err="1" smtClean="0">
                          <a:solidFill>
                            <a:schemeClr val="dk1"/>
                          </a:solidFill>
                          <a:latin typeface="+mn-lt"/>
                          <a:ea typeface="+mn-ea"/>
                          <a:cs typeface="+mn-cs"/>
                        </a:rPr>
                        <a:t>CurveElementFilter</a:t>
                      </a:r>
                      <a:endParaRPr lang="en-US" sz="1800" kern="1200" dirty="0" smtClean="0">
                        <a:solidFill>
                          <a:schemeClr val="dk1"/>
                        </a:solidFill>
                        <a:latin typeface="+mn-lt"/>
                        <a:ea typeface="+mn-ea"/>
                        <a:cs typeface="+mn-cs"/>
                      </a:endParaRPr>
                    </a:p>
                  </a:txBody>
                  <a:tcPr/>
                </a:tc>
                <a:tc>
                  <a:txBody>
                    <a:bodyPr/>
                    <a:lstStyle/>
                    <a:p>
                      <a:r>
                        <a:rPr lang="en-US" sz="1800" dirty="0" smtClean="0"/>
                        <a:t>Finds specific types of curve elements (model curves, symbolic curves, detail curves, etc)</a:t>
                      </a:r>
                      <a:endParaRPr lang="en-US" sz="1800" dirty="0"/>
                    </a:p>
                  </a:txBody>
                  <a:tcPr/>
                </a:tc>
                <a:tc>
                  <a:txBody>
                    <a:bodyPr/>
                    <a:lstStyle/>
                    <a:p>
                      <a:r>
                        <a:rPr lang="en-US" sz="1800" dirty="0" smtClean="0"/>
                        <a:t>none</a:t>
                      </a:r>
                      <a:endParaRPr lang="en-US" sz="1800" dirty="0"/>
                    </a:p>
                  </a:txBody>
                  <a:tcPr/>
                </a:tc>
              </a:tr>
            </a:tbl>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smtClean="0">
                <a:solidFill>
                  <a:srgbClr val="0000FF"/>
                </a:solidFill>
                <a:latin typeface="Courier New"/>
                <a:ea typeface="MS Mincho"/>
                <a:cs typeface="Times New Roman"/>
              </a:rPr>
              <a:t> Dim </a:t>
            </a:r>
            <a:r>
              <a:rPr lang="en-US" sz="1800" smtClean="0">
                <a:latin typeface="Courier New" pitchFamily="49" charset="0"/>
                <a:cs typeface="Courier New" pitchFamily="49" charset="0"/>
              </a:rPr>
              <a:t>doorTypes </a:t>
            </a:r>
            <a:r>
              <a:rPr lang="en-US" sz="1800" smtClean="0">
                <a:solidFill>
                  <a:srgbClr val="0000FF"/>
                </a:solidFill>
                <a:latin typeface="Courier New"/>
                <a:ea typeface="MS Mincho"/>
                <a:cs typeface="Times New Roman"/>
              </a:rPr>
              <a:t>As</a:t>
            </a:r>
            <a:r>
              <a:rPr lang="en-US" sz="1800" smtClean="0">
                <a:latin typeface="Courier New" pitchFamily="49" charset="0"/>
                <a:cs typeface="Courier New" pitchFamily="49" charset="0"/>
              </a:rPr>
              <a:t> </a:t>
            </a:r>
            <a:r>
              <a:rPr lang="en-US" sz="1800" smtClean="0">
                <a:solidFill>
                  <a:srgbClr val="0000FF"/>
                </a:solidFill>
                <a:latin typeface="Courier New"/>
                <a:ea typeface="MS Mincho"/>
                <a:cs typeface="Times New Roman"/>
              </a:rPr>
              <a:t>IList</a:t>
            </a:r>
            <a:r>
              <a:rPr lang="en-US" sz="1800" smtClean="0">
                <a:latin typeface="Courier New" pitchFamily="49" charset="0"/>
                <a:cs typeface="Courier New" pitchFamily="49" charset="0"/>
              </a:rPr>
              <a:t>(Of Element) _</a:t>
            </a:r>
          </a:p>
          <a:p>
            <a:r>
              <a:rPr lang="en-US" sz="1800" smtClean="0">
                <a:latin typeface="Courier New" pitchFamily="49" charset="0"/>
                <a:cs typeface="Courier New" pitchFamily="49" charset="0"/>
              </a:rPr>
              <a:t>   = </a:t>
            </a:r>
            <a:r>
              <a:rPr lang="en-US" sz="1800" smtClean="0">
                <a:solidFill>
                  <a:srgbClr val="0000FF"/>
                </a:solidFill>
                <a:latin typeface="Courier New"/>
                <a:ea typeface="MS Mincho"/>
                <a:cs typeface="Times New Roman"/>
              </a:rPr>
              <a:t>New</a:t>
            </a:r>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FilteredElementCollector</a:t>
            </a:r>
            <a:r>
              <a:rPr lang="en-US" sz="1800" smtClean="0">
                <a:latin typeface="Courier New" pitchFamily="49" charset="0"/>
                <a:cs typeface="Courier New" pitchFamily="49" charset="0"/>
              </a:rPr>
              <a:t>(</a:t>
            </a:r>
            <a:r>
              <a:rPr lang="en-US" sz="1800" err="1" smtClean="0">
                <a:latin typeface="Courier New" pitchFamily="49" charset="0"/>
                <a:cs typeface="Courier New" pitchFamily="49" charset="0"/>
              </a:rPr>
              <a:t>m_rvtDoc</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OfClass</a:t>
            </a:r>
            <a:r>
              <a:rPr lang="en-US" sz="1800" smtClean="0">
                <a:latin typeface="Courier New" pitchFamily="49" charset="0"/>
                <a:cs typeface="Courier New" pitchFamily="49" charset="0"/>
              </a:rPr>
              <a:t>(</a:t>
            </a:r>
            <a:r>
              <a:rPr lang="en-US" sz="1800" err="1" smtClean="0">
                <a:solidFill>
                  <a:srgbClr val="0000FF"/>
                </a:solidFill>
                <a:latin typeface="Courier New"/>
                <a:ea typeface="MS Mincho"/>
                <a:cs typeface="Times New Roman"/>
              </a:rPr>
              <a:t>GetType</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FamilySymbol</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a:t>
            </a:r>
            <a:r>
              <a:rPr lang="en-US" sz="1800" b="1" err="1" smtClean="0">
                <a:latin typeface="Courier New" pitchFamily="49" charset="0"/>
                <a:cs typeface="Courier New" pitchFamily="49" charset="0"/>
              </a:rPr>
              <a:t>OfCategory</a:t>
            </a:r>
            <a:r>
              <a:rPr lang="en-US" sz="1800" smtClean="0">
                <a:latin typeface="Courier New" pitchFamily="49" charset="0"/>
                <a:cs typeface="Courier New" pitchFamily="49" charset="0"/>
              </a:rPr>
              <a:t>(</a:t>
            </a:r>
            <a:r>
              <a:rPr lang="en-US" sz="1800" b="1" err="1" smtClean="0">
                <a:latin typeface="Courier New" pitchFamily="49" charset="0"/>
                <a:cs typeface="Courier New" pitchFamily="49" charset="0"/>
              </a:rPr>
              <a:t>BuiltInCategory.OST_Doors</a:t>
            </a:r>
            <a:r>
              <a:rPr lang="en-US" sz="1800" smtClean="0">
                <a:latin typeface="Courier New" pitchFamily="49" charset="0"/>
                <a:cs typeface="Courier New" pitchFamily="49" charset="0"/>
              </a:rPr>
              <a:t>) _</a:t>
            </a:r>
            <a:endParaRPr lang="en-US" sz="1800" dirty="0" smtClean="0">
              <a:latin typeface="Courier New" pitchFamily="49" charset="0"/>
              <a:cs typeface="Courier New" pitchFamily="49" charset="0"/>
            </a:endParaRPr>
          </a:p>
          <a:p>
            <a:r>
              <a:rPr lang="en-US" sz="1800" smtClean="0">
                <a:latin typeface="Courier New" pitchFamily="49" charset="0"/>
                <a:cs typeface="Courier New" pitchFamily="49" charset="0"/>
              </a:rPr>
              <a:t>     .ToElements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kern="0" dirty="0" err="1" smtClean="0">
                <a:sym typeface="Arial" pitchFamily="34" charset="0"/>
              </a:rPr>
              <a:t>e.g.,</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smtClean="0"/>
              <a:t>Read once</a:t>
            </a:r>
          </a:p>
          <a:p>
            <a:pPr lvl="2"/>
            <a:r>
              <a:rPr lang="en-GB" sz="2000" dirty="0" smtClean="0"/>
              <a:t>Read Me First.doc</a:t>
            </a:r>
          </a:p>
          <a:p>
            <a:pPr lvl="2"/>
            <a:r>
              <a:rPr lang="en-US" sz="2000" dirty="0" smtClean="0"/>
              <a:t>Getting Started with the Revit API.docx</a:t>
            </a:r>
          </a:p>
          <a:p>
            <a:pPr lvl="2"/>
            <a:r>
              <a:rPr lang="en-US" sz="2000" dirty="0" smtClean="0"/>
              <a:t>Revit Platform API Changes and Additions.docx</a:t>
            </a:r>
          </a:p>
          <a:p>
            <a:r>
              <a:rPr lang="en-US" sz="2800" dirty="0" smtClean="0"/>
              <a:t>Familiarize yourself with</a:t>
            </a:r>
          </a:p>
          <a:p>
            <a:pPr lvl="2"/>
            <a:r>
              <a:rPr lang="en-US" sz="2000" dirty="0" smtClean="0"/>
              <a:t>Revit API Developer’s Guide </a:t>
            </a:r>
            <a:r>
              <a:rPr lang="en-US" sz="2000" dirty="0"/>
              <a:t>(</a:t>
            </a:r>
            <a:r>
              <a:rPr lang="en-US" sz="2000" dirty="0">
                <a:hlinkClick r:id="rId3"/>
              </a:rPr>
              <a:t>http://</a:t>
            </a:r>
            <a:r>
              <a:rPr lang="en-US" sz="2000" dirty="0" smtClean="0">
                <a:hlinkClick r:id="rId3"/>
              </a:rPr>
              <a:t>www.autodesk.com/revitapi-help</a:t>
            </a:r>
            <a:r>
              <a:rPr lang="en-US" sz="2000" dirty="0" smtClean="0"/>
              <a:t> )</a:t>
            </a:r>
            <a:endParaRPr lang="en-GB" sz="2000" dirty="0" smtClean="0"/>
          </a:p>
          <a:p>
            <a:pPr lvl="2"/>
            <a:r>
              <a:rPr lang="en-GB" sz="2000" dirty="0" smtClean="0"/>
              <a:t>RevitAPI.chm</a:t>
            </a:r>
          </a:p>
          <a:p>
            <a:pPr lvl="3"/>
            <a:r>
              <a:rPr lang="en-GB" sz="2000" dirty="0" smtClean="0"/>
              <a:t>What's New section is similar to </a:t>
            </a:r>
            <a:r>
              <a:rPr lang="en-US" sz="2000" dirty="0" smtClean="0"/>
              <a:t>Changes and Additions doc</a:t>
            </a:r>
            <a:endParaRPr lang="en-GB" sz="2000" dirty="0" smtClean="0"/>
          </a:p>
          <a:p>
            <a:r>
              <a:rPr lang="en-GB" sz="2800" dirty="0" smtClean="0"/>
              <a:t>Read if needed</a:t>
            </a:r>
          </a:p>
          <a:p>
            <a:pPr lvl="2"/>
            <a:r>
              <a:rPr lang="en-GB" sz="2000" dirty="0" smtClean="0"/>
              <a:t>RevitAddInUtility.chm – installer</a:t>
            </a:r>
          </a:p>
          <a:p>
            <a:pPr lvl="2"/>
            <a:r>
              <a:rPr lang="en-GB" sz="2000" dirty="0" smtClean="0"/>
              <a:t>Autodesk Icon Guidelines.pdf – user interface</a:t>
            </a:r>
          </a:p>
          <a:p>
            <a:pPr lvl="2"/>
            <a:r>
              <a:rPr lang="en-GB" sz="2000" dirty="0" smtClean="0"/>
              <a:t>Macro Samples – Revit Macros</a:t>
            </a:r>
          </a:p>
          <a:p>
            <a:pPr lvl="2"/>
            <a:r>
              <a:rPr lang="en-GB" sz="2000" dirty="0" smtClean="0"/>
              <a:t>Revit Server SDK – file access on server</a:t>
            </a:r>
          </a:p>
          <a:p>
            <a:pPr lvl="2"/>
            <a:r>
              <a:rPr lang="en-GB" sz="2000" dirty="0" smtClean="0"/>
              <a:t>Revit Structure – section definitions and material properties</a:t>
            </a:r>
          </a:p>
          <a:p>
            <a:pPr lvl="2"/>
            <a:r>
              <a:rPr lang="en-GB" sz="2000" dirty="0" smtClean="0"/>
              <a:t>REX SDK – Revit extensions framework</a:t>
            </a:r>
          </a:p>
          <a:p>
            <a:pPr lvl="2"/>
            <a:r>
              <a:rPr lang="en-GB" sz="2000" dirty="0" smtClean="0"/>
              <a:t>Structural Analysis SDK – Analysis and code checking</a:t>
            </a:r>
          </a:p>
          <a:p>
            <a:r>
              <a:rPr lang="en-US" sz="2800" dirty="0" smtClean="0"/>
              <a:t>Important utilities</a:t>
            </a:r>
            <a:endParaRPr lang="en-GB" sz="2800" dirty="0" smtClean="0"/>
          </a:p>
          <a:p>
            <a:pPr lvl="2"/>
            <a:r>
              <a:rPr lang="en-GB" sz="2000" dirty="0" smtClean="0"/>
              <a:t>Add-In Manager</a:t>
            </a:r>
          </a:p>
          <a:p>
            <a:pPr lvl="2"/>
            <a:r>
              <a:rPr lang="en-GB" sz="2000" dirty="0" err="1" smtClean="0"/>
              <a:t>RevitLookup</a:t>
            </a:r>
            <a:endParaRPr lang="en-GB" sz="2000" dirty="0" smtClean="0"/>
          </a:p>
          <a:p>
            <a:r>
              <a:rPr lang="en-GB" sz="2800" dirty="0" smtClean="0"/>
              <a:t>Samples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elements </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with a given </a:t>
            </a:r>
            <a:r>
              <a:rPr lang="en-US" sz="3100" kern="0" dirty="0" smtClean="0">
                <a:latin typeface="+mn-lt"/>
                <a:ea typeface="+mn-ea"/>
                <a:cs typeface="+mn-cs"/>
                <a:sym typeface="Arial" pitchFamily="34" charset="0"/>
              </a:rPr>
              <a:t>name  and type</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learnt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a:t>
            </a:r>
            <a:r>
              <a:rPr lang="en-US" sz="3200" dirty="0" smtClean="0">
                <a:hlinkClick r:id="rId2"/>
              </a:rPr>
              <a:t>Online Developer Guide</a:t>
            </a:r>
            <a:r>
              <a:rPr lang="en-US" sz="3200" dirty="0" smtClean="0"/>
              <a:t>.</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a:xfrm>
            <a:off x="593725" y="1830387"/>
            <a:ext cx="11762080" cy="6699652"/>
          </a:xfrm>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3637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smtClean="0">
                <a:latin typeface="Calibri"/>
                <a:ea typeface="MS Mincho"/>
                <a:cs typeface="Times New Roman"/>
              </a:rPr>
              <a:t>&lt;VB.NET&gt; </a:t>
            </a: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e.g., an element we are given is a wall.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aWall</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Wall = </a:t>
            </a:r>
            <a:r>
              <a:rPr lang="en-US" sz="1600" dirty="0" err="1" smtClean="0">
                <a:latin typeface="Courier New"/>
                <a:ea typeface="MS Mincho"/>
                <a:cs typeface="Times New Roman"/>
              </a:rPr>
              <a:t>elem</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find a wall family type with the given name.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newWallType</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Element = </a:t>
            </a:r>
            <a:r>
              <a:rPr lang="en-US" sz="1600" dirty="0" err="1" smtClean="0">
                <a:latin typeface="Courier New"/>
                <a:ea typeface="MS Mincho"/>
                <a:cs typeface="Times New Roman"/>
              </a:rPr>
              <a:t>ElementFiltering.FindFamilyType</a:t>
            </a:r>
            <a:r>
              <a:rPr lang="en-US" sz="1600" dirty="0" smtClean="0">
                <a:latin typeface="Courier New"/>
                <a:ea typeface="MS Mincho"/>
                <a:cs typeface="Times New Roman"/>
              </a:rPr>
              <a:t>( </a:t>
            </a:r>
            <a:r>
              <a:rPr lang="en-US" sz="1600" dirty="0" err="1" smtClean="0">
                <a:latin typeface="Courier New"/>
                <a:ea typeface="MS Mincho"/>
                <a:cs typeface="Times New Roman"/>
              </a:rPr>
              <a:t>m_rvtDoc</a:t>
            </a:r>
            <a:r>
              <a:rPr lang="en-US" sz="1600" dirty="0" smtClean="0">
                <a:latin typeface="Courier New"/>
                <a:ea typeface="MS Mincho"/>
                <a:cs typeface="Times New Roman"/>
              </a:rPr>
              <a:t>, _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dirty="0" err="1" smtClean="0">
                <a:solidFill>
                  <a:srgbClr val="0000FF"/>
                </a:solidFill>
                <a:latin typeface="Courier New"/>
                <a:ea typeface="MS Mincho"/>
                <a:cs typeface="Times New Roman"/>
              </a:rPr>
              <a:t>GetType</a:t>
            </a:r>
            <a:r>
              <a:rPr lang="en-US" sz="1600" dirty="0" smtClean="0">
                <a:latin typeface="Courier New"/>
                <a:ea typeface="MS Mincho"/>
                <a:cs typeface="Times New Roman"/>
              </a:rPr>
              <a:t>(</a:t>
            </a:r>
            <a:r>
              <a:rPr lang="en-US" sz="1600" dirty="0" err="1" smtClean="0">
                <a:latin typeface="Courier New"/>
                <a:ea typeface="MS Mincho"/>
                <a:cs typeface="Times New Roman"/>
              </a:rPr>
              <a:t>WallType</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"Basic Wall"</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"Exterior - Brick on CMU"</a:t>
            </a:r>
            <a:r>
              <a:rPr lang="en-US" sz="1600" dirty="0" smtClean="0">
                <a:latin typeface="Courier New"/>
                <a:ea typeface="MS Mincho"/>
                <a:cs typeface="Times New Roman"/>
              </a:rPr>
              <a:t>)</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assign a new family type.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b="1" dirty="0" err="1" smtClean="0">
                <a:latin typeface="Courier New"/>
                <a:ea typeface="MS Mincho"/>
                <a:cs typeface="Times New Roman"/>
              </a:rPr>
              <a:t>aWall.WallType</a:t>
            </a:r>
            <a:r>
              <a:rPr lang="en-US" sz="1600" b="1" dirty="0" smtClean="0">
                <a:latin typeface="Courier New"/>
                <a:ea typeface="MS Mincho"/>
                <a:cs typeface="Times New Roman"/>
              </a:rPr>
              <a:t> = </a:t>
            </a:r>
            <a:r>
              <a:rPr lang="en-US" sz="1600" b="1" dirty="0" err="1" smtClean="0">
                <a:latin typeface="Courier New"/>
                <a:ea typeface="MS Mincho"/>
                <a:cs typeface="Times New Roman"/>
              </a:rPr>
              <a:t>newWallType</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alibri"/>
                <a:ea typeface="MS Mincho"/>
                <a:cs typeface="Times New Roman"/>
              </a:rPr>
              <a:t>&lt;/VB.NET&gt;</a:t>
            </a:r>
          </a:p>
        </p:txBody>
      </p:sp>
      <p:sp>
        <p:nvSpPr>
          <p:cNvPr id="5" name="TextBox 4"/>
          <p:cNvSpPr txBox="1"/>
          <p:nvPr/>
        </p:nvSpPr>
        <p:spPr>
          <a:xfrm>
            <a:off x="561975" y="5047459"/>
            <a:ext cx="11811000" cy="29238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smtClean="0">
                <a:latin typeface="Calibri"/>
                <a:ea typeface="MS Mincho"/>
                <a:cs typeface="Times New Roman"/>
              </a:rPr>
              <a:t>&lt;VB.NET&gt; </a:t>
            </a: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e.g., an element we are given is a door.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aDoor</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a:t>
            </a:r>
            <a:r>
              <a:rPr lang="en-US" sz="1600" dirty="0" err="1" smtClean="0">
                <a:latin typeface="Courier New"/>
                <a:ea typeface="MS Mincho"/>
                <a:cs typeface="Times New Roman"/>
              </a:rPr>
              <a:t>FamilyInstance</a:t>
            </a:r>
            <a:r>
              <a:rPr lang="en-US" sz="1600" dirty="0" smtClean="0">
                <a:latin typeface="Courier New"/>
                <a:ea typeface="MS Mincho"/>
                <a:cs typeface="Times New Roman"/>
              </a:rPr>
              <a:t> = </a:t>
            </a:r>
            <a:r>
              <a:rPr lang="en-US" sz="1600" dirty="0" err="1" smtClean="0">
                <a:latin typeface="Courier New"/>
                <a:ea typeface="MS Mincho"/>
                <a:cs typeface="Times New Roman"/>
              </a:rPr>
              <a:t>elem</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find a door family type with the given name.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00FF"/>
                </a:solidFill>
                <a:latin typeface="Courier New"/>
                <a:ea typeface="MS Mincho"/>
                <a:cs typeface="Times New Roman"/>
              </a:rPr>
              <a:t>    Dim</a:t>
            </a:r>
            <a:r>
              <a:rPr lang="en-US" sz="1600" dirty="0" smtClean="0">
                <a:latin typeface="Courier New"/>
                <a:ea typeface="MS Mincho"/>
                <a:cs typeface="Times New Roman"/>
              </a:rPr>
              <a:t> </a:t>
            </a:r>
            <a:r>
              <a:rPr lang="en-US" sz="1600" dirty="0" err="1" smtClean="0">
                <a:latin typeface="Courier New"/>
                <a:ea typeface="MS Mincho"/>
                <a:cs typeface="Times New Roman"/>
              </a:rPr>
              <a:t>newDoorType</a:t>
            </a:r>
            <a:r>
              <a:rPr lang="en-US" sz="1600" dirty="0" smtClean="0">
                <a:latin typeface="Courier New"/>
                <a:ea typeface="MS Mincho"/>
                <a:cs typeface="Times New Roman"/>
              </a:rPr>
              <a:t> </a:t>
            </a:r>
            <a:r>
              <a:rPr lang="en-US" sz="1600" dirty="0" smtClean="0">
                <a:solidFill>
                  <a:srgbClr val="0000FF"/>
                </a:solidFill>
                <a:latin typeface="Courier New"/>
                <a:ea typeface="MS Mincho"/>
                <a:cs typeface="Times New Roman"/>
              </a:rPr>
              <a:t>As</a:t>
            </a:r>
            <a:r>
              <a:rPr lang="en-US" sz="1600" dirty="0" smtClean="0">
                <a:latin typeface="Courier New"/>
                <a:ea typeface="MS Mincho"/>
                <a:cs typeface="Times New Roman"/>
              </a:rPr>
              <a:t> Element = </a:t>
            </a:r>
            <a:r>
              <a:rPr lang="en-US" sz="1600" dirty="0" err="1" smtClean="0">
                <a:latin typeface="Courier New"/>
                <a:ea typeface="MS Mincho"/>
                <a:cs typeface="Times New Roman"/>
              </a:rPr>
              <a:t>ElementFiltering.FindFamilyType</a:t>
            </a:r>
            <a:r>
              <a:rPr lang="en-US" sz="1600" dirty="0" smtClean="0">
                <a:latin typeface="Courier New"/>
                <a:ea typeface="MS Mincho"/>
                <a:cs typeface="Times New Roman"/>
              </a:rPr>
              <a:t>( _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dirty="0" err="1" smtClean="0">
                <a:solidFill>
                  <a:srgbClr val="0000FF"/>
                </a:solidFill>
                <a:latin typeface="Courier New"/>
                <a:ea typeface="MS Mincho"/>
                <a:cs typeface="Times New Roman"/>
              </a:rPr>
              <a:t>GetType</a:t>
            </a:r>
            <a:r>
              <a:rPr lang="en-US" sz="1600" dirty="0" smtClean="0">
                <a:latin typeface="Courier New"/>
                <a:ea typeface="MS Mincho"/>
                <a:cs typeface="Times New Roman"/>
              </a:rPr>
              <a:t>(</a:t>
            </a:r>
            <a:r>
              <a:rPr lang="en-US" sz="1600" dirty="0" err="1" smtClean="0">
                <a:latin typeface="Courier New"/>
                <a:ea typeface="MS Mincho"/>
                <a:cs typeface="Times New Roman"/>
              </a:rPr>
              <a:t>FamilySymbol</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a:t>
            </a:r>
            <a:r>
              <a:rPr lang="en-US" sz="1600" dirty="0" err="1" smtClean="0">
                <a:solidFill>
                  <a:srgbClr val="A31515"/>
                </a:solidFill>
                <a:latin typeface="Courier New"/>
                <a:ea typeface="MS Mincho"/>
                <a:cs typeface="Times New Roman"/>
              </a:rPr>
              <a:t>M_Single</a:t>
            </a:r>
            <a:r>
              <a:rPr lang="en-US" sz="1600" dirty="0" smtClean="0">
                <a:solidFill>
                  <a:srgbClr val="A31515"/>
                </a:solidFill>
                <a:latin typeface="Courier New"/>
                <a:ea typeface="MS Mincho"/>
                <a:cs typeface="Times New Roman"/>
              </a:rPr>
              <a:t>-Flush"</a:t>
            </a:r>
            <a:r>
              <a:rPr lang="en-US" sz="1600" dirty="0" smtClean="0">
                <a:latin typeface="Courier New"/>
                <a:ea typeface="MS Mincho"/>
                <a:cs typeface="Times New Roman"/>
              </a:rPr>
              <a:t>, </a:t>
            </a:r>
            <a:r>
              <a:rPr lang="en-US" sz="1600" dirty="0" smtClean="0">
                <a:solidFill>
                  <a:srgbClr val="A31515"/>
                </a:solidFill>
                <a:latin typeface="Courier New"/>
                <a:ea typeface="MS Mincho"/>
                <a:cs typeface="Times New Roman"/>
              </a:rPr>
              <a:t>"0762 x 2032mm", </a:t>
            </a:r>
            <a:r>
              <a:rPr lang="en-US" sz="1600" dirty="0" smtClean="0">
                <a:latin typeface="Courier New"/>
                <a:ea typeface="MS Mincho"/>
                <a:cs typeface="Times New Roman"/>
              </a:rPr>
              <a:t>_ </a:t>
            </a:r>
            <a:br>
              <a:rPr lang="en-US" sz="1600" dirty="0" smtClean="0">
                <a:latin typeface="Courier New"/>
                <a:ea typeface="MS Mincho"/>
                <a:cs typeface="Times New Roman"/>
              </a:rPr>
            </a:br>
            <a:r>
              <a:rPr lang="en-US" sz="1600" dirty="0" smtClean="0">
                <a:latin typeface="Courier New"/>
                <a:ea typeface="MS Mincho"/>
                <a:cs typeface="Times New Roman"/>
              </a:rPr>
              <a:t>         </a:t>
            </a:r>
            <a:r>
              <a:rPr lang="en-US" sz="1600" dirty="0" err="1" smtClean="0">
                <a:latin typeface="Courier New"/>
                <a:ea typeface="MS Mincho"/>
                <a:cs typeface="Times New Roman"/>
              </a:rPr>
              <a:t>BuiltInCategory.OST_Doors</a:t>
            </a:r>
            <a:r>
              <a:rPr lang="en-US" sz="1600" dirty="0" smtClean="0">
                <a:latin typeface="Courier New"/>
                <a:ea typeface="MS Mincho"/>
                <a:cs typeface="Times New Roman"/>
              </a:rPr>
              <a:t>)</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assign a new family type.           </a:t>
            </a:r>
            <a:endParaRPr lang="en-US" sz="1600" dirty="0" smtClean="0">
              <a:latin typeface="Calibri"/>
              <a:ea typeface="MS Mincho"/>
              <a:cs typeface="Times New Roman"/>
            </a:endParaRPr>
          </a:p>
          <a:p>
            <a:pPr marL="0" marR="0">
              <a:lnSpc>
                <a:spcPct val="115000"/>
              </a:lnSpc>
              <a:spcBef>
                <a:spcPts val="0"/>
              </a:spcBef>
              <a:spcAft>
                <a:spcPts val="0"/>
              </a:spcAft>
            </a:pPr>
            <a:r>
              <a:rPr lang="en-US" sz="1600" dirty="0" smtClean="0">
                <a:latin typeface="Courier New"/>
                <a:ea typeface="MS Mincho"/>
                <a:cs typeface="Times New Roman"/>
              </a:rPr>
              <a:t>    </a:t>
            </a:r>
            <a:r>
              <a:rPr lang="en-US" sz="1600" b="1" dirty="0" err="1" smtClean="0">
                <a:latin typeface="Courier New"/>
                <a:ea typeface="MS Mincho"/>
                <a:cs typeface="Times New Roman"/>
              </a:rPr>
              <a:t>aDoor.Symbol</a:t>
            </a:r>
            <a:r>
              <a:rPr lang="en-US" sz="1600" b="1" dirty="0" smtClean="0">
                <a:latin typeface="Courier New"/>
                <a:ea typeface="MS Mincho"/>
                <a:cs typeface="Times New Roman"/>
              </a:rPr>
              <a:t> = </a:t>
            </a:r>
            <a:r>
              <a:rPr lang="en-US" sz="1600" b="1" dirty="0" err="1" smtClean="0">
                <a:latin typeface="Courier New"/>
                <a:ea typeface="MS Mincho"/>
                <a:cs typeface="Times New Roman"/>
              </a:rPr>
              <a:t>newDoorType</a:t>
            </a:r>
            <a:endParaRPr lang="en-US" sz="1600" b="1" dirty="0" smtClean="0">
              <a:latin typeface="Calibri"/>
              <a:ea typeface="MS Mincho"/>
              <a:cs typeface="Times New Roman"/>
            </a:endParaRPr>
          </a:p>
          <a:p>
            <a:pPr marL="0" marR="0">
              <a:lnSpc>
                <a:spcPct val="115000"/>
              </a:lnSpc>
              <a:spcBef>
                <a:spcPts val="0"/>
              </a:spcBef>
              <a:spcAft>
                <a:spcPts val="0"/>
              </a:spcAft>
            </a:pPr>
            <a:r>
              <a:rPr lang="en-US" sz="1600" dirty="0" smtClean="0">
                <a:latin typeface="Calibri"/>
                <a:ea typeface="MS Mincho"/>
                <a:cs typeface="Times New Roman"/>
              </a:rPr>
              <a:t>&lt;/VB.NET&gt;</a:t>
            </a:r>
          </a:p>
        </p:txBody>
      </p:sp>
      <p:sp>
        <p:nvSpPr>
          <p:cNvPr id="6" name="TextBox 5"/>
          <p:cNvSpPr txBox="1"/>
          <p:nvPr/>
        </p:nvSpPr>
        <p:spPr>
          <a:xfrm>
            <a:off x="528637" y="8041785"/>
            <a:ext cx="11811000" cy="12249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smtClean="0">
                <a:latin typeface="Calibri"/>
                <a:ea typeface="MS Mincho"/>
                <a:cs typeface="Times New Roman"/>
              </a:rPr>
              <a:t>&lt;VB.NET&gt; </a:t>
            </a:r>
          </a:p>
          <a:p>
            <a:pPr marL="0" marR="0">
              <a:lnSpc>
                <a:spcPct val="115000"/>
              </a:lnSpc>
              <a:spcBef>
                <a:spcPts val="0"/>
              </a:spcBef>
              <a:spcAft>
                <a:spcPts val="0"/>
              </a:spcAft>
            </a:pPr>
            <a:r>
              <a:rPr lang="en-US" sz="1600" dirty="0" smtClean="0">
                <a:solidFill>
                  <a:srgbClr val="008000"/>
                </a:solidFill>
                <a:latin typeface="Courier New"/>
                <a:ea typeface="MS Mincho"/>
                <a:cs typeface="Times New Roman"/>
              </a:rPr>
              <a:t>    ''  or use a general way: </a:t>
            </a:r>
            <a:r>
              <a:rPr lang="en-US" sz="1600" dirty="0" err="1" smtClean="0">
                <a:solidFill>
                  <a:srgbClr val="008000"/>
                </a:solidFill>
                <a:latin typeface="Courier New"/>
                <a:ea typeface="MS Mincho"/>
                <a:cs typeface="Times New Roman"/>
              </a:rPr>
              <a:t>ChangeTypeId</a:t>
            </a:r>
            <a:endParaRPr lang="en-US" sz="1600"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     </a:t>
            </a:r>
            <a:r>
              <a:rPr lang="en-US" sz="1600" b="1" dirty="0" err="1" smtClean="0">
                <a:latin typeface="Courier New"/>
                <a:ea typeface="MS Mincho"/>
                <a:cs typeface="Times New Roman"/>
              </a:rPr>
              <a:t>aDoor.ChangeTypeId</a:t>
            </a:r>
            <a:r>
              <a:rPr lang="en-US" sz="1600" b="1" dirty="0" smtClean="0">
                <a:latin typeface="Courier New"/>
                <a:ea typeface="MS Mincho"/>
                <a:cs typeface="Times New Roman"/>
              </a:rPr>
              <a:t>(</a:t>
            </a:r>
            <a:r>
              <a:rPr lang="en-US" sz="1600" b="1" dirty="0" err="1" smtClean="0">
                <a:latin typeface="Courier New"/>
                <a:ea typeface="MS Mincho"/>
                <a:cs typeface="Times New Roman"/>
              </a:rPr>
              <a:t>newDoorType.Id</a:t>
            </a:r>
            <a:r>
              <a:rPr lang="en-US" sz="1600" b="1" dirty="0" smtClean="0">
                <a:latin typeface="Courier New"/>
                <a:ea typeface="MS Mincho"/>
                <a:cs typeface="Times New Roman"/>
              </a:rPr>
              <a:t>)</a:t>
            </a:r>
            <a:endParaRPr lang="en-US" sz="1600" b="1" dirty="0">
              <a:latin typeface="Courier New"/>
              <a:ea typeface="MS Mincho"/>
              <a:cs typeface="Times New Roman"/>
            </a:endParaRPr>
          </a:p>
          <a:p>
            <a:pPr marL="0" marR="0">
              <a:lnSpc>
                <a:spcPct val="115000"/>
              </a:lnSpc>
              <a:spcBef>
                <a:spcPts val="0"/>
              </a:spcBef>
              <a:spcAft>
                <a:spcPts val="0"/>
              </a:spcAft>
            </a:pPr>
            <a:r>
              <a:rPr lang="en-US" sz="16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in changes in a model geometry and you need to access to the updated geometry, the graphics need to be regenerated. </a:t>
            </a:r>
          </a:p>
          <a:p>
            <a:endParaRPr lang="en-US" dirty="0" smtClean="0"/>
          </a:p>
          <a:p>
            <a:r>
              <a:rPr lang="en-US" dirty="0" smtClean="0"/>
              <a:t>You can control this by calling </a:t>
            </a:r>
            <a:r>
              <a:rPr lang="en-US" dirty="0" err="1" smtClean="0"/>
              <a:t>Document.Regenerate</a:t>
            </a:r>
            <a:r>
              <a:rPr lang="en-US" dirty="0" smtClean="0"/>
              <a:t>()</a:t>
            </a:r>
          </a:p>
          <a:p>
            <a:endParaRPr lang="en-US" dirty="0" smtClean="0"/>
          </a:p>
          <a:p>
            <a:endParaRPr lang="en-US" dirty="0" smtClean="0"/>
          </a:p>
          <a:p>
            <a:endParaRPr lang="en-US" dirty="0" smtClean="0"/>
          </a:p>
          <a:p>
            <a:endParaRPr lang="en-US" dirty="0" smtClean="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a:xfrm>
            <a:off x="593725" y="1677987"/>
            <a:ext cx="11762080" cy="4191000"/>
          </a:xfrm>
        </p:spPr>
        <p:txBody>
          <a:bodyPr/>
          <a:lstStyle/>
          <a:p>
            <a:r>
              <a:rPr lang="en-GB" dirty="0" smtClean="0"/>
              <a:t>Documentation</a:t>
            </a:r>
          </a:p>
          <a:p>
            <a:pPr lvl="1"/>
            <a:r>
              <a:rPr lang="en-GB" sz="2400" dirty="0" smtClean="0"/>
              <a:t>SamplesReadMe.htm</a:t>
            </a:r>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SDKSamples20xx.sln</a:t>
            </a:r>
          </a:p>
          <a:p>
            <a:r>
              <a:rPr lang="en-US" dirty="0" smtClean="0"/>
              <a:t>And the samples themselves!</a:t>
            </a:r>
            <a:endParaRPr lang="en-GB" dirty="0" smtClean="0"/>
          </a:p>
          <a:p>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5183186"/>
            <a:ext cx="9677400" cy="345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a:t>NewBoundingBoxXYZ</a:t>
            </a:r>
            <a:r>
              <a:rPr lang="en-US" sz="2800" dirty="0"/>
              <a:t>()</a:t>
            </a:r>
            <a:endParaRPr lang="en-US" sz="2800" dirty="0" smtClean="0"/>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NewFamilyInstance</a:t>
            </a:r>
            <a:r>
              <a:rPr lang="en-US" sz="2800" dirty="0" smtClean="0"/>
              <a:t>() </a:t>
            </a:r>
          </a:p>
          <a:p>
            <a:pPr lvl="2">
              <a:buNone/>
            </a:pPr>
            <a:r>
              <a:rPr lang="en-US" sz="2800" dirty="0" smtClean="0"/>
              <a:t>Use static Create methods  e.g., </a:t>
            </a:r>
            <a:r>
              <a:rPr lang="en-US" sz="2800" dirty="0" err="1" smtClean="0"/>
              <a:t>Wall.Create</a:t>
            </a:r>
            <a:r>
              <a:rPr lang="en-US" sz="2800" dirty="0" smtClean="0"/>
              <a:t>(doc, …)</a:t>
            </a:r>
          </a:p>
          <a:p>
            <a:pPr lvl="2">
              <a:buNone/>
            </a:pPr>
            <a:endParaRPr lang="en-US" sz="2800" dirty="0" smtClean="0"/>
          </a:p>
          <a:p>
            <a:pPr lvl="2">
              <a:buNone/>
            </a:pPr>
            <a:endParaRPr lang="en-US" dirty="0" smtClean="0"/>
          </a:p>
          <a:p>
            <a:r>
              <a:rPr lang="en-US" dirty="0" smtClean="0"/>
              <a:t>Multiple overloaded methods, </a:t>
            </a:r>
          </a:p>
          <a:p>
            <a:r>
              <a:rPr lang="en-US" dirty="0" smtClean="0"/>
              <a:t>each for a specific condition </a:t>
            </a:r>
          </a:p>
          <a:p>
            <a:r>
              <a:rPr lang="en-US" dirty="0" smtClean="0"/>
              <a:t>and/or apply only certain </a:t>
            </a:r>
          </a:p>
          <a:p>
            <a:r>
              <a:rPr lang="en-US" dirty="0" smtClean="0"/>
              <a:t>types of elements. </a:t>
            </a:r>
          </a:p>
          <a:p>
            <a:r>
              <a:rPr lang="en-US" sz="2800" dirty="0" smtClean="0"/>
              <a:t>e.g., 5 </a:t>
            </a:r>
            <a:r>
              <a:rPr lang="en-US" sz="2800" dirty="0" err="1" smtClean="0"/>
              <a:t>Wall.Create</a:t>
            </a:r>
            <a:r>
              <a:rPr lang="en-US" sz="2800" dirty="0" smtClean="0"/>
              <a:t>(), </a:t>
            </a:r>
          </a:p>
          <a:p>
            <a:r>
              <a:rPr lang="en-US" sz="2800" dirty="0" smtClean="0"/>
              <a:t>9 </a:t>
            </a:r>
            <a:r>
              <a:rPr lang="en-US" sz="2800" dirty="0" err="1" smtClean="0"/>
              <a:t>NewFamilyInstance</a:t>
            </a:r>
            <a:r>
              <a:rPr lang="en-US" sz="2800" dirty="0" smtClean="0"/>
              <a:t>()</a:t>
            </a:r>
          </a:p>
          <a:p>
            <a:pPr lvl="1">
              <a:buNone/>
            </a:pPr>
            <a:r>
              <a:rPr lang="en-US" dirty="0" smtClean="0"/>
              <a:t>cf. </a:t>
            </a:r>
            <a:r>
              <a:rPr lang="en-US" dirty="0" err="1" smtClean="0">
                <a:hlinkClick r:id="rId3"/>
              </a:rPr>
              <a:t>Dev</a:t>
            </a:r>
            <a:r>
              <a:rPr lang="en-US" dirty="0" smtClean="0">
                <a:hlinkClick r:id="rId3"/>
              </a:rPr>
              <a:t> Guide</a:t>
            </a:r>
            <a:endParaRPr lang="en-US" dirty="0"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Wall.</a:t>
            </a:r>
            <a:r>
              <a:rPr lang="en-US" sz="1800" b="1" dirty="0" err="1" smtClean="0">
                <a:latin typeface="Courier New"/>
                <a:ea typeface="MS Mincho"/>
                <a:cs typeface="Times New Roman"/>
              </a:rPr>
              <a:t>Create</a:t>
            </a:r>
            <a:r>
              <a:rPr lang="en-US" sz="1800" dirty="0" smtClean="0">
                <a:latin typeface="Courier New"/>
                <a:ea typeface="MS Mincho"/>
                <a:cs typeface="Times New Roman"/>
              </a:rPr>
              <a:t>(</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smtClean="0"/>
              <a:t>Exercises</a:t>
            </a:r>
            <a:endParaRPr lang="en-US" dirty="0" smtClean="0"/>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 Additional Lab Exercises</a:t>
            </a:r>
            <a:endParaRPr lang="en-US" dirty="0"/>
          </a:p>
        </p:txBody>
      </p:sp>
      <p:sp>
        <p:nvSpPr>
          <p:cNvPr id="3" name="Content Placeholder 2"/>
          <p:cNvSpPr>
            <a:spLocks noGrp="1"/>
          </p:cNvSpPr>
          <p:nvPr>
            <p:ph idx="1"/>
          </p:nvPr>
        </p:nvSpPr>
        <p:spPr/>
        <p:txBody>
          <a:bodyPr/>
          <a:lstStyle/>
          <a:p>
            <a:r>
              <a:rPr lang="en-US" dirty="0" smtClean="0"/>
              <a:t>If interested, work on additional labs:</a:t>
            </a:r>
          </a:p>
          <a:p>
            <a:pPr lvl="1"/>
            <a:r>
              <a:rPr lang="en-US" b="1" dirty="0" smtClean="0"/>
              <a:t>Extensible Storage Lab </a:t>
            </a:r>
            <a:r>
              <a:rPr lang="en-US" dirty="0" smtClean="0"/>
              <a:t>– Learn to add custom data to Revit element</a:t>
            </a:r>
          </a:p>
          <a:p>
            <a:pPr lvl="1"/>
            <a:r>
              <a:rPr lang="en-US" b="1" dirty="0" smtClean="0"/>
              <a:t>Shared Parameter Lab </a:t>
            </a:r>
            <a:r>
              <a:rPr lang="en-US" dirty="0" smtClean="0"/>
              <a:t>– Learn to create shared parameters</a:t>
            </a:r>
          </a:p>
        </p:txBody>
      </p:sp>
    </p:spTree>
    <p:extLst>
      <p:ext uri="{BB962C8B-B14F-4D97-AF65-F5344CB8AC3E}">
        <p14:creationId xmlns:p14="http://schemas.microsoft.com/office/powerpoint/2010/main" val="1375153639"/>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Thank you!</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66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a:xfrm>
            <a:off x="593724" y="1754187"/>
            <a:ext cx="12417425" cy="7086600"/>
          </a:xfrm>
        </p:spPr>
        <p:txBody>
          <a:bodyPr/>
          <a:lstStyle/>
          <a:p>
            <a:pPr>
              <a:buNone/>
            </a:pPr>
            <a:r>
              <a:rPr lang="en-GB" dirty="0" smtClean="0"/>
              <a:t>1. External command</a:t>
            </a:r>
          </a:p>
          <a:p>
            <a:pPr lvl="1"/>
            <a:r>
              <a:rPr lang="en-GB" sz="2400" dirty="0" smtClean="0"/>
              <a:t>Implement </a:t>
            </a:r>
            <a:r>
              <a:rPr lang="en-GB" sz="2400" dirty="0" err="1" smtClean="0"/>
              <a:t>IExternalCommand</a:t>
            </a:r>
            <a:r>
              <a:rPr lang="en-GB" sz="2400" dirty="0" smtClean="0"/>
              <a:t>; install an add-in manifest</a:t>
            </a:r>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r>
              <a:rPr lang="en-GB" sz="2400" dirty="0" smtClean="0"/>
              <a:t>; install an add-in manifest</a:t>
            </a:r>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can invoke external commands</a:t>
            </a:r>
            <a:br>
              <a:rPr lang="en-GB" sz="2400" dirty="0" smtClean="0"/>
            </a:br>
            <a:endParaRPr lang="en-GB" sz="2400" dirty="0" smtClean="0"/>
          </a:p>
          <a:p>
            <a:pPr>
              <a:buNone/>
            </a:pPr>
            <a:r>
              <a:rPr lang="en-US" dirty="0" smtClean="0"/>
              <a:t>3. </a:t>
            </a:r>
            <a:r>
              <a:rPr lang="en-US" dirty="0" err="1" smtClean="0"/>
              <a:t>SharpDevelop</a:t>
            </a:r>
            <a:r>
              <a:rPr lang="en-US" dirty="0" smtClean="0"/>
              <a:t> macro </a:t>
            </a:r>
            <a:r>
              <a:rPr lang="en-US" sz="2400" baseline="30000" dirty="0" smtClean="0"/>
              <a:t>*) </a:t>
            </a:r>
            <a:r>
              <a:rPr lang="en-US" sz="2400" dirty="0" smtClean="0"/>
              <a:t>not today’s focus</a:t>
            </a:r>
            <a:endParaRPr lang="en-GB" dirty="0" smtClean="0"/>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dirty="0" smtClean="0"/>
              <a:t>.NET API</a:t>
            </a:r>
          </a:p>
          <a:p>
            <a:pPr lvl="1"/>
            <a:r>
              <a:rPr lang="en-GB" dirty="0" smtClean="0"/>
              <a:t>.NET Framework 4.5</a:t>
            </a:r>
          </a:p>
          <a:p>
            <a:pPr lvl="1"/>
            <a:r>
              <a:rPr lang="en-GB" dirty="0" smtClean="0"/>
              <a:t>Microsoft Visual Studio 2012</a:t>
            </a:r>
          </a:p>
          <a:p>
            <a:pPr lvl="1"/>
            <a:r>
              <a:rPr lang="en-GB" dirty="0" smtClean="0"/>
              <a:t>C# or VB.NET, managed C++, any .NET compliant language</a:t>
            </a:r>
          </a:p>
          <a:p>
            <a:pPr lvl="1"/>
            <a:r>
              <a:rPr lang="en-GB" dirty="0" smtClean="0"/>
              <a:t>Class library </a:t>
            </a:r>
          </a:p>
          <a:p>
            <a:pPr lvl="1"/>
            <a:r>
              <a:rPr lang="en-GB" dirty="0" smtClean="0"/>
              <a:t>References</a:t>
            </a:r>
          </a:p>
          <a:p>
            <a:pPr lvl="2"/>
            <a:r>
              <a:rPr lang="en-GB" dirty="0" smtClean="0"/>
              <a:t>&lt;</a:t>
            </a:r>
            <a:r>
              <a:rPr lang="en-GB" dirty="0" err="1" smtClean="0"/>
              <a:t>revit</a:t>
            </a:r>
            <a:r>
              <a:rPr lang="en-GB" dirty="0" smtClean="0"/>
              <a:t> install folder&gt;\Program\RevitAPI.dll</a:t>
            </a:r>
          </a:p>
          <a:p>
            <a:pPr lvl="2"/>
            <a:r>
              <a:rPr lang="en-GB" dirty="0" smtClean="0"/>
              <a:t>&lt;</a:t>
            </a:r>
            <a:r>
              <a:rPr lang="en-GB" dirty="0" err="1" smtClean="0"/>
              <a:t>revit</a:t>
            </a:r>
            <a:r>
              <a:rPr lang="en-GB" dirty="0" smtClean="0"/>
              <a:t> install folder&gt;\Program\RevitAPIUI.dll</a:t>
            </a:r>
          </a:p>
          <a:p>
            <a:pPr lvl="2"/>
            <a:r>
              <a:rPr lang="en-GB" dirty="0" smtClean="0"/>
              <a:t>Remember to set 'Copy Local' to False</a:t>
            </a:r>
            <a:br>
              <a:rPr lang="en-GB" dirty="0" smtClean="0"/>
            </a:br>
            <a:endParaRPr lang="en-GB"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purl.org/dc/dcmitype/"/>
    <ds:schemaRef ds:uri="f53a3603-67ad-45e2-accf-d44f8756b321"/>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c8bab806-ca78-4cad-94f6-48e563f76e95"/>
    <ds:schemaRef ds:uri="http://schemas.microsoft.com/office/2006/metadata/propertie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5449</Words>
  <Application>Microsoft Office PowerPoint</Application>
  <PresentationFormat>ユーザー設定</PresentationFormat>
  <Paragraphs>1248</Paragraphs>
  <Slides>76</Slides>
  <Notes>41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76</vt:i4>
      </vt:variant>
    </vt:vector>
  </HeadingPairs>
  <TitlesOfParts>
    <vt:vector size="90" baseType="lpstr">
      <vt:lpstr>Gill Sans</vt:lpstr>
      <vt:lpstr>Lucida Grande</vt:lpstr>
      <vt:lpstr>ＭＳ Ｐゴシック</vt:lpstr>
      <vt:lpstr>MS Mincho</vt:lpstr>
      <vt:lpstr>ヒラギノ角ゴ Pro W3</vt:lpstr>
      <vt:lpstr>ヒラギノ角ゴ Pro W6</vt:lpstr>
      <vt:lpstr>Arial</vt:lpstr>
      <vt:lpstr>Calibri</vt:lpstr>
      <vt:lpstr>Courier New</vt:lpstr>
      <vt:lpstr>Frutiger Next LT W1G</vt:lpstr>
      <vt:lpstr>Helvetica</vt:lpstr>
      <vt:lpstr>Times New Roman</vt:lpstr>
      <vt:lpstr>Wingdings</vt:lpstr>
      <vt:lpstr>1_ADSK_White</vt:lpstr>
      <vt:lpstr>Introduction to Revit Programming Database Fundamentals  </vt:lpstr>
      <vt:lpstr>Agenda</vt:lpstr>
      <vt:lpstr>Overview</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2016-07-15T02:40:11Z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