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3" r:id="rId4"/>
  </p:sldMasterIdLst>
  <p:notesMasterIdLst>
    <p:notesMasterId r:id="rId38"/>
  </p:notesMasterIdLst>
  <p:handoutMasterIdLst>
    <p:handoutMasterId r:id="rId39"/>
  </p:handoutMasterIdLst>
  <p:sldIdLst>
    <p:sldId id="314" r:id="rId5"/>
    <p:sldId id="361" r:id="rId6"/>
    <p:sldId id="352" r:id="rId7"/>
    <p:sldId id="330" r:id="rId8"/>
    <p:sldId id="331" r:id="rId9"/>
    <p:sldId id="332" r:id="rId10"/>
    <p:sldId id="334" r:id="rId11"/>
    <p:sldId id="343" r:id="rId12"/>
    <p:sldId id="346" r:id="rId13"/>
    <p:sldId id="339" r:id="rId14"/>
    <p:sldId id="340" r:id="rId15"/>
    <p:sldId id="341" r:id="rId16"/>
    <p:sldId id="344" r:id="rId17"/>
    <p:sldId id="350" r:id="rId18"/>
    <p:sldId id="347" r:id="rId19"/>
    <p:sldId id="317" r:id="rId20"/>
    <p:sldId id="320" r:id="rId21"/>
    <p:sldId id="319" r:id="rId22"/>
    <p:sldId id="349" r:id="rId23"/>
    <p:sldId id="348" r:id="rId24"/>
    <p:sldId id="323" r:id="rId25"/>
    <p:sldId id="325" r:id="rId26"/>
    <p:sldId id="351" r:id="rId27"/>
    <p:sldId id="327" r:id="rId28"/>
    <p:sldId id="322" r:id="rId29"/>
    <p:sldId id="335" r:id="rId30"/>
    <p:sldId id="336" r:id="rId31"/>
    <p:sldId id="337" r:id="rId32"/>
    <p:sldId id="357" r:id="rId33"/>
    <p:sldId id="360" r:id="rId34"/>
    <p:sldId id="356" r:id="rId35"/>
    <p:sldId id="354" r:id="rId36"/>
    <p:sldId id="362" r:id="rId37"/>
  </p:sldIdLst>
  <p:sldSz cx="13011150" cy="9756775"/>
  <p:notesSz cx="7019925" cy="9305925"/>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3073">
          <p15:clr>
            <a:srgbClr val="A4A3A4"/>
          </p15:clr>
        </p15:guide>
        <p15:guide id="2" pos="4098">
          <p15:clr>
            <a:srgbClr val="A4A3A4"/>
          </p15:clr>
        </p15:guide>
      </p15:sldGuideLst>
    </p:ext>
    <p:ext uri="{2D200454-40CA-4A62-9FC3-DE9A4176ACB9}">
      <p15:notesGuideLst xmlns:p15="http://schemas.microsoft.com/office/powerpoint/2012/main">
        <p15:guide id="1" orient="horz" pos="2931">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5C5"/>
    <a:srgbClr val="EE0066"/>
    <a:srgbClr val="118888"/>
    <a:srgbClr val="77BB11"/>
    <a:srgbClr val="004282"/>
    <a:srgbClr val="7F7F7F"/>
    <a:srgbClr val="FFAA00"/>
    <a:srgbClr val="EE5500"/>
    <a:srgbClr val="DD0000"/>
    <a:srgbClr val="FF4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7" autoAdjust="0"/>
    <p:restoredTop sz="80114" autoAdjust="0"/>
  </p:normalViewPr>
  <p:slideViewPr>
    <p:cSldViewPr>
      <p:cViewPr varScale="1">
        <p:scale>
          <a:sx n="33" d="100"/>
          <a:sy n="33" d="100"/>
        </p:scale>
        <p:origin x="1818" y="42"/>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p:cViewPr varScale="1">
        <p:scale>
          <a:sx n="67" d="100"/>
          <a:sy n="67" d="100"/>
        </p:scale>
        <p:origin x="-3516" y="-120"/>
      </p:cViewPr>
      <p:guideLst>
        <p:guide orient="horz" pos="2931"/>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36" cy="465241"/>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976082" y="0"/>
            <a:ext cx="3042740" cy="465241"/>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7/14/2016</a:t>
            </a:fld>
            <a:endParaRPr lang="en-US"/>
          </a:p>
        </p:txBody>
      </p:sp>
      <p:sp>
        <p:nvSpPr>
          <p:cNvPr id="4" name="Footer Placeholder 3"/>
          <p:cNvSpPr>
            <a:spLocks noGrp="1"/>
          </p:cNvSpPr>
          <p:nvPr>
            <p:ph type="ftr" sz="quarter" idx="2"/>
          </p:nvPr>
        </p:nvSpPr>
        <p:spPr>
          <a:xfrm>
            <a:off x="0" y="8838474"/>
            <a:ext cx="3041636" cy="466346"/>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976082" y="8838474"/>
            <a:ext cx="3042740" cy="466346"/>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2629519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36" cy="465241"/>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976082" y="0"/>
            <a:ext cx="3042740" cy="465241"/>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7/14/2016</a:t>
            </a:fld>
            <a:endParaRPr lang="en-US"/>
          </a:p>
        </p:txBody>
      </p:sp>
      <p:sp>
        <p:nvSpPr>
          <p:cNvPr id="4" name="Slide Image Placeholder 3"/>
          <p:cNvSpPr>
            <a:spLocks noGrp="1" noRot="1" noChangeAspect="1"/>
          </p:cNvSpPr>
          <p:nvPr>
            <p:ph type="sldImg" idx="2"/>
          </p:nvPr>
        </p:nvSpPr>
        <p:spPr>
          <a:xfrm>
            <a:off x="1763713" y="776288"/>
            <a:ext cx="3492500" cy="2617787"/>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701662" y="3721928"/>
            <a:ext cx="5616602" cy="488558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838474"/>
            <a:ext cx="3041636" cy="466346"/>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976082" y="8838474"/>
            <a:ext cx="3042740" cy="466346"/>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85996574"/>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extLst>
      <p:ext uri="{BB962C8B-B14F-4D97-AF65-F5344CB8AC3E}">
        <p14:creationId xmlns:p14="http://schemas.microsoft.com/office/powerpoint/2010/main" val="1139894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Selection class has methods for allowing the user to select objects (single or multiple selection) or even a point on screen. This allows the user to select one or more Elements (or other objects, such as an edge or a face) using the cursor and then returns control to your application. These functions do not automatically add the new selection to the active selection collection.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PickObject</a:t>
            </a:r>
            <a:r>
              <a:rPr lang="en-US" sz="1100" kern="1200" baseline="0" dirty="0" smtClean="0">
                <a:solidFill>
                  <a:schemeClr val="tx1"/>
                </a:solidFill>
                <a:latin typeface="+mn-lt"/>
                <a:ea typeface="+mn-ea"/>
                <a:cs typeface="+mn-cs"/>
              </a:rPr>
              <a:t>() method prompts the user to select an object in the Revit model. </a:t>
            </a: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PickObjects</a:t>
            </a:r>
            <a:r>
              <a:rPr lang="en-US" sz="1100" kern="1200" baseline="0" dirty="0" smtClean="0">
                <a:solidFill>
                  <a:schemeClr val="tx1"/>
                </a:solidFill>
                <a:latin typeface="+mn-lt"/>
                <a:ea typeface="+mn-ea"/>
                <a:cs typeface="+mn-cs"/>
              </a:rPr>
              <a:t>() method prompts the user to select multiple objects in the Revit model. </a:t>
            </a: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PickElementsByRectangle</a:t>
            </a:r>
            <a:r>
              <a:rPr lang="en-US" sz="1100" kern="1200" baseline="0" dirty="0" smtClean="0">
                <a:solidFill>
                  <a:schemeClr val="tx1"/>
                </a:solidFill>
                <a:latin typeface="+mn-lt"/>
                <a:ea typeface="+mn-ea"/>
                <a:cs typeface="+mn-cs"/>
              </a:rPr>
              <a:t>() method prompts the user to select multiple elements using a rectangle, what is often also known as box select. </a:t>
            </a: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PickPoint</a:t>
            </a:r>
            <a:r>
              <a:rPr lang="en-US" sz="1100" kern="1200" baseline="0" dirty="0" smtClean="0">
                <a:solidFill>
                  <a:schemeClr val="tx1"/>
                </a:solidFill>
                <a:latin typeface="+mn-lt"/>
                <a:ea typeface="+mn-ea"/>
                <a:cs typeface="+mn-cs"/>
              </a:rPr>
              <a:t>() method prompts the user to pick a point in the active sketch plane and this returns the XYZ value corresponding to the picked point. </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a:p>
        </p:txBody>
      </p:sp>
    </p:spTree>
    <p:extLst>
      <p:ext uri="{BB962C8B-B14F-4D97-AF65-F5344CB8AC3E}">
        <p14:creationId xmlns:p14="http://schemas.microsoft.com/office/powerpoint/2010/main" val="995927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type of object to be selected is specified when calling </a:t>
            </a:r>
            <a:r>
              <a:rPr lang="en-US" sz="1100" kern="1200" baseline="0" dirty="0" err="1" smtClean="0">
                <a:solidFill>
                  <a:schemeClr val="tx1"/>
                </a:solidFill>
                <a:latin typeface="+mn-lt"/>
                <a:ea typeface="+mn-ea"/>
                <a:cs typeface="+mn-cs"/>
              </a:rPr>
              <a:t>PickObject</a:t>
            </a:r>
            <a:r>
              <a:rPr lang="en-US" sz="1100" kern="1200" baseline="0" dirty="0" smtClean="0">
                <a:solidFill>
                  <a:schemeClr val="tx1"/>
                </a:solidFill>
                <a:latin typeface="+mn-lt"/>
                <a:ea typeface="+mn-ea"/>
                <a:cs typeface="+mn-cs"/>
              </a:rPr>
              <a:t>() or </a:t>
            </a:r>
            <a:r>
              <a:rPr lang="en-US" sz="1100" kern="1200" baseline="0" dirty="0" err="1" smtClean="0">
                <a:solidFill>
                  <a:schemeClr val="tx1"/>
                </a:solidFill>
                <a:latin typeface="+mn-lt"/>
                <a:ea typeface="+mn-ea"/>
                <a:cs typeface="+mn-cs"/>
              </a:rPr>
              <a:t>PickObjects</a:t>
            </a:r>
            <a:r>
              <a:rPr lang="en-US" sz="1100" kern="1200" baseline="0" dirty="0" smtClean="0">
                <a:solidFill>
                  <a:schemeClr val="tx1"/>
                </a:solidFill>
                <a:latin typeface="+mn-lt"/>
                <a:ea typeface="+mn-ea"/>
                <a:cs typeface="+mn-cs"/>
              </a:rPr>
              <a:t>. Types of objects that can be specified are: Element, </a:t>
            </a:r>
            <a:r>
              <a:rPr lang="en-US" sz="1100" kern="1200" baseline="0" dirty="0" err="1" smtClean="0">
                <a:solidFill>
                  <a:schemeClr val="tx1"/>
                </a:solidFill>
                <a:latin typeface="+mn-lt"/>
                <a:ea typeface="+mn-ea"/>
                <a:cs typeface="+mn-cs"/>
              </a:rPr>
              <a:t>PointOnElement</a:t>
            </a:r>
            <a:r>
              <a:rPr lang="en-US" sz="1100" kern="1200" baseline="0" dirty="0" smtClean="0">
                <a:solidFill>
                  <a:schemeClr val="tx1"/>
                </a:solidFill>
                <a:latin typeface="+mn-lt"/>
                <a:ea typeface="+mn-ea"/>
                <a:cs typeface="+mn-cs"/>
              </a:rPr>
              <a:t>, Edge or Face.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We can also add custom status messages to the pick functions prompting users on what needs to be selected or picked. This is done using the </a:t>
            </a:r>
            <a:r>
              <a:rPr lang="en-US" sz="1100" kern="1200" baseline="0" dirty="0" err="1" smtClean="0">
                <a:solidFill>
                  <a:schemeClr val="tx1"/>
                </a:solidFill>
                <a:latin typeface="+mn-lt"/>
                <a:ea typeface="+mn-ea"/>
                <a:cs typeface="+mn-cs"/>
              </a:rPr>
              <a:t>StatusbarTip</a:t>
            </a:r>
            <a:r>
              <a:rPr lang="en-US" sz="1100" kern="1200" baseline="0" dirty="0" smtClean="0">
                <a:solidFill>
                  <a:schemeClr val="tx1"/>
                </a:solidFill>
                <a:latin typeface="+mn-lt"/>
                <a:ea typeface="+mn-ea"/>
                <a:cs typeface="+mn-cs"/>
              </a:rPr>
              <a:t>. Each of the Pick functions has an overload that has a String parameter in which a custom status message can be provided. </a:t>
            </a:r>
            <a:endParaRPr lang="en-US" sz="1100" dirty="0" smtClean="0"/>
          </a:p>
          <a:p>
            <a:endParaRPr lang="en-US" sz="1100" dirty="0" smtClean="0"/>
          </a:p>
          <a:p>
            <a:r>
              <a:rPr lang="en-US" sz="1100" dirty="0" smtClean="0"/>
              <a:t>With this</a:t>
            </a:r>
            <a:r>
              <a:rPr lang="en-US" sz="1100" baseline="0" dirty="0" smtClean="0"/>
              <a:t> API, we also have the ability to define the snap settings (or types) during selection. </a:t>
            </a:r>
            <a:r>
              <a:rPr lang="en-US" sz="1100" dirty="0" err="1" smtClean="0"/>
              <a:t>PickPoint</a:t>
            </a:r>
            <a:r>
              <a:rPr lang="en-US" sz="1100" dirty="0" smtClean="0"/>
              <a:t>()</a:t>
            </a:r>
            <a:r>
              <a:rPr lang="en-US" sz="1100" baseline="0" dirty="0" smtClean="0"/>
              <a:t> method also has 2 overloads with </a:t>
            </a:r>
            <a:r>
              <a:rPr lang="en-US" sz="1100" baseline="0" dirty="0" err="1" smtClean="0"/>
              <a:t>ObjectSnapTypes</a:t>
            </a:r>
            <a:r>
              <a:rPr lang="en-US" sz="1100" baseline="0" dirty="0" smtClean="0"/>
              <a:t> parameter which is used to specify the snap types used for selection. </a:t>
            </a:r>
          </a:p>
          <a:p>
            <a:endParaRPr lang="en-US" sz="1100" baseline="0" dirty="0" smtClean="0"/>
          </a:p>
          <a:p>
            <a:r>
              <a:rPr lang="en-US" sz="1100" dirty="0" smtClean="0"/>
              <a:t>We can also set the active work-plane with</a:t>
            </a:r>
            <a:r>
              <a:rPr lang="en-US" sz="1100" baseline="0" dirty="0" smtClean="0"/>
              <a:t> the </a:t>
            </a:r>
            <a:r>
              <a:rPr lang="en-US" sz="1100" baseline="0" dirty="0" err="1" smtClean="0"/>
              <a:t>View.SketchPlane</a:t>
            </a:r>
            <a:r>
              <a:rPr lang="en-US" sz="1100" baseline="0" dirty="0" smtClean="0"/>
              <a:t>() </a:t>
            </a:r>
            <a:r>
              <a:rPr lang="en-US" sz="1100" dirty="0" smtClean="0"/>
              <a:t>so that we have control on the point </a:t>
            </a:r>
            <a:r>
              <a:rPr lang="en-US" sz="1100" smtClean="0"/>
              <a:t>that we are </a:t>
            </a:r>
            <a:r>
              <a:rPr lang="en-US" sz="1100" dirty="0" smtClean="0"/>
              <a:t>having the user select,</a:t>
            </a:r>
            <a:r>
              <a:rPr lang="en-US" sz="1100" baseline="0" dirty="0" smtClean="0"/>
              <a:t> thus, enhancing the UI experience using the API.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extLst>
      <p:ext uri="{BB962C8B-B14F-4D97-AF65-F5344CB8AC3E}">
        <p14:creationId xmlns:p14="http://schemas.microsoft.com/office/powerpoint/2010/main" val="1850715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user selection API allows API users to filter objects during the selection. The element or object selection – single and multiple selection methods, all have overloads that take an </a:t>
            </a:r>
            <a:r>
              <a:rPr lang="en-US" sz="1100" kern="1200" baseline="0" dirty="0" err="1" smtClean="0">
                <a:solidFill>
                  <a:schemeClr val="tx1"/>
                </a:solidFill>
                <a:latin typeface="+mn-lt"/>
                <a:ea typeface="+mn-ea"/>
                <a:cs typeface="+mn-cs"/>
              </a:rPr>
              <a:t>ISelectionFilter</a:t>
            </a:r>
            <a:r>
              <a:rPr lang="en-US" sz="1100" kern="1200" baseline="0" dirty="0" smtClean="0">
                <a:solidFill>
                  <a:schemeClr val="tx1"/>
                </a:solidFill>
                <a:latin typeface="+mn-lt"/>
                <a:ea typeface="+mn-ea"/>
                <a:cs typeface="+mn-cs"/>
              </a:rPr>
              <a:t> as a parameter. And it is this </a:t>
            </a:r>
            <a:r>
              <a:rPr lang="en-US" sz="1100" kern="1200" baseline="0" dirty="0" err="1" smtClean="0">
                <a:solidFill>
                  <a:schemeClr val="tx1"/>
                </a:solidFill>
                <a:latin typeface="+mn-lt"/>
                <a:ea typeface="+mn-ea"/>
                <a:cs typeface="+mn-cs"/>
              </a:rPr>
              <a:t>ISelectionFilter</a:t>
            </a:r>
            <a:r>
              <a:rPr lang="en-US" sz="1100" kern="1200" baseline="0" dirty="0" smtClean="0">
                <a:solidFill>
                  <a:schemeClr val="tx1"/>
                </a:solidFill>
                <a:latin typeface="+mn-lt"/>
                <a:ea typeface="+mn-ea"/>
                <a:cs typeface="+mn-cs"/>
              </a:rPr>
              <a:t> interface that enables the filtration of objects during a selection operation. It has two methods that can be overridden: </a:t>
            </a:r>
            <a:r>
              <a:rPr lang="en-US" sz="1100" kern="1200" baseline="0" dirty="0" err="1" smtClean="0">
                <a:solidFill>
                  <a:schemeClr val="tx1"/>
                </a:solidFill>
                <a:latin typeface="+mn-lt"/>
                <a:ea typeface="+mn-ea"/>
                <a:cs typeface="+mn-cs"/>
              </a:rPr>
              <a:t>AllowElement</a:t>
            </a:r>
            <a:r>
              <a:rPr lang="en-US" sz="1100" kern="1200" baseline="0" dirty="0" smtClean="0">
                <a:solidFill>
                  <a:schemeClr val="tx1"/>
                </a:solidFill>
                <a:latin typeface="+mn-lt"/>
                <a:ea typeface="+mn-ea"/>
                <a:cs typeface="+mn-cs"/>
              </a:rPr>
              <a:t>() which is used to specify if an element is allowed to be selected, and </a:t>
            </a:r>
            <a:r>
              <a:rPr lang="en-US" sz="1100" kern="1200" baseline="0" dirty="0" err="1" smtClean="0">
                <a:solidFill>
                  <a:schemeClr val="tx1"/>
                </a:solidFill>
                <a:latin typeface="+mn-lt"/>
                <a:ea typeface="+mn-ea"/>
                <a:cs typeface="+mn-cs"/>
              </a:rPr>
              <a:t>AllowReference</a:t>
            </a:r>
            <a:r>
              <a:rPr lang="en-US" sz="1100" kern="1200" baseline="0" dirty="0" smtClean="0">
                <a:solidFill>
                  <a:schemeClr val="tx1"/>
                </a:solidFill>
                <a:latin typeface="+mn-lt"/>
                <a:ea typeface="+mn-ea"/>
                <a:cs typeface="+mn-cs"/>
              </a:rPr>
              <a:t>() which is used to specify if a reference to a piece of geometry is allowed to be selected.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The code snippet included in the slide demonstrates the use of </a:t>
            </a:r>
            <a:r>
              <a:rPr lang="en-US" sz="1100" kern="1200" baseline="0" dirty="0" err="1" smtClean="0">
                <a:solidFill>
                  <a:schemeClr val="tx1"/>
                </a:solidFill>
                <a:latin typeface="+mn-lt"/>
                <a:ea typeface="+mn-ea"/>
                <a:cs typeface="+mn-cs"/>
              </a:rPr>
              <a:t>ISelectionFilter</a:t>
            </a:r>
            <a:r>
              <a:rPr lang="en-US" sz="1100" kern="1200" baseline="0" dirty="0" smtClean="0">
                <a:solidFill>
                  <a:schemeClr val="tx1"/>
                </a:solidFill>
                <a:latin typeface="+mn-lt"/>
                <a:ea typeface="+mn-ea"/>
                <a:cs typeface="+mn-cs"/>
              </a:rPr>
              <a:t> to allow selection of planar faces only.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12</a:t>
            </a:fld>
            <a:endParaRPr lang="en-US"/>
          </a:p>
        </p:txBody>
      </p:sp>
    </p:spTree>
    <p:extLst>
      <p:ext uri="{BB962C8B-B14F-4D97-AF65-F5344CB8AC3E}">
        <p14:creationId xmlns:p14="http://schemas.microsoft.com/office/powerpoint/2010/main" val="3424320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13</a:t>
            </a:fld>
            <a:endParaRPr lang="en-US"/>
          </a:p>
        </p:txBody>
      </p:sp>
    </p:spTree>
    <p:extLst>
      <p:ext uri="{BB962C8B-B14F-4D97-AF65-F5344CB8AC3E}">
        <p14:creationId xmlns:p14="http://schemas.microsoft.com/office/powerpoint/2010/main" val="2026204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extLst>
      <p:ext uri="{BB962C8B-B14F-4D97-AF65-F5344CB8AC3E}">
        <p14:creationId xmlns:p14="http://schemas.microsoft.com/office/powerpoint/2010/main" val="194600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a:p>
        </p:txBody>
      </p:sp>
    </p:spTree>
    <p:extLst>
      <p:ext uri="{BB962C8B-B14F-4D97-AF65-F5344CB8AC3E}">
        <p14:creationId xmlns:p14="http://schemas.microsoft.com/office/powerpoint/2010/main" val="2606964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A </a:t>
            </a:r>
            <a:r>
              <a:rPr lang="en-US" sz="1100" kern="1200" baseline="0" dirty="0" err="1" smtClean="0">
                <a:solidFill>
                  <a:schemeClr val="tx1"/>
                </a:solidFill>
                <a:latin typeface="+mn-lt"/>
                <a:ea typeface="+mn-ea"/>
                <a:cs typeface="+mn-cs"/>
              </a:rPr>
              <a:t>TaskDialog</a:t>
            </a:r>
            <a:r>
              <a:rPr lang="en-US" sz="1100" kern="1200" baseline="0" dirty="0" smtClean="0">
                <a:solidFill>
                  <a:schemeClr val="tx1"/>
                </a:solidFill>
                <a:latin typeface="+mn-lt"/>
                <a:ea typeface="+mn-ea"/>
                <a:cs typeface="+mn-cs"/>
              </a:rPr>
              <a:t> is a modal dialog with a set of controls and is the Revit-styled alternative to a simple Windows </a:t>
            </a:r>
            <a:r>
              <a:rPr lang="en-US" sz="1100" kern="1200" baseline="0" dirty="0" err="1" smtClean="0">
                <a:solidFill>
                  <a:schemeClr val="tx1"/>
                </a:solidFill>
                <a:latin typeface="+mn-lt"/>
                <a:ea typeface="+mn-ea"/>
                <a:cs typeface="+mn-cs"/>
              </a:rPr>
              <a:t>MessageBox</a:t>
            </a:r>
            <a:r>
              <a:rPr lang="en-US" sz="1100" kern="1200" baseline="0" dirty="0" smtClean="0">
                <a:solidFill>
                  <a:schemeClr val="tx1"/>
                </a:solidFill>
                <a:latin typeface="+mn-lt"/>
                <a:ea typeface="+mn-ea"/>
                <a:cs typeface="+mn-cs"/>
              </a:rPr>
              <a:t>. It can be used to display information and receive simple input from the user. It has a common set of controls that are arranged in a standard order to assure consistent look and feel with the rest of Revit user interface.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Task dialogs cannot display other controls such as, text inputs, list boxes, combo boxes, check boxes, etc. They also only accommodate single step, single action operations; meaning a user may make a single choice and complete the task dialog operation. As a result any dialog that requires such additional controls or multiple steps operations (as with a wizard) would need to be implemented as custom dialogs using .NET controls to have a similar look &amp; feel to Task Dialogs. </a:t>
            </a:r>
          </a:p>
          <a:p>
            <a:endParaRPr lang="en-US" sz="1100" kern="1200" baseline="0" dirty="0" smtClean="0">
              <a:solidFill>
                <a:schemeClr val="tx1"/>
              </a:solidFill>
              <a:latin typeface="+mn-lt"/>
              <a:ea typeface="+mn-ea"/>
              <a:cs typeface="+mn-cs"/>
            </a:endParaRPr>
          </a:p>
          <a:p>
            <a:endParaRPr lang="en-US" sz="1100" kern="1200" baseline="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a:p>
        </p:txBody>
      </p:sp>
    </p:spTree>
    <p:extLst>
      <p:ext uri="{BB962C8B-B14F-4D97-AF65-F5344CB8AC3E}">
        <p14:creationId xmlns:p14="http://schemas.microsoft.com/office/powerpoint/2010/main" val="4127268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There are two ways to create and show a task dialog to the user. The first option is to create a new instance of the </a:t>
            </a:r>
            <a:r>
              <a:rPr lang="en-US" sz="1100" kern="1200" baseline="0" dirty="0" err="1" smtClean="0">
                <a:solidFill>
                  <a:schemeClr val="tx1"/>
                </a:solidFill>
                <a:latin typeface="+mn-lt"/>
                <a:ea typeface="+mn-ea"/>
                <a:cs typeface="+mn-cs"/>
              </a:rPr>
              <a:t>TaskDialog</a:t>
            </a:r>
            <a:r>
              <a:rPr lang="en-US" sz="1100" kern="1200" baseline="0" dirty="0" smtClean="0">
                <a:solidFill>
                  <a:schemeClr val="tx1"/>
                </a:solidFill>
                <a:latin typeface="+mn-lt"/>
                <a:ea typeface="+mn-ea"/>
                <a:cs typeface="+mn-cs"/>
              </a:rPr>
              <a:t>, set its properties individually, and use the instance method Show() to show it to the user. The second is to use one of the static Show() methods to construct and show the dialog in one step. When you use the static methods only a subset of the options can be specified.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And task dialogs can be used to set instructions, detailed text, icons, buttons, command links, verification texts, etc. </a:t>
            </a:r>
          </a:p>
          <a:p>
            <a:endParaRPr lang="en-US" sz="1100" kern="1200" baseline="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extLst>
      <p:ext uri="{BB962C8B-B14F-4D97-AF65-F5344CB8AC3E}">
        <p14:creationId xmlns:p14="http://schemas.microsoft.com/office/powerpoint/2010/main" val="4096373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extLst>
      <p:ext uri="{BB962C8B-B14F-4D97-AF65-F5344CB8AC3E}">
        <p14:creationId xmlns:p14="http://schemas.microsoft.com/office/powerpoint/2010/main" val="3272065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extLst>
      <p:ext uri="{BB962C8B-B14F-4D97-AF65-F5344CB8AC3E}">
        <p14:creationId xmlns:p14="http://schemas.microsoft.com/office/powerpoint/2010/main" val="363291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extLst>
      <p:ext uri="{BB962C8B-B14F-4D97-AF65-F5344CB8AC3E}">
        <p14:creationId xmlns:p14="http://schemas.microsoft.com/office/powerpoint/2010/main" val="38591759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extLst>
      <p:ext uri="{BB962C8B-B14F-4D97-AF65-F5344CB8AC3E}">
        <p14:creationId xmlns:p14="http://schemas.microsoft.com/office/powerpoint/2010/main" val="3335304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Events are notifications that are triggered on specific actions in the Revit user interface or API workflows. By subscribing to events, an add-in application can be notified when an action is about to happen or has just happened and take some action related to that event.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Since Revit 2010, the events API is .NET compliant. Some events come in pairs around actions, one occurring before the action takes place (―pre event) and the other happening after the action takes place (―post event). Events that do not occur in these pre/post pairs are called ―single events.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Revit provides access to events at both the Application level (such as </a:t>
            </a:r>
            <a:r>
              <a:rPr lang="en-US" sz="1100" kern="1200" baseline="0" dirty="0" err="1" smtClean="0">
                <a:solidFill>
                  <a:schemeClr val="tx1"/>
                </a:solidFill>
                <a:latin typeface="+mn-lt"/>
                <a:ea typeface="+mn-ea"/>
                <a:cs typeface="+mn-cs"/>
              </a:rPr>
              <a:t>ApplicationClosing</a:t>
            </a:r>
            <a:r>
              <a:rPr lang="en-US" sz="1100" kern="1200" baseline="0" dirty="0" smtClean="0">
                <a:solidFill>
                  <a:schemeClr val="tx1"/>
                </a:solidFill>
                <a:latin typeface="+mn-lt"/>
                <a:ea typeface="+mn-ea"/>
                <a:cs typeface="+mn-cs"/>
              </a:rPr>
              <a:t> or </a:t>
            </a:r>
            <a:r>
              <a:rPr lang="en-US" sz="1100" kern="1200" baseline="0" dirty="0" err="1" smtClean="0">
                <a:solidFill>
                  <a:schemeClr val="tx1"/>
                </a:solidFill>
                <a:latin typeface="+mn-lt"/>
                <a:ea typeface="+mn-ea"/>
                <a:cs typeface="+mn-cs"/>
              </a:rPr>
              <a:t>DocumentOpened</a:t>
            </a:r>
            <a:r>
              <a:rPr lang="en-US" sz="1100" kern="1200" baseline="0" dirty="0" smtClean="0">
                <a:solidFill>
                  <a:schemeClr val="tx1"/>
                </a:solidFill>
                <a:latin typeface="+mn-lt"/>
                <a:ea typeface="+mn-ea"/>
                <a:cs typeface="+mn-cs"/>
              </a:rPr>
              <a:t>) and the Document level (such as </a:t>
            </a:r>
            <a:r>
              <a:rPr lang="en-US" sz="1100" kern="1200" baseline="0" dirty="0" err="1" smtClean="0">
                <a:solidFill>
                  <a:schemeClr val="tx1"/>
                </a:solidFill>
                <a:latin typeface="+mn-lt"/>
                <a:ea typeface="+mn-ea"/>
                <a:cs typeface="+mn-cs"/>
              </a:rPr>
              <a:t>DocumentClosing</a:t>
            </a:r>
            <a:r>
              <a:rPr lang="en-US" sz="1100" kern="1200" baseline="0" dirty="0" smtClean="0">
                <a:solidFill>
                  <a:schemeClr val="tx1"/>
                </a:solidFill>
                <a:latin typeface="+mn-lt"/>
                <a:ea typeface="+mn-ea"/>
                <a:cs typeface="+mn-cs"/>
              </a:rPr>
              <a:t> and </a:t>
            </a:r>
            <a:r>
              <a:rPr lang="en-US" sz="1100" kern="1200" baseline="0" dirty="0" err="1" smtClean="0">
                <a:solidFill>
                  <a:schemeClr val="tx1"/>
                </a:solidFill>
                <a:latin typeface="+mn-lt"/>
                <a:ea typeface="+mn-ea"/>
                <a:cs typeface="+mn-cs"/>
              </a:rPr>
              <a:t>DocumentPrinting</a:t>
            </a:r>
            <a:r>
              <a:rPr lang="en-US" sz="1100" kern="1200" baseline="0" dirty="0" smtClean="0">
                <a:solidFill>
                  <a:schemeClr val="tx1"/>
                </a:solidFill>
                <a:latin typeface="+mn-lt"/>
                <a:ea typeface="+mn-ea"/>
                <a:cs typeface="+mn-cs"/>
              </a:rPr>
              <a:t>). </a:t>
            </a:r>
          </a:p>
          <a:p>
            <a:r>
              <a:rPr lang="en-US" sz="1100" kern="1200" baseline="0" dirty="0" smtClean="0">
                <a:solidFill>
                  <a:schemeClr val="tx1"/>
                </a:solidFill>
                <a:latin typeface="+mn-lt"/>
                <a:ea typeface="+mn-ea"/>
                <a:cs typeface="+mn-cs"/>
              </a:rPr>
              <a:t>The same application level events available from the Application class are also available from the </a:t>
            </a:r>
            <a:r>
              <a:rPr lang="en-US" sz="1100" kern="1200" baseline="0" dirty="0" err="1" smtClean="0">
                <a:solidFill>
                  <a:schemeClr val="tx1"/>
                </a:solidFill>
                <a:latin typeface="+mn-lt"/>
                <a:ea typeface="+mn-ea"/>
                <a:cs typeface="+mn-cs"/>
              </a:rPr>
              <a:t>ControlledApplication</a:t>
            </a:r>
            <a:r>
              <a:rPr lang="en-US" sz="1100" kern="1200" baseline="0" dirty="0" smtClean="0">
                <a:solidFill>
                  <a:schemeClr val="tx1"/>
                </a:solidFill>
                <a:latin typeface="+mn-lt"/>
                <a:ea typeface="+mn-ea"/>
                <a:cs typeface="+mn-cs"/>
              </a:rPr>
              <a:t> class, which represents the Revit application with no access to documents. It is </a:t>
            </a:r>
            <a:r>
              <a:rPr lang="en-US" sz="1100" kern="1200" baseline="0" dirty="0" err="1" smtClean="0">
                <a:solidFill>
                  <a:schemeClr val="tx1"/>
                </a:solidFill>
                <a:latin typeface="+mn-lt"/>
                <a:ea typeface="+mn-ea"/>
                <a:cs typeface="+mn-cs"/>
              </a:rPr>
              <a:t>ControlledApplication</a:t>
            </a:r>
            <a:r>
              <a:rPr lang="en-US" sz="1100" kern="1200" baseline="0" dirty="0" smtClean="0">
                <a:solidFill>
                  <a:schemeClr val="tx1"/>
                </a:solidFill>
                <a:latin typeface="+mn-lt"/>
                <a:ea typeface="+mn-ea"/>
                <a:cs typeface="+mn-cs"/>
              </a:rPr>
              <a:t> that is available to add-ins from the </a:t>
            </a:r>
            <a:r>
              <a:rPr lang="en-US" sz="1100" kern="1200" baseline="0" dirty="0" err="1" smtClean="0">
                <a:solidFill>
                  <a:schemeClr val="tx1"/>
                </a:solidFill>
                <a:latin typeface="+mn-lt"/>
                <a:ea typeface="+mn-ea"/>
                <a:cs typeface="+mn-cs"/>
              </a:rPr>
              <a:t>OnStartup</a:t>
            </a:r>
            <a:r>
              <a:rPr lang="en-US" sz="1100" kern="1200" baseline="0" dirty="0" smtClean="0">
                <a:solidFill>
                  <a:schemeClr val="tx1"/>
                </a:solidFill>
                <a:latin typeface="+mn-lt"/>
                <a:ea typeface="+mn-ea"/>
                <a:cs typeface="+mn-cs"/>
              </a:rPr>
              <a:t>() and </a:t>
            </a:r>
            <a:r>
              <a:rPr lang="en-US" sz="1100" kern="1200" baseline="0" dirty="0" err="1" smtClean="0">
                <a:solidFill>
                  <a:schemeClr val="tx1"/>
                </a:solidFill>
                <a:latin typeface="+mn-lt"/>
                <a:ea typeface="+mn-ea"/>
                <a:cs typeface="+mn-cs"/>
              </a:rPr>
              <a:t>OnShutdown</a:t>
            </a:r>
            <a:r>
              <a:rPr lang="en-US" sz="1100" kern="1200" baseline="0" dirty="0" smtClean="0">
                <a:solidFill>
                  <a:schemeClr val="tx1"/>
                </a:solidFill>
                <a:latin typeface="+mn-lt"/>
                <a:ea typeface="+mn-ea"/>
                <a:cs typeface="+mn-cs"/>
              </a:rPr>
              <a:t>() methods. </a:t>
            </a: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a:p>
        </p:txBody>
      </p:sp>
    </p:spTree>
    <p:extLst>
      <p:ext uri="{BB962C8B-B14F-4D97-AF65-F5344CB8AC3E}">
        <p14:creationId xmlns:p14="http://schemas.microsoft.com/office/powerpoint/2010/main" val="2405546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Events can also be categorized as database (DB) events or user interface (UI) events. DB events are available from the Application and Document classes, while UI events are available from the </a:t>
            </a:r>
            <a:r>
              <a:rPr lang="en-US" sz="1100" kern="1200" baseline="0" dirty="0" err="1" smtClean="0">
                <a:solidFill>
                  <a:schemeClr val="tx1"/>
                </a:solidFill>
                <a:latin typeface="+mn-lt"/>
                <a:ea typeface="+mn-ea"/>
                <a:cs typeface="+mn-cs"/>
              </a:rPr>
              <a:t>UIApplication</a:t>
            </a:r>
            <a:r>
              <a:rPr lang="en-US" sz="1100" kern="1200" baseline="0" dirty="0" smtClean="0">
                <a:solidFill>
                  <a:schemeClr val="tx1"/>
                </a:solidFill>
                <a:latin typeface="+mn-lt"/>
                <a:ea typeface="+mn-ea"/>
                <a:cs typeface="+mn-cs"/>
              </a:rPr>
              <a:t> class. (Currently all UI events are at the application level only). </a:t>
            </a:r>
          </a:p>
          <a:p>
            <a:r>
              <a:rPr lang="en-US" sz="1100" kern="1200" baseline="0" dirty="0" smtClean="0">
                <a:solidFill>
                  <a:schemeClr val="tx1"/>
                </a:solidFill>
                <a:latin typeface="+mn-lt"/>
                <a:ea typeface="+mn-ea"/>
                <a:cs typeface="+mn-cs"/>
              </a:rPr>
              <a:t>UI events include </a:t>
            </a:r>
            <a:r>
              <a:rPr lang="en-US" sz="1100" kern="1200" baseline="0" dirty="0" err="1" smtClean="0">
                <a:solidFill>
                  <a:schemeClr val="tx1"/>
                </a:solidFill>
                <a:latin typeface="+mn-lt"/>
                <a:ea typeface="+mn-ea"/>
                <a:cs typeface="+mn-cs"/>
              </a:rPr>
              <a:t>ApplicationClosing</a:t>
            </a:r>
            <a:r>
              <a:rPr lang="en-US" sz="1100" kern="1200" baseline="0" dirty="0" smtClean="0">
                <a:solidFill>
                  <a:schemeClr val="tx1"/>
                </a:solidFill>
                <a:latin typeface="+mn-lt"/>
                <a:ea typeface="+mn-ea"/>
                <a:cs typeface="+mn-cs"/>
              </a:rPr>
              <a:t>, </a:t>
            </a:r>
            <a:r>
              <a:rPr lang="en-US" sz="1100" kern="1200" baseline="0" dirty="0" err="1" smtClean="0">
                <a:solidFill>
                  <a:schemeClr val="tx1"/>
                </a:solidFill>
                <a:latin typeface="+mn-lt"/>
                <a:ea typeface="+mn-ea"/>
                <a:cs typeface="+mn-cs"/>
              </a:rPr>
              <a:t>DialogBoxShowing</a:t>
            </a:r>
            <a:r>
              <a:rPr lang="en-US" sz="1100" kern="1200" baseline="0" dirty="0" smtClean="0">
                <a:solidFill>
                  <a:schemeClr val="tx1"/>
                </a:solidFill>
                <a:latin typeface="+mn-lt"/>
                <a:ea typeface="+mn-ea"/>
                <a:cs typeface="+mn-cs"/>
              </a:rPr>
              <a:t>, Idling, </a:t>
            </a:r>
            <a:r>
              <a:rPr lang="en-US" sz="1100" kern="1200" baseline="0" dirty="0" err="1" smtClean="0">
                <a:solidFill>
                  <a:schemeClr val="tx1"/>
                </a:solidFill>
                <a:latin typeface="+mn-lt"/>
                <a:ea typeface="+mn-ea"/>
                <a:cs typeface="+mn-cs"/>
              </a:rPr>
              <a:t>ViewActivating</a:t>
            </a:r>
            <a:r>
              <a:rPr lang="en-US" sz="1100" kern="1200" baseline="0" dirty="0" smtClean="0">
                <a:solidFill>
                  <a:schemeClr val="tx1"/>
                </a:solidFill>
                <a:latin typeface="+mn-lt"/>
                <a:ea typeface="+mn-ea"/>
                <a:cs typeface="+mn-cs"/>
              </a:rPr>
              <a:t>, </a:t>
            </a:r>
            <a:r>
              <a:rPr lang="en-US" sz="1100" kern="1200" baseline="0" dirty="0" err="1" smtClean="0">
                <a:solidFill>
                  <a:schemeClr val="tx1"/>
                </a:solidFill>
                <a:latin typeface="+mn-lt"/>
                <a:ea typeface="+mn-ea"/>
                <a:cs typeface="+mn-cs"/>
              </a:rPr>
              <a:t>ViewActivated</a:t>
            </a:r>
            <a:r>
              <a:rPr lang="en-US" sz="1100" kern="1200" baseline="0" dirty="0" smtClean="0">
                <a:solidFill>
                  <a:schemeClr val="tx1"/>
                </a:solidFill>
                <a:latin typeface="+mn-lt"/>
                <a:ea typeface="+mn-ea"/>
                <a:cs typeface="+mn-cs"/>
              </a:rPr>
              <a:t>.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Some events are considered read-only, which means that during their execution the model may not be modified. The fact that an event is read-only is documented in the API help file. It is important to know that even during regular events (i.e. not read-only events), the model may be in a state in which it cannot be modified. The programmer should check the properties </a:t>
            </a:r>
            <a:r>
              <a:rPr lang="en-US" sz="1100" kern="1200" baseline="0" dirty="0" err="1" smtClean="0">
                <a:solidFill>
                  <a:schemeClr val="tx1"/>
                </a:solidFill>
                <a:latin typeface="+mn-lt"/>
                <a:ea typeface="+mn-ea"/>
                <a:cs typeface="+mn-cs"/>
              </a:rPr>
              <a:t>Document.IsModifiable</a:t>
            </a:r>
            <a:r>
              <a:rPr lang="en-US" sz="1100" kern="1200" baseline="0" dirty="0" smtClean="0">
                <a:solidFill>
                  <a:schemeClr val="tx1"/>
                </a:solidFill>
                <a:latin typeface="+mn-lt"/>
                <a:ea typeface="+mn-ea"/>
                <a:cs typeface="+mn-cs"/>
              </a:rPr>
              <a:t> and </a:t>
            </a:r>
            <a:r>
              <a:rPr lang="en-US" sz="1100" kern="1200" baseline="0" dirty="0" err="1" smtClean="0">
                <a:solidFill>
                  <a:schemeClr val="tx1"/>
                </a:solidFill>
                <a:latin typeface="+mn-lt"/>
                <a:ea typeface="+mn-ea"/>
                <a:cs typeface="+mn-cs"/>
              </a:rPr>
              <a:t>Document.IsReadOnly</a:t>
            </a:r>
            <a:r>
              <a:rPr lang="en-US" sz="1100" kern="1200" baseline="0" dirty="0" smtClean="0">
                <a:solidFill>
                  <a:schemeClr val="tx1"/>
                </a:solidFill>
                <a:latin typeface="+mn-lt"/>
                <a:ea typeface="+mn-ea"/>
                <a:cs typeface="+mn-cs"/>
              </a:rPr>
              <a:t> to determine whether the model may be modified.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extLst>
      <p:ext uri="{BB962C8B-B14F-4D97-AF65-F5344CB8AC3E}">
        <p14:creationId xmlns:p14="http://schemas.microsoft.com/office/powerpoint/2010/main" val="520041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First, you must have a function that will handle the event notification. This function must take two parameters, the first is an Object that denotes the ―sender of the event notification, the second is an event-specific object that contains event arguments specific to that event. For example, to register the </a:t>
            </a:r>
            <a:r>
              <a:rPr lang="en-US" sz="1100" kern="1200" baseline="0" dirty="0" err="1" smtClean="0">
                <a:solidFill>
                  <a:schemeClr val="tx1"/>
                </a:solidFill>
                <a:latin typeface="+mn-lt"/>
                <a:ea typeface="+mn-ea"/>
                <a:cs typeface="+mn-cs"/>
              </a:rPr>
              <a:t>DocumentSavingAs</a:t>
            </a:r>
            <a:r>
              <a:rPr lang="en-US" sz="1100" kern="1200" baseline="0" dirty="0" smtClean="0">
                <a:solidFill>
                  <a:schemeClr val="tx1"/>
                </a:solidFill>
                <a:latin typeface="+mn-lt"/>
                <a:ea typeface="+mn-ea"/>
                <a:cs typeface="+mn-cs"/>
              </a:rPr>
              <a:t> event, your event handler must take a second parameter that is a </a:t>
            </a:r>
            <a:r>
              <a:rPr lang="en-US" sz="1100" kern="1200" baseline="0" dirty="0" err="1" smtClean="0">
                <a:solidFill>
                  <a:schemeClr val="tx1"/>
                </a:solidFill>
                <a:latin typeface="+mn-lt"/>
                <a:ea typeface="+mn-ea"/>
                <a:cs typeface="+mn-cs"/>
              </a:rPr>
              <a:t>DocumentSavingAsEventArgs</a:t>
            </a:r>
            <a:r>
              <a:rPr lang="en-US" sz="1100" kern="1200" baseline="0" dirty="0" smtClean="0">
                <a:solidFill>
                  <a:schemeClr val="tx1"/>
                </a:solidFill>
                <a:latin typeface="+mn-lt"/>
                <a:ea typeface="+mn-ea"/>
                <a:cs typeface="+mn-cs"/>
              </a:rPr>
              <a:t> object.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The second part of using an event is registering the event with Revit. This can be done as early as in the </a:t>
            </a:r>
            <a:r>
              <a:rPr lang="en-US" sz="1100" kern="1200" baseline="0" dirty="0" err="1" smtClean="0">
                <a:solidFill>
                  <a:schemeClr val="tx1"/>
                </a:solidFill>
                <a:latin typeface="+mn-lt"/>
                <a:ea typeface="+mn-ea"/>
                <a:cs typeface="+mn-cs"/>
              </a:rPr>
              <a:t>OnStartup</a:t>
            </a:r>
            <a:r>
              <a:rPr lang="en-US" sz="1100" kern="1200" baseline="0" dirty="0" smtClean="0">
                <a:solidFill>
                  <a:schemeClr val="tx1"/>
                </a:solidFill>
                <a:latin typeface="+mn-lt"/>
                <a:ea typeface="+mn-ea"/>
                <a:cs typeface="+mn-cs"/>
              </a:rPr>
              <a:t>() function through the </a:t>
            </a:r>
            <a:r>
              <a:rPr lang="en-US" sz="1100" kern="1200" baseline="0" dirty="0" err="1" smtClean="0">
                <a:solidFill>
                  <a:schemeClr val="tx1"/>
                </a:solidFill>
                <a:latin typeface="+mn-lt"/>
                <a:ea typeface="+mn-ea"/>
                <a:cs typeface="+mn-cs"/>
              </a:rPr>
              <a:t>ControlledApplication</a:t>
            </a:r>
            <a:r>
              <a:rPr lang="en-US" sz="1100" kern="1200" baseline="0" dirty="0" smtClean="0">
                <a:solidFill>
                  <a:schemeClr val="tx1"/>
                </a:solidFill>
                <a:latin typeface="+mn-lt"/>
                <a:ea typeface="+mn-ea"/>
                <a:cs typeface="+mn-cs"/>
              </a:rPr>
              <a:t> parameter, or at any time after Revit starts up through external commands. </a:t>
            </a:r>
          </a:p>
          <a:p>
            <a:endParaRPr lang="en-US" sz="1100" kern="1200" baseline="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extLst>
      <p:ext uri="{BB962C8B-B14F-4D97-AF65-F5344CB8AC3E}">
        <p14:creationId xmlns:p14="http://schemas.microsoft.com/office/powerpoint/2010/main" val="14160831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extLst>
      <p:ext uri="{BB962C8B-B14F-4D97-AF65-F5344CB8AC3E}">
        <p14:creationId xmlns:p14="http://schemas.microsoft.com/office/powerpoint/2010/main" val="27664806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t>Dynamic model update offers the ability for a Revit API application to modify the Revit model as a reaction to changes happening in the model. </a:t>
            </a:r>
            <a:r>
              <a:rPr lang="en-US" sz="1100" dirty="0" err="1" smtClean="0"/>
              <a:t>Application.DocumentChanged</a:t>
            </a:r>
            <a:r>
              <a:rPr lang="en-US" sz="1100" baseline="0" dirty="0" smtClean="0"/>
              <a:t> event is read-only event and thus it does not support modification to Revit database. For that, we can use the DMU mechanism.  </a:t>
            </a:r>
            <a:endParaRPr lang="en-US" sz="11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1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t>With this mechanism, Revit will now let you know when elements are added, modified or deleted.  </a:t>
            </a:r>
          </a:p>
          <a:p>
            <a:endParaRPr lang="en-US" sz="1100" dirty="0" smtClean="0"/>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dirty="0" smtClean="0"/>
              <a:t>One important thing to note is that this facility allows the application to perform its changes to react to the notification within the same transaction as the one that triggered the changes. Thus</a:t>
            </a:r>
            <a:r>
              <a:rPr lang="en-US" sz="1100" baseline="0" dirty="0" smtClean="0"/>
              <a:t> this </a:t>
            </a:r>
            <a:r>
              <a:rPr lang="en-US" sz="1100" dirty="0" smtClean="0"/>
              <a:t>enables you to edit the model during the model regeneration cycle triggered by the element change. For example – if the user stretches a concrete beam and our application is based on </a:t>
            </a:r>
            <a:r>
              <a:rPr lang="en-US" sz="1100" dirty="0" err="1" smtClean="0"/>
              <a:t>rebars</a:t>
            </a:r>
            <a:r>
              <a:rPr lang="en-US" sz="1100" dirty="0" smtClean="0"/>
              <a:t>, we can modify the rebar within the beam right after the users are done with resizing the beam. And those changes to the model will be contained in that overall transaction, and so if the user does an undo, our rebar sizing and the beam resizing will all be done at once in one shot (instead of having a clunky two stage resizing). This has lot of implication since we are now able to react to events in model and we can update our analysis applications,  or make changes in the model in reaction to users interaction to the model elements.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dirty="0" smtClean="0"/>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dirty="0" smtClean="0"/>
          </a:p>
          <a:p>
            <a:pPr eaLnBrk="1" hangingPunct="1"/>
            <a:endParaRPr lang="en-US" sz="1100" baseline="0" dirty="0" smtClean="0"/>
          </a:p>
          <a:p>
            <a:pPr eaLnBrk="1" hangingPunct="1"/>
            <a:endParaRPr lang="en-US" sz="1100" baseline="0" dirty="0" smtClean="0"/>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extLst>
      <p:ext uri="{BB962C8B-B14F-4D97-AF65-F5344CB8AC3E}">
        <p14:creationId xmlns:p14="http://schemas.microsoft.com/office/powerpoint/2010/main" val="4095767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t>The ability to track and modify the model as a reaction to changes</a:t>
            </a:r>
            <a:r>
              <a:rPr lang="en-US" sz="1100" baseline="0" dirty="0" smtClean="0"/>
              <a:t> in the model, </a:t>
            </a:r>
            <a:r>
              <a:rPr lang="en-US" sz="1100" dirty="0" smtClean="0"/>
              <a:t>is offered through implementation of </a:t>
            </a:r>
            <a:r>
              <a:rPr lang="en-US" sz="1100" i="1" dirty="0" smtClean="0"/>
              <a:t>updaters</a:t>
            </a:r>
            <a:r>
              <a:rPr lang="en-US" sz="1100" dirty="0" smtClean="0"/>
              <a:t>. The updater interface offers the ability to implement a method that is informed of the scope of changes that triggered the changes. </a:t>
            </a:r>
          </a:p>
          <a:p>
            <a:pPr eaLnBrk="1" hangingPunct="1"/>
            <a:endParaRPr lang="en-US" sz="1100" baseline="0" dirty="0" smtClean="0"/>
          </a:p>
          <a:p>
            <a:r>
              <a:rPr lang="en-US" sz="1100" kern="1200" dirty="0" smtClean="0">
                <a:solidFill>
                  <a:schemeClr val="tx1"/>
                </a:solidFill>
                <a:latin typeface="+mn-lt"/>
                <a:ea typeface="+mn-ea"/>
                <a:cs typeface="+mn-cs"/>
              </a:rPr>
              <a:t>Updaters are classes which implement </a:t>
            </a:r>
            <a:r>
              <a:rPr lang="en-US" sz="1100" kern="1200" dirty="0" err="1" smtClean="0">
                <a:solidFill>
                  <a:schemeClr val="tx1"/>
                </a:solidFill>
                <a:latin typeface="+mn-lt"/>
                <a:ea typeface="+mn-ea"/>
                <a:cs typeface="+mn-cs"/>
              </a:rPr>
              <a:t>IUpdater</a:t>
            </a:r>
            <a:r>
              <a:rPr lang="en-US" sz="1100" kern="1200" dirty="0" smtClean="0">
                <a:solidFill>
                  <a:schemeClr val="tx1"/>
                </a:solidFill>
                <a:latin typeface="+mn-lt"/>
                <a:ea typeface="+mn-ea"/>
                <a:cs typeface="+mn-cs"/>
              </a:rPr>
              <a:t> interface. So as our next step, we shall create  Updater class and implement the </a:t>
            </a:r>
            <a:r>
              <a:rPr lang="en-US" sz="1100" kern="1200" dirty="0" err="1" smtClean="0">
                <a:solidFill>
                  <a:schemeClr val="tx1"/>
                </a:solidFill>
                <a:latin typeface="+mn-lt"/>
                <a:ea typeface="+mn-ea"/>
                <a:cs typeface="+mn-cs"/>
              </a:rPr>
              <a:t>IUpdater</a:t>
            </a:r>
            <a:r>
              <a:rPr lang="en-US" sz="1100" kern="1200" dirty="0" smtClean="0">
                <a:solidFill>
                  <a:schemeClr val="tx1"/>
                </a:solidFill>
                <a:latin typeface="+mn-lt"/>
                <a:ea typeface="+mn-ea"/>
                <a:cs typeface="+mn-cs"/>
              </a:rPr>
              <a:t> </a:t>
            </a:r>
            <a:r>
              <a:rPr lang="en-US" sz="1100" kern="1200" dirty="0" err="1" smtClean="0">
                <a:solidFill>
                  <a:schemeClr val="tx1"/>
                </a:solidFill>
                <a:latin typeface="+mn-lt"/>
                <a:ea typeface="+mn-ea"/>
                <a:cs typeface="+mn-cs"/>
              </a:rPr>
              <a:t>interace</a:t>
            </a:r>
            <a:r>
              <a:rPr lang="en-US" sz="1100" kern="1200" dirty="0" smtClean="0">
                <a:solidFill>
                  <a:schemeClr val="tx1"/>
                </a:solidFill>
                <a:latin typeface="+mn-lt"/>
                <a:ea typeface="+mn-ea"/>
                <a:cs typeface="+mn-cs"/>
              </a:rPr>
              <a:t> in it. This interface implementation includes some methods like -</a:t>
            </a:r>
          </a:p>
          <a:p>
            <a:pPr lvl="0"/>
            <a:r>
              <a:rPr lang="en-US" sz="1100" b="1" kern="1200" dirty="0" err="1" smtClean="0">
                <a:solidFill>
                  <a:schemeClr val="tx1"/>
                </a:solidFill>
                <a:latin typeface="+mn-lt"/>
                <a:ea typeface="+mn-ea"/>
                <a:cs typeface="+mn-cs"/>
              </a:rPr>
              <a:t>GetUpdaterId</a:t>
            </a:r>
            <a:r>
              <a:rPr lang="en-US" sz="1100" kern="1200" dirty="0" smtClean="0">
                <a:solidFill>
                  <a:schemeClr val="tx1"/>
                </a:solidFill>
                <a:latin typeface="+mn-lt"/>
                <a:ea typeface="+mn-ea"/>
                <a:cs typeface="+mn-cs"/>
              </a:rPr>
              <a:t> – This method returns the unique id of the updater which includes the application Id and a GUID for this updater. This is used when Revit remembers the details about the updater which drives a set of elements in the document and is called once during the registration of the Updater. </a:t>
            </a:r>
          </a:p>
          <a:p>
            <a:pPr lvl="0"/>
            <a:r>
              <a:rPr lang="en-US" sz="1100" b="1" kern="1200" dirty="0" err="1" smtClean="0">
                <a:solidFill>
                  <a:schemeClr val="tx1"/>
                </a:solidFill>
                <a:latin typeface="+mn-lt"/>
                <a:ea typeface="+mn-ea"/>
                <a:cs typeface="+mn-cs"/>
              </a:rPr>
              <a:t>GetUpdaterName</a:t>
            </a:r>
            <a:r>
              <a:rPr lang="en-US" sz="1100" kern="1200" dirty="0" smtClean="0">
                <a:solidFill>
                  <a:schemeClr val="tx1"/>
                </a:solidFill>
                <a:latin typeface="+mn-lt"/>
                <a:ea typeface="+mn-ea"/>
                <a:cs typeface="+mn-cs"/>
              </a:rPr>
              <a:t> – This method returns the name by which the updater can be identified by the user, in case there is any problem with the Updater at runtime. </a:t>
            </a:r>
          </a:p>
          <a:p>
            <a:pPr lvl="0"/>
            <a:r>
              <a:rPr lang="en-US" sz="1100" b="1" kern="1200" dirty="0" err="1" smtClean="0">
                <a:solidFill>
                  <a:schemeClr val="tx1"/>
                </a:solidFill>
                <a:latin typeface="+mn-lt"/>
                <a:ea typeface="+mn-ea"/>
                <a:cs typeface="+mn-cs"/>
              </a:rPr>
              <a:t>GetAdditionalInformation</a:t>
            </a:r>
            <a:r>
              <a:rPr lang="en-US" sz="1100" kern="1200" dirty="0" smtClean="0">
                <a:solidFill>
                  <a:schemeClr val="tx1"/>
                </a:solidFill>
                <a:latin typeface="+mn-lt"/>
                <a:ea typeface="+mn-ea"/>
                <a:cs typeface="+mn-cs"/>
              </a:rPr>
              <a:t> – This method returns the auxiliary strings which are displayed in situations when the updater (that was used to drive the document) is not present or not loaded. </a:t>
            </a:r>
          </a:p>
          <a:p>
            <a:pPr lvl="0"/>
            <a:r>
              <a:rPr lang="en-US" sz="1100" b="1" kern="1200" dirty="0" err="1" smtClean="0">
                <a:solidFill>
                  <a:schemeClr val="tx1"/>
                </a:solidFill>
                <a:latin typeface="+mn-lt"/>
                <a:ea typeface="+mn-ea"/>
                <a:cs typeface="+mn-cs"/>
              </a:rPr>
              <a:t>GetChangePriority</a:t>
            </a:r>
            <a:r>
              <a:rPr lang="en-US" sz="1100" kern="1200" dirty="0" smtClean="0">
                <a:solidFill>
                  <a:schemeClr val="tx1"/>
                </a:solidFill>
                <a:latin typeface="+mn-lt"/>
                <a:ea typeface="+mn-ea"/>
                <a:cs typeface="+mn-cs"/>
              </a:rPr>
              <a:t> – This method identifies the nature of the changes the Updater will be performing. It is used to identify the order of execution of updaters and called once during the registration of the Updater. </a:t>
            </a:r>
          </a:p>
          <a:p>
            <a:pPr lvl="0"/>
            <a:r>
              <a:rPr lang="en-US" sz="1100" kern="1200" dirty="0" smtClean="0">
                <a:solidFill>
                  <a:schemeClr val="tx1"/>
                </a:solidFill>
                <a:latin typeface="+mn-lt"/>
                <a:ea typeface="+mn-ea"/>
                <a:cs typeface="+mn-cs"/>
              </a:rPr>
              <a:t>And </a:t>
            </a:r>
            <a:r>
              <a:rPr lang="en-US" sz="1100" b="1" kern="1200" dirty="0" smtClean="0">
                <a:solidFill>
                  <a:schemeClr val="tx1"/>
                </a:solidFill>
                <a:latin typeface="+mn-lt"/>
                <a:ea typeface="+mn-ea"/>
                <a:cs typeface="+mn-cs"/>
              </a:rPr>
              <a:t>Execute</a:t>
            </a:r>
            <a:r>
              <a:rPr lang="en-US" sz="1100" kern="1200" dirty="0" smtClean="0">
                <a:solidFill>
                  <a:schemeClr val="tx1"/>
                </a:solidFill>
                <a:latin typeface="+mn-lt"/>
                <a:ea typeface="+mn-ea"/>
                <a:cs typeface="+mn-cs"/>
              </a:rPr>
              <a:t> – this method is updated of the scope of the changes that triggered the update and allows API users to make changes of its own to the elements in the document. </a:t>
            </a:r>
          </a:p>
          <a:p>
            <a:pPr eaLnBrk="1" hangingPunct="1"/>
            <a:endParaRPr lang="en-US" sz="1100" dirty="0" smtClean="0"/>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baseline="0" dirty="0" smtClean="0">
                <a:solidFill>
                  <a:schemeClr val="tx1"/>
                </a:solidFill>
                <a:latin typeface="+mn-lt"/>
                <a:ea typeface="+mn-ea"/>
                <a:cs typeface="+mn-cs"/>
              </a:rPr>
              <a:t>If a document is modified by an Updater, the document will store the unique Id of the updater. If the user later opens the document and the Updater is not present, Revit will warn the user that the 3rd party updater which previously edited the document is not available. </a:t>
            </a:r>
            <a:endParaRPr lang="en-US" sz="1100" dirty="0" smtClean="0"/>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extLst>
      <p:ext uri="{BB962C8B-B14F-4D97-AF65-F5344CB8AC3E}">
        <p14:creationId xmlns:p14="http://schemas.microsoft.com/office/powerpoint/2010/main" val="25296317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dirty="0" smtClean="0">
                <a:solidFill>
                  <a:schemeClr val="tx1"/>
                </a:solidFill>
                <a:latin typeface="+mn-lt"/>
                <a:ea typeface="+mn-ea"/>
                <a:cs typeface="+mn-cs"/>
              </a:rPr>
              <a:t>The next step is to register the Updater class in the </a:t>
            </a:r>
            <a:r>
              <a:rPr lang="en-US" sz="1100" kern="1200" dirty="0" err="1" smtClean="0">
                <a:solidFill>
                  <a:schemeClr val="tx1"/>
                </a:solidFill>
                <a:latin typeface="+mn-lt"/>
                <a:ea typeface="+mn-ea"/>
                <a:cs typeface="+mn-cs"/>
              </a:rPr>
              <a:t>onStartUp</a:t>
            </a:r>
            <a:r>
              <a:rPr lang="en-US" sz="1100" kern="1200" dirty="0" smtClean="0">
                <a:solidFill>
                  <a:schemeClr val="tx1"/>
                </a:solidFill>
                <a:latin typeface="+mn-lt"/>
                <a:ea typeface="+mn-ea"/>
                <a:cs typeface="+mn-cs"/>
              </a:rPr>
              <a:t> method of the external application. We create a new instance of the Updater class. Using the application level singleton </a:t>
            </a:r>
            <a:r>
              <a:rPr lang="en-US" sz="1100" kern="1200" dirty="0" err="1" smtClean="0">
                <a:solidFill>
                  <a:schemeClr val="tx1"/>
                </a:solidFill>
                <a:latin typeface="+mn-lt"/>
                <a:ea typeface="+mn-ea"/>
                <a:cs typeface="+mn-cs"/>
              </a:rPr>
              <a:t>UpdaterRegistry</a:t>
            </a:r>
            <a:r>
              <a:rPr lang="en-US" sz="1100" kern="1200" dirty="0" smtClean="0">
                <a:solidFill>
                  <a:schemeClr val="tx1"/>
                </a:solidFill>
                <a:latin typeface="+mn-lt"/>
                <a:ea typeface="+mn-ea"/>
                <a:cs typeface="+mn-cs"/>
              </a:rPr>
              <a:t> class which stores all the registered Updaters, we can use its </a:t>
            </a:r>
            <a:r>
              <a:rPr lang="en-US" sz="1100" kern="1200" dirty="0" err="1" smtClean="0">
                <a:solidFill>
                  <a:schemeClr val="tx1"/>
                </a:solidFill>
                <a:latin typeface="+mn-lt"/>
                <a:ea typeface="+mn-ea"/>
                <a:cs typeface="+mn-cs"/>
              </a:rPr>
              <a:t>RegistryUpdater</a:t>
            </a:r>
            <a:r>
              <a:rPr lang="en-US" sz="1100" kern="1200" dirty="0" smtClean="0">
                <a:solidFill>
                  <a:schemeClr val="tx1"/>
                </a:solidFill>
                <a:latin typeface="+mn-lt"/>
                <a:ea typeface="+mn-ea"/>
                <a:cs typeface="+mn-cs"/>
              </a:rPr>
              <a:t>() method to register the Updater object.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dirty="0" smtClean="0">
              <a:solidFill>
                <a:schemeClr val="tx1"/>
              </a:solidFill>
              <a:latin typeface="+mn-lt"/>
              <a:ea typeface="+mn-ea"/>
              <a:cs typeface="+mn-cs"/>
            </a:endParaRPr>
          </a:p>
          <a:p>
            <a:r>
              <a:rPr lang="en-US" sz="1100" kern="1200" dirty="0" smtClean="0">
                <a:solidFill>
                  <a:schemeClr val="tx1"/>
                </a:solidFill>
                <a:latin typeface="+mn-lt"/>
                <a:ea typeface="+mn-ea"/>
                <a:cs typeface="+mn-cs"/>
              </a:rPr>
              <a:t>The process of subscribing an Updater is done using update triggers. Update triggers are combination of “Change Scope” and “Change Type”. Change Scope may either be an explicit list of element Ids or an implicit list of elements communicated via the </a:t>
            </a:r>
            <a:r>
              <a:rPr lang="en-US" sz="1100" kern="1200" dirty="0" err="1" smtClean="0">
                <a:solidFill>
                  <a:schemeClr val="tx1"/>
                </a:solidFill>
                <a:latin typeface="+mn-lt"/>
                <a:ea typeface="+mn-ea"/>
                <a:cs typeface="+mn-cs"/>
              </a:rPr>
              <a:t>ElementFilter</a:t>
            </a:r>
            <a:r>
              <a:rPr lang="en-US" sz="1100" kern="1200" dirty="0" smtClean="0">
                <a:solidFill>
                  <a:schemeClr val="tx1"/>
                </a:solidFill>
                <a:latin typeface="+mn-lt"/>
                <a:ea typeface="+mn-ea"/>
                <a:cs typeface="+mn-cs"/>
              </a:rPr>
              <a:t>. Change Type represents one of possible changes including element addition, deletion and modification of geometry, parameters or any property of the element.  </a:t>
            </a:r>
          </a:p>
          <a:p>
            <a:endParaRPr lang="en-US" sz="1100" kern="120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dirty="0" smtClean="0">
              <a:solidFill>
                <a:schemeClr val="tx1"/>
              </a:solidFill>
              <a:latin typeface="+mn-lt"/>
              <a:ea typeface="+mn-ea"/>
              <a:cs typeface="+mn-cs"/>
            </a:endParaRPr>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extLst>
      <p:ext uri="{BB962C8B-B14F-4D97-AF65-F5344CB8AC3E}">
        <p14:creationId xmlns:p14="http://schemas.microsoft.com/office/powerpoint/2010/main" val="9597068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In this lab, after registering the Updater, we need to add triggers to complete the Updater subscription process. The change of scope for the trigger in this case is an implicit list of elements (walls in this case since we want to trap the change of length of any wall in the model) and this is communicated via the </a:t>
            </a:r>
            <a:r>
              <a:rPr lang="en-US" sz="1200" kern="1200" dirty="0" err="1" smtClean="0">
                <a:solidFill>
                  <a:schemeClr val="tx1"/>
                </a:solidFill>
                <a:latin typeface="+mn-lt"/>
                <a:ea typeface="+mn-ea"/>
                <a:cs typeface="+mn-cs"/>
              </a:rPr>
              <a:t>ElementClassFilter</a:t>
            </a:r>
            <a:r>
              <a:rPr lang="en-US" sz="1200" kern="1200" dirty="0" smtClean="0">
                <a:solidFill>
                  <a:schemeClr val="tx1"/>
                </a:solidFill>
                <a:latin typeface="+mn-lt"/>
                <a:ea typeface="+mn-ea"/>
                <a:cs typeface="+mn-cs"/>
              </a:rPr>
              <a:t>. The change type part of the trigger represents the element modification which is mentioned using the </a:t>
            </a:r>
            <a:r>
              <a:rPr lang="en-US" sz="1200" kern="1200" dirty="0" err="1" smtClean="0">
                <a:solidFill>
                  <a:schemeClr val="tx1"/>
                </a:solidFill>
                <a:latin typeface="+mn-lt"/>
                <a:ea typeface="+mn-ea"/>
                <a:cs typeface="+mn-cs"/>
              </a:rPr>
              <a:t>Element.GetChangeTypeGeometry</a:t>
            </a:r>
            <a:r>
              <a:rPr lang="en-US" sz="1200" kern="1200" dirty="0" smtClean="0">
                <a:solidFill>
                  <a:schemeClr val="tx1"/>
                </a:solidFill>
                <a:latin typeface="+mn-lt"/>
                <a:ea typeface="+mn-ea"/>
                <a:cs typeface="+mn-cs"/>
              </a:rPr>
              <a:t>. Finally, we use the Singleton </a:t>
            </a:r>
            <a:r>
              <a:rPr lang="en-US" sz="1200" kern="1200" dirty="0" err="1" smtClean="0">
                <a:solidFill>
                  <a:schemeClr val="tx1"/>
                </a:solidFill>
                <a:latin typeface="+mn-lt"/>
                <a:ea typeface="+mn-ea"/>
                <a:cs typeface="+mn-cs"/>
              </a:rPr>
              <a:t>UpdaterRegistry</a:t>
            </a:r>
            <a:r>
              <a:rPr lang="en-US" sz="1200" kern="1200" dirty="0" smtClean="0">
                <a:solidFill>
                  <a:schemeClr val="tx1"/>
                </a:solidFill>
                <a:latin typeface="+mn-lt"/>
                <a:ea typeface="+mn-ea"/>
                <a:cs typeface="+mn-cs"/>
              </a:rPr>
              <a:t> class again and use its </a:t>
            </a:r>
            <a:r>
              <a:rPr lang="en-US" sz="1200" kern="1200" dirty="0" err="1" smtClean="0">
                <a:solidFill>
                  <a:schemeClr val="tx1"/>
                </a:solidFill>
                <a:latin typeface="+mn-lt"/>
                <a:ea typeface="+mn-ea"/>
                <a:cs typeface="+mn-cs"/>
              </a:rPr>
              <a:t>AddTrigger</a:t>
            </a:r>
            <a:r>
              <a:rPr lang="en-US" sz="1200" kern="1200" dirty="0" smtClean="0">
                <a:solidFill>
                  <a:schemeClr val="tx1"/>
                </a:solidFill>
                <a:latin typeface="+mn-lt"/>
                <a:ea typeface="+mn-ea"/>
                <a:cs typeface="+mn-cs"/>
              </a:rPr>
              <a:t>() method to add the trigger. This trigger expects the updater Id, change scope information (filter) and the change type information (where it is element addition, deletion or modification) as parameters. </a:t>
            </a:r>
          </a:p>
          <a:p>
            <a:endParaRPr lang="en-US" sz="12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extLst>
      <p:ext uri="{BB962C8B-B14F-4D97-AF65-F5344CB8AC3E}">
        <p14:creationId xmlns:p14="http://schemas.microsoft.com/office/powerpoint/2010/main" val="39922210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extLst>
      <p:ext uri="{BB962C8B-B14F-4D97-AF65-F5344CB8AC3E}">
        <p14:creationId xmlns:p14="http://schemas.microsoft.com/office/powerpoint/2010/main" val="1615530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a:p>
        </p:txBody>
      </p:sp>
    </p:spTree>
    <p:extLst>
      <p:ext uri="{BB962C8B-B14F-4D97-AF65-F5344CB8AC3E}">
        <p14:creationId xmlns:p14="http://schemas.microsoft.com/office/powerpoint/2010/main" val="13952759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30</a:t>
            </a:fld>
            <a:endParaRPr lang="en-US"/>
          </a:p>
        </p:txBody>
      </p:sp>
    </p:spTree>
    <p:extLst>
      <p:ext uri="{BB962C8B-B14F-4D97-AF65-F5344CB8AC3E}">
        <p14:creationId xmlns:p14="http://schemas.microsoft.com/office/powerpoint/2010/main" val="25517455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31</a:t>
            </a:fld>
            <a:endParaRPr lang="en-US"/>
          </a:p>
        </p:txBody>
      </p:sp>
    </p:spTree>
    <p:extLst>
      <p:ext uri="{BB962C8B-B14F-4D97-AF65-F5344CB8AC3E}">
        <p14:creationId xmlns:p14="http://schemas.microsoft.com/office/powerpoint/2010/main" val="40057472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4908679F-EA2B-4D9D-8874-6D194A7EE3AB}" type="slidenum">
              <a:rPr lang="en-US" smtClean="0"/>
              <a:pPr/>
              <a:t>32</a:t>
            </a:fld>
            <a:endParaRPr lang="en-US" smtClean="0"/>
          </a:p>
        </p:txBody>
      </p:sp>
      <p:sp>
        <p:nvSpPr>
          <p:cNvPr id="294915" name="Rectangle 2"/>
          <p:cNvSpPr>
            <a:spLocks noGrp="1" noRot="1" noChangeAspect="1" noChangeArrowheads="1" noTextEdit="1"/>
          </p:cNvSpPr>
          <p:nvPr>
            <p:ph type="sldImg"/>
          </p:nvPr>
        </p:nvSpPr>
        <p:spPr>
          <a:xfrm>
            <a:off x="1741488" y="698500"/>
            <a:ext cx="3632200" cy="2724150"/>
          </a:xfrm>
          <a:ln/>
        </p:spPr>
      </p:sp>
      <p:sp>
        <p:nvSpPr>
          <p:cNvPr id="294916"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002963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t>As we have seen earlier, Revit 2010 has a completely new look with a ribbon based UI. Unlike AutoCAD based products, this change is not optional. There is no way to turn this off and switch back to the old UI. If you used toolbars in Revit 2009 and earlier, you will need to migrate your application to use the ribbon. </a:t>
            </a:r>
          </a:p>
          <a:p>
            <a:endParaRPr lang="en-US" sz="1100" dirty="0" smtClean="0"/>
          </a:p>
          <a:p>
            <a:r>
              <a:rPr lang="en-US" sz="1100" dirty="0" smtClean="0"/>
              <a:t>The Ribbon</a:t>
            </a:r>
            <a:r>
              <a:rPr lang="en-US" sz="1100" baseline="0" dirty="0" smtClean="0"/>
              <a:t> </a:t>
            </a:r>
            <a:r>
              <a:rPr lang="en-US" sz="1100" dirty="0" smtClean="0"/>
              <a:t>API is available to add custom ribbon panels,</a:t>
            </a:r>
            <a:r>
              <a:rPr lang="en-US" sz="1100" baseline="0" dirty="0" smtClean="0"/>
              <a:t> add various types of UI widgets on the ribbon panel.</a:t>
            </a:r>
          </a:p>
          <a:p>
            <a:endParaRPr lang="en-US" sz="1100" baseline="0" dirty="0" smtClean="0"/>
          </a:p>
          <a:p>
            <a:r>
              <a:rPr lang="en-US" sz="1100" baseline="0" dirty="0" smtClean="0"/>
              <a:t>This API </a:t>
            </a:r>
            <a:r>
              <a:rPr lang="en-US" sz="1100" dirty="0" smtClean="0"/>
              <a:t>is quite straight-forward to use. There is no need to learn WPF, for example. </a:t>
            </a:r>
          </a:p>
          <a:p>
            <a:endParaRPr lang="en-US" sz="1100" dirty="0" smtClean="0"/>
          </a:p>
          <a:p>
            <a:r>
              <a:rPr lang="en-US" sz="1100" dirty="0" smtClean="0"/>
              <a:t>In addition to the programming aspect, there is documentation with guidelines for designing your custom ribbon and icons. This is to ensure that your application is nicely integrated with Revit UI. The documentation in the SDK folder:</a:t>
            </a:r>
          </a:p>
          <a:p>
            <a:r>
              <a:rPr lang="en-US" sz="1100" dirty="0" smtClean="0"/>
              <a:t> </a:t>
            </a:r>
          </a:p>
          <a:p>
            <a:pPr lvl="0"/>
            <a:r>
              <a:rPr lang="en-US" sz="1100" dirty="0" smtClean="0"/>
              <a:t>Ribbon design guidelines.pdf </a:t>
            </a:r>
          </a:p>
          <a:p>
            <a:pPr lvl="0"/>
            <a:r>
              <a:rPr lang="en-US" sz="1100" dirty="0" smtClean="0"/>
              <a:t>Autodesk Icon Guidelines.pdf</a:t>
            </a:r>
          </a:p>
          <a:p>
            <a:r>
              <a:rPr lang="en-US" sz="1100" dirty="0" smtClean="0"/>
              <a:t> </a:t>
            </a: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a:t>
            </a:fld>
            <a:endParaRPr lang="en-US"/>
          </a:p>
        </p:txBody>
      </p:sp>
    </p:spTree>
    <p:extLst>
      <p:ext uri="{BB962C8B-B14F-4D97-AF65-F5344CB8AC3E}">
        <p14:creationId xmlns:p14="http://schemas.microsoft.com/office/powerpoint/2010/main" val="1108380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100" dirty="0" smtClean="0"/>
              <a:t>Since </a:t>
            </a:r>
            <a:r>
              <a:rPr lang="en-US" sz="1100" dirty="0" err="1" smtClean="0"/>
              <a:t>Revit</a:t>
            </a:r>
            <a:r>
              <a:rPr lang="en-US" sz="1100" dirty="0" smtClean="0"/>
              <a:t> 2012 we can create a separate ribbon tab. All External Application and External Command related user interface items are placed on the Add-Ins Tab by default </a:t>
            </a:r>
            <a:r>
              <a:rPr lang="en-US" sz="1100" baseline="0" dirty="0" smtClean="0"/>
              <a:t> but can also be placed in Analyze tab</a:t>
            </a:r>
            <a:r>
              <a:rPr lang="en-US" sz="1100" dirty="0" smtClean="0"/>
              <a:t>. You see this tab when you add an external application or command section to the manifest</a:t>
            </a:r>
            <a:r>
              <a:rPr lang="en-US" sz="1100" baseline="0" dirty="0" smtClean="0"/>
              <a:t> </a:t>
            </a:r>
            <a:r>
              <a:rPr lang="en-US" sz="1100" dirty="0" smtClean="0"/>
              <a:t>file. External commands are listed under the External Tools button. External applications can create their own ribbon panels.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baseline="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baseline="0" dirty="0" smtClean="0">
                <a:solidFill>
                  <a:schemeClr val="tx1"/>
                </a:solidFill>
                <a:latin typeface="+mn-lt"/>
                <a:ea typeface="+mn-ea"/>
                <a:cs typeface="+mn-cs"/>
              </a:rPr>
              <a:t>Panels can include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buttons, both large and small, which can be either simple push buttons,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a:t>
            </a:r>
            <a:r>
              <a:rPr lang="en-US" sz="1100" kern="1200" baseline="0" dirty="0" err="1" smtClean="0">
                <a:solidFill>
                  <a:schemeClr val="tx1"/>
                </a:solidFill>
                <a:latin typeface="+mn-lt"/>
                <a:ea typeface="+mn-ea"/>
                <a:cs typeface="+mn-cs"/>
              </a:rPr>
              <a:t>pulldown</a:t>
            </a:r>
            <a:r>
              <a:rPr lang="en-US" sz="1100" kern="1200" baseline="0" dirty="0" smtClean="0">
                <a:solidFill>
                  <a:schemeClr val="tx1"/>
                </a:solidFill>
                <a:latin typeface="+mn-lt"/>
                <a:ea typeface="+mn-ea"/>
                <a:cs typeface="+mn-cs"/>
              </a:rPr>
              <a:t> buttons containing multiple commands, or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split buttons which are pull-down buttons with a default push button attached.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radio groups,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combo boxes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and text boxes.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endParaRPr lang="en-US" sz="1100" kern="1200" baseline="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 typeface="Arial" pitchFamily="34" charset="0"/>
              <a:buNone/>
              <a:tabLst/>
              <a:defRPr/>
            </a:pPr>
            <a:r>
              <a:rPr lang="en-US" sz="1100" kern="1200" baseline="0" dirty="0" smtClean="0">
                <a:solidFill>
                  <a:schemeClr val="tx1"/>
                </a:solidFill>
                <a:latin typeface="+mn-lt"/>
                <a:ea typeface="+mn-ea"/>
                <a:cs typeface="+mn-cs"/>
              </a:rPr>
              <a:t>Panels can also include vertical separators to help separate commands into logical groups. Panels can also include a slide out control which can be accessed by clicking on the bottom of the panel. </a:t>
            </a:r>
            <a:r>
              <a:rPr lang="en-US" sz="1100" dirty="0" smtClean="0"/>
              <a:t> </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a:p>
        </p:txBody>
      </p:sp>
    </p:spTree>
    <p:extLst>
      <p:ext uri="{BB962C8B-B14F-4D97-AF65-F5344CB8AC3E}">
        <p14:creationId xmlns:p14="http://schemas.microsoft.com/office/powerpoint/2010/main" val="3082623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object represents an item on </a:t>
            </a:r>
            <a:r>
              <a:rPr lang="en-US" sz="1100" kern="1200" baseline="0" dirty="0" err="1" smtClean="0">
                <a:solidFill>
                  <a:schemeClr val="tx1"/>
                </a:solidFill>
                <a:latin typeface="+mn-lt"/>
                <a:ea typeface="+mn-ea"/>
                <a:cs typeface="+mn-cs"/>
              </a:rPr>
              <a:t>RibbonPanel</a:t>
            </a:r>
            <a:r>
              <a:rPr lang="en-US" sz="1100" kern="1200" baseline="0" dirty="0" smtClean="0">
                <a:solidFill>
                  <a:schemeClr val="tx1"/>
                </a:solidFill>
                <a:latin typeface="+mn-lt"/>
                <a:ea typeface="+mn-ea"/>
                <a:cs typeface="+mn-cs"/>
              </a:rPr>
              <a:t>, can be a push-button or a pull-down which should contain the information for creating one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Each ribbon control has two classes associated with it – one derived from </a:t>
            </a:r>
            <a:r>
              <a:rPr lang="en-US" sz="1100" kern="1200" baseline="0" dirty="0" err="1" smtClean="0">
                <a:solidFill>
                  <a:schemeClr val="tx1"/>
                </a:solidFill>
                <a:latin typeface="+mn-lt"/>
                <a:ea typeface="+mn-ea"/>
                <a:cs typeface="+mn-cs"/>
              </a:rPr>
              <a:t>RibbonItemData</a:t>
            </a:r>
            <a:r>
              <a:rPr lang="en-US" sz="1100" kern="1200" baseline="0" dirty="0" smtClean="0">
                <a:solidFill>
                  <a:schemeClr val="tx1"/>
                </a:solidFill>
                <a:latin typeface="+mn-lt"/>
                <a:ea typeface="+mn-ea"/>
                <a:cs typeface="+mn-cs"/>
              </a:rPr>
              <a:t> that is used to create the control (i.e. </a:t>
            </a:r>
            <a:r>
              <a:rPr lang="en-US" sz="1100" kern="1200" baseline="0" dirty="0" err="1" smtClean="0">
                <a:solidFill>
                  <a:schemeClr val="tx1"/>
                </a:solidFill>
                <a:latin typeface="+mn-lt"/>
                <a:ea typeface="+mn-ea"/>
                <a:cs typeface="+mn-cs"/>
              </a:rPr>
              <a:t>SplitButtonData</a:t>
            </a:r>
            <a:r>
              <a:rPr lang="en-US" sz="1100" kern="1200" baseline="0" dirty="0" smtClean="0">
                <a:solidFill>
                  <a:schemeClr val="tx1"/>
                </a:solidFill>
                <a:latin typeface="+mn-lt"/>
                <a:ea typeface="+mn-ea"/>
                <a:cs typeface="+mn-cs"/>
              </a:rPr>
              <a:t>) and add it to a ribbon panel and one derived from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(i.e. </a:t>
            </a:r>
            <a:r>
              <a:rPr lang="en-US" sz="1100" kern="1200" baseline="0" dirty="0" err="1" smtClean="0">
                <a:solidFill>
                  <a:schemeClr val="tx1"/>
                </a:solidFill>
                <a:latin typeface="+mn-lt"/>
                <a:ea typeface="+mn-ea"/>
                <a:cs typeface="+mn-cs"/>
              </a:rPr>
              <a:t>SplitButton</a:t>
            </a:r>
            <a:r>
              <a:rPr lang="en-US" sz="1100" kern="1200" baseline="0" dirty="0" smtClean="0">
                <a:solidFill>
                  <a:schemeClr val="tx1"/>
                </a:solidFill>
                <a:latin typeface="+mn-lt"/>
                <a:ea typeface="+mn-ea"/>
                <a:cs typeface="+mn-cs"/>
              </a:rPr>
              <a:t>) which represents the item after it is added to a panel. The properties available from </a:t>
            </a:r>
            <a:r>
              <a:rPr lang="en-US" sz="1100" kern="1200" baseline="0" dirty="0" err="1" smtClean="0">
                <a:solidFill>
                  <a:schemeClr val="tx1"/>
                </a:solidFill>
                <a:latin typeface="+mn-lt"/>
                <a:ea typeface="+mn-ea"/>
                <a:cs typeface="+mn-cs"/>
              </a:rPr>
              <a:t>RibbonItemData</a:t>
            </a:r>
            <a:r>
              <a:rPr lang="en-US" sz="1100" kern="1200" baseline="0" dirty="0" smtClean="0">
                <a:solidFill>
                  <a:schemeClr val="tx1"/>
                </a:solidFill>
                <a:latin typeface="+mn-lt"/>
                <a:ea typeface="+mn-ea"/>
                <a:cs typeface="+mn-cs"/>
              </a:rPr>
              <a:t> (and the derived classes) are also available from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(and the corresponding derived classes). These properties can be set prior to adding the control to the panel or can be set using the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class after it has been added to the panel.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a:p>
        </p:txBody>
      </p:sp>
    </p:spTree>
    <p:extLst>
      <p:ext uri="{BB962C8B-B14F-4D97-AF65-F5344CB8AC3E}">
        <p14:creationId xmlns:p14="http://schemas.microsoft.com/office/powerpoint/2010/main" val="3590046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spcBef>
                <a:spcPts val="0"/>
              </a:spcBef>
            </a:pPr>
            <a:r>
              <a:rPr lang="en-US" sz="1100" kern="1200" dirty="0" smtClean="0">
                <a:solidFill>
                  <a:schemeClr val="tx1"/>
                </a:solidFill>
                <a:latin typeface="+mn-lt"/>
                <a:ea typeface="+mn-ea"/>
                <a:cs typeface="+mn-cs"/>
              </a:rPr>
              <a:t>There are new Ribbon components supported via the Ribbon API:</a:t>
            </a:r>
          </a:p>
          <a:p>
            <a:pPr lvl="0">
              <a:spcBef>
                <a:spcPts val="0"/>
              </a:spcBef>
            </a:pPr>
            <a:r>
              <a:rPr lang="en-US" sz="1100" kern="1200" dirty="0" err="1" smtClean="0">
                <a:solidFill>
                  <a:schemeClr val="tx1"/>
                </a:solidFill>
                <a:latin typeface="+mn-lt"/>
                <a:ea typeface="+mn-ea"/>
                <a:cs typeface="+mn-cs"/>
              </a:rPr>
              <a:t>SplitButton</a:t>
            </a:r>
            <a:r>
              <a:rPr lang="en-US" sz="1100" kern="1200" dirty="0" smtClean="0">
                <a:solidFill>
                  <a:schemeClr val="tx1"/>
                </a:solidFill>
                <a:latin typeface="+mn-lt"/>
                <a:ea typeface="+mn-ea"/>
                <a:cs typeface="+mn-cs"/>
              </a:rPr>
              <a:t> - a </a:t>
            </a:r>
            <a:r>
              <a:rPr lang="en-US" sz="1100" kern="1200" dirty="0" err="1" smtClean="0">
                <a:solidFill>
                  <a:schemeClr val="tx1"/>
                </a:solidFill>
                <a:latin typeface="+mn-lt"/>
                <a:ea typeface="+mn-ea"/>
                <a:cs typeface="+mn-cs"/>
              </a:rPr>
              <a:t>pulldown</a:t>
            </a:r>
            <a:r>
              <a:rPr lang="en-US" sz="1100" kern="1200" dirty="0" smtClean="0">
                <a:solidFill>
                  <a:schemeClr val="tx1"/>
                </a:solidFill>
                <a:latin typeface="+mn-lt"/>
                <a:ea typeface="+mn-ea"/>
                <a:cs typeface="+mn-cs"/>
              </a:rPr>
              <a:t> button with a default pushbutton attached </a:t>
            </a:r>
          </a:p>
          <a:p>
            <a:pPr lvl="0">
              <a:spcBef>
                <a:spcPts val="0"/>
              </a:spcBef>
            </a:pPr>
            <a:r>
              <a:rPr lang="en-US" sz="1100" kern="1200" dirty="0" err="1" smtClean="0">
                <a:solidFill>
                  <a:schemeClr val="tx1"/>
                </a:solidFill>
                <a:latin typeface="+mn-lt"/>
                <a:ea typeface="+mn-ea"/>
                <a:cs typeface="+mn-cs"/>
              </a:rPr>
              <a:t>RadioGroup</a:t>
            </a:r>
            <a:r>
              <a:rPr lang="en-US" sz="1100" kern="1200" dirty="0" smtClean="0">
                <a:solidFill>
                  <a:schemeClr val="tx1"/>
                </a:solidFill>
                <a:latin typeface="+mn-lt"/>
                <a:ea typeface="+mn-ea"/>
                <a:cs typeface="+mn-cs"/>
              </a:rPr>
              <a:t> - a set of </a:t>
            </a:r>
            <a:r>
              <a:rPr lang="en-US" sz="1100" kern="1200" dirty="0" err="1" smtClean="0">
                <a:solidFill>
                  <a:schemeClr val="tx1"/>
                </a:solidFill>
                <a:latin typeface="+mn-lt"/>
                <a:ea typeface="+mn-ea"/>
                <a:cs typeface="+mn-cs"/>
              </a:rPr>
              <a:t>ToggleButtons</a:t>
            </a:r>
            <a:r>
              <a:rPr lang="en-US" sz="1100" kern="1200" dirty="0" smtClean="0">
                <a:solidFill>
                  <a:schemeClr val="tx1"/>
                </a:solidFill>
                <a:latin typeface="+mn-lt"/>
                <a:ea typeface="+mn-ea"/>
                <a:cs typeface="+mn-cs"/>
              </a:rPr>
              <a:t>, where only one of the set can be active at a time </a:t>
            </a:r>
          </a:p>
          <a:p>
            <a:pPr lvl="0">
              <a:spcBef>
                <a:spcPts val="0"/>
              </a:spcBef>
            </a:pPr>
            <a:r>
              <a:rPr lang="en-US" sz="1100" kern="1200" dirty="0" err="1" smtClean="0">
                <a:solidFill>
                  <a:schemeClr val="tx1"/>
                </a:solidFill>
                <a:latin typeface="+mn-lt"/>
                <a:ea typeface="+mn-ea"/>
                <a:cs typeface="+mn-cs"/>
              </a:rPr>
              <a:t>ComboBox</a:t>
            </a:r>
            <a:r>
              <a:rPr lang="en-US" sz="1100" kern="1200" dirty="0" smtClean="0">
                <a:solidFill>
                  <a:schemeClr val="tx1"/>
                </a:solidFill>
                <a:latin typeface="+mn-lt"/>
                <a:ea typeface="+mn-ea"/>
                <a:cs typeface="+mn-cs"/>
              </a:rPr>
              <a:t> - a </a:t>
            </a:r>
            <a:r>
              <a:rPr lang="en-US" sz="1100" kern="1200" dirty="0" err="1" smtClean="0">
                <a:solidFill>
                  <a:schemeClr val="tx1"/>
                </a:solidFill>
                <a:latin typeface="+mn-lt"/>
                <a:ea typeface="+mn-ea"/>
                <a:cs typeface="+mn-cs"/>
              </a:rPr>
              <a:t>pulldown</a:t>
            </a:r>
            <a:r>
              <a:rPr lang="en-US" sz="1100" kern="1200" dirty="0" smtClean="0">
                <a:solidFill>
                  <a:schemeClr val="tx1"/>
                </a:solidFill>
                <a:latin typeface="+mn-lt"/>
                <a:ea typeface="+mn-ea"/>
                <a:cs typeface="+mn-cs"/>
              </a:rPr>
              <a:t> containing a set of selectable items, which can be grouped optionally </a:t>
            </a:r>
          </a:p>
          <a:p>
            <a:pPr lvl="0">
              <a:spcBef>
                <a:spcPts val="0"/>
              </a:spcBef>
            </a:pPr>
            <a:r>
              <a:rPr lang="en-US" sz="1100" kern="1200" dirty="0" err="1" smtClean="0">
                <a:solidFill>
                  <a:schemeClr val="tx1"/>
                </a:solidFill>
                <a:latin typeface="+mn-lt"/>
                <a:ea typeface="+mn-ea"/>
                <a:cs typeface="+mn-cs"/>
              </a:rPr>
              <a:t>TextBox</a:t>
            </a:r>
            <a:r>
              <a:rPr lang="en-US" sz="1100" kern="1200" dirty="0" smtClean="0">
                <a:solidFill>
                  <a:schemeClr val="tx1"/>
                </a:solidFill>
                <a:latin typeface="+mn-lt"/>
                <a:ea typeface="+mn-ea"/>
                <a:cs typeface="+mn-cs"/>
              </a:rPr>
              <a:t> - an input field for users to enter text </a:t>
            </a:r>
          </a:p>
          <a:p>
            <a:pPr lvl="0">
              <a:spcBef>
                <a:spcPts val="0"/>
              </a:spcBef>
            </a:pPr>
            <a:r>
              <a:rPr lang="en-US" sz="1100" kern="1200" dirty="0" err="1" smtClean="0">
                <a:solidFill>
                  <a:schemeClr val="tx1"/>
                </a:solidFill>
                <a:latin typeface="+mn-lt"/>
                <a:ea typeface="+mn-ea"/>
                <a:cs typeface="+mn-cs"/>
              </a:rPr>
              <a:t>SlideOut</a:t>
            </a:r>
            <a:r>
              <a:rPr lang="en-US" sz="1100" kern="1200" dirty="0" smtClean="0">
                <a:solidFill>
                  <a:schemeClr val="tx1"/>
                </a:solidFill>
                <a:latin typeface="+mn-lt"/>
                <a:ea typeface="+mn-ea"/>
                <a:cs typeface="+mn-cs"/>
              </a:rPr>
              <a:t> panel - an extra panel can optionally slide down from a Ribbon panel; this panel can contain any of the standard Ribbon components </a:t>
            </a:r>
          </a:p>
          <a:p>
            <a:pPr>
              <a:spcBef>
                <a:spcPts val="0"/>
              </a:spcBef>
            </a:pPr>
            <a:r>
              <a:rPr lang="en-US" sz="1100" kern="1200" dirty="0" smtClean="0">
                <a:solidFill>
                  <a:schemeClr val="tx1"/>
                </a:solidFill>
                <a:latin typeface="+mn-lt"/>
                <a:ea typeface="+mn-ea"/>
                <a:cs typeface="+mn-cs"/>
              </a:rPr>
              <a:t>For </a:t>
            </a:r>
            <a:r>
              <a:rPr lang="en-US" sz="1100" kern="1200" dirty="0" err="1" smtClean="0">
                <a:solidFill>
                  <a:schemeClr val="tx1"/>
                </a:solidFill>
                <a:latin typeface="+mn-lt"/>
                <a:ea typeface="+mn-ea"/>
                <a:cs typeface="+mn-cs"/>
              </a:rPr>
              <a:t>ComboBox</a:t>
            </a:r>
            <a:r>
              <a:rPr lang="en-US" sz="1100" kern="1200" dirty="0" smtClean="0">
                <a:solidFill>
                  <a:schemeClr val="tx1"/>
                </a:solidFill>
                <a:latin typeface="+mn-lt"/>
                <a:ea typeface="+mn-ea"/>
                <a:cs typeface="+mn-cs"/>
              </a:rPr>
              <a:t> and </a:t>
            </a:r>
            <a:r>
              <a:rPr lang="en-US" sz="1100" kern="1200" dirty="0" err="1" smtClean="0">
                <a:solidFill>
                  <a:schemeClr val="tx1"/>
                </a:solidFill>
                <a:latin typeface="+mn-lt"/>
                <a:ea typeface="+mn-ea"/>
                <a:cs typeface="+mn-cs"/>
              </a:rPr>
              <a:t>TextBox</a:t>
            </a:r>
            <a:r>
              <a:rPr lang="en-US" sz="1100" kern="1200" dirty="0" smtClean="0">
                <a:solidFill>
                  <a:schemeClr val="tx1"/>
                </a:solidFill>
                <a:latin typeface="+mn-lt"/>
                <a:ea typeface="+mn-ea"/>
                <a:cs typeface="+mn-cs"/>
              </a:rPr>
              <a:t>, events are included; these events call your API code when the component is changed by the user.</a:t>
            </a:r>
          </a:p>
          <a:p>
            <a:pPr>
              <a:spcBef>
                <a:spcPts val="0"/>
              </a:spcBef>
            </a:pPr>
            <a:endParaRPr lang="en-US" sz="1100" kern="1200" dirty="0" smtClean="0">
              <a:solidFill>
                <a:schemeClr val="tx1"/>
              </a:solidFill>
              <a:latin typeface="+mn-lt"/>
              <a:ea typeface="+mn-ea"/>
              <a:cs typeface="+mn-cs"/>
            </a:endParaRPr>
          </a:p>
          <a:p>
            <a:pPr>
              <a:spcBef>
                <a:spcPts val="0"/>
              </a:spcBef>
            </a:pPr>
            <a:r>
              <a:rPr lang="en-US" sz="1100" kern="1200" dirty="0" smtClean="0">
                <a:solidFill>
                  <a:schemeClr val="tx1"/>
                </a:solidFill>
                <a:latin typeface="+mn-lt"/>
                <a:ea typeface="+mn-ea"/>
                <a:cs typeface="+mn-cs"/>
              </a:rPr>
              <a:t>The new property:</a:t>
            </a:r>
          </a:p>
          <a:p>
            <a:pPr lvl="0">
              <a:spcBef>
                <a:spcPts val="0"/>
              </a:spcBef>
            </a:pPr>
            <a:r>
              <a:rPr lang="en-US" sz="1100" kern="1200" dirty="0" err="1" smtClean="0">
                <a:solidFill>
                  <a:schemeClr val="tx1"/>
                </a:solidFill>
                <a:latin typeface="+mn-lt"/>
                <a:ea typeface="+mn-ea"/>
                <a:cs typeface="+mn-cs"/>
              </a:rPr>
              <a:t>RibbonItem.Visible</a:t>
            </a:r>
            <a:r>
              <a:rPr lang="en-US" sz="1100" kern="1200" dirty="0" smtClean="0">
                <a:solidFill>
                  <a:schemeClr val="tx1"/>
                </a:solidFill>
                <a:latin typeface="+mn-lt"/>
                <a:ea typeface="+mn-ea"/>
                <a:cs typeface="+mn-cs"/>
              </a:rPr>
              <a:t>  : provides control over whether a particular item is visible.</a:t>
            </a:r>
          </a:p>
          <a:p>
            <a:pPr lvl="0">
              <a:spcBef>
                <a:spcPts val="0"/>
              </a:spcBef>
            </a:pPr>
            <a:r>
              <a:rPr lang="en-US" sz="1100" kern="1200" dirty="0" err="1" smtClean="0">
                <a:solidFill>
                  <a:schemeClr val="tx1"/>
                </a:solidFill>
                <a:latin typeface="+mn-lt"/>
                <a:ea typeface="+mn-ea"/>
                <a:cs typeface="+mn-cs"/>
              </a:rPr>
              <a:t>RibbonItem.LongDescription</a:t>
            </a:r>
            <a:r>
              <a:rPr lang="en-US" sz="1100" kern="1200" dirty="0" smtClean="0">
                <a:solidFill>
                  <a:schemeClr val="tx1"/>
                </a:solidFill>
                <a:latin typeface="+mn-lt"/>
                <a:ea typeface="+mn-ea"/>
                <a:cs typeface="+mn-cs"/>
              </a:rPr>
              <a:t> </a:t>
            </a:r>
          </a:p>
          <a:p>
            <a:pPr lvl="0">
              <a:spcBef>
                <a:spcPts val="0"/>
              </a:spcBef>
            </a:pPr>
            <a:r>
              <a:rPr lang="en-US" sz="1100" kern="1200" dirty="0" err="1" smtClean="0">
                <a:solidFill>
                  <a:schemeClr val="tx1"/>
                </a:solidFill>
                <a:latin typeface="+mn-lt"/>
                <a:ea typeface="+mn-ea"/>
                <a:cs typeface="+mn-cs"/>
              </a:rPr>
              <a:t>RibbonItem.ToolTipImage</a:t>
            </a:r>
            <a:r>
              <a:rPr lang="en-US" sz="1100" kern="1200" dirty="0" smtClean="0">
                <a:solidFill>
                  <a:schemeClr val="tx1"/>
                </a:solidFill>
                <a:latin typeface="+mn-lt"/>
                <a:ea typeface="+mn-ea"/>
                <a:cs typeface="+mn-cs"/>
              </a:rPr>
              <a:t> : allow you to set up an extended tooltip for the Ribbon item.  This tooltip can display a longer set of text, and/or a single image.</a:t>
            </a:r>
          </a:p>
          <a:p>
            <a:pPr lvl="0">
              <a:spcBef>
                <a:spcPts val="0"/>
              </a:spcBef>
            </a:pPr>
            <a:r>
              <a:rPr lang="en-US" sz="1100" kern="1200" dirty="0" err="1" smtClean="0">
                <a:solidFill>
                  <a:schemeClr val="tx1"/>
                </a:solidFill>
                <a:latin typeface="+mn-lt"/>
                <a:ea typeface="+mn-ea"/>
                <a:cs typeface="+mn-cs"/>
              </a:rPr>
              <a:t>PushButton.AvailabilityClassName</a:t>
            </a:r>
            <a:r>
              <a:rPr lang="en-US" sz="1100" kern="1200" dirty="0" smtClean="0">
                <a:solidFill>
                  <a:schemeClr val="tx1"/>
                </a:solidFill>
                <a:latin typeface="+mn-lt"/>
                <a:ea typeface="+mn-ea"/>
                <a:cs typeface="+mn-cs"/>
              </a:rPr>
              <a:t>  : allows assignment of an availability class to controlled whether or not the button is available, similar to the option provided for </a:t>
            </a:r>
            <a:r>
              <a:rPr lang="en-US" sz="1100" kern="1200" dirty="0" err="1" smtClean="0">
                <a:solidFill>
                  <a:schemeClr val="tx1"/>
                </a:solidFill>
                <a:latin typeface="+mn-lt"/>
                <a:ea typeface="+mn-ea"/>
                <a:cs typeface="+mn-cs"/>
              </a:rPr>
              <a:t>ExternalCommands</a:t>
            </a:r>
            <a:r>
              <a:rPr lang="en-US" sz="1100" kern="1200" dirty="0" smtClean="0">
                <a:solidFill>
                  <a:schemeClr val="tx1"/>
                </a:solidFill>
                <a:latin typeface="+mn-lt"/>
                <a:ea typeface="+mn-ea"/>
                <a:cs typeface="+mn-cs"/>
              </a:rPr>
              <a:t> registered by manifest.</a:t>
            </a:r>
          </a:p>
          <a:p>
            <a:pPr lvl="0">
              <a:spcBef>
                <a:spcPts val="0"/>
              </a:spcBef>
            </a:pPr>
            <a:endParaRPr lang="en-US" sz="1100" kern="1200" dirty="0" smtClean="0">
              <a:solidFill>
                <a:schemeClr val="tx1"/>
              </a:solidFill>
              <a:latin typeface="+mn-lt"/>
              <a:ea typeface="+mn-ea"/>
              <a:cs typeface="+mn-cs"/>
            </a:endParaRPr>
          </a:p>
          <a:p>
            <a:pPr>
              <a:spcBef>
                <a:spcPts val="0"/>
              </a:spcBef>
            </a:pPr>
            <a:r>
              <a:rPr lang="en-US" sz="1100" kern="1200" dirty="0" smtClean="0">
                <a:solidFill>
                  <a:schemeClr val="tx1"/>
                </a:solidFill>
                <a:latin typeface="+mn-lt"/>
                <a:ea typeface="+mn-ea"/>
                <a:cs typeface="+mn-cs"/>
              </a:rPr>
              <a:t>There is also a new option to add custom panels to the Analyze tab in Revit as well as the Add-Ins tab, via a new enumeration overload of </a:t>
            </a:r>
            <a:r>
              <a:rPr lang="en-US" sz="1100" kern="1200" dirty="0" err="1" smtClean="0">
                <a:solidFill>
                  <a:schemeClr val="tx1"/>
                </a:solidFill>
                <a:latin typeface="+mn-lt"/>
                <a:ea typeface="+mn-ea"/>
                <a:cs typeface="+mn-cs"/>
              </a:rPr>
              <a:t>Application.CreateRibbonPanel</a:t>
            </a:r>
            <a:r>
              <a:rPr lang="en-US" sz="1100" kern="1200" dirty="0" smtClean="0">
                <a:solidFill>
                  <a:schemeClr val="tx1"/>
                </a:solidFill>
                <a:latin typeface="+mn-lt"/>
                <a:ea typeface="+mn-ea"/>
                <a:cs typeface="+mn-cs"/>
              </a:rPr>
              <a:t>().</a:t>
            </a:r>
          </a:p>
          <a:p>
            <a:pPr>
              <a:spcBef>
                <a:spcPts val="0"/>
              </a:spcBef>
            </a:pPr>
            <a:r>
              <a:rPr lang="en-US" sz="1100" kern="1200" dirty="0" smtClean="0">
                <a:solidFill>
                  <a:schemeClr val="tx1"/>
                </a:solidFill>
                <a:latin typeface="+mn-lt"/>
                <a:ea typeface="+mn-ea"/>
                <a:cs typeface="+mn-cs"/>
              </a:rPr>
              <a:t>As a result of these enhancements, some pre-existing APIs have changed:</a:t>
            </a:r>
          </a:p>
          <a:p>
            <a:pPr lvl="0">
              <a:spcBef>
                <a:spcPts val="0"/>
              </a:spcBef>
            </a:pPr>
            <a:r>
              <a:rPr lang="en-US" sz="1100" kern="1200" dirty="0" err="1" smtClean="0">
                <a:solidFill>
                  <a:schemeClr val="tx1"/>
                </a:solidFill>
                <a:latin typeface="+mn-lt"/>
                <a:ea typeface="+mn-ea"/>
                <a:cs typeface="+mn-cs"/>
              </a:rPr>
              <a:t>RibbonPanel.AddButton</a:t>
            </a:r>
            <a:r>
              <a:rPr lang="en-US" sz="1100" kern="1200" dirty="0" smtClean="0">
                <a:solidFill>
                  <a:schemeClr val="tx1"/>
                </a:solidFill>
                <a:latin typeface="+mn-lt"/>
                <a:ea typeface="+mn-ea"/>
                <a:cs typeface="+mn-cs"/>
              </a:rPr>
              <a:t>() has been replaced with </a:t>
            </a:r>
            <a:r>
              <a:rPr lang="en-US" sz="1100" kern="1200" dirty="0" err="1" smtClean="0">
                <a:solidFill>
                  <a:schemeClr val="tx1"/>
                </a:solidFill>
                <a:latin typeface="+mn-lt"/>
                <a:ea typeface="+mn-ea"/>
                <a:cs typeface="+mn-cs"/>
              </a:rPr>
              <a:t>RibbonPanel.AddItem</a:t>
            </a:r>
            <a:r>
              <a:rPr lang="en-US" sz="1100" kern="1200" dirty="0" smtClean="0">
                <a:solidFill>
                  <a:schemeClr val="tx1"/>
                </a:solidFill>
                <a:latin typeface="+mn-lt"/>
                <a:ea typeface="+mn-ea"/>
                <a:cs typeface="+mn-cs"/>
              </a:rPr>
              <a:t>() </a:t>
            </a:r>
          </a:p>
          <a:p>
            <a:pPr lvl="0">
              <a:spcBef>
                <a:spcPts val="0"/>
              </a:spcBef>
            </a:pPr>
            <a:r>
              <a:rPr lang="en-US" sz="1100" kern="1200" dirty="0" err="1" smtClean="0">
                <a:solidFill>
                  <a:schemeClr val="tx1"/>
                </a:solidFill>
                <a:latin typeface="+mn-lt"/>
                <a:ea typeface="+mn-ea"/>
                <a:cs typeface="+mn-cs"/>
              </a:rPr>
              <a:t>RibbonPanel.AddStackedButtons</a:t>
            </a:r>
            <a:r>
              <a:rPr lang="en-US" sz="1100" kern="1200" dirty="0" smtClean="0">
                <a:solidFill>
                  <a:schemeClr val="tx1"/>
                </a:solidFill>
                <a:latin typeface="+mn-lt"/>
                <a:ea typeface="+mn-ea"/>
                <a:cs typeface="+mn-cs"/>
              </a:rPr>
              <a:t>() overloads have been replaced with </a:t>
            </a:r>
            <a:r>
              <a:rPr lang="en-US" sz="1100" kern="1200" dirty="0" err="1" smtClean="0">
                <a:solidFill>
                  <a:schemeClr val="tx1"/>
                </a:solidFill>
                <a:latin typeface="+mn-lt"/>
                <a:ea typeface="+mn-ea"/>
                <a:cs typeface="+mn-cs"/>
              </a:rPr>
              <a:t>RibbonPanel.AddStackedItems</a:t>
            </a:r>
            <a:r>
              <a:rPr lang="en-US" sz="1100" kern="1200" dirty="0" smtClean="0">
                <a:solidFill>
                  <a:schemeClr val="tx1"/>
                </a:solidFill>
                <a:latin typeface="+mn-lt"/>
                <a:ea typeface="+mn-ea"/>
                <a:cs typeface="+mn-cs"/>
              </a:rPr>
              <a:t>() overloads </a:t>
            </a:r>
          </a:p>
          <a:p>
            <a:pPr lvl="0">
              <a:spcBef>
                <a:spcPts val="0"/>
              </a:spcBef>
            </a:pPr>
            <a:r>
              <a:rPr lang="en-US" sz="1100" kern="1200" dirty="0" smtClean="0">
                <a:solidFill>
                  <a:schemeClr val="tx1"/>
                </a:solidFill>
                <a:latin typeface="+mn-lt"/>
                <a:ea typeface="+mn-ea"/>
                <a:cs typeface="+mn-cs"/>
              </a:rPr>
              <a:t>Property </a:t>
            </a:r>
            <a:r>
              <a:rPr lang="en-US" sz="1100" kern="1200" dirty="0" err="1" smtClean="0">
                <a:solidFill>
                  <a:schemeClr val="tx1"/>
                </a:solidFill>
                <a:latin typeface="+mn-lt"/>
                <a:ea typeface="+mn-ea"/>
                <a:cs typeface="+mn-cs"/>
              </a:rPr>
              <a:t>RibbonPanel.Items</a:t>
            </a:r>
            <a:r>
              <a:rPr lang="en-US" sz="1100" kern="1200" dirty="0" smtClean="0">
                <a:solidFill>
                  <a:schemeClr val="tx1"/>
                </a:solidFill>
                <a:latin typeface="+mn-lt"/>
                <a:ea typeface="+mn-ea"/>
                <a:cs typeface="+mn-cs"/>
              </a:rPr>
              <a:t> has been replaced with method </a:t>
            </a:r>
            <a:r>
              <a:rPr lang="en-US" sz="1100" kern="1200" dirty="0" err="1" smtClean="0">
                <a:solidFill>
                  <a:schemeClr val="tx1"/>
                </a:solidFill>
                <a:latin typeface="+mn-lt"/>
                <a:ea typeface="+mn-ea"/>
                <a:cs typeface="+mn-cs"/>
              </a:rPr>
              <a:t>RibbonPanel.GetItems</a:t>
            </a:r>
            <a:r>
              <a:rPr lang="en-US" sz="1100" kern="1200" dirty="0" smtClean="0">
                <a:solidFill>
                  <a:schemeClr val="tx1"/>
                </a:solidFill>
                <a:latin typeface="+mn-lt"/>
                <a:ea typeface="+mn-ea"/>
                <a:cs typeface="+mn-cs"/>
              </a:rPr>
              <a:t>() </a:t>
            </a:r>
          </a:p>
          <a:p>
            <a:pPr lvl="0">
              <a:spcBef>
                <a:spcPts val="0"/>
              </a:spcBef>
            </a:pPr>
            <a:r>
              <a:rPr lang="en-US" sz="1100" kern="1200" dirty="0" smtClean="0">
                <a:solidFill>
                  <a:schemeClr val="tx1"/>
                </a:solidFill>
                <a:latin typeface="+mn-lt"/>
                <a:ea typeface="+mn-ea"/>
                <a:cs typeface="+mn-cs"/>
              </a:rPr>
              <a:t>Property </a:t>
            </a:r>
            <a:r>
              <a:rPr lang="en-US" sz="1100" kern="1200" dirty="0" err="1" smtClean="0">
                <a:solidFill>
                  <a:schemeClr val="tx1"/>
                </a:solidFill>
                <a:latin typeface="+mn-lt"/>
                <a:ea typeface="+mn-ea"/>
                <a:cs typeface="+mn-cs"/>
              </a:rPr>
              <a:t>PulldownButton.Items</a:t>
            </a:r>
            <a:r>
              <a:rPr lang="en-US" sz="1100" kern="1200" dirty="0" smtClean="0">
                <a:solidFill>
                  <a:schemeClr val="tx1"/>
                </a:solidFill>
                <a:latin typeface="+mn-lt"/>
                <a:ea typeface="+mn-ea"/>
                <a:cs typeface="+mn-cs"/>
              </a:rPr>
              <a:t> has been replaced with method </a:t>
            </a:r>
            <a:r>
              <a:rPr lang="en-US" sz="1100" kern="1200" dirty="0" err="1" smtClean="0">
                <a:solidFill>
                  <a:schemeClr val="tx1"/>
                </a:solidFill>
                <a:latin typeface="+mn-lt"/>
                <a:ea typeface="+mn-ea"/>
                <a:cs typeface="+mn-cs"/>
              </a:rPr>
              <a:t>PulldownButton.GetItems</a:t>
            </a:r>
            <a:r>
              <a:rPr lang="en-US" sz="1100" kern="1200" dirty="0" smtClean="0">
                <a:solidFill>
                  <a:schemeClr val="tx1"/>
                </a:solidFill>
                <a:latin typeface="+mn-lt"/>
                <a:ea typeface="+mn-ea"/>
                <a:cs typeface="+mn-cs"/>
              </a:rPr>
              <a:t>() </a:t>
            </a:r>
          </a:p>
          <a:p>
            <a:pPr lvl="0">
              <a:spcBef>
                <a:spcPts val="0"/>
              </a:spcBef>
            </a:pPr>
            <a:r>
              <a:rPr lang="en-US" sz="1100" kern="1200" dirty="0" smtClean="0">
                <a:solidFill>
                  <a:schemeClr val="tx1"/>
                </a:solidFill>
                <a:latin typeface="+mn-lt"/>
                <a:ea typeface="+mn-ea"/>
                <a:cs typeface="+mn-cs"/>
              </a:rPr>
              <a:t>Methods </a:t>
            </a:r>
            <a:r>
              <a:rPr lang="en-US" sz="1100" kern="1200" dirty="0" err="1" smtClean="0">
                <a:solidFill>
                  <a:schemeClr val="tx1"/>
                </a:solidFill>
                <a:latin typeface="+mn-lt"/>
                <a:ea typeface="+mn-ea"/>
                <a:cs typeface="+mn-cs"/>
              </a:rPr>
              <a:t>RibbonPanel.AddPushButton</a:t>
            </a:r>
            <a:r>
              <a:rPr lang="en-US" sz="1100" kern="1200" dirty="0" smtClean="0">
                <a:solidFill>
                  <a:schemeClr val="tx1"/>
                </a:solidFill>
                <a:latin typeface="+mn-lt"/>
                <a:ea typeface="+mn-ea"/>
                <a:cs typeface="+mn-cs"/>
              </a:rPr>
              <a:t>() and </a:t>
            </a:r>
            <a:r>
              <a:rPr lang="en-US" sz="1100" kern="1200" dirty="0" err="1" smtClean="0">
                <a:solidFill>
                  <a:schemeClr val="tx1"/>
                </a:solidFill>
                <a:latin typeface="+mn-lt"/>
                <a:ea typeface="+mn-ea"/>
                <a:cs typeface="+mn-cs"/>
              </a:rPr>
              <a:t>RibbonPanel.AddPulldownButton</a:t>
            </a:r>
            <a:r>
              <a:rPr lang="en-US" sz="1100" kern="1200" dirty="0" smtClean="0">
                <a:solidFill>
                  <a:schemeClr val="tx1"/>
                </a:solidFill>
                <a:latin typeface="+mn-lt"/>
                <a:ea typeface="+mn-ea"/>
                <a:cs typeface="+mn-cs"/>
              </a:rPr>
              <a:t>() have been removed. Use </a:t>
            </a:r>
            <a:r>
              <a:rPr lang="en-US" sz="1100" kern="1200" dirty="0" err="1" smtClean="0">
                <a:solidFill>
                  <a:schemeClr val="tx1"/>
                </a:solidFill>
                <a:latin typeface="+mn-lt"/>
                <a:ea typeface="+mn-ea"/>
                <a:cs typeface="+mn-cs"/>
              </a:rPr>
              <a:t>RibbonPanel.AddItem</a:t>
            </a:r>
            <a:r>
              <a:rPr lang="en-US" sz="1100" kern="1200" dirty="0" smtClean="0">
                <a:solidFill>
                  <a:schemeClr val="tx1"/>
                </a:solidFill>
                <a:latin typeface="+mn-lt"/>
                <a:ea typeface="+mn-ea"/>
                <a:cs typeface="+mn-cs"/>
              </a:rPr>
              <a:t>() for this operation. </a:t>
            </a:r>
          </a:p>
          <a:p>
            <a:pPr lvl="0">
              <a:spcBef>
                <a:spcPts val="0"/>
              </a:spcBef>
            </a:pPr>
            <a:r>
              <a:rPr lang="en-US" sz="1100" kern="1200" dirty="0" err="1" smtClean="0">
                <a:solidFill>
                  <a:schemeClr val="tx1"/>
                </a:solidFill>
                <a:latin typeface="+mn-lt"/>
                <a:ea typeface="+mn-ea"/>
                <a:cs typeface="+mn-cs"/>
              </a:rPr>
              <a:t>RibbonPanel.AddToPulldown</a:t>
            </a:r>
            <a:r>
              <a:rPr lang="en-US" sz="1100" kern="1200" dirty="0" smtClean="0">
                <a:solidFill>
                  <a:schemeClr val="tx1"/>
                </a:solidFill>
                <a:latin typeface="+mn-lt"/>
                <a:ea typeface="+mn-ea"/>
                <a:cs typeface="+mn-cs"/>
              </a:rPr>
              <a:t>() has been removed. Use </a:t>
            </a:r>
            <a:r>
              <a:rPr lang="en-US" sz="1100" kern="1200" dirty="0" err="1" smtClean="0">
                <a:solidFill>
                  <a:schemeClr val="tx1"/>
                </a:solidFill>
                <a:latin typeface="+mn-lt"/>
                <a:ea typeface="+mn-ea"/>
                <a:cs typeface="+mn-cs"/>
              </a:rPr>
              <a:t>PulldownButton.AddItem</a:t>
            </a:r>
            <a:r>
              <a:rPr lang="en-US" sz="1100" kern="1200" dirty="0" smtClean="0">
                <a:solidFill>
                  <a:schemeClr val="tx1"/>
                </a:solidFill>
                <a:latin typeface="+mn-lt"/>
                <a:ea typeface="+mn-ea"/>
                <a:cs typeface="+mn-cs"/>
              </a:rPr>
              <a:t>() for this operation. </a:t>
            </a:r>
          </a:p>
          <a:p>
            <a:pPr lvl="0">
              <a:spcBef>
                <a:spcPts val="0"/>
              </a:spcBef>
            </a:pPr>
            <a:r>
              <a:rPr lang="en-US" sz="1100" kern="1200" dirty="0" err="1" smtClean="0">
                <a:solidFill>
                  <a:schemeClr val="tx1"/>
                </a:solidFill>
                <a:latin typeface="+mn-lt"/>
                <a:ea typeface="+mn-ea"/>
                <a:cs typeface="+mn-cs"/>
              </a:rPr>
              <a:t>PulldownButton.AddPushButton</a:t>
            </a:r>
            <a:r>
              <a:rPr lang="en-US" sz="1100" kern="1200" dirty="0" smtClean="0">
                <a:solidFill>
                  <a:schemeClr val="tx1"/>
                </a:solidFill>
                <a:latin typeface="+mn-lt"/>
                <a:ea typeface="+mn-ea"/>
                <a:cs typeface="+mn-cs"/>
              </a:rPr>
              <a:t>() has been removed. Use </a:t>
            </a:r>
            <a:r>
              <a:rPr lang="en-US" sz="1100" kern="1200" dirty="0" err="1" smtClean="0">
                <a:solidFill>
                  <a:schemeClr val="tx1"/>
                </a:solidFill>
                <a:latin typeface="+mn-lt"/>
                <a:ea typeface="+mn-ea"/>
                <a:cs typeface="+mn-cs"/>
              </a:rPr>
              <a:t>PulldownButton.AddItem</a:t>
            </a:r>
            <a:r>
              <a:rPr lang="en-US" sz="1100" kern="1200" dirty="0" smtClean="0">
                <a:solidFill>
                  <a:schemeClr val="tx1"/>
                </a:solidFill>
                <a:latin typeface="+mn-lt"/>
                <a:ea typeface="+mn-ea"/>
                <a:cs typeface="+mn-cs"/>
              </a:rPr>
              <a:t>() for this operation. </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a:t>
            </a:fld>
            <a:endParaRPr lang="en-US"/>
          </a:p>
        </p:txBody>
      </p:sp>
    </p:spTree>
    <p:extLst>
      <p:ext uri="{BB962C8B-B14F-4D97-AF65-F5344CB8AC3E}">
        <p14:creationId xmlns:p14="http://schemas.microsoft.com/office/powerpoint/2010/main" val="3516511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a:p>
        </p:txBody>
      </p:sp>
    </p:spTree>
    <p:extLst>
      <p:ext uri="{BB962C8B-B14F-4D97-AF65-F5344CB8AC3E}">
        <p14:creationId xmlns:p14="http://schemas.microsoft.com/office/powerpoint/2010/main" val="592210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a:p>
        </p:txBody>
      </p:sp>
    </p:spTree>
    <p:extLst>
      <p:ext uri="{BB962C8B-B14F-4D97-AF65-F5344CB8AC3E}">
        <p14:creationId xmlns:p14="http://schemas.microsoft.com/office/powerpoint/2010/main" val="1167146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None/>
              <a:defRPr sz="3200"/>
            </a:lvl1pPr>
            <a:lvl2pPr>
              <a:spcBef>
                <a:spcPts val="0"/>
              </a:spcBef>
              <a:defRPr/>
            </a:lvl2pPr>
            <a:lvl3pPr>
              <a:spcBef>
                <a:spcPts val="0"/>
              </a:spcBef>
              <a:defRPr/>
            </a:lvl3pPr>
            <a:lvl4pPr>
              <a:spcBef>
                <a:spcPts val="0"/>
              </a:spcBef>
              <a:defRPr/>
            </a:lvl4pPr>
            <a:lvl5pPr>
              <a:spcBef>
                <a:spcPts val="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p:nvPr userDrawn="1"/>
        </p:nvSpPr>
        <p:spPr>
          <a:xfrm>
            <a:off x="0" y="9355137"/>
            <a:ext cx="13011150" cy="4000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a:p>
        </p:txBody>
      </p:sp>
      <p:sp>
        <p:nvSpPr>
          <p:cNvPr id="5" name="TextBox 4"/>
          <p:cNvSpPr txBox="1"/>
          <p:nvPr userDrawn="1"/>
        </p:nvSpPr>
        <p:spPr>
          <a:xfrm>
            <a:off x="180975" y="9512414"/>
            <a:ext cx="1558815" cy="138499"/>
          </a:xfrm>
          <a:prstGeom prst="rect">
            <a:avLst/>
          </a:prstGeom>
          <a:noFill/>
        </p:spPr>
        <p:txBody>
          <a:bodyPr wrap="square" lIns="0" tIns="0" rIns="0" bIns="0" rtlCol="0">
            <a:spAutoFit/>
          </a:bodyPr>
          <a:lstStyle/>
          <a:p>
            <a:r>
              <a:rPr lang="en-US" sz="900" b="0" i="0" dirty="0" smtClean="0">
                <a:solidFill>
                  <a:schemeClr val="tx1">
                    <a:lumMod val="65000"/>
                    <a:lumOff val="35000"/>
                  </a:schemeClr>
                </a:solidFill>
                <a:latin typeface="Frutiger Next LT W1G"/>
                <a:cs typeface="Frutiger Next LT W1G"/>
              </a:rPr>
              <a:t>© 2014 Autodesk</a:t>
            </a:r>
            <a:endParaRPr lang="en-US" sz="900" b="0" i="0" dirty="0">
              <a:solidFill>
                <a:schemeClr val="tx1">
                  <a:lumMod val="65000"/>
                  <a:lumOff val="35000"/>
                </a:schemeClr>
              </a:solidFill>
              <a:latin typeface="Frutiger Next LT W1G"/>
              <a:cs typeface="Frutiger Next LT W1G"/>
            </a:endParaRPr>
          </a:p>
        </p:txBody>
      </p:sp>
      <p:pic>
        <p:nvPicPr>
          <p:cNvPr id="6" name="Picture 5"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861374" y="9489044"/>
            <a:ext cx="1105051" cy="185240"/>
          </a:xfrm>
          <a:prstGeom prst="rect">
            <a:avLst/>
          </a:prstGeom>
        </p:spPr>
      </p:pic>
    </p:spTree>
    <p:extLst>
      <p:ext uri="{BB962C8B-B14F-4D97-AF65-F5344CB8AC3E}">
        <p14:creationId xmlns:p14="http://schemas.microsoft.com/office/powerpoint/2010/main" val="358812343"/>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4" name="TextBox 3"/>
          <p:cNvSpPr txBox="1"/>
          <p:nvPr/>
        </p:nvSpPr>
        <p:spPr>
          <a:xfrm>
            <a:off x="314409" y="8588916"/>
            <a:ext cx="12483151" cy="1000274"/>
          </a:xfrm>
          <a:prstGeom prst="rect">
            <a:avLst/>
          </a:prstGeom>
          <a:noFill/>
        </p:spPr>
        <p:txBody>
          <a:bodyPr wrap="square" lIns="0" tIns="0" rIns="0" bIns="0" rtlCol="0">
            <a:spAutoFit/>
          </a:bodyPr>
          <a:lstStyle/>
          <a:p>
            <a:r>
              <a:rPr lang="en-US" sz="1300" b="0" i="0" dirty="0" smtClean="0">
                <a:solidFill>
                  <a:schemeClr val="bg1">
                    <a:lumMod val="65000"/>
                  </a:schemeClr>
                </a:solidFill>
                <a:latin typeface="Frutiger Next LT W1G"/>
                <a:cs typeface="Frutiger Next LT W1G"/>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1300" b="0" i="0" dirty="0" smtClean="0">
              <a:solidFill>
                <a:schemeClr val="bg1">
                  <a:lumMod val="65000"/>
                </a:schemeClr>
              </a:solidFill>
              <a:latin typeface="Frutiger Next LT W1G"/>
              <a:cs typeface="Frutiger Next LT W1G"/>
            </a:endParaRPr>
          </a:p>
          <a:p>
            <a:r>
              <a:rPr lang="en-US" sz="1300" b="0" i="0" dirty="0" smtClean="0">
                <a:solidFill>
                  <a:schemeClr val="bg1">
                    <a:lumMod val="65000"/>
                  </a:schemeClr>
                </a:solidFill>
                <a:latin typeface="Frutiger Next LT W1G"/>
                <a:cs typeface="Frutiger Next LT W1G"/>
              </a:rPr>
              <a:t>© 2014 Autodesk, Inc. All right</a:t>
            </a:r>
            <a:r>
              <a:rPr lang="en-US" sz="1300" b="0" i="0" baseline="0" dirty="0" smtClean="0">
                <a:solidFill>
                  <a:schemeClr val="bg1">
                    <a:lumMod val="65000"/>
                  </a:schemeClr>
                </a:solidFill>
                <a:latin typeface="Frutiger Next LT W1G"/>
                <a:cs typeface="Frutiger Next LT W1G"/>
              </a:rPr>
              <a:t>s reserved.</a:t>
            </a:r>
            <a:endParaRPr lang="en-US" sz="1300" b="0" i="0" dirty="0">
              <a:solidFill>
                <a:schemeClr val="bg1">
                  <a:lumMod val="65000"/>
                </a:schemeClr>
              </a:solidFill>
              <a:latin typeface="Frutiger Next LT W1G"/>
              <a:cs typeface="Frutiger Next LT W1G"/>
            </a:endParaRPr>
          </a:p>
        </p:txBody>
      </p:sp>
      <p:pic>
        <p:nvPicPr>
          <p:cNvPr id="6" name="Picture 5" descr="autodesk-logo-rgb-color-logo-black-text-larg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3942" y="3942871"/>
            <a:ext cx="8791832" cy="1473535"/>
          </a:xfrm>
          <a:prstGeom prst="rect">
            <a:avLst/>
          </a:prstGeom>
        </p:spPr>
      </p:pic>
    </p:spTree>
    <p:extLst>
      <p:ext uri="{BB962C8B-B14F-4D97-AF65-F5344CB8AC3E}">
        <p14:creationId xmlns:p14="http://schemas.microsoft.com/office/powerpoint/2010/main" val="3083674996"/>
      </p:ext>
    </p:extLst>
  </p:cSld>
  <p:clrMapOvr>
    <a:masterClrMapping/>
  </p:clrMapOvr>
  <p:transition/>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70"/>
            <a:ext cx="11762080" cy="1417320"/>
          </a:xfrm>
        </p:spPr>
        <p:txBody>
          <a:bodyPr/>
          <a:lstStyle>
            <a:lvl1pPr>
              <a:defRPr sz="4800"/>
            </a:lvl1pPr>
          </a:lstStyle>
          <a:p>
            <a:r>
              <a:rPr lang="en-US" smtClean="0"/>
              <a:t>Click to edit Master title style</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sp>
        <p:nvSpPr>
          <p:cNvPr id="6" name="TextBox 5"/>
          <p:cNvSpPr txBox="1"/>
          <p:nvPr userDrawn="1"/>
        </p:nvSpPr>
        <p:spPr>
          <a:xfrm>
            <a:off x="5057775" y="839787"/>
            <a:ext cx="3299301" cy="338554"/>
          </a:xfrm>
          <a:prstGeom prst="rect">
            <a:avLst/>
          </a:prstGeom>
          <a:noFill/>
        </p:spPr>
        <p:txBody>
          <a:bodyPr wrap="none" rtlCol="0">
            <a:spAutoFit/>
          </a:bodyPr>
          <a:lstStyle/>
          <a:p>
            <a:r>
              <a:rPr lang="en-US" sz="1600" dirty="0" smtClean="0">
                <a:solidFill>
                  <a:schemeClr val="bg1"/>
                </a:solidFill>
              </a:rPr>
              <a:t>Introduction to Revit Programming</a:t>
            </a:r>
            <a:endParaRPr lang="en-US" sz="1600" i="1" dirty="0" smtClean="0">
              <a:solidFill>
                <a:schemeClr val="bg1"/>
              </a:solidFill>
            </a:endParaRPr>
          </a:p>
        </p:txBody>
      </p:sp>
    </p:spTree>
    <p:extLst>
      <p:ext uri="{BB962C8B-B14F-4D97-AF65-F5344CB8AC3E}">
        <p14:creationId xmlns:p14="http://schemas.microsoft.com/office/powerpoint/2010/main" val="226866755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Lst>
  <p:transition/>
  <p:timing>
    <p:tnLst>
      <p:par>
        <p:cTn id="1" dur="indefinite" restart="never" nodeType="tmRoot"/>
      </p:par>
    </p:tnLst>
  </p:timing>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hyperlink" Target="http://adndevblog.typepad.com/aec/" TargetMode="External"/><Relationship Id="rId3" Type="http://schemas.openxmlformats.org/officeDocument/2006/relationships/hyperlink" Target="http://www.autodesk.com/developrevit" TargetMode="External"/><Relationship Id="rId7" Type="http://schemas.openxmlformats.org/officeDocument/2006/relationships/hyperlink" Target="http://thebuildingcoder.typepad.com/"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hyperlink" Target="http://www.autodesk.com/apitraining" TargetMode="External"/><Relationship Id="rId11" Type="http://schemas.openxmlformats.org/officeDocument/2006/relationships/hyperlink" Target="http://adn.autodesk.com/" TargetMode="External"/><Relationship Id="rId5" Type="http://schemas.openxmlformats.org/officeDocument/2006/relationships/hyperlink" Target="http://discussion.autodesk.com/" TargetMode="External"/><Relationship Id="rId10" Type="http://schemas.openxmlformats.org/officeDocument/2006/relationships/hyperlink" Target="http://www.autodesk.com/joinadn" TargetMode="External"/><Relationship Id="rId4" Type="http://schemas.openxmlformats.org/officeDocument/2006/relationships/hyperlink" Target="http://forums.autodesk.com/t5/revit-api/bd-p/160" TargetMode="External"/><Relationship Id="rId9" Type="http://schemas.openxmlformats.org/officeDocument/2006/relationships/hyperlink" Target="http://www.autodesk.com/revit-help/?guid=GUID-F0A122E0-E556-4D0D-9D0F-7E72A9315A42"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50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sz="5400" dirty="0" err="1" smtClean="0">
                <a:solidFill>
                  <a:schemeClr val="bg1"/>
                </a:solidFill>
              </a:rPr>
              <a:t>Revit</a:t>
            </a:r>
            <a:r>
              <a:rPr lang="en-US" sz="5400" dirty="0" smtClean="0">
                <a:solidFill>
                  <a:schemeClr val="bg1"/>
                </a:solidFill>
              </a:rPr>
              <a:t> UI API</a:t>
            </a:r>
          </a:p>
        </p:txBody>
      </p:sp>
      <p:sp>
        <p:nvSpPr>
          <p:cNvPr id="2052" name="Rectangle 4"/>
          <p:cNvSpPr>
            <a:spLocks noGrp="1" noChangeArrowheads="1"/>
          </p:cNvSpPr>
          <p:nvPr>
            <p:ph idx="1"/>
          </p:nvPr>
        </p:nvSpPr>
        <p:spPr>
          <a:xfrm>
            <a:off x="594361" y="4725639"/>
            <a:ext cx="9034109" cy="1067148"/>
          </a:xfrm>
        </p:spPr>
        <p:txBody>
          <a:bodyPr/>
          <a:lstStyle/>
          <a:p>
            <a:pPr marL="0" indent="0">
              <a:spcBef>
                <a:spcPct val="0"/>
              </a:spcBef>
              <a:buNone/>
            </a:pPr>
            <a:r>
              <a:rPr lang="en-US" i="1" dirty="0" smtClean="0">
                <a:solidFill>
                  <a:schemeClr val="bg1"/>
                </a:solidFill>
              </a:rPr>
              <a:t> </a:t>
            </a:r>
            <a:endParaRPr lang="en-US" sz="2400" i="1" dirty="0" smtClean="0">
              <a:solidFill>
                <a:schemeClr val="bg1"/>
              </a:solidFill>
            </a:endParaRPr>
          </a:p>
          <a:p>
            <a:pPr marL="0" indent="0">
              <a:spcBef>
                <a:spcPts val="201"/>
              </a:spcBef>
              <a:buNone/>
            </a:pPr>
            <a:r>
              <a:rPr lang="en-US" sz="2400" i="1" dirty="0" smtClean="0">
                <a:solidFill>
                  <a:schemeClr val="bg1"/>
                </a:solidFill>
              </a:rPr>
              <a:t>Developer Technical Services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51"/>
                                        </p:tgtEl>
                                        <p:attrNameLst>
                                          <p:attrName>style.visibility</p:attrName>
                                        </p:attrNameLst>
                                      </p:cBhvr>
                                      <p:to>
                                        <p:strVal val="visible"/>
                                      </p:to>
                                    </p:set>
                                    <p:animEffect transition="in" filter="wipe(left)">
                                      <p:cBhvr>
                                        <p:cTn id="11" dur="500"/>
                                        <p:tgtEl>
                                          <p:spTgt spid="205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052">
                                            <p:txEl>
                                              <p:pRg st="0" end="0"/>
                                            </p:txEl>
                                          </p:spTgt>
                                        </p:tgtEl>
                                        <p:attrNameLst>
                                          <p:attrName>style.visibility</p:attrName>
                                        </p:attrNameLst>
                                      </p:cBhvr>
                                      <p:to>
                                        <p:strVal val="visible"/>
                                      </p:to>
                                    </p:set>
                                    <p:animEffect transition="in" filter="wipe(left)">
                                      <p:cBhvr>
                                        <p:cTn id="14" dur="500"/>
                                        <p:tgtEl>
                                          <p:spTgt spid="205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052">
                                            <p:txEl>
                                              <p:pRg st="1" end="1"/>
                                            </p:txEl>
                                          </p:spTgt>
                                        </p:tgtEl>
                                        <p:attrNameLst>
                                          <p:attrName>style.visibility</p:attrName>
                                        </p:attrNameLst>
                                      </p:cBhvr>
                                      <p:to>
                                        <p:strVal val="visible"/>
                                      </p:to>
                                    </p:set>
                                    <p:animEffect transition="in" filter="wipe(left)">
                                      <p:cBhvr>
                                        <p:cTn id="19" dur="500"/>
                                        <p:tgtEl>
                                          <p:spTgt spid="20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51" grpId="0"/>
      <p:bldP spid="205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Ability to select Object(s), Point, Edge and Face</a:t>
            </a:r>
          </a:p>
          <a:p>
            <a:r>
              <a:rPr lang="en-US" dirty="0" smtClean="0"/>
              <a:t>Add new selection to active collection using:</a:t>
            </a:r>
          </a:p>
          <a:p>
            <a:pPr lvl="2"/>
            <a:r>
              <a:rPr lang="en-US" dirty="0" err="1" smtClean="0"/>
              <a:t>PickObject</a:t>
            </a:r>
            <a:r>
              <a:rPr lang="en-US" dirty="0" smtClean="0"/>
              <a:t>()</a:t>
            </a:r>
          </a:p>
          <a:p>
            <a:pPr lvl="2"/>
            <a:r>
              <a:rPr lang="en-US" dirty="0" err="1" smtClean="0"/>
              <a:t>PickObjects</a:t>
            </a:r>
            <a:r>
              <a:rPr lang="en-US" dirty="0" smtClean="0"/>
              <a:t>()</a:t>
            </a:r>
          </a:p>
          <a:p>
            <a:pPr lvl="2"/>
            <a:r>
              <a:rPr lang="en-US" dirty="0" err="1" smtClean="0"/>
              <a:t>PickElementsByRectangle</a:t>
            </a:r>
            <a:r>
              <a:rPr lang="en-US" dirty="0" smtClean="0"/>
              <a:t>()</a:t>
            </a:r>
          </a:p>
          <a:p>
            <a:pPr lvl="2"/>
            <a:r>
              <a:rPr lang="en-US" dirty="0" err="1" smtClean="0"/>
              <a:t>PickPoint</a:t>
            </a:r>
            <a:r>
              <a:rPr lang="en-US" dirty="0" smtClean="0"/>
              <a:t>()</a:t>
            </a:r>
          </a:p>
          <a:p>
            <a:endParaRPr lang="en-US" dirty="0" smtClean="0"/>
          </a:p>
          <a:p>
            <a:pPr lvl="2"/>
            <a:endParaRPr lang="en-US" dirty="0" smtClean="0"/>
          </a:p>
          <a:p>
            <a:pPr lvl="2"/>
            <a:endParaRPr lang="en-US" dirty="0" smtClean="0"/>
          </a:p>
        </p:txBody>
      </p:sp>
      <p:sp>
        <p:nvSpPr>
          <p:cNvPr id="6" name="Rectangle 5"/>
          <p:cNvSpPr/>
          <p:nvPr/>
        </p:nvSpPr>
        <p:spPr>
          <a:xfrm>
            <a:off x="561975" y="3991074"/>
            <a:ext cx="11811000" cy="5078313"/>
          </a:xfrm>
          <a:prstGeom prst="rect">
            <a:avLst/>
          </a:prstGeom>
          <a:solidFill>
            <a:schemeClr val="bg1">
              <a:lumMod val="85000"/>
            </a:schemeClr>
          </a:solidFill>
        </p:spPr>
        <p:txBody>
          <a:bodyPr wrap="square">
            <a:spAutoFit/>
          </a:bodyPr>
          <a:lstStyle/>
          <a:p>
            <a:endParaRPr lang="en-US" sz="1600" dirty="0" smtClean="0">
              <a:solidFill>
                <a:srgbClr val="000000"/>
              </a:solidFill>
              <a:latin typeface="Courier New"/>
            </a:endParaRPr>
          </a:p>
          <a:p>
            <a:r>
              <a:rPr lang="en-US" sz="2000" dirty="0" err="1" smtClean="0">
                <a:solidFill>
                  <a:srgbClr val="000000"/>
                </a:solidFill>
                <a:latin typeface="Courier New"/>
              </a:rPr>
              <a:t>UIDocument</a:t>
            </a:r>
            <a:r>
              <a:rPr lang="en-US" sz="2000" dirty="0" smtClean="0">
                <a:solidFill>
                  <a:srgbClr val="000000"/>
                </a:solidFill>
                <a:latin typeface="Courier New"/>
              </a:rPr>
              <a:t> </a:t>
            </a:r>
            <a:r>
              <a:rPr lang="en-US" sz="2000" dirty="0" err="1" smtClean="0">
                <a:solidFill>
                  <a:srgbClr val="000000"/>
                </a:solidFill>
                <a:latin typeface="Courier New"/>
              </a:rPr>
              <a:t>uidoc</a:t>
            </a:r>
            <a:r>
              <a:rPr lang="en-US" sz="2000" dirty="0" smtClean="0">
                <a:solidFill>
                  <a:srgbClr val="000000"/>
                </a:solidFill>
                <a:latin typeface="Courier New"/>
              </a:rPr>
              <a:t> = new </a:t>
            </a:r>
            <a:r>
              <a:rPr lang="en-US" sz="2000" dirty="0" err="1" smtClean="0">
                <a:solidFill>
                  <a:srgbClr val="000000"/>
                </a:solidFill>
                <a:latin typeface="Courier New"/>
              </a:rPr>
              <a:t>UIDocument</a:t>
            </a:r>
            <a:r>
              <a:rPr lang="en-US" sz="2000" dirty="0" smtClean="0">
                <a:solidFill>
                  <a:srgbClr val="000000"/>
                </a:solidFill>
                <a:latin typeface="Courier New"/>
              </a:rPr>
              <a:t>(document); </a:t>
            </a:r>
          </a:p>
          <a:p>
            <a:r>
              <a:rPr lang="en-US" sz="2000" dirty="0" smtClean="0">
                <a:solidFill>
                  <a:srgbClr val="000000"/>
                </a:solidFill>
                <a:latin typeface="Courier New"/>
              </a:rPr>
              <a:t>Selection choices = </a:t>
            </a:r>
            <a:r>
              <a:rPr lang="en-US" sz="2000" dirty="0" err="1" smtClean="0">
                <a:solidFill>
                  <a:srgbClr val="000000"/>
                </a:solidFill>
                <a:latin typeface="Courier New"/>
              </a:rPr>
              <a:t>uidoc.Selection</a:t>
            </a:r>
            <a:r>
              <a:rPr lang="en-US" sz="2000" dirty="0" smtClean="0">
                <a:solidFill>
                  <a:srgbClr val="000000"/>
                </a:solidFill>
                <a:latin typeface="Courier New"/>
              </a:rPr>
              <a:t>; </a:t>
            </a:r>
          </a:p>
          <a:p>
            <a:endParaRPr lang="en-US" sz="2000" dirty="0" smtClean="0">
              <a:solidFill>
                <a:srgbClr val="000000"/>
              </a:solidFill>
              <a:latin typeface="Courier New"/>
            </a:endParaRPr>
          </a:p>
          <a:p>
            <a:r>
              <a:rPr lang="en-US" sz="2000" dirty="0" smtClean="0">
                <a:solidFill>
                  <a:srgbClr val="000000"/>
                </a:solidFill>
                <a:latin typeface="Courier New"/>
              </a:rPr>
              <a:t>// Choose objects from Revit. </a:t>
            </a:r>
          </a:p>
          <a:p>
            <a:endParaRPr lang="en-US" sz="2000" dirty="0" smtClean="0">
              <a:solidFill>
                <a:srgbClr val="000000"/>
              </a:solidFill>
              <a:latin typeface="Courier New"/>
            </a:endParaRPr>
          </a:p>
          <a:p>
            <a:r>
              <a:rPr lang="en-US" sz="2000" dirty="0" err="1" smtClean="0">
                <a:solidFill>
                  <a:srgbClr val="000000"/>
                </a:solidFill>
                <a:latin typeface="Courier New"/>
              </a:rPr>
              <a:t>IList</a:t>
            </a:r>
            <a:r>
              <a:rPr lang="en-US" sz="2000" dirty="0" smtClean="0">
                <a:solidFill>
                  <a:srgbClr val="000000"/>
                </a:solidFill>
                <a:latin typeface="Courier New"/>
              </a:rPr>
              <a:t>&lt;Element&gt; </a:t>
            </a:r>
            <a:r>
              <a:rPr lang="en-US" sz="2000" dirty="0" err="1" smtClean="0">
                <a:solidFill>
                  <a:srgbClr val="000000"/>
                </a:solidFill>
                <a:latin typeface="Courier New"/>
              </a:rPr>
              <a:t>hasPickSome</a:t>
            </a:r>
            <a:r>
              <a:rPr lang="en-US" sz="2000" dirty="0" smtClean="0">
                <a:solidFill>
                  <a:srgbClr val="000000"/>
                </a:solidFill>
                <a:latin typeface="Courier New"/>
              </a:rPr>
              <a:t> = </a:t>
            </a:r>
          </a:p>
          <a:p>
            <a:r>
              <a:rPr lang="en-US" sz="2000" b="1" dirty="0" smtClean="0">
                <a:solidFill>
                  <a:srgbClr val="000000"/>
                </a:solidFill>
                <a:latin typeface="Courier New"/>
              </a:rPr>
              <a:t>    </a:t>
            </a:r>
            <a:r>
              <a:rPr lang="en-US" sz="2000" b="1" dirty="0" err="1" smtClean="0">
                <a:solidFill>
                  <a:srgbClr val="000000"/>
                </a:solidFill>
                <a:latin typeface="Courier New"/>
              </a:rPr>
              <a:t>choices.PickElementsByRectangle</a:t>
            </a:r>
            <a:r>
              <a:rPr lang="en-US" sz="2000" dirty="0" smtClean="0">
                <a:solidFill>
                  <a:srgbClr val="000000"/>
                </a:solidFill>
                <a:latin typeface="Courier New"/>
              </a:rPr>
              <a:t>("Select by rectangle"); </a:t>
            </a:r>
          </a:p>
          <a:p>
            <a:endParaRPr lang="en-US" sz="2000" dirty="0" smtClean="0">
              <a:solidFill>
                <a:srgbClr val="000000"/>
              </a:solidFill>
              <a:latin typeface="Courier New"/>
            </a:endParaRPr>
          </a:p>
          <a:p>
            <a:r>
              <a:rPr lang="en-US" sz="2000" dirty="0" smtClean="0">
                <a:solidFill>
                  <a:srgbClr val="000000"/>
                </a:solidFill>
                <a:latin typeface="Courier New"/>
              </a:rPr>
              <a:t>if (</a:t>
            </a:r>
            <a:r>
              <a:rPr lang="en-US" sz="2000" dirty="0" err="1" smtClean="0">
                <a:solidFill>
                  <a:srgbClr val="000000"/>
                </a:solidFill>
                <a:latin typeface="Courier New"/>
              </a:rPr>
              <a:t>hasPickSome.Count</a:t>
            </a:r>
            <a:r>
              <a:rPr lang="en-US" sz="2000" dirty="0" smtClean="0">
                <a:solidFill>
                  <a:srgbClr val="000000"/>
                </a:solidFill>
                <a:latin typeface="Courier New"/>
              </a:rPr>
              <a:t> &gt; 0) </a:t>
            </a:r>
          </a:p>
          <a:p>
            <a:r>
              <a:rPr lang="en-US" sz="2000" dirty="0" smtClean="0">
                <a:solidFill>
                  <a:srgbClr val="000000"/>
                </a:solidFill>
                <a:latin typeface="Courier New"/>
              </a:rPr>
              <a:t>{ </a:t>
            </a:r>
          </a:p>
          <a:p>
            <a:r>
              <a:rPr lang="en-US" sz="2000" dirty="0" smtClean="0">
                <a:solidFill>
                  <a:srgbClr val="000000"/>
                </a:solidFill>
                <a:latin typeface="Courier New"/>
              </a:rPr>
              <a:t>    </a:t>
            </a:r>
            <a:r>
              <a:rPr lang="en-US" sz="2000" dirty="0" err="1" smtClean="0">
                <a:solidFill>
                  <a:srgbClr val="000000"/>
                </a:solidFill>
                <a:latin typeface="Courier New"/>
              </a:rPr>
              <a:t>int</a:t>
            </a:r>
            <a:r>
              <a:rPr lang="en-US" sz="2000" dirty="0" smtClean="0">
                <a:solidFill>
                  <a:srgbClr val="000000"/>
                </a:solidFill>
                <a:latin typeface="Courier New"/>
              </a:rPr>
              <a:t> </a:t>
            </a:r>
            <a:r>
              <a:rPr lang="en-US" sz="2000" dirty="0" err="1" smtClean="0">
                <a:solidFill>
                  <a:srgbClr val="000000"/>
                </a:solidFill>
                <a:latin typeface="Courier New"/>
              </a:rPr>
              <a:t>newSelectionCount</a:t>
            </a:r>
            <a:r>
              <a:rPr lang="en-US" sz="2000" dirty="0" smtClean="0">
                <a:solidFill>
                  <a:srgbClr val="000000"/>
                </a:solidFill>
                <a:latin typeface="Courier New"/>
              </a:rPr>
              <a:t> = </a:t>
            </a:r>
            <a:r>
              <a:rPr lang="en-US" sz="2000" dirty="0" err="1" smtClean="0">
                <a:solidFill>
                  <a:srgbClr val="000000"/>
                </a:solidFill>
                <a:latin typeface="Courier New"/>
              </a:rPr>
              <a:t>choices.Elements.Size</a:t>
            </a:r>
            <a:r>
              <a:rPr lang="en-US" sz="2000" dirty="0" smtClean="0">
                <a:solidFill>
                  <a:srgbClr val="000000"/>
                </a:solidFill>
                <a:latin typeface="Courier New"/>
              </a:rPr>
              <a:t>; </a:t>
            </a:r>
          </a:p>
          <a:p>
            <a:r>
              <a:rPr lang="en-US" sz="2000" dirty="0" smtClean="0">
                <a:solidFill>
                  <a:srgbClr val="000000"/>
                </a:solidFill>
                <a:latin typeface="Courier New"/>
              </a:rPr>
              <a:t>    string prompt = </a:t>
            </a:r>
            <a:r>
              <a:rPr lang="en-US" sz="2000" dirty="0" err="1" smtClean="0">
                <a:solidFill>
                  <a:srgbClr val="000000"/>
                </a:solidFill>
                <a:latin typeface="Courier New"/>
              </a:rPr>
              <a:t>string.Format</a:t>
            </a:r>
            <a:r>
              <a:rPr lang="en-US" sz="2000" dirty="0" smtClean="0">
                <a:solidFill>
                  <a:srgbClr val="000000"/>
                </a:solidFill>
                <a:latin typeface="Courier New"/>
              </a:rPr>
              <a:t>("{0} elements added to Selection.", </a:t>
            </a:r>
          </a:p>
          <a:p>
            <a:r>
              <a:rPr lang="en-US" sz="2000" dirty="0" smtClean="0">
                <a:solidFill>
                  <a:srgbClr val="000000"/>
                </a:solidFill>
                <a:latin typeface="Courier New"/>
              </a:rPr>
              <a:t>        </a:t>
            </a:r>
            <a:r>
              <a:rPr lang="en-US" sz="2000" dirty="0" err="1" smtClean="0">
                <a:solidFill>
                  <a:srgbClr val="000000"/>
                </a:solidFill>
                <a:latin typeface="Courier New"/>
              </a:rPr>
              <a:t>newSelectionCount</a:t>
            </a:r>
            <a:r>
              <a:rPr lang="en-US" sz="2000" dirty="0" smtClean="0">
                <a:solidFill>
                  <a:srgbClr val="000000"/>
                </a:solidFill>
                <a:latin typeface="Courier New"/>
              </a:rPr>
              <a:t> - </a:t>
            </a:r>
            <a:r>
              <a:rPr lang="en-US" sz="2000" dirty="0" err="1" smtClean="0">
                <a:solidFill>
                  <a:srgbClr val="000000"/>
                </a:solidFill>
                <a:latin typeface="Courier New"/>
              </a:rPr>
              <a:t>selectionCount</a:t>
            </a:r>
            <a:r>
              <a:rPr lang="en-US" sz="2000" dirty="0" smtClean="0">
                <a:solidFill>
                  <a:srgbClr val="000000"/>
                </a:solidFill>
                <a:latin typeface="Courier New"/>
              </a:rPr>
              <a:t>); </a:t>
            </a:r>
          </a:p>
          <a:p>
            <a:r>
              <a:rPr lang="en-US" sz="2000" dirty="0" smtClean="0">
                <a:solidFill>
                  <a:srgbClr val="000000"/>
                </a:solidFill>
                <a:latin typeface="Courier New"/>
              </a:rPr>
              <a:t>    </a:t>
            </a:r>
            <a:r>
              <a:rPr lang="en-US" sz="2000" dirty="0" err="1" smtClean="0">
                <a:solidFill>
                  <a:srgbClr val="000000"/>
                </a:solidFill>
                <a:latin typeface="Courier New"/>
              </a:rPr>
              <a:t>TaskDialog.Show</a:t>
            </a:r>
            <a:r>
              <a:rPr lang="en-US" sz="2000" dirty="0" smtClean="0">
                <a:solidFill>
                  <a:srgbClr val="000000"/>
                </a:solidFill>
                <a:latin typeface="Courier New"/>
              </a:rPr>
              <a:t>("Revit", prompt); </a:t>
            </a:r>
          </a:p>
          <a:p>
            <a:r>
              <a:rPr lang="en-US" sz="2000" dirty="0" smtClean="0">
                <a:solidFill>
                  <a:srgbClr val="000000"/>
                </a:solidFill>
                <a:latin typeface="Courier New"/>
              </a:rPr>
              <a:t>} </a:t>
            </a:r>
            <a:r>
              <a:rPr lang="en-US" sz="2800" dirty="0" smtClean="0">
                <a:solidFill>
                  <a:srgbClr val="000000"/>
                </a:solidFill>
                <a:latin typeface="Courier New"/>
              </a:rPr>
              <a:t>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User Selection</a:t>
            </a:r>
            <a:br>
              <a:rPr lang="en-US" smtClean="0"/>
            </a:br>
            <a:r>
              <a:rPr lang="en-US" sz="2800" b="0" i="1"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Ability to specify type of object</a:t>
            </a:r>
          </a:p>
          <a:p>
            <a:pPr lvl="1"/>
            <a:r>
              <a:rPr lang="en-US" dirty="0" smtClean="0"/>
              <a:t>Element, </a:t>
            </a:r>
            <a:r>
              <a:rPr lang="en-US" dirty="0" err="1" smtClean="0"/>
              <a:t>PointOnElement</a:t>
            </a:r>
            <a:r>
              <a:rPr lang="en-US" dirty="0" smtClean="0"/>
              <a:t>, Edge, Face</a:t>
            </a:r>
          </a:p>
          <a:p>
            <a:r>
              <a:rPr lang="en-US" dirty="0" smtClean="0"/>
              <a:t>Ability to add custom status messages</a:t>
            </a:r>
          </a:p>
          <a:p>
            <a:pPr lvl="1"/>
            <a:r>
              <a:rPr lang="en-US" dirty="0" err="1" smtClean="0"/>
              <a:t>StatusbarTip</a:t>
            </a:r>
            <a:endParaRPr lang="en-US" dirty="0" smtClean="0"/>
          </a:p>
          <a:p>
            <a:r>
              <a:rPr lang="en-US" dirty="0" smtClean="0"/>
              <a:t>Ability to define snap types for selection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Ability to set the active </a:t>
            </a:r>
            <a:r>
              <a:rPr lang="en-US" dirty="0" err="1" smtClean="0"/>
              <a:t>workplane</a:t>
            </a:r>
            <a:endParaRPr lang="en-US" dirty="0" smtClean="0"/>
          </a:p>
          <a:p>
            <a:pPr lvl="1"/>
            <a:r>
              <a:rPr lang="en-US" dirty="0" err="1" smtClean="0"/>
              <a:t>View.SketchPlane</a:t>
            </a:r>
            <a:endParaRPr lang="en-US" dirty="0" smtClean="0"/>
          </a:p>
          <a:p>
            <a:endParaRPr lang="en-US" dirty="0" smtClean="0"/>
          </a:p>
          <a:p>
            <a:pPr lvl="2"/>
            <a:endParaRPr lang="en-US" dirty="0" smtClean="0"/>
          </a:p>
          <a:p>
            <a:pPr lvl="2"/>
            <a:endParaRPr lang="en-US" dirty="0" smtClean="0"/>
          </a:p>
        </p:txBody>
      </p:sp>
      <p:sp>
        <p:nvSpPr>
          <p:cNvPr id="6" name="Rectangle 5"/>
          <p:cNvSpPr/>
          <p:nvPr/>
        </p:nvSpPr>
        <p:spPr>
          <a:xfrm>
            <a:off x="561975" y="4073465"/>
            <a:ext cx="11887200" cy="3477875"/>
          </a:xfrm>
          <a:prstGeom prst="rect">
            <a:avLst/>
          </a:prstGeom>
          <a:solidFill>
            <a:schemeClr val="bg1">
              <a:lumMod val="85000"/>
            </a:schemeClr>
          </a:solidFill>
        </p:spPr>
        <p:txBody>
          <a:bodyPr wrap="square">
            <a:spAutoFit/>
          </a:bodyPr>
          <a:lstStyle/>
          <a:p>
            <a:r>
              <a:rPr lang="en-US" sz="2000" dirty="0" smtClean="0">
                <a:latin typeface="Courier New" pitchFamily="49" charset="0"/>
                <a:cs typeface="Courier New" pitchFamily="49" charset="0"/>
              </a:rPr>
              <a:t>public void </a:t>
            </a:r>
            <a:r>
              <a:rPr lang="en-US" sz="2000" dirty="0" err="1" smtClean="0">
                <a:latin typeface="Courier New" pitchFamily="49" charset="0"/>
                <a:cs typeface="Courier New" pitchFamily="49" charset="0"/>
              </a:rPr>
              <a:t>PickPoint</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UIDocument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uidoc</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ObjectSnapTypes</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snapTypes</a:t>
            </a:r>
            <a:r>
              <a:rPr lang="en-US" sz="2000" dirty="0" smtClean="0">
                <a:latin typeface="Courier New" pitchFamily="49" charset="0"/>
                <a:cs typeface="Courier New" pitchFamily="49" charset="0"/>
              </a:rPr>
              <a:t> = </a:t>
            </a: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ObjectSnapTypes.Endpoints</a:t>
            </a:r>
            <a:r>
              <a:rPr lang="en-US" sz="2000"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ObjectSnapTypes.Intersections</a:t>
            </a:r>
            <a:r>
              <a:rPr lang="en-US" sz="2000" dirty="0" smtClean="0">
                <a:latin typeface="Courier New" pitchFamily="49" charset="0"/>
                <a:cs typeface="Courier New" pitchFamily="49" charset="0"/>
              </a:rPr>
              <a:t>; </a:t>
            </a:r>
          </a:p>
          <a:p>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     XYZ point = </a:t>
            </a:r>
            <a:r>
              <a:rPr lang="en-US" sz="2000" dirty="0" err="1" smtClean="0">
                <a:latin typeface="Courier New" pitchFamily="49" charset="0"/>
                <a:cs typeface="Courier New" pitchFamily="49" charset="0"/>
              </a:rPr>
              <a:t>uidoc.Selection.PickPoint</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snapTypes</a:t>
            </a:r>
            <a:r>
              <a:rPr lang="en-US" sz="2000" dirty="0" smtClean="0">
                <a:latin typeface="Courier New" pitchFamily="49" charset="0"/>
                <a:cs typeface="Courier New" pitchFamily="49" charset="0"/>
              </a:rPr>
              <a:t>, "Select an end point or intersection"); </a:t>
            </a:r>
          </a:p>
          <a:p>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     string </a:t>
            </a:r>
            <a:r>
              <a:rPr lang="en-US" sz="2000" dirty="0" err="1" smtClean="0">
                <a:latin typeface="Courier New" pitchFamily="49" charset="0"/>
                <a:cs typeface="Courier New" pitchFamily="49" charset="0"/>
              </a:rPr>
              <a:t>strCoords</a:t>
            </a:r>
            <a:r>
              <a:rPr lang="en-US" sz="2000" dirty="0" smtClean="0">
                <a:latin typeface="Courier New" pitchFamily="49" charset="0"/>
                <a:cs typeface="Courier New" pitchFamily="49" charset="0"/>
              </a:rPr>
              <a:t> = "Selected point is " + </a:t>
            </a:r>
            <a:r>
              <a:rPr lang="en-US" sz="2000" dirty="0" err="1" smtClean="0">
                <a:latin typeface="Courier New" pitchFamily="49" charset="0"/>
                <a:cs typeface="Courier New" pitchFamily="49" charset="0"/>
              </a:rPr>
              <a:t>point.ToString</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TaskDialog.Show</a:t>
            </a:r>
            <a:r>
              <a:rPr lang="en-US" sz="2000" dirty="0" smtClean="0">
                <a:latin typeface="Courier New" pitchFamily="49" charset="0"/>
                <a:cs typeface="Courier New" pitchFamily="49" charset="0"/>
              </a:rPr>
              <a:t>("Revit", </a:t>
            </a:r>
            <a:r>
              <a:rPr lang="en-US" sz="2000" dirty="0" err="1" smtClean="0">
                <a:latin typeface="Courier New" pitchFamily="49" charset="0"/>
                <a:cs typeface="Courier New" pitchFamily="49" charset="0"/>
              </a:rPr>
              <a:t>strCoords</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a:t>
            </a:r>
            <a:endParaRPr lang="en-US" sz="2800" dirty="0" smtClean="0">
              <a:solidFill>
                <a:srgbClr val="000000"/>
              </a:solidFill>
              <a:latin typeface="Courier New"/>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 </a:t>
            </a:r>
            <a:br>
              <a:rPr lang="en-US" dirty="0" smtClean="0"/>
            </a:br>
            <a:r>
              <a:rPr lang="en-US" sz="2800" b="0" i="1" dirty="0" err="1" smtClean="0">
                <a:solidFill>
                  <a:schemeClr val="accent4">
                    <a:lumMod val="75000"/>
                  </a:schemeClr>
                </a:solidFill>
              </a:rPr>
              <a:t>Selection</a:t>
            </a:r>
            <a:r>
              <a:rPr lang="en-US" sz="2800" b="0" i="1" dirty="0" smtClean="0">
                <a:solidFill>
                  <a:schemeClr val="accent4">
                    <a:lumMod val="75000"/>
                  </a:schemeClr>
                </a:solidFill>
              </a:rPr>
              <a:t> Filter</a:t>
            </a:r>
            <a:endParaRPr lang="en-US" sz="2800" b="0" i="1" dirty="0">
              <a:solidFill>
                <a:schemeClr val="accent4">
                  <a:lumMod val="75000"/>
                </a:schemeClr>
              </a:solidFill>
            </a:endParaRPr>
          </a:p>
        </p:txBody>
      </p:sp>
      <p:sp>
        <p:nvSpPr>
          <p:cNvPr id="3" name="Content Placeholder 2"/>
          <p:cNvSpPr>
            <a:spLocks noGrp="1"/>
          </p:cNvSpPr>
          <p:nvPr>
            <p:ph idx="1"/>
          </p:nvPr>
        </p:nvSpPr>
        <p:spPr>
          <a:xfrm>
            <a:off x="593725" y="1677987"/>
            <a:ext cx="11762080" cy="7168156"/>
          </a:xfrm>
        </p:spPr>
        <p:txBody>
          <a:bodyPr/>
          <a:lstStyle/>
          <a:p>
            <a:r>
              <a:rPr lang="en-US" sz="2800" b="1" i="1" dirty="0" err="1" smtClean="0"/>
              <a:t>ISelection</a:t>
            </a:r>
            <a:r>
              <a:rPr lang="en-US" sz="2800" i="1" dirty="0" smtClean="0"/>
              <a:t> </a:t>
            </a:r>
            <a:r>
              <a:rPr lang="en-US" dirty="0" smtClean="0"/>
              <a:t>Interface to help filter objects during selection </a:t>
            </a:r>
          </a:p>
          <a:p>
            <a:pPr lvl="1"/>
            <a:endParaRPr lang="en-US" sz="2400" dirty="0" smtClean="0">
              <a:solidFill>
                <a:schemeClr val="accent4">
                  <a:lumMod val="75000"/>
                </a:schemeClr>
              </a:solidFill>
            </a:endParaRPr>
          </a:p>
          <a:p>
            <a:pPr lvl="1"/>
            <a:r>
              <a:rPr lang="en-US" sz="2400" dirty="0" err="1" smtClean="0">
                <a:solidFill>
                  <a:schemeClr val="accent4">
                    <a:lumMod val="75000"/>
                  </a:schemeClr>
                </a:solidFill>
              </a:rPr>
              <a:t>AllowElement</a:t>
            </a:r>
            <a:r>
              <a:rPr lang="en-US" sz="2400" dirty="0" smtClean="0">
                <a:solidFill>
                  <a:schemeClr val="accent4">
                    <a:lumMod val="75000"/>
                  </a:schemeClr>
                </a:solidFill>
              </a:rPr>
              <a:t>()</a:t>
            </a:r>
          </a:p>
          <a:p>
            <a:pPr lvl="1"/>
            <a:r>
              <a:rPr lang="en-US" sz="2400" dirty="0" err="1" smtClean="0">
                <a:solidFill>
                  <a:schemeClr val="accent4">
                    <a:lumMod val="75000"/>
                  </a:schemeClr>
                </a:solidFill>
              </a:rPr>
              <a:t>AllowReference</a:t>
            </a:r>
            <a:r>
              <a:rPr lang="en-US" sz="2400" dirty="0" smtClean="0">
                <a:solidFill>
                  <a:schemeClr val="accent4">
                    <a:lumMod val="75000"/>
                  </a:schemeClr>
                </a:solidFill>
              </a:rPr>
              <a:t>()</a:t>
            </a:r>
          </a:p>
          <a:p>
            <a:pPr lvl="1"/>
            <a:endParaRPr lang="en-US" dirty="0" smtClean="0"/>
          </a:p>
          <a:p>
            <a:endParaRPr lang="en-US" dirty="0" smtClean="0"/>
          </a:p>
          <a:p>
            <a:pPr lvl="2"/>
            <a:endParaRPr lang="en-US" dirty="0" smtClean="0"/>
          </a:p>
          <a:p>
            <a:pPr lvl="2"/>
            <a:endParaRPr lang="en-US" dirty="0" smtClean="0"/>
          </a:p>
        </p:txBody>
      </p:sp>
      <p:sp>
        <p:nvSpPr>
          <p:cNvPr id="6" name="Rectangle 5"/>
          <p:cNvSpPr/>
          <p:nvPr/>
        </p:nvSpPr>
        <p:spPr>
          <a:xfrm>
            <a:off x="561975" y="3582987"/>
            <a:ext cx="11811000" cy="5262979"/>
          </a:xfrm>
          <a:prstGeom prst="rect">
            <a:avLst/>
          </a:prstGeom>
          <a:solidFill>
            <a:schemeClr val="bg1">
              <a:lumMod val="85000"/>
            </a:schemeClr>
          </a:solidFill>
        </p:spPr>
        <p:txBody>
          <a:bodyPr wrap="square">
            <a:spAutoFit/>
          </a:bodyPr>
          <a:lstStyle/>
          <a:p>
            <a:r>
              <a:rPr lang="en-US" sz="1600" dirty="0" smtClean="0">
                <a:latin typeface="Courier New" pitchFamily="49" charset="0"/>
                <a:cs typeface="Courier New" pitchFamily="49" charset="0"/>
              </a:rPr>
              <a:t>public void </a:t>
            </a:r>
            <a:r>
              <a:rPr lang="en-US" sz="1600" dirty="0" err="1" smtClean="0">
                <a:latin typeface="Courier New" pitchFamily="49" charset="0"/>
                <a:cs typeface="Courier New" pitchFamily="49" charset="0"/>
              </a:rPr>
              <a:t>SelectPlanarFaces</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Autodesk.Revit.DB.Document</a:t>
            </a:r>
            <a:r>
              <a:rPr lang="en-US" sz="1600" dirty="0" smtClean="0">
                <a:latin typeface="Courier New" pitchFamily="49" charset="0"/>
                <a:cs typeface="Courier New" pitchFamily="49" charset="0"/>
              </a:rPr>
              <a:t> document) </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UIDocument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uidoc</a:t>
            </a:r>
            <a:r>
              <a:rPr lang="en-US" sz="1600" dirty="0" smtClean="0">
                <a:latin typeface="Courier New" pitchFamily="49" charset="0"/>
                <a:cs typeface="Courier New" pitchFamily="49" charset="0"/>
              </a:rPr>
              <a:t> = new </a:t>
            </a:r>
            <a:r>
              <a:rPr lang="en-US" sz="1600" dirty="0" err="1" smtClean="0">
                <a:latin typeface="Courier New" pitchFamily="49" charset="0"/>
                <a:cs typeface="Courier New" pitchFamily="49" charset="0"/>
              </a:rPr>
              <a:t>UIDocument</a:t>
            </a:r>
            <a:r>
              <a:rPr lang="en-US" sz="1600" dirty="0" smtClean="0">
                <a:latin typeface="Courier New" pitchFamily="49" charset="0"/>
                <a:cs typeface="Courier New" pitchFamily="49" charset="0"/>
              </a:rPr>
              <a:t>(document); </a:t>
            </a:r>
          </a:p>
          <a:p>
            <a:r>
              <a:rPr lang="en-US" sz="1600"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ISelectionFilter</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selFilter</a:t>
            </a:r>
            <a:r>
              <a:rPr lang="en-US" sz="1600" dirty="0" smtClean="0">
                <a:latin typeface="Courier New" pitchFamily="49" charset="0"/>
                <a:cs typeface="Courier New" pitchFamily="49" charset="0"/>
              </a:rPr>
              <a:t> = new </a:t>
            </a:r>
            <a:r>
              <a:rPr lang="en-US" sz="1600" b="1" dirty="0" err="1" smtClean="0">
                <a:latin typeface="Courier New" pitchFamily="49" charset="0"/>
                <a:cs typeface="Courier New" pitchFamily="49" charset="0"/>
              </a:rPr>
              <a:t>PlanarFacesSelectionFilter</a:t>
            </a:r>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IList</a:t>
            </a:r>
            <a:r>
              <a:rPr lang="en-US" sz="1600" dirty="0" smtClean="0">
                <a:latin typeface="Courier New" pitchFamily="49" charset="0"/>
                <a:cs typeface="Courier New" pitchFamily="49" charset="0"/>
              </a:rPr>
              <a:t>&lt;Reference&gt; faces = </a:t>
            </a:r>
            <a:r>
              <a:rPr lang="en-US" sz="1600" dirty="0" err="1" smtClean="0">
                <a:latin typeface="Courier New" pitchFamily="49" charset="0"/>
                <a:cs typeface="Courier New" pitchFamily="49" charset="0"/>
              </a:rPr>
              <a:t>uidoc.Selection.PickObjects</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ObjectType.Face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selFilter</a:t>
            </a:r>
            <a:r>
              <a:rPr lang="en-US" sz="1600" dirty="0" smtClean="0">
                <a:latin typeface="Courier New" pitchFamily="49" charset="0"/>
                <a:cs typeface="Courier New" pitchFamily="49" charset="0"/>
              </a:rPr>
              <a:t>, "Select multiple planar faces"); </a:t>
            </a:r>
          </a:p>
          <a:p>
            <a:r>
              <a:rPr lang="en-US" sz="1600" dirty="0" smtClean="0">
                <a:latin typeface="Courier New" pitchFamily="49" charset="0"/>
                <a:cs typeface="Courier New" pitchFamily="49" charset="0"/>
              </a:rPr>
              <a:t>} </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public class </a:t>
            </a:r>
            <a:r>
              <a:rPr lang="en-US" sz="1600" dirty="0" err="1" smtClean="0">
                <a:latin typeface="Courier New" pitchFamily="49" charset="0"/>
                <a:cs typeface="Courier New" pitchFamily="49" charset="0"/>
              </a:rPr>
              <a:t>PlanarFacesSelectionFilter</a:t>
            </a:r>
            <a:r>
              <a:rPr lang="en-US" sz="1600" dirty="0" smtClean="0">
                <a:latin typeface="Courier New" pitchFamily="49" charset="0"/>
                <a:cs typeface="Courier New" pitchFamily="49" charset="0"/>
              </a:rPr>
              <a:t> : </a:t>
            </a:r>
            <a:r>
              <a:rPr lang="en-US" sz="1600" b="1" dirty="0" err="1" smtClean="0">
                <a:latin typeface="Courier New" pitchFamily="49" charset="0"/>
                <a:cs typeface="Courier New" pitchFamily="49" charset="0"/>
              </a:rPr>
              <a:t>ISelectionFilter</a:t>
            </a:r>
            <a:r>
              <a:rPr lang="en-US" sz="1600" b="1"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public </a:t>
            </a:r>
            <a:r>
              <a:rPr lang="en-US" sz="1600" dirty="0" err="1" smtClean="0">
                <a:latin typeface="Courier New" pitchFamily="49" charset="0"/>
                <a:cs typeface="Courier New" pitchFamily="49" charset="0"/>
              </a:rPr>
              <a:t>bool</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AllowElement</a:t>
            </a:r>
            <a:r>
              <a:rPr lang="en-US" sz="1600" dirty="0" smtClean="0">
                <a:latin typeface="Courier New" pitchFamily="49" charset="0"/>
                <a:cs typeface="Courier New" pitchFamily="49" charset="0"/>
              </a:rPr>
              <a:t>(Element </a:t>
            </a:r>
            <a:r>
              <a:rPr lang="en-US" sz="1600" dirty="0" err="1" smtClean="0">
                <a:latin typeface="Courier New" pitchFamily="49" charset="0"/>
                <a:cs typeface="Courier New" pitchFamily="49" charset="0"/>
              </a:rPr>
              <a:t>element</a:t>
            </a:r>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return true; </a:t>
            </a:r>
          </a:p>
          <a:p>
            <a:r>
              <a:rPr lang="en-US" sz="1600" dirty="0" smtClean="0">
                <a:latin typeface="Courier New" pitchFamily="49" charset="0"/>
                <a:cs typeface="Courier New" pitchFamily="49" charset="0"/>
              </a:rPr>
              <a:t>        } </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        public </a:t>
            </a:r>
            <a:r>
              <a:rPr lang="en-US" sz="1600" dirty="0" err="1" smtClean="0">
                <a:latin typeface="Courier New" pitchFamily="49" charset="0"/>
                <a:cs typeface="Courier New" pitchFamily="49" charset="0"/>
              </a:rPr>
              <a:t>bool</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AllowReference</a:t>
            </a:r>
            <a:r>
              <a:rPr lang="en-US" sz="1600" dirty="0" smtClean="0">
                <a:latin typeface="Courier New" pitchFamily="49" charset="0"/>
                <a:cs typeface="Courier New" pitchFamily="49" charset="0"/>
              </a:rPr>
              <a:t>(Reference refer, XYZ point)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if (</a:t>
            </a:r>
            <a:r>
              <a:rPr lang="en-US" sz="1600" dirty="0" err="1" smtClean="0">
                <a:latin typeface="Courier New" pitchFamily="49" charset="0"/>
                <a:cs typeface="Courier New" pitchFamily="49" charset="0"/>
              </a:rPr>
              <a:t>refer.GeometryObject</a:t>
            </a:r>
            <a:r>
              <a:rPr lang="en-US" sz="1600" dirty="0" smtClean="0">
                <a:latin typeface="Courier New" pitchFamily="49" charset="0"/>
                <a:cs typeface="Courier New" pitchFamily="49" charset="0"/>
              </a:rPr>
              <a:t> is </a:t>
            </a:r>
            <a:r>
              <a:rPr lang="en-US" sz="1600" dirty="0" err="1" smtClean="0">
                <a:latin typeface="Courier New" pitchFamily="49" charset="0"/>
                <a:cs typeface="Courier New" pitchFamily="49" charset="0"/>
              </a:rPr>
              <a:t>PlanarFace</a:t>
            </a:r>
            <a:r>
              <a:rPr lang="en-US" sz="1600" dirty="0" smtClean="0">
                <a:latin typeface="Courier New" pitchFamily="49" charset="0"/>
                <a:cs typeface="Courier New" pitchFamily="49" charset="0"/>
              </a:rPr>
              <a:t>)  { return true; } </a:t>
            </a:r>
          </a:p>
          <a:p>
            <a:r>
              <a:rPr lang="en-US" sz="1600" dirty="0" smtClean="0">
                <a:latin typeface="Courier New" pitchFamily="49" charset="0"/>
                <a:cs typeface="Courier New" pitchFamily="49" charset="0"/>
              </a:rPr>
              <a:t>	return false;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a:t>
            </a:r>
            <a:r>
              <a:rPr lang="en-US" sz="1400" dirty="0" smtClean="0"/>
              <a:t>	</a:t>
            </a:r>
            <a:endParaRPr lang="en-US" sz="1400" dirty="0" smtClean="0">
              <a:solidFill>
                <a:srgbClr val="000000"/>
              </a:solidFill>
              <a:latin typeface="Courier New"/>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User Selection </a:t>
            </a:r>
            <a:br>
              <a:rPr lang="en-US" dirty="0" smtClean="0"/>
            </a:br>
            <a:r>
              <a:rPr lang="en-US" sz="2800" b="0" i="1" dirty="0" smtClean="0">
                <a:solidFill>
                  <a:schemeClr val="accent4">
                    <a:lumMod val="75000"/>
                  </a:schemeClr>
                </a:solidFill>
              </a:rPr>
              <a:t>Pick Sampler</a:t>
            </a:r>
            <a:endParaRPr lang="en-US" sz="2800" b="0" i="1" dirty="0">
              <a:solidFill>
                <a:schemeClr val="accent4">
                  <a:lumMod val="75000"/>
                </a:schemeClr>
              </a:solidFill>
            </a:endParaRPr>
          </a:p>
        </p:txBody>
      </p:sp>
      <p:sp>
        <p:nvSpPr>
          <p:cNvPr id="5" name="Content Placeholder 4"/>
          <p:cNvSpPr>
            <a:spLocks noGrp="1"/>
          </p:cNvSpPr>
          <p:nvPr>
            <p:ph idx="1"/>
          </p:nvPr>
        </p:nvSpPr>
        <p:spPr/>
        <p:txBody>
          <a:bodyPr/>
          <a:lstStyle/>
          <a:p>
            <a:pPr>
              <a:buNone/>
            </a:pPr>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7">
              <a:buNone/>
            </a:pPr>
            <a:endParaRPr lang="en-US" dirty="0"/>
          </a:p>
        </p:txBody>
      </p:sp>
      <p:pic>
        <p:nvPicPr>
          <p:cNvPr id="7" name="Picture 2"/>
          <p:cNvPicPr>
            <a:picLocks noChangeAspect="1" noChangeArrowheads="1"/>
          </p:cNvPicPr>
          <p:nvPr/>
        </p:nvPicPr>
        <p:blipFill>
          <a:blip r:embed="rId3" cstate="print"/>
          <a:srcRect l="34188" t="41214" r="34312" b="45986"/>
          <a:stretch>
            <a:fillRect/>
          </a:stretch>
        </p:blipFill>
        <p:spPr bwMode="auto">
          <a:xfrm>
            <a:off x="1019175" y="2897187"/>
            <a:ext cx="5334000" cy="1625600"/>
          </a:xfrm>
          <a:prstGeom prst="rect">
            <a:avLst/>
          </a:prstGeom>
          <a:noFill/>
          <a:ln w="9525">
            <a:noFill/>
            <a:miter lim="800000"/>
            <a:headEnd/>
            <a:tailEnd/>
          </a:ln>
        </p:spPr>
      </p:pic>
      <p:pic>
        <p:nvPicPr>
          <p:cNvPr id="8" name="Picture 3"/>
          <p:cNvPicPr>
            <a:picLocks noChangeAspect="1" noChangeArrowheads="1"/>
          </p:cNvPicPr>
          <p:nvPr/>
        </p:nvPicPr>
        <p:blipFill>
          <a:blip r:embed="rId4" cstate="print"/>
          <a:srcRect l="18000" t="15333" r="50500" b="64667"/>
          <a:stretch>
            <a:fillRect/>
          </a:stretch>
        </p:blipFill>
        <p:spPr bwMode="auto">
          <a:xfrm>
            <a:off x="1019175" y="5335587"/>
            <a:ext cx="4800600" cy="2286000"/>
          </a:xfrm>
          <a:prstGeom prst="rect">
            <a:avLst/>
          </a:prstGeom>
          <a:noFill/>
          <a:ln w="9525">
            <a:noFill/>
            <a:miter lim="800000"/>
            <a:headEnd/>
            <a:tailEnd/>
          </a:ln>
        </p:spPr>
      </p:pic>
      <p:pic>
        <p:nvPicPr>
          <p:cNvPr id="9" name="Picture 7"/>
          <p:cNvPicPr>
            <a:picLocks noChangeAspect="1" noChangeArrowheads="1"/>
          </p:cNvPicPr>
          <p:nvPr/>
        </p:nvPicPr>
        <p:blipFill>
          <a:blip r:embed="rId5" cstate="print"/>
          <a:srcRect l="21500" t="19334" r="46500" b="69333"/>
          <a:stretch>
            <a:fillRect/>
          </a:stretch>
        </p:blipFill>
        <p:spPr bwMode="auto">
          <a:xfrm>
            <a:off x="7267575" y="2897187"/>
            <a:ext cx="4876800" cy="1295400"/>
          </a:xfrm>
          <a:prstGeom prst="rect">
            <a:avLst/>
          </a:prstGeom>
          <a:noFill/>
          <a:ln w="9525">
            <a:noFill/>
            <a:miter lim="800000"/>
            <a:headEnd/>
            <a:tailEnd/>
          </a:ln>
        </p:spPr>
      </p:pic>
      <p:pic>
        <p:nvPicPr>
          <p:cNvPr id="10" name="Picture 6"/>
          <p:cNvPicPr>
            <a:picLocks noChangeAspect="1" noChangeArrowheads="1"/>
          </p:cNvPicPr>
          <p:nvPr/>
        </p:nvPicPr>
        <p:blipFill>
          <a:blip r:embed="rId6" cstate="print"/>
          <a:srcRect l="24500" t="18667" r="43500" b="69333"/>
          <a:stretch>
            <a:fillRect/>
          </a:stretch>
        </p:blipFill>
        <p:spPr bwMode="auto">
          <a:xfrm>
            <a:off x="7267575" y="5411787"/>
            <a:ext cx="4876800" cy="1371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User Selection</a:t>
            </a:r>
            <a:br>
              <a:rPr lang="en-US" dirty="0" smtClean="0"/>
            </a:br>
            <a:r>
              <a:rPr lang="en-US" sz="2800" b="0" i="1" dirty="0" smtClean="0">
                <a:solidFill>
                  <a:schemeClr val="accent4">
                    <a:lumMod val="75000"/>
                  </a:schemeClr>
                </a:solidFill>
              </a:rPr>
              <a:t>Create House Pick </a:t>
            </a:r>
            <a:endParaRPr lang="en-US" sz="2800" b="0" i="1" dirty="0">
              <a:solidFill>
                <a:schemeClr val="accent4">
                  <a:lumMod val="75000"/>
                </a:schemeClr>
              </a:solidFill>
            </a:endParaRPr>
          </a:p>
        </p:txBody>
      </p:sp>
      <p:sp>
        <p:nvSpPr>
          <p:cNvPr id="5" name="Content Placeholder 4"/>
          <p:cNvSpPr>
            <a:spLocks noGrp="1"/>
          </p:cNvSpPr>
          <p:nvPr>
            <p:ph idx="1"/>
          </p:nvPr>
        </p:nvSpPr>
        <p:spPr/>
        <p:txBody>
          <a:bodyPr/>
          <a:lstStyle/>
          <a:p>
            <a:pPr>
              <a:buNone/>
            </a:pPr>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7"/>
            <a:endParaRPr lang="en-US" dirty="0"/>
          </a:p>
        </p:txBody>
      </p:sp>
      <p:pic>
        <p:nvPicPr>
          <p:cNvPr id="3074" name="Picture 2"/>
          <p:cNvPicPr>
            <a:picLocks noChangeAspect="1" noChangeArrowheads="1"/>
          </p:cNvPicPr>
          <p:nvPr/>
        </p:nvPicPr>
        <p:blipFill>
          <a:blip r:embed="rId3" cstate="print"/>
          <a:srcRect l="43688" t="42014" r="35312" b="33319"/>
          <a:stretch>
            <a:fillRect/>
          </a:stretch>
        </p:blipFill>
        <p:spPr bwMode="auto">
          <a:xfrm>
            <a:off x="9248775" y="534987"/>
            <a:ext cx="3200400" cy="2819400"/>
          </a:xfrm>
          <a:prstGeom prst="rect">
            <a:avLst/>
          </a:prstGeom>
          <a:noFill/>
          <a:ln w="9525">
            <a:noFill/>
            <a:miter lim="800000"/>
            <a:headEnd/>
            <a:tailEnd/>
          </a:ln>
        </p:spPr>
      </p:pic>
      <p:sp>
        <p:nvSpPr>
          <p:cNvPr id="11" name="TextBox 10"/>
          <p:cNvSpPr txBox="1"/>
          <p:nvPr/>
        </p:nvSpPr>
        <p:spPr>
          <a:xfrm>
            <a:off x="561975" y="3582987"/>
            <a:ext cx="11811000" cy="5181600"/>
          </a:xfrm>
          <a:prstGeom prst="rect">
            <a:avLst/>
          </a:prstGeom>
          <a:solidFill>
            <a:schemeClr val="bg1">
              <a:lumMod val="85000"/>
            </a:schemeClr>
          </a:solidFill>
        </p:spPr>
        <p:txBody>
          <a:bodyPr wrap="square" rtlCol="0">
            <a:spAutoFit/>
          </a:bodyPr>
          <a:lstStyle/>
          <a:p>
            <a:r>
              <a:rPr lang="en-US" sz="1800" dirty="0" smtClean="0">
                <a:solidFill>
                  <a:srgbClr val="2B91AF"/>
                </a:solidFill>
                <a:latin typeface="Courier New" pitchFamily="49" charset="0"/>
                <a:cs typeface="Courier New" pitchFamily="49" charset="0"/>
              </a:rPr>
              <a:t>&lt;CS&gt;</a:t>
            </a:r>
          </a:p>
          <a:p>
            <a:r>
              <a:rPr lang="en-US" sz="1800" dirty="0" smtClean="0">
                <a:solidFill>
                  <a:srgbClr val="2B91AF"/>
                </a:solidFill>
                <a:latin typeface="Courier New" pitchFamily="49" charset="0"/>
                <a:cs typeface="Courier New" pitchFamily="49" charset="0"/>
              </a:rPr>
              <a:t>    XYZ pt1 = </a:t>
            </a:r>
            <a:r>
              <a:rPr lang="en-US" sz="1800" b="1" dirty="0" err="1" smtClean="0">
                <a:solidFill>
                  <a:srgbClr val="2B91AF"/>
                </a:solidFill>
                <a:latin typeface="Courier New" pitchFamily="49" charset="0"/>
                <a:cs typeface="Courier New" pitchFamily="49" charset="0"/>
              </a:rPr>
              <a:t>rvtUIDoc.Selection.PickPoint</a:t>
            </a:r>
            <a:r>
              <a:rPr lang="en-US" sz="1800" dirty="0" smtClean="0">
                <a:solidFill>
                  <a:srgbClr val="2B91AF"/>
                </a:solidFill>
                <a:latin typeface="Courier New" pitchFamily="49" charset="0"/>
                <a:cs typeface="Courier New" pitchFamily="49" charset="0"/>
              </a:rPr>
              <a:t>(</a:t>
            </a:r>
            <a:r>
              <a:rPr lang="en-US" sz="1800" dirty="0" smtClean="0">
                <a:solidFill>
                  <a:srgbClr val="A31515"/>
                </a:solidFill>
                <a:latin typeface="Courier New" pitchFamily="49" charset="0"/>
                <a:cs typeface="Courier New" pitchFamily="49" charset="0"/>
              </a:rPr>
              <a:t>"Pick the first corner of walls");</a:t>
            </a:r>
          </a:p>
          <a:p>
            <a:r>
              <a:rPr lang="en-US" sz="1800" dirty="0" smtClean="0">
                <a:solidFill>
                  <a:srgbClr val="A31515"/>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XYZ pt2 = </a:t>
            </a:r>
            <a:r>
              <a:rPr lang="en-US" sz="1800" b="1" dirty="0" err="1" smtClean="0">
                <a:solidFill>
                  <a:srgbClr val="2B91AF"/>
                </a:solidFill>
                <a:latin typeface="Courier New" pitchFamily="49" charset="0"/>
                <a:cs typeface="Courier New" pitchFamily="49" charset="0"/>
              </a:rPr>
              <a:t>rvtUIDoc.Selection.PickPoint</a:t>
            </a:r>
            <a:r>
              <a:rPr lang="en-US" sz="1800" dirty="0" smtClean="0">
                <a:solidFill>
                  <a:srgbClr val="2B91AF"/>
                </a:solidFill>
                <a:latin typeface="Courier New" pitchFamily="49" charset="0"/>
                <a:cs typeface="Courier New" pitchFamily="49" charset="0"/>
              </a:rPr>
              <a:t>(</a:t>
            </a:r>
            <a:r>
              <a:rPr lang="en-US" sz="1800" dirty="0" smtClean="0">
                <a:solidFill>
                  <a:srgbClr val="A31515"/>
                </a:solidFill>
                <a:latin typeface="Courier New" pitchFamily="49" charset="0"/>
                <a:cs typeface="Courier New" pitchFamily="49" charset="0"/>
              </a:rPr>
              <a:t>"Pick the second corner");</a:t>
            </a:r>
          </a:p>
          <a:p>
            <a:endParaRPr lang="en-US" sz="1800" dirty="0" smtClean="0">
              <a:solidFill>
                <a:srgbClr val="A31515"/>
              </a:solidFill>
              <a:latin typeface="Courier New" pitchFamily="49" charset="0"/>
              <a:cs typeface="Courier New" pitchFamily="49" charset="0"/>
            </a:endParaRPr>
          </a:p>
          <a:p>
            <a:r>
              <a:rPr lang="en-US" sz="1800" dirty="0" smtClean="0">
                <a:solidFill>
                  <a:srgbClr val="A31515"/>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simply create four walls with orthogonal rectangular profile </a:t>
            </a:r>
          </a:p>
          <a:p>
            <a:r>
              <a:rPr lang="en-US" sz="1800" dirty="0" smtClean="0">
                <a:solidFill>
                  <a:srgbClr val="008000"/>
                </a:solidFill>
                <a:latin typeface="Courier New" pitchFamily="49" charset="0"/>
                <a:cs typeface="Courier New" pitchFamily="49" charset="0"/>
              </a:rPr>
              <a:t>    // from the two points picked. </a:t>
            </a:r>
          </a:p>
          <a:p>
            <a:r>
              <a:rPr lang="en-US" sz="1800" dirty="0" smtClean="0">
                <a:solidFill>
                  <a:srgbClr val="008000"/>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List&lt;Wall&gt; walls = </a:t>
            </a:r>
            <a:r>
              <a:rPr lang="en-US" sz="1800" dirty="0" err="1" smtClean="0">
                <a:solidFill>
                  <a:srgbClr val="2B91AF"/>
                </a:solidFill>
                <a:latin typeface="Courier New" pitchFamily="49" charset="0"/>
                <a:cs typeface="Courier New" pitchFamily="49" charset="0"/>
              </a:rPr>
              <a:t>RevitIntroVB.ModelCreation.CreateWalls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rvtUIDoc.Document</a:t>
            </a:r>
            <a:r>
              <a:rPr lang="en-US" sz="1800" dirty="0" smtClean="0">
                <a:solidFill>
                  <a:srgbClr val="2B91AF"/>
                </a:solidFill>
                <a:latin typeface="Courier New" pitchFamily="49" charset="0"/>
                <a:cs typeface="Courier New" pitchFamily="49" charset="0"/>
              </a:rPr>
              <a:t>, pt1, pt2);</a:t>
            </a:r>
          </a:p>
          <a:p>
            <a:endParaRPr lang="en-US" sz="1800" dirty="0" smtClean="0">
              <a:solidFill>
                <a:srgbClr val="2B91AF"/>
              </a:solidFill>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 pick a wall to add a front door </a:t>
            </a:r>
          </a:p>
          <a:p>
            <a:r>
              <a:rPr lang="en-US" sz="1800" dirty="0" smtClean="0">
                <a:solidFill>
                  <a:srgbClr val="008000"/>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SelectionFilterWall</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selFilterWall</a:t>
            </a:r>
            <a:r>
              <a:rPr lang="en-US" sz="1800" dirty="0" smtClean="0">
                <a:solidFill>
                  <a:srgbClr val="2B91AF"/>
                </a:solidFill>
                <a:latin typeface="Courier New" pitchFamily="49" charset="0"/>
                <a:cs typeface="Courier New" pitchFamily="49" charset="0"/>
              </a:rPr>
              <a:t> = </a:t>
            </a:r>
            <a:r>
              <a:rPr lang="en-US" sz="1800"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SelectionFilterWall</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Reference @ref = </a:t>
            </a:r>
            <a:r>
              <a:rPr lang="en-US" sz="1800" b="1" dirty="0" err="1" smtClean="0">
                <a:solidFill>
                  <a:srgbClr val="2B91AF"/>
                </a:solidFill>
                <a:latin typeface="Courier New" pitchFamily="49" charset="0"/>
                <a:cs typeface="Courier New" pitchFamily="49" charset="0"/>
              </a:rPr>
              <a:t>rvtUIDoc.Selection.PickObject</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ObjectType.Element</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selFilterWall</a:t>
            </a:r>
            <a:r>
              <a:rPr lang="en-US" sz="1800" dirty="0" smtClean="0">
                <a:solidFill>
                  <a:srgbClr val="2B91AF"/>
                </a:solidFill>
                <a:latin typeface="Courier New" pitchFamily="49" charset="0"/>
                <a:cs typeface="Courier New" pitchFamily="49" charset="0"/>
              </a:rPr>
              <a:t>, </a:t>
            </a:r>
            <a:r>
              <a:rPr lang="en-US" sz="1800" dirty="0" smtClean="0">
                <a:solidFill>
                  <a:srgbClr val="A31515"/>
                </a:solidFill>
                <a:latin typeface="Courier New" pitchFamily="49" charset="0"/>
                <a:cs typeface="Courier New" pitchFamily="49" charset="0"/>
              </a:rPr>
              <a:t>"Select a wall to place a front door");</a:t>
            </a:r>
          </a:p>
          <a:p>
            <a:r>
              <a:rPr lang="en-US" sz="1800" dirty="0" smtClean="0">
                <a:solidFill>
                  <a:srgbClr val="A31515"/>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Wall </a:t>
            </a:r>
            <a:r>
              <a:rPr lang="en-US" sz="1800" dirty="0" err="1" smtClean="0">
                <a:solidFill>
                  <a:srgbClr val="2B91AF"/>
                </a:solidFill>
                <a:latin typeface="Courier New" pitchFamily="49" charset="0"/>
                <a:cs typeface="Courier New" pitchFamily="49" charset="0"/>
              </a:rPr>
              <a:t>wallFront</a:t>
            </a:r>
            <a:r>
              <a:rPr lang="en-US" sz="1800" dirty="0" smtClean="0">
                <a:solidFill>
                  <a:srgbClr val="2B91AF"/>
                </a:solidFill>
                <a:latin typeface="Courier New" pitchFamily="49" charset="0"/>
                <a:cs typeface="Courier New" pitchFamily="49" charset="0"/>
              </a:rPr>
              <a:t> = @</a:t>
            </a:r>
            <a:r>
              <a:rPr lang="en-US" sz="1800" dirty="0" err="1" smtClean="0">
                <a:solidFill>
                  <a:srgbClr val="2B91AF"/>
                </a:solidFill>
                <a:latin typeface="Courier New" pitchFamily="49" charset="0"/>
                <a:cs typeface="Courier New" pitchFamily="49" charset="0"/>
              </a:rPr>
              <a:t>ref.Element</a:t>
            </a:r>
            <a:r>
              <a:rPr lang="en-US" sz="1800" dirty="0" smtClean="0">
                <a:solidFill>
                  <a:srgbClr val="2B91AF"/>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as </a:t>
            </a:r>
            <a:r>
              <a:rPr lang="en-US" sz="1800" dirty="0" smtClean="0">
                <a:solidFill>
                  <a:srgbClr val="2B91AF"/>
                </a:solidFill>
                <a:latin typeface="Courier New" pitchFamily="49" charset="0"/>
                <a:cs typeface="Courier New" pitchFamily="49" charset="0"/>
              </a:rPr>
              <a:t>Wall;</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add a door to the selected wall </a:t>
            </a:r>
          </a:p>
          <a:p>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RevitIntroVB.</a:t>
            </a:r>
            <a:r>
              <a:rPr lang="en-US" sz="1800" dirty="0" err="1" smtClean="0">
                <a:solidFill>
                  <a:srgbClr val="2B91AF"/>
                </a:solidFill>
                <a:latin typeface="Courier New" pitchFamily="49" charset="0"/>
                <a:cs typeface="Courier New" pitchFamily="49" charset="0"/>
              </a:rPr>
              <a:t>ModelCreation.AddDoor</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rvtUIDoc.Document</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wallFront</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&lt;/CS&gt;</a:t>
            </a:r>
            <a:endParaRPr lang="en-US" sz="1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Dialogs</a:t>
            </a:r>
            <a:endParaRPr lang="en-US" dirty="0"/>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Revit styled message boxes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Dialogs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a:xfrm>
            <a:off x="593725" y="1677987"/>
            <a:ext cx="11762080" cy="7168156"/>
          </a:xfrm>
        </p:spPr>
        <p:txBody>
          <a:bodyPr/>
          <a:lstStyle/>
          <a:p>
            <a:r>
              <a:rPr lang="en-US" dirty="0" smtClean="0"/>
              <a:t>A modal dialog with set of controls</a:t>
            </a:r>
          </a:p>
          <a:p>
            <a:r>
              <a:rPr lang="en-US" dirty="0" smtClean="0"/>
              <a:t>Revit style alternative to simple Windows message box.</a:t>
            </a:r>
          </a:p>
          <a:p>
            <a:r>
              <a:rPr lang="en-US" dirty="0" smtClean="0"/>
              <a:t>Used when system needs to</a:t>
            </a:r>
          </a:p>
          <a:p>
            <a:pPr lvl="1"/>
            <a:r>
              <a:rPr lang="en-US" dirty="0" smtClean="0"/>
              <a:t>Provide information</a:t>
            </a:r>
          </a:p>
          <a:p>
            <a:pPr lvl="1"/>
            <a:r>
              <a:rPr lang="en-US" dirty="0" smtClean="0"/>
              <a:t>Ask a question</a:t>
            </a:r>
          </a:p>
          <a:p>
            <a:pPr lvl="1"/>
            <a:r>
              <a:rPr lang="en-US" dirty="0" smtClean="0"/>
              <a:t>Allow users to select options to perform task</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buNone/>
            </a:pPr>
            <a:endParaRPr lang="en-US" dirty="0" smtClean="0"/>
          </a:p>
          <a:p>
            <a:pPr lvl="1">
              <a:buNone/>
            </a:pPr>
            <a:endParaRPr lang="en-US" dirty="0" smtClean="0"/>
          </a:p>
          <a:p>
            <a:pPr lvl="1"/>
            <a:endParaRPr lang="en-US" dirty="0" smtClean="0"/>
          </a:p>
          <a:p>
            <a:r>
              <a:rPr lang="en-US" sz="2400" dirty="0" smtClean="0"/>
              <a:t>*) progress bar is not available</a:t>
            </a:r>
          </a:p>
          <a:p>
            <a:endParaRPr lang="en-US" dirty="0" smtClean="0"/>
          </a:p>
        </p:txBody>
      </p:sp>
      <p:pic>
        <p:nvPicPr>
          <p:cNvPr id="1028" name="Picture 4"/>
          <p:cNvPicPr>
            <a:picLocks noChangeAspect="1" noChangeArrowheads="1"/>
          </p:cNvPicPr>
          <p:nvPr/>
        </p:nvPicPr>
        <p:blipFill>
          <a:blip r:embed="rId3" cstate="print"/>
          <a:srcRect/>
          <a:stretch>
            <a:fillRect/>
          </a:stretch>
        </p:blipFill>
        <p:spPr bwMode="auto">
          <a:xfrm>
            <a:off x="5362575" y="4640262"/>
            <a:ext cx="7648575" cy="43529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Dialog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Two ways to create task dialogs:</a:t>
            </a:r>
          </a:p>
          <a:p>
            <a:pPr lvl="1"/>
            <a:r>
              <a:rPr lang="en-US" dirty="0" smtClean="0"/>
              <a:t>Construct </a:t>
            </a:r>
            <a:r>
              <a:rPr lang="en-US" dirty="0" err="1" smtClean="0"/>
              <a:t>TaskDialog</a:t>
            </a:r>
            <a:r>
              <a:rPr lang="en-US" dirty="0" smtClean="0"/>
              <a:t>, set properties and use instance method Show()</a:t>
            </a:r>
          </a:p>
          <a:p>
            <a:pPr lvl="2"/>
            <a:r>
              <a:rPr lang="en-US" dirty="0" smtClean="0"/>
              <a:t>Instance of </a:t>
            </a:r>
            <a:r>
              <a:rPr lang="en-US" dirty="0" err="1" smtClean="0">
                <a:solidFill>
                  <a:schemeClr val="accent4">
                    <a:lumMod val="75000"/>
                  </a:schemeClr>
                </a:solidFill>
              </a:rPr>
              <a:t>Autodesk.Revit.UI.</a:t>
            </a:r>
            <a:r>
              <a:rPr lang="en-US" b="1" dirty="0" err="1" smtClean="0">
                <a:solidFill>
                  <a:schemeClr val="accent4">
                    <a:lumMod val="75000"/>
                  </a:schemeClr>
                </a:solidFill>
              </a:rPr>
              <a:t>TaskDialog</a:t>
            </a:r>
            <a:r>
              <a:rPr lang="en-US" dirty="0" smtClean="0">
                <a:solidFill>
                  <a:schemeClr val="accent4">
                    <a:lumMod val="75000"/>
                  </a:schemeClr>
                </a:solidFill>
              </a:rPr>
              <a:t> </a:t>
            </a:r>
          </a:p>
          <a:p>
            <a:pPr lvl="1"/>
            <a:r>
              <a:rPr lang="en-US" dirty="0" smtClean="0"/>
              <a:t>Use one of the static Show() methods to show in one step</a:t>
            </a:r>
          </a:p>
          <a:p>
            <a:pPr lvl="1">
              <a:buNone/>
            </a:pPr>
            <a:r>
              <a:rPr lang="en-US" dirty="0" smtClean="0"/>
              <a:t>				</a:t>
            </a:r>
            <a:endParaRPr lang="en-US" b="1" dirty="0" smtClean="0">
              <a:solidFill>
                <a:schemeClr val="accent4">
                  <a:lumMod val="75000"/>
                </a:schemeClr>
              </a:solidFill>
            </a:endParaRPr>
          </a:p>
          <a:p>
            <a:r>
              <a:rPr lang="en-US" dirty="0" smtClean="0"/>
              <a:t>And use it to set </a:t>
            </a:r>
          </a:p>
          <a:p>
            <a:pPr lvl="1"/>
            <a:r>
              <a:rPr lang="en-US" dirty="0" smtClean="0">
                <a:solidFill>
                  <a:schemeClr val="accent4">
                    <a:lumMod val="75000"/>
                  </a:schemeClr>
                </a:solidFill>
              </a:rPr>
              <a:t>instructions</a:t>
            </a:r>
          </a:p>
          <a:p>
            <a:pPr lvl="1"/>
            <a:r>
              <a:rPr lang="en-US" dirty="0" smtClean="0">
                <a:solidFill>
                  <a:schemeClr val="accent4">
                    <a:lumMod val="75000"/>
                  </a:schemeClr>
                </a:solidFill>
              </a:rPr>
              <a:t>detailed text</a:t>
            </a:r>
          </a:p>
          <a:p>
            <a:pPr lvl="1"/>
            <a:r>
              <a:rPr lang="en-US" dirty="0" smtClean="0">
                <a:solidFill>
                  <a:schemeClr val="accent4">
                    <a:lumMod val="75000"/>
                  </a:schemeClr>
                </a:solidFill>
              </a:rPr>
              <a:t>icons</a:t>
            </a:r>
          </a:p>
          <a:p>
            <a:pPr lvl="1"/>
            <a:r>
              <a:rPr lang="en-US" dirty="0" smtClean="0">
                <a:solidFill>
                  <a:schemeClr val="accent4">
                    <a:lumMod val="75000"/>
                  </a:schemeClr>
                </a:solidFill>
              </a:rPr>
              <a:t>buttons </a:t>
            </a:r>
          </a:p>
          <a:p>
            <a:pPr lvl="1"/>
            <a:r>
              <a:rPr lang="en-US" dirty="0" smtClean="0">
                <a:solidFill>
                  <a:schemeClr val="accent4">
                    <a:lumMod val="75000"/>
                  </a:schemeClr>
                </a:solidFill>
              </a:rPr>
              <a:t>command links</a:t>
            </a:r>
          </a:p>
          <a:p>
            <a:pPr lvl="1"/>
            <a:r>
              <a:rPr lang="en-US" dirty="0" smtClean="0">
                <a:solidFill>
                  <a:schemeClr val="accent4">
                    <a:lumMod val="75000"/>
                  </a:schemeClr>
                </a:solidFill>
              </a:rPr>
              <a:t>verification text, etc</a:t>
            </a:r>
          </a:p>
          <a:p>
            <a:pPr>
              <a:buNone/>
            </a:pPr>
            <a:endParaRPr lang="en-US"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Task Dialog </a:t>
            </a:r>
            <a:br>
              <a:rPr lang="en-US" dirty="0" smtClean="0"/>
            </a:br>
            <a:r>
              <a:rPr lang="en-US" sz="2800" b="0" i="1" dirty="0" err="1" smtClean="0">
                <a:solidFill>
                  <a:schemeClr val="accent4">
                    <a:lumMod val="75000"/>
                  </a:schemeClr>
                </a:solidFill>
              </a:rPr>
              <a:t>Dialog</a:t>
            </a:r>
            <a:r>
              <a:rPr lang="en-US" sz="2800" b="0" i="1" dirty="0" smtClean="0">
                <a:solidFill>
                  <a:schemeClr val="accent4">
                    <a:lumMod val="75000"/>
                  </a:schemeClr>
                </a:solidFill>
              </a:rPr>
              <a:t> Sampler</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4098" name="Picture 2"/>
          <p:cNvPicPr>
            <a:picLocks noChangeAspect="1" noChangeArrowheads="1"/>
          </p:cNvPicPr>
          <p:nvPr/>
        </p:nvPicPr>
        <p:blipFill>
          <a:blip r:embed="rId3" cstate="print"/>
          <a:srcRect l="33688" t="28014" r="33812" b="29986"/>
          <a:stretch>
            <a:fillRect/>
          </a:stretch>
        </p:blipFill>
        <p:spPr bwMode="auto">
          <a:xfrm>
            <a:off x="8410575" y="811652"/>
            <a:ext cx="4038600" cy="3914335"/>
          </a:xfrm>
          <a:prstGeom prst="rect">
            <a:avLst/>
          </a:prstGeom>
          <a:noFill/>
          <a:ln w="9525">
            <a:noFill/>
            <a:miter lim="800000"/>
            <a:headEnd/>
            <a:tailEnd/>
          </a:ln>
        </p:spPr>
      </p:pic>
      <p:sp>
        <p:nvSpPr>
          <p:cNvPr id="6" name="TextBox 5"/>
          <p:cNvSpPr txBox="1"/>
          <p:nvPr/>
        </p:nvSpPr>
        <p:spPr>
          <a:xfrm>
            <a:off x="638175" y="4794269"/>
            <a:ext cx="11739167" cy="3970318"/>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&lt;CS&gt;</a:t>
            </a:r>
          </a:p>
          <a:p>
            <a:r>
              <a:rPr lang="en-US" sz="1800" dirty="0" smtClean="0">
                <a:solidFill>
                  <a:srgbClr val="008000"/>
                </a:solidFill>
                <a:latin typeface="Courier New" pitchFamily="49" charset="0"/>
                <a:cs typeface="Courier New" pitchFamily="49" charset="0"/>
              </a:rPr>
              <a:t>    // (0) create an instance of task dialog to set more options. </a:t>
            </a:r>
          </a:p>
          <a:p>
            <a:r>
              <a:rPr lang="en-US" sz="1800" dirty="0" smtClean="0">
                <a:solidFill>
                  <a:srgbClr val="008000"/>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myDialog</a:t>
            </a:r>
            <a:r>
              <a:rPr lang="en-US" sz="1800" b="1" dirty="0" smtClean="0">
                <a:solidFill>
                  <a:srgbClr val="2B91AF"/>
                </a:solidFill>
                <a:latin typeface="Courier New" pitchFamily="49" charset="0"/>
                <a:cs typeface="Courier New" pitchFamily="49" charset="0"/>
              </a:rPr>
              <a:t> = </a:t>
            </a:r>
            <a:r>
              <a:rPr lang="en-US" sz="1800" b="1"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a:t>
            </a:r>
            <a:r>
              <a:rPr lang="en-US" sz="1800" b="1" dirty="0" smtClean="0">
                <a:solidFill>
                  <a:srgbClr val="A31515"/>
                </a:solidFill>
                <a:latin typeface="Courier New" pitchFamily="49" charset="0"/>
                <a:cs typeface="Courier New" pitchFamily="49" charset="0"/>
              </a:rPr>
              <a:t>"Revit UI Labs - Task Dialog Options");</a:t>
            </a:r>
          </a:p>
          <a:p>
            <a:r>
              <a:rPr lang="en-US" sz="1800" dirty="0" smtClean="0">
                <a:solidFill>
                  <a:srgbClr val="A31515"/>
                </a:solidFill>
                <a:latin typeface="Courier New" pitchFamily="49" charset="0"/>
                <a:cs typeface="Courier New" pitchFamily="49" charset="0"/>
              </a:rPr>
              <a:t>         </a:t>
            </a:r>
            <a:endParaRPr lang="en-US" sz="1800" dirty="0" smtClean="0">
              <a:solidFill>
                <a:srgbClr val="0000FF"/>
              </a:solidFill>
              <a:latin typeface="Courier New" pitchFamily="49" charset="0"/>
              <a:cs typeface="Courier New" pitchFamily="49" charset="0"/>
            </a:endParaRPr>
          </a:p>
          <a:p>
            <a:r>
              <a:rPr lang="en-US" sz="1800" dirty="0" smtClean="0">
                <a:solidFill>
                  <a:srgbClr val="0000F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(1) set the main area. these appear at the upper portion of the dialog. </a:t>
            </a:r>
          </a:p>
          <a:p>
            <a:r>
              <a:rPr lang="en-US" sz="1800" dirty="0" smtClean="0">
                <a:solidFill>
                  <a:srgbClr val="008000"/>
                </a:solidFill>
                <a:latin typeface="Courier New" pitchFamily="49" charset="0"/>
                <a:cs typeface="Courier New" pitchFamily="49" charset="0"/>
              </a:rPr>
              <a:t>        </a:t>
            </a:r>
          </a:p>
          <a:p>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myDialog.</a:t>
            </a:r>
            <a:r>
              <a:rPr lang="en-US" sz="1800" b="1" dirty="0" err="1" smtClean="0">
                <a:solidFill>
                  <a:srgbClr val="008000"/>
                </a:solidFill>
                <a:latin typeface="Courier New" pitchFamily="49" charset="0"/>
                <a:cs typeface="Courier New" pitchFamily="49" charset="0"/>
              </a:rPr>
              <a:t>MainIcon</a:t>
            </a:r>
            <a:r>
              <a:rPr lang="en-US" sz="1800" dirty="0" smtClean="0">
                <a:solidFill>
                  <a:srgbClr val="008000"/>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TaskDialogIcon.TaskDialogIconWarning</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or </a:t>
            </a:r>
            <a:r>
              <a:rPr lang="en-US" sz="1800" dirty="0" err="1" smtClean="0">
                <a:solidFill>
                  <a:srgbClr val="008000"/>
                </a:solidFill>
                <a:latin typeface="Courier New" pitchFamily="49" charset="0"/>
                <a:cs typeface="Courier New" pitchFamily="49" charset="0"/>
              </a:rPr>
              <a:t>TaskDialogIcon.TaskDialogIconNone</a:t>
            </a:r>
            <a:r>
              <a:rPr lang="en-US" sz="1800" dirty="0" smtClean="0">
                <a:solidFill>
                  <a:srgbClr val="008000"/>
                </a:solidFill>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myDialog.</a:t>
            </a:r>
            <a:r>
              <a:rPr lang="en-US" sz="1800" b="1" dirty="0" err="1" smtClean="0">
                <a:solidFill>
                  <a:srgbClr val="008000"/>
                </a:solidFill>
                <a:latin typeface="Courier New" pitchFamily="49" charset="0"/>
                <a:cs typeface="Courier New" pitchFamily="49" charset="0"/>
              </a:rPr>
              <a:t>MainInstruction</a:t>
            </a:r>
            <a:r>
              <a:rPr lang="en-US" sz="1800" dirty="0" smtClean="0">
                <a:latin typeface="Courier New" pitchFamily="49" charset="0"/>
                <a:cs typeface="Courier New" pitchFamily="49" charset="0"/>
              </a:rPr>
              <a:t> = </a:t>
            </a:r>
          </a:p>
          <a:p>
            <a:r>
              <a:rPr lang="en-US" sz="1800" dirty="0" smtClean="0">
                <a:solidFill>
                  <a:srgbClr val="A31515"/>
                </a:solidFill>
                <a:latin typeface="Courier New" pitchFamily="49" charset="0"/>
                <a:cs typeface="Courier New" pitchFamily="49" charset="0"/>
              </a:rPr>
              <a:t>        "Main instruction: This is Revit UI Lab 3 Task Dialog";</a:t>
            </a:r>
          </a:p>
          <a:p>
            <a:r>
              <a:rPr lang="en-US" sz="1800" dirty="0" smtClean="0">
                <a:solidFill>
                  <a:srgbClr val="A31515"/>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myDialog.</a:t>
            </a:r>
            <a:r>
              <a:rPr lang="en-US" sz="1800" b="1" dirty="0" err="1" smtClean="0">
                <a:solidFill>
                  <a:srgbClr val="008000"/>
                </a:solidFill>
                <a:latin typeface="Courier New" pitchFamily="49" charset="0"/>
                <a:cs typeface="Courier New" pitchFamily="49" charset="0"/>
              </a:rPr>
              <a:t>MainContent</a:t>
            </a:r>
            <a:r>
              <a:rPr lang="en-US" sz="1800" dirty="0" smtClean="0">
                <a:solidFill>
                  <a:srgbClr val="0000FF"/>
                </a:solidFill>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"Main content: You can add detailed description here.";</a:t>
            </a:r>
          </a:p>
          <a:p>
            <a:r>
              <a:rPr lang="en-US" sz="1800" dirty="0" smtClean="0">
                <a:solidFill>
                  <a:srgbClr val="A31515"/>
                </a:solidFill>
                <a:latin typeface="Courier New" pitchFamily="49" charset="0"/>
                <a:cs typeface="Courier New" pitchFamily="49" charset="0"/>
              </a:rPr>
              <a:t>         </a:t>
            </a:r>
          </a:p>
          <a:p>
            <a:r>
              <a:rPr lang="en-US" sz="1800" dirty="0" smtClean="0">
                <a:solidFill>
                  <a:srgbClr val="A31515"/>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if (</a:t>
            </a:r>
            <a:r>
              <a:rPr lang="en-US" sz="1800" dirty="0" err="1" smtClean="0">
                <a:solidFill>
                  <a:srgbClr val="0000FF"/>
                </a:solidFill>
                <a:latin typeface="Courier New" pitchFamily="49" charset="0"/>
                <a:cs typeface="Courier New" pitchFamily="49" charset="0"/>
              </a:rPr>
              <a:t>stepByStep</a:t>
            </a:r>
            <a:r>
              <a:rPr lang="en-US" sz="1800" dirty="0" smtClean="0">
                <a:solidFill>
                  <a:srgbClr val="0000FF"/>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myDialog.</a:t>
            </a:r>
            <a:r>
              <a:rPr lang="en-US" sz="1800" b="1" dirty="0" err="1" smtClean="0">
                <a:solidFill>
                  <a:srgbClr val="0000FF"/>
                </a:solidFill>
                <a:latin typeface="Courier New" pitchFamily="49" charset="0"/>
                <a:cs typeface="Courier New" pitchFamily="49" charset="0"/>
              </a:rPr>
              <a:t>Show</a:t>
            </a:r>
            <a:r>
              <a:rPr lang="en-US" sz="1800" b="1" dirty="0" smtClean="0">
                <a:solidFill>
                  <a:srgbClr val="0000FF"/>
                </a:solidFill>
                <a:latin typeface="Courier New" pitchFamily="49" charset="0"/>
                <a:cs typeface="Courier New" pitchFamily="49" charset="0"/>
              </a:rPr>
              <a:t>();</a:t>
            </a:r>
          </a:p>
          <a:p>
            <a:r>
              <a:rPr lang="en-US" sz="1800" dirty="0" smtClean="0">
                <a:solidFill>
                  <a:srgbClr val="008000"/>
                </a:solidFill>
                <a:latin typeface="Courier New" pitchFamily="49" charset="0"/>
                <a:cs typeface="Courier New" pitchFamily="49" charset="0"/>
              </a:rPr>
              <a:t>&lt;/CS&gt;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Task Dialog </a:t>
            </a:r>
            <a:br>
              <a:rPr lang="en-US" dirty="0" smtClean="0"/>
            </a:br>
            <a:r>
              <a:rPr lang="en-US" sz="2800" b="0" i="1" dirty="0" smtClean="0">
                <a:solidFill>
                  <a:schemeClr val="accent4">
                    <a:lumMod val="75000"/>
                  </a:schemeClr>
                </a:solidFill>
              </a:rPr>
              <a:t>Create House Dialog</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4100" name="Picture 4"/>
          <p:cNvPicPr>
            <a:picLocks noChangeAspect="1" noChangeArrowheads="1"/>
          </p:cNvPicPr>
          <p:nvPr/>
        </p:nvPicPr>
        <p:blipFill>
          <a:blip r:embed="rId3" cstate="print"/>
          <a:srcRect l="38000" t="36667" r="29500" b="38000"/>
          <a:stretch>
            <a:fillRect/>
          </a:stretch>
        </p:blipFill>
        <p:spPr bwMode="auto">
          <a:xfrm>
            <a:off x="7724775" y="1601787"/>
            <a:ext cx="4724400" cy="2761956"/>
          </a:xfrm>
          <a:prstGeom prst="rect">
            <a:avLst/>
          </a:prstGeom>
          <a:noFill/>
          <a:ln w="9525">
            <a:noFill/>
            <a:miter lim="800000"/>
            <a:headEnd/>
            <a:tailEnd/>
          </a:ln>
        </p:spPr>
      </p:pic>
      <p:sp>
        <p:nvSpPr>
          <p:cNvPr id="6" name="TextBox 5"/>
          <p:cNvSpPr txBox="1"/>
          <p:nvPr/>
        </p:nvSpPr>
        <p:spPr>
          <a:xfrm>
            <a:off x="638175" y="4649787"/>
            <a:ext cx="11739167" cy="4247317"/>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&lt;CS&gt;</a:t>
            </a:r>
          </a:p>
          <a:p>
            <a:r>
              <a:rPr lang="en-US" sz="1800" dirty="0" smtClean="0">
                <a:solidFill>
                  <a:srgbClr val="2B91AF"/>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houseDialog</a:t>
            </a:r>
            <a:r>
              <a:rPr lang="en-US" sz="1800" b="1" dirty="0" smtClean="0">
                <a:solidFill>
                  <a:srgbClr val="2B91AF"/>
                </a:solidFill>
                <a:latin typeface="Courier New" pitchFamily="49" charset="0"/>
                <a:cs typeface="Courier New" pitchFamily="49" charset="0"/>
              </a:rPr>
              <a:t> = </a:t>
            </a:r>
            <a:r>
              <a:rPr lang="en-US" sz="1800" b="1"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a:t>
            </a:r>
            <a:r>
              <a:rPr lang="en-US" sz="1800" b="1" dirty="0" smtClean="0">
                <a:solidFill>
                  <a:srgbClr val="A31515"/>
                </a:solidFill>
                <a:latin typeface="Courier New" pitchFamily="49" charset="0"/>
                <a:cs typeface="Courier New" pitchFamily="49" charset="0"/>
              </a:rPr>
              <a:t>"Revit UI Labs - Create House Dialog");</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MainInstruction</a:t>
            </a:r>
            <a:r>
              <a:rPr lang="en-US" sz="1800" dirty="0" smtClean="0">
                <a:solidFill>
                  <a:srgbClr val="A31515"/>
                </a:solidFill>
                <a:latin typeface="Courier New" pitchFamily="49" charset="0"/>
                <a:cs typeface="Courier New" pitchFamily="49" charset="0"/>
              </a:rPr>
              <a:t> = "Create a house";</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MainContent</a:t>
            </a:r>
            <a:r>
              <a:rPr lang="en-US" sz="1800" dirty="0" smtClean="0">
                <a:solidFill>
                  <a:srgbClr val="A31515"/>
                </a:solidFill>
                <a:latin typeface="Courier New" pitchFamily="49" charset="0"/>
                <a:cs typeface="Courier New" pitchFamily="49" charset="0"/>
              </a:rPr>
              <a:t> = "There are two options to create a house.";</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AddCommandLink</a:t>
            </a:r>
            <a:r>
              <a:rPr lang="en-US" sz="1800" dirty="0" smtClean="0">
                <a:solidFill>
                  <a:srgbClr val="2B91AF"/>
                </a:solidFill>
                <a:latin typeface="Courier New" pitchFamily="49" charset="0"/>
                <a:cs typeface="Courier New" pitchFamily="49" charset="0"/>
              </a:rPr>
              <a:t>(TaskDialogCommandLinkId.CommandLink1, </a:t>
            </a:r>
            <a:r>
              <a:rPr lang="en-US" sz="1800" dirty="0" smtClean="0">
                <a:solidFill>
                  <a:srgbClr val="A31515"/>
                </a:solidFill>
                <a:latin typeface="Courier New" pitchFamily="49" charset="0"/>
                <a:cs typeface="Courier New" pitchFamily="49" charset="0"/>
              </a:rPr>
              <a:t>"Interactive", "You will pick two corners of rectangular footprint of a house, and choose where you want to add a front door.");</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AddCommandLink</a:t>
            </a:r>
            <a:r>
              <a:rPr lang="en-US" sz="1800" dirty="0" smtClean="0">
                <a:solidFill>
                  <a:srgbClr val="2B91AF"/>
                </a:solidFill>
                <a:latin typeface="Courier New" pitchFamily="49" charset="0"/>
                <a:cs typeface="Courier New" pitchFamily="49" charset="0"/>
              </a:rPr>
              <a:t>(TaskDialogCommandLinkId.CommandLink2, </a:t>
            </a:r>
            <a:r>
              <a:rPr lang="en-US" sz="1800" dirty="0" smtClean="0">
                <a:solidFill>
                  <a:srgbClr val="A31515"/>
                </a:solidFill>
                <a:latin typeface="Courier New" pitchFamily="49" charset="0"/>
                <a:cs typeface="Courier New" pitchFamily="49" charset="0"/>
              </a:rPr>
              <a:t>"Automatic", "This is will automatically place a house with a default settings.");</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CommonButtons</a:t>
            </a:r>
            <a:r>
              <a:rPr lang="en-US" sz="1800" dirty="0" smtClean="0">
                <a:solidFill>
                  <a:srgbClr val="A31515"/>
                </a:solidFill>
                <a:latin typeface="Courier New" pitchFamily="49" charset="0"/>
                <a:cs typeface="Courier New" pitchFamily="49" charset="0"/>
              </a:rPr>
              <a:t> = </a:t>
            </a:r>
            <a:r>
              <a:rPr lang="en-US" sz="1800" dirty="0" err="1" smtClean="0">
                <a:solidFill>
                  <a:srgbClr val="2B91AF"/>
                </a:solidFill>
                <a:latin typeface="Courier New" pitchFamily="49" charset="0"/>
                <a:cs typeface="Courier New" pitchFamily="49" charset="0"/>
              </a:rPr>
              <a:t>TaskDialogCommonButtons.Cancel</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DefaultButton</a:t>
            </a:r>
            <a:r>
              <a:rPr lang="en-US" sz="1800" dirty="0" smtClean="0">
                <a:solidFill>
                  <a:srgbClr val="2B91AF"/>
                </a:solidFill>
                <a:latin typeface="Courier New" pitchFamily="49" charset="0"/>
                <a:cs typeface="Courier New" pitchFamily="49" charset="0"/>
              </a:rPr>
              <a:t> = TaskDialogResult.CommandLink1;</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show the dialog to the user.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TaskDialogResult</a:t>
            </a:r>
            <a:r>
              <a:rPr lang="en-US" sz="1800" dirty="0" smtClean="0">
                <a:solidFill>
                  <a:srgbClr val="2B91AF"/>
                </a:solidFill>
                <a:latin typeface="Courier New" pitchFamily="49" charset="0"/>
                <a:cs typeface="Courier New" pitchFamily="49" charset="0"/>
              </a:rPr>
              <a:t> res =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Show</a:t>
            </a:r>
            <a:r>
              <a:rPr lang="en-US" sz="1800" b="1" dirty="0" smtClean="0">
                <a:solidFill>
                  <a:srgbClr val="2B91AF"/>
                </a:solidFill>
                <a:latin typeface="Courier New" pitchFamily="49" charset="0"/>
                <a:cs typeface="Courier New" pitchFamily="49" charset="0"/>
              </a:rPr>
              <a:t>(); </a:t>
            </a:r>
          </a:p>
          <a:p>
            <a:r>
              <a:rPr lang="en-US" sz="1800" dirty="0" smtClean="0">
                <a:solidFill>
                  <a:srgbClr val="008000"/>
                </a:solidFill>
                <a:latin typeface="Courier New" pitchFamily="49" charset="0"/>
                <a:cs typeface="Courier New" pitchFamily="49" charset="0"/>
              </a:rPr>
              <a:t>&lt;/CS&gt;</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lnSpc>
                <a:spcPct val="150000"/>
              </a:lnSpc>
              <a:buNone/>
            </a:pPr>
            <a:r>
              <a:rPr lang="en-US" sz="4400" dirty="0" smtClean="0"/>
              <a:t>UI Topics</a:t>
            </a:r>
          </a:p>
          <a:p>
            <a:pPr lvl="1">
              <a:lnSpc>
                <a:spcPct val="150000"/>
              </a:lnSpc>
            </a:pPr>
            <a:r>
              <a:rPr lang="en-US" sz="3600" dirty="0" smtClean="0"/>
              <a:t>Ribbon</a:t>
            </a:r>
          </a:p>
          <a:p>
            <a:pPr lvl="1">
              <a:lnSpc>
                <a:spcPct val="150000"/>
              </a:lnSpc>
            </a:pPr>
            <a:r>
              <a:rPr lang="en-US" sz="3600" dirty="0" smtClean="0"/>
              <a:t>User Selection</a:t>
            </a:r>
          </a:p>
          <a:p>
            <a:pPr lvl="1">
              <a:lnSpc>
                <a:spcPct val="150000"/>
              </a:lnSpc>
            </a:pPr>
            <a:r>
              <a:rPr lang="en-US" sz="3600" dirty="0" smtClean="0"/>
              <a:t>Task dialog</a:t>
            </a:r>
          </a:p>
          <a:p>
            <a:pPr lvl="1">
              <a:lnSpc>
                <a:spcPct val="150000"/>
              </a:lnSpc>
            </a:pPr>
            <a:r>
              <a:rPr lang="en-US" sz="3600" dirty="0" smtClean="0"/>
              <a:t>Events </a:t>
            </a:r>
          </a:p>
          <a:p>
            <a:pPr lvl="1">
              <a:lnSpc>
                <a:spcPct val="150000"/>
              </a:lnSpc>
            </a:pPr>
            <a:r>
              <a:rPr lang="en-US" sz="3600" dirty="0" smtClean="0"/>
              <a:t>Dynamic model update</a:t>
            </a:r>
          </a:p>
          <a:p>
            <a:pPr lvl="1">
              <a:lnSpc>
                <a:spcPct val="150000"/>
              </a:lnSpc>
            </a:pPr>
            <a:endParaRPr lang="en-US" sz="3200"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and Dynamic Model Update</a:t>
            </a:r>
            <a:endParaRPr lang="en-US" dirty="0"/>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Application, Document and Element events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Notifications triggered on specific actions</a:t>
            </a:r>
          </a:p>
          <a:p>
            <a:r>
              <a:rPr lang="en-US" dirty="0" smtClean="0"/>
              <a:t>Compliant to .NET event standard </a:t>
            </a:r>
          </a:p>
          <a:p>
            <a:pPr lvl="1"/>
            <a:r>
              <a:rPr lang="en-US" dirty="0" smtClean="0"/>
              <a:t>Pre and Post events</a:t>
            </a:r>
          </a:p>
          <a:p>
            <a:pPr lvl="1"/>
            <a:r>
              <a:rPr lang="en-US" dirty="0" smtClean="0"/>
              <a:t>Single event (</a:t>
            </a:r>
            <a:r>
              <a:rPr lang="en-US" dirty="0" err="1" smtClean="0"/>
              <a:t>DocumentChanged</a:t>
            </a:r>
            <a:r>
              <a:rPr lang="en-US" dirty="0" smtClean="0"/>
              <a:t> and </a:t>
            </a:r>
            <a:r>
              <a:rPr lang="en-US" dirty="0" err="1" smtClean="0"/>
              <a:t>FailureProcessing</a:t>
            </a:r>
            <a:r>
              <a:rPr lang="en-US" dirty="0" smtClean="0"/>
              <a:t>)</a:t>
            </a:r>
          </a:p>
          <a:p>
            <a:endParaRPr lang="en-US" dirty="0" smtClean="0"/>
          </a:p>
          <a:p>
            <a:r>
              <a:rPr lang="en-US" dirty="0" smtClean="0"/>
              <a:t>Types :</a:t>
            </a:r>
          </a:p>
          <a:p>
            <a:pPr lvl="2"/>
            <a:r>
              <a:rPr lang="en-US" sz="2800" dirty="0" smtClean="0">
                <a:solidFill>
                  <a:schemeClr val="accent4">
                    <a:lumMod val="75000"/>
                  </a:schemeClr>
                </a:solidFill>
              </a:rPr>
              <a:t>Application level</a:t>
            </a:r>
          </a:p>
          <a:p>
            <a:pPr lvl="2"/>
            <a:r>
              <a:rPr lang="en-US" sz="2800" smtClean="0">
                <a:solidFill>
                  <a:schemeClr val="accent4">
                    <a:lumMod val="75000"/>
                  </a:schemeClr>
                </a:solidFill>
              </a:rPr>
              <a:t>Document level</a:t>
            </a:r>
          </a:p>
          <a:p>
            <a:pPr lvl="2"/>
            <a:r>
              <a:rPr lang="en-US" sz="2800" smtClean="0">
                <a:solidFill>
                  <a:schemeClr val="accent4">
                    <a:lumMod val="75000"/>
                  </a:schemeClr>
                </a:solidFill>
              </a:rPr>
              <a:t>Element level</a:t>
            </a:r>
            <a:endParaRPr lang="en-US" sz="2800" dirty="0" smtClean="0">
              <a:solidFill>
                <a:schemeClr val="accent4">
                  <a:lumMod val="75000"/>
                </a:schemeClr>
              </a:solidFill>
            </a:endParaRP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Also Classified as DB and UI events</a:t>
            </a:r>
          </a:p>
          <a:p>
            <a:pPr lvl="1"/>
            <a:r>
              <a:rPr lang="en-US" dirty="0" smtClean="0">
                <a:solidFill>
                  <a:srgbClr val="0070C0"/>
                </a:solidFill>
              </a:rPr>
              <a:t>DB events </a:t>
            </a:r>
            <a:r>
              <a:rPr lang="en-US" dirty="0" smtClean="0"/>
              <a:t>available from Application and Document classes</a:t>
            </a:r>
          </a:p>
          <a:p>
            <a:pPr lvl="1"/>
            <a:r>
              <a:rPr lang="en-US" dirty="0" smtClean="0">
                <a:solidFill>
                  <a:srgbClr val="0070C0"/>
                </a:solidFill>
              </a:rPr>
              <a:t>UI events </a:t>
            </a:r>
            <a:r>
              <a:rPr lang="en-US" dirty="0" smtClean="0"/>
              <a:t>available from </a:t>
            </a:r>
            <a:r>
              <a:rPr lang="en-US" dirty="0" err="1" smtClean="0"/>
              <a:t>UIApplication</a:t>
            </a:r>
            <a:r>
              <a:rPr lang="en-US" dirty="0" smtClean="0"/>
              <a:t> class</a:t>
            </a:r>
          </a:p>
          <a:p>
            <a:endParaRPr lang="en-US" dirty="0" smtClean="0"/>
          </a:p>
          <a:p>
            <a:r>
              <a:rPr lang="en-US" dirty="0" smtClean="0"/>
              <a:t>Edit model during events using</a:t>
            </a:r>
          </a:p>
          <a:p>
            <a:pPr lvl="1"/>
            <a:r>
              <a:rPr lang="en-US" dirty="0" err="1" smtClean="0">
                <a:solidFill>
                  <a:srgbClr val="0070C0"/>
                </a:solidFill>
              </a:rPr>
              <a:t>Document.IsModifiable</a:t>
            </a:r>
            <a:endParaRPr lang="en-US" dirty="0" smtClean="0">
              <a:solidFill>
                <a:srgbClr val="0070C0"/>
              </a:solidFill>
            </a:endParaRPr>
          </a:p>
          <a:p>
            <a:pPr lvl="1"/>
            <a:r>
              <a:rPr lang="en-US" dirty="0" err="1" smtClean="0">
                <a:solidFill>
                  <a:srgbClr val="0070C0"/>
                </a:solidFill>
              </a:rPr>
              <a:t>Document.IsReadOnly</a:t>
            </a:r>
            <a:endParaRPr lang="en-US" dirty="0" smtClean="0">
              <a:solidFill>
                <a:srgbClr val="0070C0"/>
              </a:solidFill>
            </a:endParaRPr>
          </a:p>
          <a:p>
            <a:pPr lvl="1"/>
            <a:endParaRPr lang="en-US" dirty="0" smtClean="0">
              <a:solidFill>
                <a:srgbClr val="0070C0"/>
              </a:solidFill>
            </a:endParaRPr>
          </a:p>
          <a:p>
            <a:r>
              <a:rPr lang="en-US" dirty="0" smtClean="0"/>
              <a:t>Many of the new pre-events are cancellable</a:t>
            </a:r>
          </a:p>
          <a:p>
            <a:pPr lvl="1"/>
            <a:r>
              <a:rPr lang="en-US" dirty="0" err="1" smtClean="0">
                <a:solidFill>
                  <a:srgbClr val="0070C0"/>
                </a:solidFill>
              </a:rPr>
              <a:t>RevitEventArgs.Cancellable</a:t>
            </a:r>
            <a:endParaRPr lang="en-US" dirty="0" smtClean="0">
              <a:solidFill>
                <a:srgbClr val="0070C0"/>
              </a:solidFill>
            </a:endParaRPr>
          </a:p>
          <a:p>
            <a:pPr lvl="1"/>
            <a:r>
              <a:rPr lang="en-US" dirty="0" err="1" smtClean="0">
                <a:solidFill>
                  <a:srgbClr val="0070C0"/>
                </a:solidFill>
              </a:rPr>
              <a:t>RevitAPIPreEventArgs.Cancel</a:t>
            </a:r>
            <a:r>
              <a:rPr lang="en-US" dirty="0" smtClean="0">
                <a:solidFill>
                  <a:srgbClr val="0070C0"/>
                </a:solidFill>
              </a:rPr>
              <a:t> </a:t>
            </a:r>
          </a:p>
          <a:p>
            <a:endParaRPr lang="en-US" dirty="0" smtClean="0">
              <a:solidFill>
                <a:srgbClr val="0070C0"/>
              </a:solidFill>
            </a:endParaRPr>
          </a:p>
          <a:p>
            <a:pPr lvl="1"/>
            <a:endParaRPr 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t>
            </a:r>
            <a:br>
              <a:rPr lang="en-US" dirty="0" smtClean="0"/>
            </a:br>
            <a:r>
              <a:rPr lang="en-US" sz="2800" b="0" i="1" dirty="0" smtClean="0">
                <a:solidFill>
                  <a:schemeClr val="accent4">
                    <a:lumMod val="75000"/>
                  </a:schemeClr>
                </a:solidFill>
              </a:rPr>
              <a:t>Event Handler, Registering and Unregistering events</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err="1" smtClean="0"/>
              <a:t>EventHandler</a:t>
            </a:r>
            <a:endParaRPr lang="en-US" dirty="0" smtClean="0"/>
          </a:p>
          <a:p>
            <a:endParaRPr lang="en-US" dirty="0" smtClean="0"/>
          </a:p>
          <a:p>
            <a:endParaRPr lang="en-US" dirty="0" smtClean="0"/>
          </a:p>
          <a:p>
            <a:endParaRPr lang="en-US" dirty="0" smtClean="0"/>
          </a:p>
          <a:p>
            <a:r>
              <a:rPr lang="en-US" dirty="0" smtClean="0"/>
              <a:t>Registering events</a:t>
            </a:r>
          </a:p>
          <a:p>
            <a:endParaRPr lang="en-US" dirty="0" smtClean="0"/>
          </a:p>
          <a:p>
            <a:endParaRPr lang="en-US" dirty="0" smtClean="0"/>
          </a:p>
          <a:p>
            <a:endParaRPr lang="en-US" dirty="0" smtClean="0"/>
          </a:p>
          <a:p>
            <a:r>
              <a:rPr lang="en-US" dirty="0" smtClean="0"/>
              <a:t>Unregistering events </a:t>
            </a:r>
          </a:p>
          <a:p>
            <a:pPr lvl="1">
              <a:buNone/>
            </a:pPr>
            <a:endParaRPr lang="en-US" dirty="0" smtClean="0"/>
          </a:p>
          <a:p>
            <a:endParaRPr lang="en-US" dirty="0" smtClean="0">
              <a:solidFill>
                <a:srgbClr val="0070C0"/>
              </a:solidFill>
            </a:endParaRPr>
          </a:p>
          <a:p>
            <a:pPr lvl="1"/>
            <a:endParaRPr lang="en-US" dirty="0" smtClean="0"/>
          </a:p>
        </p:txBody>
      </p:sp>
      <p:sp>
        <p:nvSpPr>
          <p:cNvPr id="5" name="TextBox 4"/>
          <p:cNvSpPr txBox="1"/>
          <p:nvPr/>
        </p:nvSpPr>
        <p:spPr>
          <a:xfrm>
            <a:off x="561975" y="4220388"/>
            <a:ext cx="11811000" cy="1477328"/>
          </a:xfrm>
          <a:prstGeom prst="rect">
            <a:avLst/>
          </a:prstGeom>
          <a:solidFill>
            <a:schemeClr val="bg1">
              <a:lumMod val="85000"/>
            </a:schemeClr>
          </a:solidFill>
        </p:spPr>
        <p:txBody>
          <a:bodyPr wrap="square" rtlCol="0">
            <a:spAutoFit/>
          </a:bodyPr>
          <a:lstStyle/>
          <a:p>
            <a:r>
              <a:rPr lang="en-US" sz="1800" dirty="0" smtClean="0">
                <a:solidFill>
                  <a:srgbClr val="0000FF"/>
                </a:solidFill>
                <a:latin typeface="Courier New" pitchFamily="49" charset="0"/>
                <a:cs typeface="Courier New" pitchFamily="49" charset="0"/>
              </a:rPr>
              <a:t>public </a:t>
            </a:r>
            <a:r>
              <a:rPr lang="en-US" sz="1800" dirty="0" smtClean="0">
                <a:solidFill>
                  <a:srgbClr val="2B91AF"/>
                </a:solidFill>
                <a:latin typeface="Courier New" pitchFamily="49" charset="0"/>
                <a:cs typeface="Courier New" pitchFamily="49" charset="0"/>
              </a:rPr>
              <a:t>Result </a:t>
            </a:r>
            <a:r>
              <a:rPr lang="en-US" sz="1800" dirty="0" err="1" smtClean="0">
                <a:solidFill>
                  <a:srgbClr val="2B91AF"/>
                </a:solidFill>
                <a:latin typeface="Courier New" pitchFamily="49" charset="0"/>
                <a:cs typeface="Courier New" pitchFamily="49" charset="0"/>
              </a:rPr>
              <a:t>OnStartup</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UIControlledApplication</a:t>
            </a:r>
            <a:r>
              <a:rPr lang="en-US" sz="1800" dirty="0" smtClean="0">
                <a:solidFill>
                  <a:srgbClr val="2B91AF"/>
                </a:solidFill>
                <a:latin typeface="Courier New" pitchFamily="49" charset="0"/>
                <a:cs typeface="Courier New" pitchFamily="49" charset="0"/>
              </a:rPr>
              <a:t> application)</a:t>
            </a:r>
          </a:p>
          <a:p>
            <a:r>
              <a:rPr lang="en-US" sz="1800" dirty="0" smtClean="0">
                <a:solidFill>
                  <a:srgbClr val="2B91AF"/>
                </a:solidFill>
                <a:latin typeface="Courier New" pitchFamily="49" charset="0"/>
                <a:cs typeface="Courier New" pitchFamily="49" charset="0"/>
              </a:rPr>
              <a:t> {</a:t>
            </a:r>
          </a:p>
          <a:p>
            <a:r>
              <a:rPr lang="en-US" sz="1800" dirty="0" smtClean="0">
                <a:solidFill>
                  <a:srgbClr val="2B91AF"/>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application.ControlledApplication.DocumentChanged</a:t>
            </a:r>
            <a:r>
              <a:rPr lang="en-US" sz="1800" dirty="0" smtClean="0">
                <a:solidFill>
                  <a:srgbClr val="008000"/>
                </a:solidFill>
                <a:latin typeface="Courier New" pitchFamily="49" charset="0"/>
                <a:cs typeface="Courier New" pitchFamily="49" charset="0"/>
              </a:rPr>
              <a:t> += </a:t>
            </a:r>
            <a:r>
              <a:rPr lang="en-US" sz="1800" dirty="0" err="1" smtClean="0">
                <a:solidFill>
                  <a:srgbClr val="008000"/>
                </a:solidFill>
                <a:latin typeface="Courier New" pitchFamily="49" charset="0"/>
                <a:cs typeface="Courier New" pitchFamily="49" charset="0"/>
              </a:rPr>
              <a:t>UILabs_DocumentChanged</a:t>
            </a:r>
            <a:r>
              <a:rPr lang="en-US" sz="1800" dirty="0" smtClean="0">
                <a:solidFill>
                  <a:srgbClr val="008000"/>
                </a:solidFill>
                <a:latin typeface="Courier New" pitchFamily="49" charset="0"/>
                <a:cs typeface="Courier New" pitchFamily="49" charset="0"/>
              </a:rPr>
              <a:t>;</a:t>
            </a:r>
          </a:p>
          <a:p>
            <a:r>
              <a:rPr lang="en-US" sz="1800" dirty="0" smtClean="0">
                <a:solidFill>
                  <a:srgbClr val="0000FF"/>
                </a:solidFill>
                <a:latin typeface="Courier New" pitchFamily="49" charset="0"/>
                <a:cs typeface="Courier New" pitchFamily="49" charset="0"/>
              </a:rPr>
              <a:t>    return </a:t>
            </a:r>
            <a:r>
              <a:rPr lang="en-US" sz="1800" dirty="0" err="1" smtClean="0">
                <a:solidFill>
                  <a:srgbClr val="2B91AF"/>
                </a:solidFill>
                <a:latin typeface="Courier New" pitchFamily="49" charset="0"/>
                <a:cs typeface="Courier New" pitchFamily="49" charset="0"/>
              </a:rPr>
              <a:t>Result.Succeeded</a:t>
            </a:r>
            <a:r>
              <a:rPr lang="en-US" sz="1800" dirty="0" smtClean="0">
                <a:solidFill>
                  <a:srgbClr val="2B91AF"/>
                </a:solidFill>
                <a:latin typeface="Courier New" pitchFamily="49" charset="0"/>
                <a:cs typeface="Courier New" pitchFamily="49" charset="0"/>
              </a:rPr>
              <a:t>;</a:t>
            </a:r>
            <a:endParaRPr lang="en-US" sz="1800" dirty="0" smtClean="0">
              <a:solidFill>
                <a:srgbClr val="008000"/>
              </a:solidFill>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a:t>
            </a:r>
          </a:p>
        </p:txBody>
      </p:sp>
      <p:sp>
        <p:nvSpPr>
          <p:cNvPr id="6" name="TextBox 5"/>
          <p:cNvSpPr txBox="1"/>
          <p:nvPr/>
        </p:nvSpPr>
        <p:spPr>
          <a:xfrm>
            <a:off x="561975" y="6430188"/>
            <a:ext cx="11811000" cy="1477328"/>
          </a:xfrm>
          <a:prstGeom prst="rect">
            <a:avLst/>
          </a:prstGeom>
          <a:solidFill>
            <a:schemeClr val="bg1">
              <a:lumMod val="85000"/>
            </a:schemeClr>
          </a:solidFill>
        </p:spPr>
        <p:txBody>
          <a:bodyPr wrap="square" rtlCol="0">
            <a:spAutoFit/>
          </a:bodyPr>
          <a:lstStyle/>
          <a:p>
            <a:r>
              <a:rPr lang="en-US" sz="1800" dirty="0" smtClean="0">
                <a:solidFill>
                  <a:srgbClr val="0000FF"/>
                </a:solidFill>
                <a:latin typeface="Courier New" pitchFamily="49" charset="0"/>
                <a:cs typeface="Courier New" pitchFamily="49" charset="0"/>
              </a:rPr>
              <a:t>public </a:t>
            </a:r>
            <a:r>
              <a:rPr lang="en-US" sz="1800" dirty="0" smtClean="0">
                <a:solidFill>
                  <a:srgbClr val="2B91AF"/>
                </a:solidFill>
                <a:latin typeface="Courier New" pitchFamily="49" charset="0"/>
                <a:cs typeface="Courier New" pitchFamily="49" charset="0"/>
              </a:rPr>
              <a:t>Result </a:t>
            </a:r>
            <a:r>
              <a:rPr lang="en-US" sz="1800" dirty="0" err="1" smtClean="0">
                <a:solidFill>
                  <a:srgbClr val="2B91AF"/>
                </a:solidFill>
                <a:latin typeface="Courier New" pitchFamily="49" charset="0"/>
                <a:cs typeface="Courier New" pitchFamily="49" charset="0"/>
              </a:rPr>
              <a:t>OnShutdown</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UIControlledApplication</a:t>
            </a:r>
            <a:r>
              <a:rPr lang="en-US" sz="1800" dirty="0" smtClean="0">
                <a:solidFill>
                  <a:srgbClr val="2B91AF"/>
                </a:solidFill>
                <a:latin typeface="Courier New" pitchFamily="49" charset="0"/>
                <a:cs typeface="Courier New" pitchFamily="49" charset="0"/>
              </a:rPr>
              <a:t> application)</a:t>
            </a:r>
          </a:p>
          <a:p>
            <a:r>
              <a:rPr lang="en-US" sz="1800" dirty="0" smtClean="0">
                <a:solidFill>
                  <a:srgbClr val="2B91AF"/>
                </a:solidFill>
                <a:latin typeface="Courier New" pitchFamily="49" charset="0"/>
                <a:cs typeface="Courier New" pitchFamily="49" charset="0"/>
              </a:rPr>
              <a:t>{</a:t>
            </a:r>
          </a:p>
          <a:p>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application.ControlledApplication.DocumentChanged</a:t>
            </a:r>
            <a:r>
              <a:rPr lang="en-US" sz="1800" dirty="0" smtClean="0">
                <a:solidFill>
                  <a:srgbClr val="008000"/>
                </a:solidFill>
                <a:latin typeface="Courier New" pitchFamily="49" charset="0"/>
                <a:cs typeface="Courier New" pitchFamily="49" charset="0"/>
              </a:rPr>
              <a:t> -= </a:t>
            </a:r>
            <a:r>
              <a:rPr lang="en-US" sz="1800" dirty="0" err="1" smtClean="0">
                <a:solidFill>
                  <a:srgbClr val="008000"/>
                </a:solidFill>
                <a:latin typeface="Courier New" pitchFamily="49" charset="0"/>
                <a:cs typeface="Courier New" pitchFamily="49" charset="0"/>
              </a:rPr>
              <a:t>UILabs_DocumentChanged</a:t>
            </a:r>
            <a:r>
              <a:rPr lang="en-US" sz="1800" dirty="0" smtClean="0">
                <a:solidFill>
                  <a:srgbClr val="008000"/>
                </a:solidFill>
                <a:latin typeface="Courier New" pitchFamily="49" charset="0"/>
                <a:cs typeface="Courier New" pitchFamily="49" charset="0"/>
              </a:rPr>
              <a:t>;        </a:t>
            </a:r>
          </a:p>
          <a:p>
            <a:r>
              <a:rPr lang="en-US" sz="1800" dirty="0" smtClean="0">
                <a:solidFill>
                  <a:srgbClr val="008000"/>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return </a:t>
            </a:r>
            <a:r>
              <a:rPr lang="en-US" sz="1800" dirty="0" err="1" smtClean="0">
                <a:solidFill>
                  <a:srgbClr val="2B91AF"/>
                </a:solidFill>
                <a:latin typeface="Courier New" pitchFamily="49" charset="0"/>
                <a:cs typeface="Courier New" pitchFamily="49" charset="0"/>
              </a:rPr>
              <a:t>Result.Succeeded</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7" name="TextBox 6"/>
          <p:cNvSpPr txBox="1"/>
          <p:nvPr/>
        </p:nvSpPr>
        <p:spPr>
          <a:xfrm>
            <a:off x="561975" y="2135187"/>
            <a:ext cx="11811000" cy="1200329"/>
          </a:xfrm>
          <a:prstGeom prst="rect">
            <a:avLst/>
          </a:prstGeom>
          <a:solidFill>
            <a:schemeClr val="bg1">
              <a:lumMod val="85000"/>
            </a:schemeClr>
          </a:solidFill>
        </p:spPr>
        <p:txBody>
          <a:bodyPr wrap="square" rtlCol="0">
            <a:spAutoFit/>
          </a:bodyPr>
          <a:lstStyle/>
          <a:p>
            <a:r>
              <a:rPr lang="en-US" sz="1800" dirty="0" smtClean="0">
                <a:solidFill>
                  <a:srgbClr val="0000FF"/>
                </a:solidFill>
                <a:latin typeface="Courier New" pitchFamily="49" charset="0"/>
                <a:cs typeface="Courier New" pitchFamily="49" charset="0"/>
              </a:rPr>
              <a:t>public void </a:t>
            </a:r>
            <a:r>
              <a:rPr lang="en-US" sz="1800" dirty="0" err="1" smtClean="0">
                <a:solidFill>
                  <a:srgbClr val="0000FF"/>
                </a:solidFill>
                <a:latin typeface="Courier New" pitchFamily="49" charset="0"/>
                <a:cs typeface="Courier New" pitchFamily="49" charset="0"/>
              </a:rPr>
              <a:t>UILabs_DocumentChanged</a:t>
            </a:r>
            <a:r>
              <a:rPr lang="en-US" sz="1800" dirty="0" smtClean="0">
                <a:solidFill>
                  <a:srgbClr val="0000FF"/>
                </a:solidFill>
                <a:latin typeface="Courier New" pitchFamily="49" charset="0"/>
                <a:cs typeface="Courier New" pitchFamily="49" charset="0"/>
              </a:rPr>
              <a:t>(object sender, </a:t>
            </a:r>
            <a:r>
              <a:rPr lang="en-US" sz="1800" dirty="0" err="1" smtClean="0">
                <a:solidFill>
                  <a:srgbClr val="2B91AF"/>
                </a:solidFill>
                <a:latin typeface="Courier New" pitchFamily="49" charset="0"/>
                <a:cs typeface="Courier New" pitchFamily="49" charset="0"/>
              </a:rPr>
              <a:t>DocumentChangedEventArgs</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args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 Do something here            </a:t>
            </a:r>
          </a:p>
          <a:p>
            <a:r>
              <a:rPr lang="en-US" sz="1800" dirty="0" smtClean="0">
                <a:solidFill>
                  <a:srgbClr val="2B91AF"/>
                </a:solidFill>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Events</a:t>
            </a:r>
            <a:endParaRPr lang="en-US" dirty="0"/>
          </a:p>
        </p:txBody>
      </p:sp>
      <p:sp>
        <p:nvSpPr>
          <p:cNvPr id="3" name="Content Placeholder 2"/>
          <p:cNvSpPr>
            <a:spLocks noGrp="1"/>
          </p:cNvSpPr>
          <p:nvPr>
            <p:ph idx="1"/>
          </p:nvPr>
        </p:nvSpPr>
        <p:spPr/>
        <p:txBody>
          <a:bodyPr/>
          <a:lstStyle/>
          <a:p>
            <a:pPr>
              <a:buNone/>
            </a:pPr>
            <a:r>
              <a:rPr lang="en-US" dirty="0" smtClean="0"/>
              <a:t> </a:t>
            </a:r>
          </a:p>
          <a:p>
            <a:endParaRPr lang="en-US" dirty="0"/>
          </a:p>
        </p:txBody>
      </p:sp>
      <p:pic>
        <p:nvPicPr>
          <p:cNvPr id="5122" name="Picture 2"/>
          <p:cNvPicPr>
            <a:picLocks noChangeAspect="1" noChangeArrowheads="1"/>
          </p:cNvPicPr>
          <p:nvPr/>
        </p:nvPicPr>
        <p:blipFill>
          <a:blip r:embed="rId3" cstate="print"/>
          <a:srcRect l="27688" t="27347" r="37312" b="42653"/>
          <a:stretch>
            <a:fillRect/>
          </a:stretch>
        </p:blipFill>
        <p:spPr bwMode="auto">
          <a:xfrm>
            <a:off x="6522508" y="458787"/>
            <a:ext cx="5926667" cy="3810000"/>
          </a:xfrm>
          <a:prstGeom prst="rect">
            <a:avLst/>
          </a:prstGeom>
          <a:noFill/>
          <a:ln w="9525">
            <a:noFill/>
            <a:miter lim="800000"/>
            <a:headEnd/>
            <a:tailEnd/>
          </a:ln>
        </p:spPr>
      </p:pic>
      <p:sp>
        <p:nvSpPr>
          <p:cNvPr id="5" name="TextBox 4"/>
          <p:cNvSpPr txBox="1"/>
          <p:nvPr/>
        </p:nvSpPr>
        <p:spPr>
          <a:xfrm>
            <a:off x="638175" y="4946669"/>
            <a:ext cx="11734800" cy="3970318"/>
          </a:xfrm>
          <a:prstGeom prst="rect">
            <a:avLst/>
          </a:prstGeom>
          <a:solidFill>
            <a:schemeClr val="bg1">
              <a:lumMod val="85000"/>
            </a:schemeClr>
          </a:solidFill>
        </p:spPr>
        <p:txBody>
          <a:bodyPr wrap="square" rtlCol="0">
            <a:spAutoFit/>
          </a:bodyPr>
          <a:lstStyle/>
          <a:p>
            <a:endParaRPr lang="en-US" sz="1800" dirty="0" smtClean="0">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 you can get the list of ids of element added/changed/modified. </a:t>
            </a:r>
          </a:p>
          <a:p>
            <a:r>
              <a:rPr lang="en-US" sz="1800" dirty="0" smtClean="0">
                <a:solidFill>
                  <a:srgbClr val="008000"/>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Document </a:t>
            </a:r>
            <a:r>
              <a:rPr lang="en-US" sz="1800" dirty="0" err="1" smtClean="0">
                <a:solidFill>
                  <a:srgbClr val="2B91AF"/>
                </a:solidFill>
                <a:latin typeface="Courier New" pitchFamily="49" charset="0"/>
                <a:cs typeface="Courier New" pitchFamily="49" charset="0"/>
              </a:rPr>
              <a:t>rvtdDoc</a:t>
            </a:r>
            <a:r>
              <a:rPr lang="en-US" sz="1800" dirty="0" smtClean="0">
                <a:solidFill>
                  <a:srgbClr val="2B91AF"/>
                </a:solidFill>
                <a:latin typeface="Courier New" pitchFamily="49" charset="0"/>
                <a:cs typeface="Courier New" pitchFamily="49" charset="0"/>
              </a:rPr>
              <a:t> = </a:t>
            </a:r>
            <a:r>
              <a:rPr lang="en-US" sz="1800" dirty="0" err="1" smtClean="0">
                <a:solidFill>
                  <a:srgbClr val="2B91AF"/>
                </a:solidFill>
                <a:latin typeface="Courier New" pitchFamily="49" charset="0"/>
                <a:cs typeface="Courier New" pitchFamily="49" charset="0"/>
              </a:rPr>
              <a:t>args.GetDocument</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ICollection</a:t>
            </a:r>
            <a:r>
              <a:rPr lang="en-US" sz="1800" dirty="0" smtClean="0">
                <a:solidFill>
                  <a:srgbClr val="2B91AF"/>
                </a:solidFill>
                <a:latin typeface="Courier New" pitchFamily="49" charset="0"/>
                <a:cs typeface="Courier New" pitchFamily="49" charset="0"/>
              </a:rPr>
              <a:t>&lt;</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&gt; </a:t>
            </a:r>
            <a:r>
              <a:rPr lang="en-US" sz="1800" dirty="0" err="1" smtClean="0">
                <a:solidFill>
                  <a:srgbClr val="2B91AF"/>
                </a:solidFill>
                <a:latin typeface="Courier New" pitchFamily="49" charset="0"/>
                <a:cs typeface="Courier New" pitchFamily="49" charset="0"/>
              </a:rPr>
              <a:t>idsAdded</a:t>
            </a:r>
            <a:r>
              <a:rPr lang="en-US" sz="1800" dirty="0" smtClean="0">
                <a:solidFill>
                  <a:srgbClr val="2B91AF"/>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args.GetAddedElementIds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ICollection</a:t>
            </a:r>
            <a:r>
              <a:rPr lang="en-US" sz="1800" dirty="0" smtClean="0">
                <a:solidFill>
                  <a:srgbClr val="2B91AF"/>
                </a:solidFill>
                <a:latin typeface="Courier New" pitchFamily="49" charset="0"/>
                <a:cs typeface="Courier New" pitchFamily="49" charset="0"/>
              </a:rPr>
              <a:t>&lt;</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&gt; </a:t>
            </a:r>
            <a:r>
              <a:rPr lang="en-US" sz="1800" dirty="0" err="1" smtClean="0">
                <a:solidFill>
                  <a:srgbClr val="2B91AF"/>
                </a:solidFill>
                <a:latin typeface="Courier New" pitchFamily="49" charset="0"/>
                <a:cs typeface="Courier New" pitchFamily="49" charset="0"/>
              </a:rPr>
              <a:t>idsDeleted</a:t>
            </a:r>
            <a:r>
              <a:rPr lang="en-US" sz="1800" dirty="0" smtClean="0">
                <a:solidFill>
                  <a:srgbClr val="2B91AF"/>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args.GetDeletedElementIds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ICollection</a:t>
            </a:r>
            <a:r>
              <a:rPr lang="en-US" sz="1800" dirty="0" smtClean="0">
                <a:solidFill>
                  <a:srgbClr val="2B91AF"/>
                </a:solidFill>
                <a:latin typeface="Courier New" pitchFamily="49" charset="0"/>
                <a:cs typeface="Courier New" pitchFamily="49" charset="0"/>
              </a:rPr>
              <a:t>&lt;</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&gt; </a:t>
            </a:r>
            <a:r>
              <a:rPr lang="en-US" sz="1800" dirty="0" err="1" smtClean="0">
                <a:solidFill>
                  <a:srgbClr val="2B91AF"/>
                </a:solidFill>
                <a:latin typeface="Courier New" pitchFamily="49" charset="0"/>
                <a:cs typeface="Courier New" pitchFamily="49" charset="0"/>
              </a:rPr>
              <a:t>idsModified</a:t>
            </a:r>
            <a:r>
              <a:rPr lang="en-US" sz="1800" dirty="0" smtClean="0">
                <a:solidFill>
                  <a:srgbClr val="2B91AF"/>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args.GetModifiedElementIds</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put it in a string to show to the user. </a:t>
            </a:r>
          </a:p>
          <a:p>
            <a:r>
              <a:rPr lang="en-US" sz="1800" dirty="0" smtClean="0">
                <a:solidFill>
                  <a:srgbClr val="008000"/>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string </a:t>
            </a:r>
            <a:r>
              <a:rPr lang="en-US" sz="1800" dirty="0" err="1" smtClean="0">
                <a:solidFill>
                  <a:srgbClr val="0000FF"/>
                </a:solidFill>
                <a:latin typeface="Courier New" pitchFamily="49" charset="0"/>
                <a:cs typeface="Courier New" pitchFamily="49" charset="0"/>
              </a:rPr>
              <a:t>msg</a:t>
            </a:r>
            <a:r>
              <a:rPr lang="en-US" sz="1800" dirty="0" smtClean="0">
                <a:solidFill>
                  <a:srgbClr val="0000FF"/>
                </a:solidFill>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"Added: ";</a:t>
            </a:r>
          </a:p>
          <a:p>
            <a:r>
              <a:rPr lang="en-US" sz="1800" dirty="0" smtClean="0">
                <a:solidFill>
                  <a:srgbClr val="A31515"/>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foreach</a:t>
            </a:r>
            <a:r>
              <a:rPr lang="en-US" sz="1800" dirty="0" smtClean="0">
                <a:solidFill>
                  <a:srgbClr val="0000F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 id </a:t>
            </a:r>
            <a:r>
              <a:rPr lang="en-US" sz="1800" dirty="0" smtClean="0">
                <a:solidFill>
                  <a:srgbClr val="0000FF"/>
                </a:solidFill>
                <a:latin typeface="Courier New" pitchFamily="49" charset="0"/>
                <a:cs typeface="Courier New" pitchFamily="49" charset="0"/>
              </a:rPr>
              <a:t>in </a:t>
            </a:r>
            <a:r>
              <a:rPr lang="en-US" sz="1800" dirty="0" err="1" smtClean="0">
                <a:solidFill>
                  <a:srgbClr val="0000FF"/>
                </a:solidFill>
                <a:latin typeface="Courier New" pitchFamily="49" charset="0"/>
                <a:cs typeface="Courier New" pitchFamily="49" charset="0"/>
              </a:rPr>
              <a:t>idsAdded</a:t>
            </a:r>
            <a:r>
              <a:rPr lang="en-US" sz="1800" dirty="0" smtClean="0">
                <a:solidFill>
                  <a:srgbClr val="0000FF"/>
                </a:solidFill>
                <a:latin typeface="Courier New" pitchFamily="49" charset="0"/>
                <a:cs typeface="Courier New" pitchFamily="49" charset="0"/>
              </a:rPr>
              <a:t>)</a:t>
            </a:r>
          </a:p>
          <a:p>
            <a:r>
              <a:rPr lang="en-US" sz="1800" dirty="0" smtClean="0">
                <a:solidFill>
                  <a:srgbClr val="0000FF"/>
                </a:solidFill>
                <a:latin typeface="Courier New" pitchFamily="49" charset="0"/>
                <a:cs typeface="Courier New" pitchFamily="49" charset="0"/>
              </a:rPr>
              <a:t>  {</a:t>
            </a:r>
          </a:p>
          <a:p>
            <a:r>
              <a:rPr lang="en-US" sz="1800" dirty="0" smtClean="0">
                <a:solidFill>
                  <a:srgbClr val="0000FF"/>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msg</a:t>
            </a:r>
            <a:r>
              <a:rPr lang="en-US" sz="1800" dirty="0" smtClean="0">
                <a:solidFill>
                  <a:srgbClr val="0000FF"/>
                </a:solidFill>
                <a:latin typeface="Courier New" pitchFamily="49" charset="0"/>
                <a:cs typeface="Courier New" pitchFamily="49" charset="0"/>
              </a:rPr>
              <a:t> += </a:t>
            </a:r>
            <a:r>
              <a:rPr lang="en-US" sz="1800" dirty="0" err="1" smtClean="0">
                <a:solidFill>
                  <a:srgbClr val="0000FF"/>
                </a:solidFill>
                <a:latin typeface="Courier New" pitchFamily="49" charset="0"/>
                <a:cs typeface="Courier New" pitchFamily="49" charset="0"/>
              </a:rPr>
              <a:t>id.IntegerValue.ToString</a:t>
            </a:r>
            <a:r>
              <a:rPr lang="en-US" sz="1800" dirty="0" smtClean="0">
                <a:solidFill>
                  <a:srgbClr val="0000FF"/>
                </a:solidFill>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 ";</a:t>
            </a:r>
          </a:p>
          <a:p>
            <a:r>
              <a:rPr lang="en-US" sz="1800" dirty="0" smtClean="0">
                <a:solidFill>
                  <a:srgbClr val="A31515"/>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a:t>
            </a:r>
            <a:endParaRPr lang="en-US" sz="1800" dirty="0">
              <a:solidFill>
                <a:srgbClr val="0000FF"/>
              </a:solidFill>
              <a:latin typeface="Courier New" pitchFamily="49" charset="0"/>
              <a:cs typeface="Courier New" pitchFamily="49" charset="0"/>
            </a:endParaRPr>
          </a:p>
        </p:txBody>
      </p:sp>
      <p:sp>
        <p:nvSpPr>
          <p:cNvPr id="6" name="TextBox 5"/>
          <p:cNvSpPr txBox="1"/>
          <p:nvPr/>
        </p:nvSpPr>
        <p:spPr>
          <a:xfrm>
            <a:off x="638175" y="4155856"/>
            <a:ext cx="11734800" cy="646331"/>
          </a:xfrm>
          <a:prstGeom prst="rect">
            <a:avLst/>
          </a:prstGeom>
          <a:solidFill>
            <a:schemeClr val="bg1">
              <a:lumMod val="85000"/>
            </a:schemeClr>
          </a:solidFill>
        </p:spPr>
        <p:txBody>
          <a:bodyPr wrap="square" rtlCol="0">
            <a:spAutoFit/>
          </a:bodyPr>
          <a:lstStyle/>
          <a:p>
            <a:r>
              <a:rPr lang="en-US" sz="1800" dirty="0" smtClean="0"/>
              <a:t>     </a:t>
            </a:r>
            <a:r>
              <a:rPr lang="en-US" sz="1800" dirty="0" smtClean="0">
                <a:solidFill>
                  <a:srgbClr val="008000"/>
                </a:solidFill>
                <a:latin typeface="Courier New" pitchFamily="49" charset="0"/>
                <a:cs typeface="Courier New" pitchFamily="49" charset="0"/>
              </a:rPr>
              <a:t>// register the document changed event</a:t>
            </a:r>
            <a:endParaRPr lang="en-US" sz="1800" dirty="0" smtClean="0">
              <a:latin typeface="Courier New" pitchFamily="49" charset="0"/>
              <a:cs typeface="Courier New" pitchFamily="49" charset="0"/>
            </a:endParaRPr>
          </a:p>
          <a:p>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application.ControlledApplication.</a:t>
            </a:r>
            <a:r>
              <a:rPr lang="en-US" sz="1800" b="1" dirty="0" err="1" smtClean="0">
                <a:latin typeface="Courier New" pitchFamily="49" charset="0"/>
                <a:cs typeface="Courier New" pitchFamily="49" charset="0"/>
              </a:rPr>
              <a:t>DocumentChanged</a:t>
            </a:r>
            <a:r>
              <a:rPr lang="en-US" sz="1800"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UILabs_DocumentChanged</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Model Update Overview</a:t>
            </a:r>
            <a:endParaRPr lang="en-US" dirty="0"/>
          </a:p>
        </p:txBody>
      </p:sp>
      <p:sp>
        <p:nvSpPr>
          <p:cNvPr id="3" name="Content Placeholder 2"/>
          <p:cNvSpPr>
            <a:spLocks noGrp="1"/>
          </p:cNvSpPr>
          <p:nvPr>
            <p:ph idx="1"/>
          </p:nvPr>
        </p:nvSpPr>
        <p:spPr/>
        <p:txBody>
          <a:bodyPr/>
          <a:lstStyle/>
          <a:p>
            <a:r>
              <a:rPr lang="en-US" smtClean="0"/>
              <a:t>“Ability for a Revit API application to modify the Revit model as a reaction to changes happening in the model”.</a:t>
            </a:r>
          </a:p>
          <a:p>
            <a:endParaRPr lang="en-US" smtClean="0"/>
          </a:p>
          <a:p>
            <a:r>
              <a:rPr lang="en-US" smtClean="0"/>
              <a:t>Helps track element addition, modification and deletion</a:t>
            </a:r>
          </a:p>
          <a:p>
            <a:endParaRPr lang="en-US" smtClean="0"/>
          </a:p>
          <a:p>
            <a:endParaRPr lang="en-US" smtClean="0"/>
          </a:p>
          <a:p>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Model Update </a:t>
            </a:r>
            <a:br>
              <a:rPr lang="en-US" dirty="0" smtClean="0"/>
            </a:br>
            <a:r>
              <a:rPr lang="en-US" sz="2800" b="0" i="1" dirty="0" smtClean="0">
                <a:solidFill>
                  <a:schemeClr val="accent4">
                    <a:lumMod val="75000"/>
                  </a:schemeClr>
                </a:solidFill>
              </a:rPr>
              <a:t>Updaters</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pPr>
              <a:buNone/>
            </a:pPr>
            <a:r>
              <a:rPr lang="en-US" sz="3600" dirty="0" smtClean="0"/>
              <a:t>Updaters : </a:t>
            </a:r>
          </a:p>
          <a:p>
            <a:r>
              <a:rPr lang="en-US" dirty="0" smtClean="0"/>
              <a:t>Ability to implement a method that is informed of the scope of changes </a:t>
            </a:r>
          </a:p>
          <a:p>
            <a:pPr>
              <a:buNone/>
            </a:pPr>
            <a:endParaRPr lang="en-US" dirty="0" smtClean="0"/>
          </a:p>
          <a:p>
            <a:r>
              <a:rPr lang="en-US" dirty="0" smtClean="0"/>
              <a:t>Implements the </a:t>
            </a:r>
            <a:r>
              <a:rPr lang="en-US" i="1" dirty="0" err="1" smtClean="0"/>
              <a:t>IUpdater</a:t>
            </a:r>
            <a:r>
              <a:rPr lang="en-US" dirty="0" smtClean="0"/>
              <a:t> interface.</a:t>
            </a:r>
          </a:p>
          <a:p>
            <a:pPr lvl="1"/>
            <a:r>
              <a:rPr lang="en-US" dirty="0" err="1" smtClean="0"/>
              <a:t>GetUpdaterId</a:t>
            </a:r>
            <a:r>
              <a:rPr lang="en-US" dirty="0" smtClean="0"/>
              <a:t> ()</a:t>
            </a:r>
          </a:p>
          <a:p>
            <a:pPr lvl="1"/>
            <a:r>
              <a:rPr lang="en-US" dirty="0" err="1" smtClean="0"/>
              <a:t>GetUpdaterName</a:t>
            </a:r>
            <a:r>
              <a:rPr lang="en-US" dirty="0" smtClean="0"/>
              <a:t>() </a:t>
            </a:r>
          </a:p>
          <a:p>
            <a:pPr lvl="1"/>
            <a:r>
              <a:rPr lang="en-US" dirty="0" err="1" smtClean="0"/>
              <a:t>GetAdditionalInformation</a:t>
            </a:r>
            <a:r>
              <a:rPr lang="en-US" dirty="0" smtClean="0"/>
              <a:t> ()</a:t>
            </a:r>
          </a:p>
          <a:p>
            <a:pPr lvl="1"/>
            <a:r>
              <a:rPr lang="en-US" dirty="0" err="1" smtClean="0"/>
              <a:t>GetChangePriority</a:t>
            </a:r>
            <a:r>
              <a:rPr lang="en-US" dirty="0" smtClean="0"/>
              <a:t>()</a:t>
            </a:r>
          </a:p>
          <a:p>
            <a:pPr lvl="1"/>
            <a:r>
              <a:rPr lang="en-US" dirty="0" smtClean="0"/>
              <a:t>Execute()</a:t>
            </a:r>
          </a:p>
          <a:p>
            <a:endParaRPr lang="en-US" dirty="0" smtClean="0"/>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410575" y="3963987"/>
            <a:ext cx="3311106" cy="3733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Model Update </a:t>
            </a:r>
            <a:br>
              <a:rPr lang="en-US" dirty="0" smtClean="0"/>
            </a:br>
            <a:r>
              <a:rPr lang="en-US" sz="2800" b="0" i="1" dirty="0" smtClean="0">
                <a:solidFill>
                  <a:schemeClr val="accent4">
                    <a:lumMod val="75000"/>
                  </a:schemeClr>
                </a:solidFill>
              </a:rPr>
              <a:t>Registration and Triggers</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sz="3200" dirty="0" smtClean="0"/>
              <a:t>Register the Updater</a:t>
            </a:r>
          </a:p>
          <a:p>
            <a:pPr lvl="2"/>
            <a:r>
              <a:rPr lang="en-US" dirty="0" err="1" smtClean="0"/>
              <a:t>OnStartUp</a:t>
            </a:r>
            <a:r>
              <a:rPr lang="en-US" dirty="0" smtClean="0"/>
              <a:t> for application level scope</a:t>
            </a:r>
          </a:p>
          <a:p>
            <a:pPr lvl="2"/>
            <a:r>
              <a:rPr lang="en-US" dirty="0" err="1" smtClean="0"/>
              <a:t>ExternalCommand</a:t>
            </a:r>
            <a:r>
              <a:rPr lang="en-US" dirty="0" smtClean="0"/>
              <a:t> for command level scope</a:t>
            </a:r>
          </a:p>
          <a:p>
            <a:pPr lvl="1">
              <a:buNone/>
            </a:pPr>
            <a:endParaRPr lang="en-US" dirty="0" smtClean="0"/>
          </a:p>
          <a:p>
            <a:pPr lvl="1">
              <a:buNone/>
            </a:pPr>
            <a:endParaRPr lang="en-US" dirty="0" smtClean="0"/>
          </a:p>
          <a:p>
            <a:endParaRPr lang="en-US" dirty="0" smtClean="0"/>
          </a:p>
          <a:p>
            <a:endParaRPr lang="en-US" sz="3200" dirty="0" smtClean="0"/>
          </a:p>
          <a:p>
            <a:r>
              <a:rPr lang="en-US" sz="3200" dirty="0" smtClean="0"/>
              <a:t>Add Trigger</a:t>
            </a:r>
          </a:p>
          <a:p>
            <a:pPr lvl="2"/>
            <a:r>
              <a:rPr lang="en-US" sz="2500" dirty="0" smtClean="0"/>
              <a:t>Change of Scope - list of </a:t>
            </a:r>
            <a:r>
              <a:rPr lang="en-US" sz="2500" dirty="0" err="1" smtClean="0"/>
              <a:t>ElementIds</a:t>
            </a:r>
            <a:r>
              <a:rPr lang="en-US" sz="2500" dirty="0" smtClean="0"/>
              <a:t> or list of elements via </a:t>
            </a:r>
            <a:r>
              <a:rPr lang="en-US" sz="2500" dirty="0" err="1" smtClean="0"/>
              <a:t>ElementFilter</a:t>
            </a:r>
            <a:r>
              <a:rPr lang="en-US" sz="2500" dirty="0" smtClean="0"/>
              <a:t>. </a:t>
            </a:r>
          </a:p>
          <a:p>
            <a:pPr lvl="2"/>
            <a:r>
              <a:rPr lang="en-US" sz="2500" dirty="0" smtClean="0"/>
              <a:t>Change of Type - addition, deletion and modification</a:t>
            </a:r>
          </a:p>
          <a:p>
            <a:pPr lvl="2"/>
            <a:endParaRPr lang="en-US" sz="2500" dirty="0" smtClean="0"/>
          </a:p>
          <a:p>
            <a:endParaRPr lang="en-US" dirty="0"/>
          </a:p>
        </p:txBody>
      </p:sp>
      <p:sp>
        <p:nvSpPr>
          <p:cNvPr id="2053" name="Rectangle 5"/>
          <p:cNvSpPr>
            <a:spLocks noChangeArrowheads="1"/>
          </p:cNvSpPr>
          <p:nvPr/>
        </p:nvSpPr>
        <p:spPr bwMode="auto">
          <a:xfrm>
            <a:off x="561975" y="2973387"/>
            <a:ext cx="11811000" cy="1015663"/>
          </a:xfrm>
          <a:prstGeom prst="rect">
            <a:avLst/>
          </a:prstGeom>
          <a:solidFill>
            <a:schemeClr val="bg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2B91AF"/>
                </a:solidFill>
                <a:effectLst/>
                <a:latin typeface="Courier New" pitchFamily="49" charset="0"/>
                <a:ea typeface="Times New Roman" pitchFamily="18" charset="0"/>
                <a:cs typeface="Courier New" pitchFamily="49" charset="0"/>
              </a:rPr>
              <a:t>WindowUpdater</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updater = </a:t>
            </a:r>
            <a:r>
              <a:rPr kumimoji="0" lang="en-US" sz="2000" b="0"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new</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2000" b="1" i="0" u="none" strike="noStrike" cap="none" normalizeH="0" baseline="0" dirty="0" err="1" smtClean="0">
                <a:ln>
                  <a:noFill/>
                </a:ln>
                <a:solidFill>
                  <a:srgbClr val="2B91AF"/>
                </a:solidFill>
                <a:effectLst/>
                <a:latin typeface="Courier New" pitchFamily="49" charset="0"/>
                <a:ea typeface="Times New Roman" pitchFamily="18" charset="0"/>
                <a:cs typeface="Courier New" pitchFamily="49" charset="0"/>
              </a:rPr>
              <a:t>WindowUpdater</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n-US" sz="2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application.ActiveAddInId</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n-US"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Register the updater in the singleton </a:t>
            </a:r>
            <a:r>
              <a:rPr kumimoji="0" lang="en-US" sz="1800" b="0" i="0" u="none" strike="noStrike" cap="none" normalizeH="0" baseline="0" dirty="0" err="1" smtClean="0">
                <a:ln>
                  <a:noFill/>
                </a:ln>
                <a:solidFill>
                  <a:srgbClr val="008000"/>
                </a:solidFill>
                <a:effectLst/>
                <a:latin typeface="Courier New" pitchFamily="49" charset="0"/>
                <a:ea typeface="Times New Roman" pitchFamily="18" charset="0"/>
                <a:cs typeface="Courier New" pitchFamily="49" charset="0"/>
              </a:rPr>
              <a:t>UpdateRegistry</a:t>
            </a:r>
            <a:r>
              <a:rPr kumimoji="0" lang="en-US" sz="18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class</a:t>
            </a:r>
            <a:endParaRPr kumimoji="0" lang="en-US" sz="1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2B91AF"/>
                </a:solidFill>
                <a:effectLst/>
                <a:latin typeface="Courier New" pitchFamily="49" charset="0"/>
                <a:ea typeface="Times New Roman" pitchFamily="18" charset="0"/>
                <a:cs typeface="Courier New" pitchFamily="49" charset="0"/>
              </a:rPr>
              <a:t>UpdaterRegistry</a:t>
            </a:r>
            <a:r>
              <a:rPr kumimoji="0" lang="en-US" sz="2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a:t>
            </a:r>
            <a:r>
              <a:rPr kumimoji="0" lang="en-US" sz="20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RegisterUpdater</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updater );</a:t>
            </a:r>
            <a:endParaRPr kumimoji="0" lang="en-US" sz="2000" b="0" i="0" u="none" strike="noStrike" cap="none" normalizeH="0" baseline="0" dirty="0" smtClean="0">
              <a:ln>
                <a:noFill/>
              </a:ln>
              <a:solidFill>
                <a:schemeClr val="tx1"/>
              </a:solidFill>
              <a:effectLst/>
              <a:latin typeface="Arial" pitchFamily="34" charset="0"/>
            </a:endParaRPr>
          </a:p>
        </p:txBody>
      </p:sp>
      <p:sp>
        <p:nvSpPr>
          <p:cNvPr id="12" name="Rectangle 5"/>
          <p:cNvSpPr>
            <a:spLocks noChangeArrowheads="1"/>
          </p:cNvSpPr>
          <p:nvPr/>
        </p:nvSpPr>
        <p:spPr bwMode="auto">
          <a:xfrm>
            <a:off x="1247775" y="7392987"/>
            <a:ext cx="113538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endParaRPr>
          </a:p>
        </p:txBody>
      </p:sp>
      <p:sp>
        <p:nvSpPr>
          <p:cNvPr id="14" name="TextBox 13"/>
          <p:cNvSpPr txBox="1"/>
          <p:nvPr/>
        </p:nvSpPr>
        <p:spPr>
          <a:xfrm>
            <a:off x="561975" y="6326187"/>
            <a:ext cx="11811000" cy="1600438"/>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 Set the filter</a:t>
            </a:r>
          </a:p>
          <a:p>
            <a:r>
              <a:rPr lang="en-US" sz="2000" b="1" dirty="0" err="1" smtClean="0">
                <a:solidFill>
                  <a:srgbClr val="2B91AF"/>
                </a:solidFill>
                <a:latin typeface="Courier New" pitchFamily="49" charset="0"/>
                <a:cs typeface="Courier New" pitchFamily="49" charset="0"/>
              </a:rPr>
              <a:t>ElementClassFilter</a:t>
            </a:r>
            <a:r>
              <a:rPr lang="en-US" sz="2000" dirty="0" smtClean="0">
                <a:solidFill>
                  <a:srgbClr val="2B91AF"/>
                </a:solidFill>
                <a:latin typeface="Courier New" pitchFamily="49" charset="0"/>
                <a:cs typeface="Courier New" pitchFamily="49" charset="0"/>
              </a:rPr>
              <a:t> filter = </a:t>
            </a:r>
            <a:r>
              <a:rPr lang="en-US" sz="2000" dirty="0" smtClean="0">
                <a:solidFill>
                  <a:srgbClr val="0000FF"/>
                </a:solidFill>
                <a:latin typeface="Courier New" pitchFamily="49" charset="0"/>
                <a:cs typeface="Courier New" pitchFamily="49" charset="0"/>
              </a:rPr>
              <a:t>new </a:t>
            </a:r>
            <a:r>
              <a:rPr lang="en-US" sz="2000" b="1" dirty="0" err="1" smtClean="0">
                <a:solidFill>
                  <a:srgbClr val="2B91AF"/>
                </a:solidFill>
                <a:latin typeface="Courier New" pitchFamily="49" charset="0"/>
                <a:cs typeface="Courier New" pitchFamily="49" charset="0"/>
              </a:rPr>
              <a:t>ElementClassFilter</a:t>
            </a:r>
            <a:r>
              <a:rPr lang="en-US" sz="2000" dirty="0" smtClean="0">
                <a:solidFill>
                  <a:srgbClr val="2B91AF"/>
                </a:solidFill>
                <a:latin typeface="Courier New" pitchFamily="49" charset="0"/>
                <a:cs typeface="Courier New" pitchFamily="49" charset="0"/>
              </a:rPr>
              <a:t>( </a:t>
            </a:r>
            <a:r>
              <a:rPr lang="en-US" sz="2000" dirty="0" err="1" smtClean="0">
                <a:solidFill>
                  <a:srgbClr val="0000FF"/>
                </a:solidFill>
                <a:latin typeface="Courier New" pitchFamily="49" charset="0"/>
                <a:cs typeface="Courier New" pitchFamily="49" charset="0"/>
              </a:rPr>
              <a:t>typeof</a:t>
            </a:r>
            <a:r>
              <a:rPr lang="en-US" sz="2000" dirty="0" smtClean="0">
                <a:solidFill>
                  <a:srgbClr val="0000FF"/>
                </a:solidFill>
                <a:latin typeface="Courier New" pitchFamily="49" charset="0"/>
                <a:cs typeface="Courier New" pitchFamily="49" charset="0"/>
              </a:rPr>
              <a:t>( </a:t>
            </a:r>
            <a:r>
              <a:rPr lang="en-US" sz="2000" dirty="0" smtClean="0">
                <a:solidFill>
                  <a:srgbClr val="2B91AF"/>
                </a:solidFill>
                <a:latin typeface="Courier New" pitchFamily="49" charset="0"/>
                <a:cs typeface="Courier New" pitchFamily="49" charset="0"/>
              </a:rPr>
              <a:t>Wall ) );</a:t>
            </a:r>
          </a:p>
          <a:p>
            <a:r>
              <a:rPr lang="en-US" sz="1800" dirty="0" smtClean="0">
                <a:solidFill>
                  <a:srgbClr val="008000"/>
                </a:solidFill>
                <a:latin typeface="Courier New" pitchFamily="49" charset="0"/>
                <a:cs typeface="Courier New" pitchFamily="49" charset="0"/>
              </a:rPr>
              <a:t>// Add trigger </a:t>
            </a:r>
          </a:p>
          <a:p>
            <a:r>
              <a:rPr lang="en-US" sz="2000" dirty="0" err="1" smtClean="0">
                <a:solidFill>
                  <a:srgbClr val="2B91AF"/>
                </a:solidFill>
                <a:latin typeface="Courier New" pitchFamily="49" charset="0"/>
                <a:cs typeface="Courier New" pitchFamily="49" charset="0"/>
              </a:rPr>
              <a:t>UpdaterRegistry.</a:t>
            </a:r>
            <a:r>
              <a:rPr lang="en-US" sz="2000" b="1" dirty="0" err="1" smtClean="0">
                <a:solidFill>
                  <a:srgbClr val="2B91AF"/>
                </a:solidFill>
                <a:latin typeface="Courier New" pitchFamily="49" charset="0"/>
                <a:cs typeface="Courier New" pitchFamily="49" charset="0"/>
              </a:rPr>
              <a:t>AddTrigger</a:t>
            </a:r>
            <a:r>
              <a:rPr lang="en-US" sz="2000" dirty="0" smtClean="0">
                <a:solidFill>
                  <a:srgbClr val="2B91AF"/>
                </a:solidFill>
                <a:latin typeface="Courier New" pitchFamily="49" charset="0"/>
                <a:cs typeface="Courier New" pitchFamily="49" charset="0"/>
              </a:rPr>
              <a:t>(</a:t>
            </a:r>
            <a:r>
              <a:rPr lang="en-US" sz="2000" dirty="0" err="1" smtClean="0">
                <a:solidFill>
                  <a:srgbClr val="2B91AF"/>
                </a:solidFill>
                <a:latin typeface="Courier New" pitchFamily="49" charset="0"/>
                <a:cs typeface="Courier New" pitchFamily="49" charset="0"/>
              </a:rPr>
              <a:t>updater.GetUpdaterId</a:t>
            </a:r>
            <a:r>
              <a:rPr lang="en-US" sz="2000" dirty="0" smtClean="0">
                <a:solidFill>
                  <a:srgbClr val="2B91AF"/>
                </a:solidFill>
                <a:latin typeface="Courier New" pitchFamily="49" charset="0"/>
                <a:cs typeface="Courier New" pitchFamily="49" charset="0"/>
              </a:rPr>
              <a:t>(),filter,                     </a:t>
            </a:r>
            <a:r>
              <a:rPr lang="en-US" sz="2000" dirty="0" err="1" smtClean="0">
                <a:solidFill>
                  <a:srgbClr val="2B91AF"/>
                </a:solidFill>
                <a:latin typeface="Courier New" pitchFamily="49" charset="0"/>
                <a:cs typeface="Courier New" pitchFamily="49" charset="0"/>
              </a:rPr>
              <a:t>Element.</a:t>
            </a:r>
            <a:r>
              <a:rPr lang="en-US" sz="2000" b="1" dirty="0" err="1" smtClean="0">
                <a:solidFill>
                  <a:srgbClr val="2B91AF"/>
                </a:solidFill>
                <a:latin typeface="Courier New" pitchFamily="49" charset="0"/>
                <a:cs typeface="Courier New" pitchFamily="49" charset="0"/>
              </a:rPr>
              <a:t>GetChangeTypeGeometry</a:t>
            </a:r>
            <a:r>
              <a:rPr lang="en-US" sz="2000" dirty="0" smtClean="0">
                <a:solidFill>
                  <a:srgbClr val="2B91AF"/>
                </a:solidFill>
                <a:latin typeface="Courier New" pitchFamily="49" charset="0"/>
                <a:cs typeface="Courier New" pitchFamily="49" charset="0"/>
              </a:rPr>
              <a:t>());     </a:t>
            </a:r>
            <a:endParaRPr lang="en-US" sz="20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l="43500" t="38000" r="22000" b="30667"/>
          <a:stretch>
            <a:fillRect/>
          </a:stretch>
        </p:blipFill>
        <p:spPr bwMode="auto">
          <a:xfrm>
            <a:off x="6871984" y="5792787"/>
            <a:ext cx="4586591" cy="3124200"/>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l="43187" t="41347" r="27313" b="31319"/>
          <a:stretch>
            <a:fillRect/>
          </a:stretch>
        </p:blipFill>
        <p:spPr bwMode="auto">
          <a:xfrm>
            <a:off x="1752600" y="6097587"/>
            <a:ext cx="3947532" cy="27432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Lab - Dynamic Model Update</a:t>
            </a:r>
            <a:endParaRPr lang="en-US" dirty="0"/>
          </a:p>
        </p:txBody>
      </p:sp>
      <p:sp>
        <p:nvSpPr>
          <p:cNvPr id="11" name="Oval 10"/>
          <p:cNvSpPr/>
          <p:nvPr/>
        </p:nvSpPr>
        <p:spPr bwMode="auto">
          <a:xfrm>
            <a:off x="6705600" y="67071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2" name="Oval 11"/>
          <p:cNvSpPr/>
          <p:nvPr/>
        </p:nvSpPr>
        <p:spPr bwMode="auto">
          <a:xfrm>
            <a:off x="1676400" y="61737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3" name="Oval 12"/>
          <p:cNvSpPr/>
          <p:nvPr/>
        </p:nvSpPr>
        <p:spPr bwMode="auto">
          <a:xfrm>
            <a:off x="4876800" y="61737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4" name="Oval 13"/>
          <p:cNvSpPr/>
          <p:nvPr/>
        </p:nvSpPr>
        <p:spPr bwMode="auto">
          <a:xfrm>
            <a:off x="9906000" y="67071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5" name="TextBox 14"/>
          <p:cNvSpPr txBox="1"/>
          <p:nvPr/>
        </p:nvSpPr>
        <p:spPr>
          <a:xfrm>
            <a:off x="638175" y="2287587"/>
            <a:ext cx="11734800" cy="3693319"/>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    // construct our updater.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WindowDoorUpdater</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winDoorUpdater</a:t>
            </a:r>
            <a:r>
              <a:rPr lang="en-US" sz="1800" dirty="0" smtClean="0">
                <a:solidFill>
                  <a:srgbClr val="2B91AF"/>
                </a:solidFill>
                <a:latin typeface="Courier New" pitchFamily="49" charset="0"/>
                <a:cs typeface="Courier New" pitchFamily="49" charset="0"/>
              </a:rPr>
              <a:t> = </a:t>
            </a:r>
          </a:p>
          <a:p>
            <a:r>
              <a:rPr lang="en-US" sz="1800" dirty="0" smtClean="0">
                <a:solidFill>
                  <a:srgbClr val="2B91AF"/>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WindowDoorUpdater</a:t>
            </a:r>
            <a:r>
              <a:rPr lang="en-US" sz="1800" b="1" dirty="0" smtClean="0">
                <a:solidFill>
                  <a:srgbClr val="2B91AF"/>
                </a:solidFill>
                <a:latin typeface="Courier New" pitchFamily="49" charset="0"/>
                <a:cs typeface="Courier New" pitchFamily="49" charset="0"/>
              </a:rPr>
              <a:t>(</a:t>
            </a:r>
            <a:r>
              <a:rPr lang="en-US" sz="1800" b="1" dirty="0" err="1" smtClean="0">
                <a:solidFill>
                  <a:srgbClr val="2B91AF"/>
                </a:solidFill>
                <a:latin typeface="Courier New" pitchFamily="49" charset="0"/>
                <a:cs typeface="Courier New" pitchFamily="49" charset="0"/>
              </a:rPr>
              <a:t>application.ActiveAddInId</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ActiveAddInId</a:t>
            </a:r>
            <a:r>
              <a:rPr lang="en-US" sz="1800" dirty="0" smtClean="0">
                <a:solidFill>
                  <a:srgbClr val="008000"/>
                </a:solidFill>
                <a:latin typeface="Courier New" pitchFamily="49" charset="0"/>
                <a:cs typeface="Courier New" pitchFamily="49" charset="0"/>
              </a:rPr>
              <a:t> is from </a:t>
            </a:r>
            <a:r>
              <a:rPr lang="en-US" sz="1800" dirty="0" err="1" smtClean="0">
                <a:solidFill>
                  <a:srgbClr val="008000"/>
                </a:solidFill>
                <a:latin typeface="Courier New" pitchFamily="49" charset="0"/>
                <a:cs typeface="Courier New" pitchFamily="49" charset="0"/>
              </a:rPr>
              <a:t>addin</a:t>
            </a:r>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menifest</a:t>
            </a:r>
            <a:r>
              <a:rPr lang="en-US" sz="1800" dirty="0" smtClean="0">
                <a:solidFill>
                  <a:srgbClr val="008000"/>
                </a:solidFill>
                <a:latin typeface="Courier New" pitchFamily="49" charset="0"/>
                <a:cs typeface="Courier New" pitchFamily="49" charset="0"/>
              </a:rPr>
              <a:t>. register it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UpdaterRegistry.</a:t>
            </a:r>
            <a:r>
              <a:rPr lang="en-US" sz="1800" b="1" dirty="0" err="1" smtClean="0">
                <a:solidFill>
                  <a:srgbClr val="2B91AF"/>
                </a:solidFill>
                <a:latin typeface="Courier New" pitchFamily="49" charset="0"/>
                <a:cs typeface="Courier New" pitchFamily="49" charset="0"/>
              </a:rPr>
              <a:t>RegisterUpdater</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winDoorUpdater</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tell which elements we are interested in notified. </a:t>
            </a:r>
          </a:p>
          <a:p>
            <a:r>
              <a:rPr lang="en-US" sz="1800" dirty="0" smtClean="0">
                <a:solidFill>
                  <a:srgbClr val="008000"/>
                </a:solidFill>
                <a:latin typeface="Courier New" pitchFamily="49" charset="0"/>
                <a:cs typeface="Courier New" pitchFamily="49" charset="0"/>
              </a:rPr>
              <a:t>    // we want to know when wall changes it's length. </a:t>
            </a:r>
          </a:p>
          <a:p>
            <a:endParaRPr lang="en-US" sz="1800" dirty="0" smtClean="0">
              <a:solidFill>
                <a:srgbClr val="008000"/>
              </a:solidFill>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ElementClassFilter</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wallFilter</a:t>
            </a:r>
            <a:r>
              <a:rPr lang="en-US" sz="1800" dirty="0" smtClean="0">
                <a:solidFill>
                  <a:srgbClr val="2B91AF"/>
                </a:solidFill>
                <a:latin typeface="Courier New" pitchFamily="49" charset="0"/>
                <a:cs typeface="Courier New" pitchFamily="49" charset="0"/>
              </a:rPr>
              <a:t> = </a:t>
            </a:r>
            <a:r>
              <a:rPr lang="en-US" sz="1800" dirty="0" smtClean="0">
                <a:solidFill>
                  <a:srgbClr val="0000FF"/>
                </a:solidFill>
                <a:latin typeface="Courier New" pitchFamily="49" charset="0"/>
                <a:cs typeface="Courier New" pitchFamily="49" charset="0"/>
              </a:rPr>
              <a:t>new </a:t>
            </a:r>
            <a:r>
              <a:rPr lang="en-US" sz="1800" dirty="0" err="1" smtClean="0">
                <a:solidFill>
                  <a:srgbClr val="2B91AF"/>
                </a:solidFill>
                <a:latin typeface="Courier New" pitchFamily="49" charset="0"/>
                <a:cs typeface="Courier New" pitchFamily="49" charset="0"/>
              </a:rPr>
              <a:t>ElementClassFilter</a:t>
            </a:r>
            <a:r>
              <a:rPr lang="en-US" sz="1800" dirty="0" smtClean="0">
                <a:solidFill>
                  <a:srgbClr val="2B91AF"/>
                </a:solidFill>
                <a:latin typeface="Courier New" pitchFamily="49" charset="0"/>
                <a:cs typeface="Courier New" pitchFamily="49" charset="0"/>
              </a:rPr>
              <a:t>(</a:t>
            </a:r>
            <a:r>
              <a:rPr lang="en-US" sz="1800" dirty="0" err="1" smtClean="0">
                <a:solidFill>
                  <a:srgbClr val="0000FF"/>
                </a:solidFill>
                <a:latin typeface="Courier New" pitchFamily="49" charset="0"/>
                <a:cs typeface="Courier New" pitchFamily="49" charset="0"/>
              </a:rPr>
              <a:t>typeof</a:t>
            </a:r>
            <a:r>
              <a:rPr lang="en-US" sz="1800" dirty="0" smtClean="0">
                <a:solidFill>
                  <a:srgbClr val="0000FF"/>
                </a:solidFill>
                <a:latin typeface="Courier New" pitchFamily="49" charset="0"/>
                <a:cs typeface="Courier New" pitchFamily="49" charset="0"/>
              </a:rPr>
              <a:t>(</a:t>
            </a:r>
            <a:r>
              <a:rPr lang="en-US" sz="1800" dirty="0" smtClean="0">
                <a:solidFill>
                  <a:srgbClr val="2B91AF"/>
                </a:solidFill>
                <a:latin typeface="Courier New" pitchFamily="49" charset="0"/>
                <a:cs typeface="Courier New" pitchFamily="49" charset="0"/>
              </a:rPr>
              <a:t>Wall));</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UpdaterRegistry.</a:t>
            </a:r>
            <a:r>
              <a:rPr lang="en-US" sz="1800" b="1" dirty="0" err="1" smtClean="0">
                <a:solidFill>
                  <a:srgbClr val="2B91AF"/>
                </a:solidFill>
                <a:latin typeface="Courier New" pitchFamily="49" charset="0"/>
                <a:cs typeface="Courier New" pitchFamily="49" charset="0"/>
              </a:rPr>
              <a:t>AddTrigger</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winDoorUpdater.GetUpdaterId</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wallFilter</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Element.GetChangeTypeGeometry</a:t>
            </a:r>
            <a:r>
              <a:rPr lang="en-US" sz="1800" dirty="0" smtClean="0">
                <a:solidFill>
                  <a:srgbClr val="2B91AF"/>
                </a:solidFill>
                <a:latin typeface="Courier New" pitchFamily="49" charset="0"/>
                <a:cs typeface="Courier New" pitchFamily="49" charset="0"/>
              </a:rPr>
              <a:t>());</a:t>
            </a:r>
            <a:endParaRPr lang="en-US" sz="1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4"/>
                </a:solidFill>
                <a:latin typeface="+mn-lt"/>
                <a:ea typeface="+mn-ea"/>
                <a:cs typeface="+mn-cs"/>
                <a:sym typeface="Arial" pitchFamily="34" charset="0"/>
              </a:rPr>
              <a:t>Where do we go next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How to add your own Ribbon</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buttons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have covered…</a:t>
            </a:r>
            <a:endParaRPr lang="en-US" dirty="0"/>
          </a:p>
        </p:txBody>
      </p:sp>
      <p:sp>
        <p:nvSpPr>
          <p:cNvPr id="3" name="Content Placeholder 2"/>
          <p:cNvSpPr>
            <a:spLocks noGrp="1"/>
          </p:cNvSpPr>
          <p:nvPr>
            <p:ph idx="1"/>
          </p:nvPr>
        </p:nvSpPr>
        <p:spPr/>
        <p:txBody>
          <a:bodyPr/>
          <a:lstStyle/>
          <a:p>
            <a:pPr>
              <a:buNone/>
            </a:pPr>
            <a:r>
              <a:rPr lang="en-US" dirty="0" smtClean="0"/>
              <a:t>UI Topics</a:t>
            </a:r>
          </a:p>
          <a:p>
            <a:pPr lvl="1"/>
            <a:r>
              <a:rPr lang="en-US" sz="2400" dirty="0" smtClean="0"/>
              <a:t>Ribbon</a:t>
            </a:r>
          </a:p>
          <a:p>
            <a:pPr lvl="1"/>
            <a:r>
              <a:rPr lang="en-US" sz="2400" dirty="0" smtClean="0"/>
              <a:t>User Selection</a:t>
            </a:r>
          </a:p>
          <a:p>
            <a:pPr lvl="1"/>
            <a:r>
              <a:rPr lang="en-US" sz="2400" dirty="0" smtClean="0"/>
              <a:t>Task dialog</a:t>
            </a:r>
          </a:p>
          <a:p>
            <a:pPr lvl="1"/>
            <a:r>
              <a:rPr lang="en-US" sz="2400" dirty="0" smtClean="0"/>
              <a:t>Events </a:t>
            </a:r>
          </a:p>
          <a:p>
            <a:pPr lvl="1"/>
            <a:r>
              <a:rPr lang="en-US" sz="2400" dirty="0" smtClean="0"/>
              <a:t>Dynamic model update</a:t>
            </a:r>
          </a:p>
          <a:p>
            <a:pPr lvl="1"/>
            <a:endParaRPr lang="en-US" sz="2100" dirty="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More </a:t>
            </a:r>
            <a:endParaRPr lang="en-US" dirty="0"/>
          </a:p>
        </p:txBody>
      </p:sp>
      <p:sp>
        <p:nvSpPr>
          <p:cNvPr id="3" name="Content Placeholder 2"/>
          <p:cNvSpPr>
            <a:spLocks noGrp="1"/>
          </p:cNvSpPr>
          <p:nvPr>
            <p:ph idx="1"/>
          </p:nvPr>
        </p:nvSpPr>
        <p:spPr/>
        <p:txBody>
          <a:bodyPr/>
          <a:lstStyle/>
          <a:p>
            <a:pPr>
              <a:buNone/>
              <a:defRPr/>
            </a:pPr>
            <a:r>
              <a:rPr lang="en-GB" dirty="0" smtClean="0"/>
              <a:t>Online Help, Developer's Guide and SDK Samples</a:t>
            </a:r>
          </a:p>
          <a:p>
            <a:pPr>
              <a:spcBef>
                <a:spcPts val="300"/>
              </a:spcBef>
            </a:pPr>
            <a:r>
              <a:rPr lang="en-GB" dirty="0" smtClean="0"/>
              <a:t>Developer Resources for Revit API</a:t>
            </a:r>
          </a:p>
          <a:p>
            <a:pPr lvl="1">
              <a:spcBef>
                <a:spcPts val="300"/>
              </a:spcBef>
            </a:pPr>
            <a:r>
              <a:rPr lang="en-GB" sz="2000" dirty="0" smtClean="0">
                <a:hlinkClick r:id="rId3"/>
              </a:rPr>
              <a:t>http://www.autodesk.com/developrevit</a:t>
            </a:r>
            <a:endParaRPr lang="en-GB" sz="2000" dirty="0" smtClean="0"/>
          </a:p>
          <a:p>
            <a:pPr>
              <a:buNone/>
              <a:defRPr/>
            </a:pPr>
            <a:r>
              <a:rPr lang="en-GB" dirty="0" smtClean="0"/>
              <a:t>Discussion Groups</a:t>
            </a:r>
          </a:p>
          <a:p>
            <a:pPr lvl="1">
              <a:defRPr/>
            </a:pPr>
            <a:r>
              <a:rPr lang="en-GB" sz="2000" noProof="1">
                <a:hlinkClick r:id="rId4"/>
              </a:rPr>
              <a:t>http</a:t>
            </a:r>
            <a:r>
              <a:rPr lang="en-GB" sz="2000" noProof="1">
                <a:hlinkClick r:id="rId4"/>
              </a:rPr>
              <a:t>://</a:t>
            </a:r>
            <a:r>
              <a:rPr lang="en-GB" sz="2000" noProof="1" smtClean="0">
                <a:hlinkClick r:id="rId4"/>
              </a:rPr>
              <a:t>forums.autodesk.com/t5/revit-api/bd-p/160</a:t>
            </a:r>
            <a:endParaRPr lang="en-GB" sz="2000" dirty="0" smtClean="0"/>
          </a:p>
          <a:p>
            <a:pPr>
              <a:buNone/>
              <a:defRPr/>
            </a:pPr>
            <a:r>
              <a:rPr lang="en-GB" dirty="0" smtClean="0"/>
              <a:t>API Training Classes</a:t>
            </a:r>
          </a:p>
          <a:p>
            <a:pPr lvl="1">
              <a:defRPr/>
            </a:pPr>
            <a:r>
              <a:rPr lang="en-GB" sz="2000" noProof="1" smtClean="0">
                <a:hlinkClick r:id="rId5"/>
              </a:rPr>
              <a:t>http</a:t>
            </a:r>
            <a:r>
              <a:rPr lang="en-GB" sz="2000" noProof="1" smtClean="0">
                <a:hlinkClick r:id="rId5"/>
              </a:rPr>
              <a:t>://</a:t>
            </a:r>
            <a:r>
              <a:rPr lang="en-GB" sz="2000" noProof="1" smtClean="0">
                <a:hlinkClick r:id="rId6"/>
              </a:rPr>
              <a:t>www.autodesk.com/apitraining</a:t>
            </a:r>
            <a:endParaRPr lang="en-GB" sz="2000" noProof="1" smtClean="0"/>
          </a:p>
          <a:p>
            <a:pPr marL="0" indent="0">
              <a:lnSpc>
                <a:spcPct val="90000"/>
              </a:lnSpc>
              <a:defRPr/>
            </a:pPr>
            <a:r>
              <a:rPr lang="en-US" dirty="0" smtClean="0"/>
              <a:t>The Building Coder, Jeremy </a:t>
            </a:r>
            <a:r>
              <a:rPr lang="en-US" dirty="0" err="1" smtClean="0"/>
              <a:t>Tammik's</a:t>
            </a:r>
            <a:r>
              <a:rPr lang="en-US" dirty="0" smtClean="0"/>
              <a:t> </a:t>
            </a:r>
            <a:r>
              <a:rPr lang="en-GB" dirty="0" err="1" smtClean="0"/>
              <a:t>Revit</a:t>
            </a:r>
            <a:r>
              <a:rPr lang="en-GB" dirty="0" smtClean="0"/>
              <a:t> API Blog</a:t>
            </a:r>
          </a:p>
          <a:p>
            <a:pPr lvl="1">
              <a:lnSpc>
                <a:spcPct val="90000"/>
              </a:lnSpc>
              <a:defRPr/>
            </a:pPr>
            <a:r>
              <a:rPr lang="en-GB" sz="2000" noProof="1" smtClean="0">
                <a:hlinkClick r:id="rId7"/>
              </a:rPr>
              <a:t>http://thebuildingcoder.typepad.com</a:t>
            </a:r>
            <a:endParaRPr lang="en-GB" sz="2000" noProof="1" smtClean="0"/>
          </a:p>
          <a:p>
            <a:pPr>
              <a:lnSpc>
                <a:spcPct val="90000"/>
              </a:lnSpc>
              <a:defRPr/>
            </a:pPr>
            <a:r>
              <a:rPr lang="en-GB" noProof="1"/>
              <a:t>ADN AEC Developer </a:t>
            </a:r>
            <a:r>
              <a:rPr lang="en-GB" noProof="1" smtClean="0"/>
              <a:t>Blog</a:t>
            </a:r>
          </a:p>
          <a:p>
            <a:pPr lvl="1">
              <a:lnSpc>
                <a:spcPct val="90000"/>
              </a:lnSpc>
              <a:defRPr/>
            </a:pPr>
            <a:r>
              <a:rPr lang="en-US" sz="2000" dirty="0" smtClean="0">
                <a:hlinkClick r:id="rId8"/>
              </a:rPr>
              <a:t>http</a:t>
            </a:r>
            <a:r>
              <a:rPr lang="en-US" sz="2000" dirty="0">
                <a:hlinkClick r:id="rId8"/>
              </a:rPr>
              <a:t>://</a:t>
            </a:r>
            <a:r>
              <a:rPr lang="en-US" sz="2000" dirty="0" smtClean="0">
                <a:hlinkClick r:id="rId8"/>
              </a:rPr>
              <a:t>adndevblog.typepad.com/aec/</a:t>
            </a:r>
            <a:endParaRPr lang="en-US" sz="2000" dirty="0" smtClean="0"/>
          </a:p>
          <a:p>
            <a:pPr>
              <a:lnSpc>
                <a:spcPct val="90000"/>
              </a:lnSpc>
              <a:defRPr/>
            </a:pPr>
            <a:r>
              <a:rPr lang="en-GB" noProof="1" smtClean="0"/>
              <a:t>Developer Wiki</a:t>
            </a:r>
            <a:endParaRPr lang="en-GB" noProof="1"/>
          </a:p>
          <a:p>
            <a:pPr lvl="1">
              <a:lnSpc>
                <a:spcPct val="90000"/>
              </a:lnSpc>
              <a:defRPr/>
            </a:pPr>
            <a:r>
              <a:rPr lang="en-US" sz="2000" dirty="0">
                <a:hlinkClick r:id="rId9"/>
              </a:rPr>
              <a:t>http://www.autodesk.com/revit-help/?</a:t>
            </a:r>
            <a:r>
              <a:rPr lang="en-US" sz="2000" dirty="0" smtClean="0">
                <a:hlinkClick r:id="rId9"/>
              </a:rPr>
              <a:t>guid=GUID-F0A122E0-E556-4D0D-9D0F-7E72A9315A42</a:t>
            </a:r>
            <a:endParaRPr lang="en-US" sz="2000" dirty="0" smtClean="0"/>
          </a:p>
          <a:p>
            <a:pPr>
              <a:buNone/>
              <a:defRPr/>
            </a:pPr>
            <a:r>
              <a:rPr lang="en-GB" dirty="0" smtClean="0"/>
              <a:t>Autodesk Developer Network</a:t>
            </a:r>
          </a:p>
          <a:p>
            <a:pPr lvl="1">
              <a:defRPr/>
            </a:pPr>
            <a:r>
              <a:rPr lang="en-GB" sz="2000" noProof="1" smtClean="0">
                <a:hlinkClick r:id="rId5"/>
              </a:rPr>
              <a:t>http://</a:t>
            </a:r>
            <a:r>
              <a:rPr lang="en-GB" sz="2000" noProof="1" smtClean="0">
                <a:hlinkClick r:id="rId10"/>
              </a:rPr>
              <a:t>www.autodesk.com/</a:t>
            </a:r>
            <a:r>
              <a:rPr lang="en-US" sz="2000" dirty="0" err="1" smtClean="0">
                <a:hlinkClick r:id="rId10"/>
              </a:rPr>
              <a:t>joinadn</a:t>
            </a:r>
            <a:endParaRPr lang="en-US" sz="2000" dirty="0" smtClean="0"/>
          </a:p>
          <a:p>
            <a:pPr marL="0" indent="0">
              <a:lnSpc>
                <a:spcPct val="90000"/>
              </a:lnSpc>
              <a:defRPr/>
            </a:pPr>
            <a:r>
              <a:rPr lang="en-GB" dirty="0" err="1" smtClean="0"/>
              <a:t>DevHelp</a:t>
            </a:r>
            <a:r>
              <a:rPr lang="en-GB" dirty="0" smtClean="0"/>
              <a:t> Online for ADN members</a:t>
            </a:r>
          </a:p>
          <a:p>
            <a:pPr lvl="1">
              <a:lnSpc>
                <a:spcPct val="90000"/>
              </a:lnSpc>
              <a:defRPr/>
            </a:pPr>
            <a:r>
              <a:rPr lang="en-GB" sz="2000" noProof="1" smtClean="0">
                <a:hlinkClick r:id="rId11"/>
              </a:rPr>
              <a:t>http://adn.autodesk.com</a:t>
            </a:r>
            <a:endParaRPr lang="en-US"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1" y="4192587"/>
            <a:ext cx="13011150" cy="846317"/>
          </a:xfrm>
        </p:spPr>
        <p:txBody>
          <a:bodyPr/>
          <a:lstStyle/>
          <a:p>
            <a:pPr algn="ctr" eaLnBrk="1" hangingPunct="1"/>
            <a:r>
              <a:rPr lang="en-GB" dirty="0" smtClean="0"/>
              <a:t>Thank you!</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82640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pPr marL="487647" lvl="1" indent="-325098">
              <a:lnSpc>
                <a:spcPct val="150000"/>
              </a:lnSpc>
            </a:pPr>
            <a:r>
              <a:rPr lang="en-GB" sz="3100" dirty="0" smtClean="0"/>
              <a:t>The Ribbon API is the only GUI customization API</a:t>
            </a:r>
          </a:p>
          <a:p>
            <a:pPr marL="827440" lvl="2" indent="-325098">
              <a:lnSpc>
                <a:spcPct val="150000"/>
              </a:lnSpc>
            </a:pPr>
            <a:r>
              <a:rPr lang="en-GB" sz="2700" dirty="0" smtClean="0"/>
              <a:t>Menus and toolbars need to be migrated to ribbon</a:t>
            </a:r>
          </a:p>
          <a:p>
            <a:pPr marL="487647" lvl="1" indent="-325098">
              <a:lnSpc>
                <a:spcPct val="150000"/>
              </a:lnSpc>
            </a:pPr>
            <a:r>
              <a:rPr lang="en-GB" sz="3100" dirty="0" smtClean="0"/>
              <a:t>Easy to use</a:t>
            </a:r>
          </a:p>
          <a:p>
            <a:pPr marL="487647" lvl="1" indent="-325098">
              <a:lnSpc>
                <a:spcPct val="150000"/>
              </a:lnSpc>
            </a:pPr>
            <a:r>
              <a:rPr lang="en-GB" sz="3100" dirty="0" smtClean="0"/>
              <a:t>No WPF knowledge needed</a:t>
            </a:r>
          </a:p>
          <a:p>
            <a:pPr marL="487647" lvl="1" indent="-325098">
              <a:lnSpc>
                <a:spcPct val="150000"/>
              </a:lnSpc>
            </a:pPr>
            <a:r>
              <a:rPr lang="en-GB" sz="3100" dirty="0" smtClean="0"/>
              <a:t>Guidelines provided</a:t>
            </a:r>
          </a:p>
          <a:p>
            <a:pPr marL="887647" lvl="2" indent="-325098">
              <a:lnSpc>
                <a:spcPct val="150000"/>
              </a:lnSpc>
            </a:pPr>
            <a:r>
              <a:rPr lang="en-GB" sz="2700" dirty="0" smtClean="0"/>
              <a:t>Ribbon design guidelines.pdf</a:t>
            </a:r>
          </a:p>
          <a:p>
            <a:pPr marL="887647" lvl="2" indent="-325098">
              <a:lnSpc>
                <a:spcPct val="150000"/>
              </a:lnSpc>
            </a:pPr>
            <a:r>
              <a:rPr lang="en-GB" sz="2700" dirty="0" smtClean="0"/>
              <a:t>Autodesk Icon Guidelines.pdf</a:t>
            </a:r>
          </a:p>
          <a:p>
            <a:pPr>
              <a:lnSpc>
                <a:spcPct val="150000"/>
              </a:lnSpc>
            </a:pP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Ribbon API Overview</a:t>
            </a:r>
            <a:endParaRPr lang="en-US" dirty="0"/>
          </a:p>
        </p:txBody>
      </p:sp>
      <p:sp>
        <p:nvSpPr>
          <p:cNvPr id="3" name="Content Placeholder 2"/>
          <p:cNvSpPr>
            <a:spLocks noGrp="1"/>
          </p:cNvSpPr>
          <p:nvPr>
            <p:ph idx="1"/>
          </p:nvPr>
        </p:nvSpPr>
        <p:spPr/>
        <p:txBody>
          <a:bodyPr/>
          <a:lstStyle/>
          <a:p>
            <a:r>
              <a:rPr lang="en-GB" dirty="0" smtClean="0"/>
              <a:t>Custom ribbon panels are by default added to the Add-Ins tab </a:t>
            </a:r>
          </a:p>
          <a:p>
            <a:r>
              <a:rPr lang="en-GB" dirty="0" smtClean="0"/>
              <a:t>Custom ribbon panels can also be placed on the Analyze tab</a:t>
            </a:r>
          </a:p>
          <a:p>
            <a:r>
              <a:rPr lang="en-GB" dirty="0" smtClean="0"/>
              <a:t>Custom ribbon tabs can be created (since </a:t>
            </a:r>
            <a:r>
              <a:rPr lang="en-GB" dirty="0" err="1" smtClean="0"/>
              <a:t>Revit</a:t>
            </a:r>
            <a:r>
              <a:rPr lang="en-GB" dirty="0" smtClean="0"/>
              <a:t> 2012, max. 20)</a:t>
            </a:r>
          </a:p>
          <a:p>
            <a:r>
              <a:rPr lang="en-GB" dirty="0" smtClean="0"/>
              <a:t>External commands are placed under Add-Ins &gt; External Tools</a:t>
            </a:r>
          </a:p>
          <a:p>
            <a:r>
              <a:rPr lang="en-GB" dirty="0" smtClean="0"/>
              <a:t>External applications can use custom ribbon panel or tab</a:t>
            </a:r>
          </a:p>
          <a:p>
            <a:pPr lvl="1"/>
            <a:r>
              <a:rPr lang="en-GB" dirty="0" smtClean="0"/>
              <a:t>Push button</a:t>
            </a:r>
          </a:p>
          <a:p>
            <a:pPr lvl="1"/>
            <a:endParaRPr lang="en-GB" sz="1100" dirty="0" smtClean="0"/>
          </a:p>
          <a:p>
            <a:pPr lvl="1"/>
            <a:r>
              <a:rPr lang="en-GB" dirty="0" smtClean="0"/>
              <a:t>Pull-down button</a:t>
            </a:r>
          </a:p>
          <a:p>
            <a:pPr lvl="1"/>
            <a:endParaRPr lang="en-GB" sz="1100" dirty="0" smtClean="0"/>
          </a:p>
          <a:p>
            <a:pPr lvl="1"/>
            <a:r>
              <a:rPr lang="en-GB" dirty="0" smtClean="0"/>
              <a:t>Single or stacked layout with two or three rows</a:t>
            </a:r>
          </a:p>
          <a:p>
            <a:pPr lvl="1"/>
            <a:endParaRPr lang="en-GB" sz="1100" dirty="0" smtClean="0"/>
          </a:p>
          <a:p>
            <a:pPr lvl="1"/>
            <a:r>
              <a:rPr lang="en-GB" dirty="0" smtClean="0"/>
              <a:t>Split button</a:t>
            </a:r>
          </a:p>
          <a:p>
            <a:pPr lvl="1"/>
            <a:endParaRPr lang="en-GB" sz="1100" dirty="0" smtClean="0"/>
          </a:p>
          <a:p>
            <a:pPr lvl="1"/>
            <a:r>
              <a:rPr lang="en-GB" dirty="0" smtClean="0"/>
              <a:t>Radio Group</a:t>
            </a:r>
          </a:p>
          <a:p>
            <a:pPr lvl="1"/>
            <a:endParaRPr lang="en-GB" sz="1100" dirty="0" smtClean="0"/>
          </a:p>
          <a:p>
            <a:pPr lvl="1"/>
            <a:r>
              <a:rPr lang="en-GB" dirty="0" smtClean="0"/>
              <a:t>Combo box</a:t>
            </a:r>
          </a:p>
          <a:p>
            <a:pPr lvl="1"/>
            <a:endParaRPr lang="en-GB" sz="1100" dirty="0" smtClean="0"/>
          </a:p>
          <a:p>
            <a:pPr lvl="1"/>
            <a:r>
              <a:rPr lang="en-GB" dirty="0" smtClean="0"/>
              <a:t>Text box</a:t>
            </a:r>
          </a:p>
          <a:p>
            <a:pPr lvl="1"/>
            <a:endParaRPr lang="en-GB" sz="1100" dirty="0" smtClean="0"/>
          </a:p>
          <a:p>
            <a:pPr lvl="1"/>
            <a:r>
              <a:rPr lang="en-GB" dirty="0" smtClean="0"/>
              <a:t>Slide-Out panel</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Ribbon API Classes</a:t>
            </a:r>
            <a:endParaRPr lang="en-US" dirty="0"/>
          </a:p>
        </p:txBody>
      </p:sp>
      <p:sp>
        <p:nvSpPr>
          <p:cNvPr id="3" name="Content Placeholder 2"/>
          <p:cNvSpPr>
            <a:spLocks noGrp="1"/>
          </p:cNvSpPr>
          <p:nvPr>
            <p:ph idx="1"/>
          </p:nvPr>
        </p:nvSpPr>
        <p:spPr/>
        <p:txBody>
          <a:bodyPr/>
          <a:lstStyle/>
          <a:p>
            <a:r>
              <a:rPr lang="en-US" dirty="0" err="1" smtClean="0"/>
              <a:t>RibbonPanel</a:t>
            </a:r>
            <a:endParaRPr lang="en-US" dirty="0" smtClean="0"/>
          </a:p>
          <a:p>
            <a:pPr lvl="1"/>
            <a:r>
              <a:rPr lang="en-US" dirty="0" smtClean="0"/>
              <a:t>A panel containing ribbon items or buttons</a:t>
            </a:r>
          </a:p>
          <a:p>
            <a:r>
              <a:rPr lang="en-US" dirty="0" err="1" smtClean="0"/>
              <a:t>RibbonItem</a:t>
            </a:r>
            <a:r>
              <a:rPr lang="en-US" dirty="0" smtClean="0"/>
              <a:t> </a:t>
            </a:r>
          </a:p>
          <a:p>
            <a:pPr lvl="1"/>
            <a:r>
              <a:rPr lang="en-US" dirty="0" smtClean="0"/>
              <a:t>A button, push or pull-down, </a:t>
            </a:r>
            <a:r>
              <a:rPr lang="en-US" dirty="0" err="1" smtClean="0"/>
              <a:t>ComboBox</a:t>
            </a:r>
            <a:r>
              <a:rPr lang="en-US" dirty="0" smtClean="0"/>
              <a:t>, </a:t>
            </a:r>
            <a:r>
              <a:rPr lang="en-US" dirty="0" err="1" smtClean="0"/>
              <a:t>TextBox</a:t>
            </a:r>
            <a:r>
              <a:rPr lang="en-US" dirty="0" smtClean="0"/>
              <a:t>, </a:t>
            </a:r>
            <a:r>
              <a:rPr lang="en-US" dirty="0" err="1" smtClean="0"/>
              <a:t>RadioButton</a:t>
            </a:r>
            <a:r>
              <a:rPr lang="en-US" dirty="0" smtClean="0"/>
              <a:t>, etc.</a:t>
            </a:r>
          </a:p>
          <a:p>
            <a:r>
              <a:rPr lang="en-US" dirty="0" err="1" smtClean="0"/>
              <a:t>PushButton</a:t>
            </a:r>
            <a:r>
              <a:rPr lang="en-US" dirty="0" smtClean="0"/>
              <a:t>, </a:t>
            </a:r>
            <a:r>
              <a:rPr lang="en-US" dirty="0" err="1" smtClean="0"/>
              <a:t>PushButtonData</a:t>
            </a:r>
            <a:endParaRPr lang="en-US" dirty="0" smtClean="0"/>
          </a:p>
          <a:p>
            <a:pPr lvl="1"/>
            <a:r>
              <a:rPr lang="en-US" dirty="0" smtClean="0"/>
              <a:t>Manage push button information</a:t>
            </a:r>
          </a:p>
          <a:p>
            <a:r>
              <a:rPr lang="en-US" dirty="0" err="1" smtClean="0"/>
              <a:t>PulldownButton</a:t>
            </a:r>
            <a:r>
              <a:rPr lang="en-US" dirty="0" smtClean="0"/>
              <a:t>, </a:t>
            </a:r>
            <a:r>
              <a:rPr lang="en-US" dirty="0" err="1" smtClean="0"/>
              <a:t>PulldownButtonData</a:t>
            </a:r>
            <a:r>
              <a:rPr lang="en-US" dirty="0" smtClean="0"/>
              <a:t> </a:t>
            </a:r>
          </a:p>
          <a:p>
            <a:pPr lvl="1"/>
            <a:r>
              <a:rPr lang="en-US" dirty="0" smtClean="0"/>
              <a:t>Manage pull-down button information</a:t>
            </a:r>
          </a:p>
          <a:p>
            <a:r>
              <a:rPr lang="en-US" dirty="0" err="1" smtClean="0"/>
              <a:t>SplitButton</a:t>
            </a:r>
            <a:r>
              <a:rPr lang="en-US" dirty="0" smtClean="0"/>
              <a:t>, </a:t>
            </a:r>
            <a:r>
              <a:rPr lang="en-US" dirty="0" err="1" smtClean="0"/>
              <a:t>SplitButtonData</a:t>
            </a:r>
            <a:endParaRPr lang="en-US" dirty="0" smtClean="0"/>
          </a:p>
          <a:p>
            <a:pPr lvl="1"/>
            <a:r>
              <a:rPr lang="en-US" dirty="0" smtClean="0"/>
              <a:t>Manage split button information</a:t>
            </a:r>
          </a:p>
          <a:p>
            <a:r>
              <a:rPr lang="en-US" dirty="0" err="1" smtClean="0"/>
              <a:t>ComboBox</a:t>
            </a:r>
            <a:r>
              <a:rPr lang="en-US" dirty="0" smtClean="0"/>
              <a:t>, </a:t>
            </a:r>
            <a:r>
              <a:rPr lang="en-US" dirty="0" err="1" smtClean="0"/>
              <a:t>ComboBoxData</a:t>
            </a:r>
            <a:endParaRPr lang="en-US" dirty="0" smtClean="0"/>
          </a:p>
          <a:p>
            <a:pPr lvl="1"/>
            <a:r>
              <a:rPr lang="en-US" dirty="0" smtClean="0"/>
              <a:t>Manage combo box information</a:t>
            </a:r>
          </a:p>
          <a:p>
            <a:r>
              <a:rPr lang="en-US" dirty="0" smtClean="0"/>
              <a:t>…</a:t>
            </a:r>
          </a:p>
          <a:p>
            <a:endParaRPr lang="en-US"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 Since </a:t>
            </a:r>
            <a:r>
              <a:rPr lang="en-US" dirty="0" err="1" smtClean="0"/>
              <a:t>Revit</a:t>
            </a:r>
            <a:r>
              <a:rPr lang="en-US" dirty="0" smtClean="0"/>
              <a:t> 2011~</a:t>
            </a:r>
            <a:br>
              <a:rPr lang="en-US" dirty="0" smtClean="0"/>
            </a:b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smtClean="0"/>
              <a:t>Namespace</a:t>
            </a:r>
          </a:p>
          <a:p>
            <a:pPr lvl="2">
              <a:buNone/>
            </a:pPr>
            <a:r>
              <a:rPr lang="en-US" sz="2800" smtClean="0">
                <a:solidFill>
                  <a:srgbClr val="0070C0"/>
                </a:solidFill>
              </a:rPr>
              <a:t>	</a:t>
            </a:r>
            <a:r>
              <a:rPr lang="en-US" sz="2800" b="1" smtClean="0">
                <a:solidFill>
                  <a:schemeClr val="accent4">
                    <a:lumMod val="75000"/>
                  </a:schemeClr>
                </a:solidFill>
              </a:rPr>
              <a:t>Autodesk.Revit.UI</a:t>
            </a:r>
          </a:p>
          <a:p>
            <a:pPr lvl="2"/>
            <a:endParaRPr lang="en-US" sz="2800" smtClean="0">
              <a:solidFill>
                <a:srgbClr val="0070C0"/>
              </a:solidFill>
            </a:endParaRPr>
          </a:p>
          <a:p>
            <a:r>
              <a:rPr lang="en-US" smtClean="0"/>
              <a:t>Widgets (SplitButton, ComboBox, TextBox, etc)</a:t>
            </a:r>
          </a:p>
          <a:p>
            <a:pPr lvl="2"/>
            <a:r>
              <a:rPr lang="en-US" smtClean="0"/>
              <a:t>Events for ComboBox and TextBox</a:t>
            </a:r>
          </a:p>
          <a:p>
            <a:endParaRPr lang="en-US" smtClean="0"/>
          </a:p>
          <a:p>
            <a:r>
              <a:rPr lang="en-US" smtClean="0"/>
              <a:t>Properties</a:t>
            </a:r>
          </a:p>
          <a:p>
            <a:pPr lvl="2"/>
            <a:r>
              <a:rPr lang="en-US" sz="2800" smtClean="0">
                <a:solidFill>
                  <a:schemeClr val="accent4">
                    <a:lumMod val="75000"/>
                  </a:schemeClr>
                </a:solidFill>
              </a:rPr>
              <a:t>RibbonItem.Visible</a:t>
            </a:r>
          </a:p>
          <a:p>
            <a:pPr lvl="2"/>
            <a:r>
              <a:rPr lang="en-US" sz="2800" smtClean="0">
                <a:solidFill>
                  <a:schemeClr val="accent4">
                    <a:lumMod val="75000"/>
                  </a:schemeClr>
                </a:solidFill>
              </a:rPr>
              <a:t>RibbonItem.LongDescription</a:t>
            </a:r>
          </a:p>
          <a:p>
            <a:pPr lvl="2"/>
            <a:r>
              <a:rPr lang="en-US" sz="2800" smtClean="0">
                <a:solidFill>
                  <a:schemeClr val="accent4">
                    <a:lumMod val="75000"/>
                  </a:schemeClr>
                </a:solidFill>
              </a:rPr>
              <a:t>RibbonItem.ToolTipImage</a:t>
            </a:r>
          </a:p>
          <a:p>
            <a:pPr lvl="2"/>
            <a:r>
              <a:rPr lang="en-US" sz="2800" smtClean="0">
                <a:solidFill>
                  <a:schemeClr val="accent4">
                    <a:lumMod val="75000"/>
                  </a:schemeClr>
                </a:solidFill>
              </a:rPr>
              <a:t>PushButton.AvailabilityClassName</a:t>
            </a:r>
            <a:endParaRPr lang="en-US" smtClean="0"/>
          </a:p>
          <a:p>
            <a:pPr lvl="2"/>
            <a:endParaRPr lang="en-US" sz="2800" smtClean="0">
              <a:solidFill>
                <a:srgbClr val="0070C0"/>
              </a:solidFill>
            </a:endParaRPr>
          </a:p>
          <a:p>
            <a:pPr>
              <a:buNone/>
            </a:pPr>
            <a:endParaRPr lang="en-US" sz="3500" dirty="0" smtClean="0">
              <a:solidFill>
                <a:srgbClr val="0070C0"/>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Ribbon API </a:t>
            </a:r>
            <a:endParaRPr lang="en-US" dirty="0"/>
          </a:p>
        </p:txBody>
      </p:sp>
      <p:sp>
        <p:nvSpPr>
          <p:cNvPr id="5" name="Content Placeholder 4"/>
          <p:cNvSpPr>
            <a:spLocks noGrp="1"/>
          </p:cNvSpPr>
          <p:nvPr>
            <p:ph idx="1"/>
          </p:nvPr>
        </p:nvSpPr>
        <p:spPr/>
        <p:txBody>
          <a:bodyPr/>
          <a:lstStyle/>
          <a:p>
            <a:endParaRPr lang="en-US" dirty="0"/>
          </a:p>
        </p:txBody>
      </p:sp>
      <p:pic>
        <p:nvPicPr>
          <p:cNvPr id="3" name="Picture 2"/>
          <p:cNvPicPr>
            <a:picLocks noChangeAspect="1" noChangeArrowheads="1"/>
          </p:cNvPicPr>
          <p:nvPr/>
        </p:nvPicPr>
        <p:blipFill>
          <a:blip r:embed="rId3" cstate="print"/>
          <a:srcRect l="6688" t="2014" r="45051" b="87986"/>
          <a:stretch>
            <a:fillRect/>
          </a:stretch>
        </p:blipFill>
        <p:spPr bwMode="auto">
          <a:xfrm>
            <a:off x="790575" y="2973387"/>
            <a:ext cx="11277600" cy="1752600"/>
          </a:xfrm>
          <a:prstGeom prst="rect">
            <a:avLst/>
          </a:prstGeom>
          <a:noFill/>
          <a:ln w="9525">
            <a:noFill/>
            <a:miter lim="800000"/>
            <a:headEnd/>
            <a:tailEnd/>
          </a:ln>
        </p:spPr>
      </p:pic>
      <p:pic>
        <p:nvPicPr>
          <p:cNvPr id="4" name="Picture 3"/>
          <p:cNvPicPr>
            <a:picLocks noChangeAspect="1" noChangeArrowheads="1"/>
          </p:cNvPicPr>
          <p:nvPr/>
        </p:nvPicPr>
        <p:blipFill>
          <a:blip r:embed="rId4" cstate="print"/>
          <a:srcRect l="6500" t="3347" r="60500" b="80653"/>
          <a:stretch>
            <a:fillRect/>
          </a:stretch>
        </p:blipFill>
        <p:spPr bwMode="auto">
          <a:xfrm>
            <a:off x="4295775" y="5487987"/>
            <a:ext cx="7753350" cy="2819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a:t>
            </a:r>
            <a:endParaRPr lang="en-US" dirty="0"/>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Point</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and object(s) selection </a:t>
            </a:r>
            <a:r>
              <a:rPr lang="en-US" sz="2400" i="1" kern="0" dirty="0" smtClean="0">
                <a:solidFill>
                  <a:schemeClr val="accent4"/>
                </a:solidFill>
                <a:latin typeface="+mn-lt"/>
                <a:ea typeface="+mn-ea"/>
                <a:cs typeface="+mn-cs"/>
                <a:sym typeface="Arial" pitchFamily="34" charset="0"/>
              </a:rPr>
              <a:t>using the API</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customXml/itemProps3.xml><?xml version="1.0" encoding="utf-8"?>
<ds:datastoreItem xmlns:ds="http://schemas.openxmlformats.org/officeDocument/2006/customXml" ds:itemID="{1B23F64D-CA4A-4BF5-9636-FF31814D07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4251</Words>
  <Application>Microsoft Office PowerPoint</Application>
  <PresentationFormat>ユーザー設定</PresentationFormat>
  <Paragraphs>538</Paragraphs>
  <Slides>33</Slides>
  <Notes>32</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33</vt:i4>
      </vt:variant>
    </vt:vector>
  </HeadingPairs>
  <TitlesOfParts>
    <vt:vector size="44" baseType="lpstr">
      <vt:lpstr>Gill Sans</vt:lpstr>
      <vt:lpstr>Lucida Grande</vt:lpstr>
      <vt:lpstr>ヒラギノ角ゴ Pro W3</vt:lpstr>
      <vt:lpstr>ヒラギノ角ゴ Pro W6</vt:lpstr>
      <vt:lpstr>Arial</vt:lpstr>
      <vt:lpstr>Calibri</vt:lpstr>
      <vt:lpstr>Courier New</vt:lpstr>
      <vt:lpstr>Frutiger Next LT W1G</vt:lpstr>
      <vt:lpstr>Times New Roman</vt:lpstr>
      <vt:lpstr>Wingdings</vt:lpstr>
      <vt:lpstr>1_ADSK_White</vt:lpstr>
      <vt:lpstr>Revit UI API</vt:lpstr>
      <vt:lpstr>Agenda</vt:lpstr>
      <vt:lpstr>Ribbon API</vt:lpstr>
      <vt:lpstr>Ribbon API Overview</vt:lpstr>
      <vt:lpstr>Ribbon API Overview</vt:lpstr>
      <vt:lpstr>Ribbon API Classes</vt:lpstr>
      <vt:lpstr>Ribbon API Since Revit 2011~ </vt:lpstr>
      <vt:lpstr>Lab - Ribbon API </vt:lpstr>
      <vt:lpstr>User Selection</vt:lpstr>
      <vt:lpstr>User Selection  Overview</vt:lpstr>
      <vt:lpstr>User Selection Overview</vt:lpstr>
      <vt:lpstr>User Selection  Selection Filter</vt:lpstr>
      <vt:lpstr>Lab - User Selection  Pick Sampler</vt:lpstr>
      <vt:lpstr>Lab - User Selection Create House Pick </vt:lpstr>
      <vt:lpstr>Task Dialogs</vt:lpstr>
      <vt:lpstr>Task Dialogs   Overview</vt:lpstr>
      <vt:lpstr>Task Dialog  Overview</vt:lpstr>
      <vt:lpstr>Lab - Task Dialog  Dialog Sampler</vt:lpstr>
      <vt:lpstr>Lab - Task Dialog  Create House Dialog</vt:lpstr>
      <vt:lpstr>Events and Dynamic Model Update</vt:lpstr>
      <vt:lpstr>Events Overview</vt:lpstr>
      <vt:lpstr>Events  Overview</vt:lpstr>
      <vt:lpstr>Events  Event Handler, Registering and Unregistering events</vt:lpstr>
      <vt:lpstr>Lab - Events</vt:lpstr>
      <vt:lpstr>Dynamic Model Update Overview</vt:lpstr>
      <vt:lpstr>Dynamic Model Update  Updaters</vt:lpstr>
      <vt:lpstr>Dynamic Model Update  Registration and Triggers</vt:lpstr>
      <vt:lpstr>Lab - Dynamic Model Update</vt:lpstr>
      <vt:lpstr>Conclusion</vt:lpstr>
      <vt:lpstr>We have covered…</vt:lpstr>
      <vt:lpstr>Learning More </vt:lpstr>
      <vt:lpstr>Thank you!</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subject/>
  <dc:creator/>
  <cp:keywords/>
  <cp:lastModifiedBy/>
  <cp:revision>1</cp:revision>
  <dcterms:created xsi:type="dcterms:W3CDTF">2009-05-11T05:16:38Z</dcterms:created>
  <dcterms:modified xsi:type="dcterms:W3CDTF">2016-07-14T09:30:26Z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