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32" autoAdjust="0"/>
    <p:restoredTop sz="75429" autoAdjust="0"/>
  </p:normalViewPr>
  <p:slideViewPr>
    <p:cSldViewPr>
      <p:cViewPr varScale="1">
        <p:scale>
          <a:sx n="31" d="100"/>
          <a:sy n="31" d="100"/>
        </p:scale>
        <p:origin x="1556" y="4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7/15/2016</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7/15/2016</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49585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361804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89959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41730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31344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428586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3414102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extLst>
      <p:ext uri="{BB962C8B-B14F-4D97-AF65-F5344CB8AC3E}">
        <p14:creationId xmlns:p14="http://schemas.microsoft.com/office/powerpoint/2010/main" val="3723165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28690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162466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48556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2190388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439044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23539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528875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16419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746682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extLst>
      <p:ext uri="{BB962C8B-B14F-4D97-AF65-F5344CB8AC3E}">
        <p14:creationId xmlns:p14="http://schemas.microsoft.com/office/powerpoint/2010/main" val="3978807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extLst>
      <p:ext uri="{BB962C8B-B14F-4D97-AF65-F5344CB8AC3E}">
        <p14:creationId xmlns:p14="http://schemas.microsoft.com/office/powerpoint/2010/main" val="390951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extLst>
      <p:ext uri="{BB962C8B-B14F-4D97-AF65-F5344CB8AC3E}">
        <p14:creationId xmlns:p14="http://schemas.microsoft.com/office/powerpoint/2010/main" val="396869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extLst>
      <p:ext uri="{BB962C8B-B14F-4D97-AF65-F5344CB8AC3E}">
        <p14:creationId xmlns:p14="http://schemas.microsoft.com/office/powerpoint/2010/main" val="22024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extLst>
      <p:ext uri="{BB962C8B-B14F-4D97-AF65-F5344CB8AC3E}">
        <p14:creationId xmlns:p14="http://schemas.microsoft.com/office/powerpoint/2010/main" val="242682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extLst>
      <p:ext uri="{BB962C8B-B14F-4D97-AF65-F5344CB8AC3E}">
        <p14:creationId xmlns:p14="http://schemas.microsoft.com/office/powerpoint/2010/main" val="303236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extLst>
      <p:ext uri="{BB962C8B-B14F-4D97-AF65-F5344CB8AC3E}">
        <p14:creationId xmlns:p14="http://schemas.microsoft.com/office/powerpoint/2010/main" val="216111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extLst>
      <p:ext uri="{BB962C8B-B14F-4D97-AF65-F5344CB8AC3E}">
        <p14:creationId xmlns:p14="http://schemas.microsoft.com/office/powerpoint/2010/main" val="382273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extLst>
      <p:ext uri="{BB962C8B-B14F-4D97-AF65-F5344CB8AC3E}">
        <p14:creationId xmlns:p14="http://schemas.microsoft.com/office/powerpoint/2010/main" val="3384754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forums.autodesk.com/t5/revit-api/bd-p/160"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smtClean="0">
                <a:solidFill>
                  <a:schemeClr val="bg1"/>
                </a:solidFill>
              </a:rPr>
              <a:t>Revit</a:t>
            </a:r>
            <a:r>
              <a:rPr lang="en-US" sz="4800" dirty="0" smtClean="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solidFill>
                  <a:schemeClr val="bg1"/>
                </a:solidFill>
              </a:rPr>
              <a:t> </a:t>
            </a:r>
            <a:endParaRPr lang="en-US" sz="2400" i="1" dirty="0" smtClean="0">
              <a:solidFill>
                <a:schemeClr val="bg1"/>
              </a:solidFill>
            </a:endParaRPr>
          </a:p>
          <a:p>
            <a:pPr marL="0" indent="0">
              <a:spcBef>
                <a:spcPct val="0"/>
              </a:spcBef>
              <a:buNone/>
            </a:pPr>
            <a:r>
              <a:rPr lang="en-US" sz="2400" i="1" dirty="0" smtClean="0">
                <a:solidFill>
                  <a:schemeClr val="bg1"/>
                </a:solidFill>
              </a:rPr>
              <a:t>Developer Technical Service</a:t>
            </a:r>
            <a:r>
              <a:rPr lang="en-US" sz="2400" dirty="0" smtClean="0">
                <a:solidFill>
                  <a:schemeClr val="bg1"/>
                </a:solidFill>
              </a:rPr>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t>
            </a:r>
            <a:r>
              <a:rPr lang="en-US" dirty="0" err="1" smtClean="0"/>
              <a:t>Aubin</a:t>
            </a:r>
            <a:endParaRPr lang="en-US" dirty="0" smtClean="0"/>
          </a:p>
          <a:p>
            <a:pPr marL="879543" lvl="2" indent="-284163"/>
            <a:r>
              <a:rPr lang="en-ZW" u="sng" dirty="0" smtClean="0">
                <a:hlinkClick r:id="rId4"/>
              </a:rPr>
              <a:t>Learning Autodesk Revit MEP 2012</a:t>
            </a:r>
            <a:r>
              <a:rPr lang="en-ZW" u="sng" dirty="0" smtClean="0"/>
              <a:t> </a:t>
            </a:r>
            <a:r>
              <a:rPr lang="en-ZW" dirty="0" smtClean="0"/>
              <a:t>video training by Simon Whitbread, Don </a:t>
            </a:r>
            <a:r>
              <a:rPr lang="en-ZW" dirty="0" err="1" smtClean="0"/>
              <a:t>Bokmiller</a:t>
            </a:r>
            <a:r>
              <a:rPr lang="en-ZW" dirty="0" smtClean="0"/>
              <a:t> and Joel </a:t>
            </a:r>
            <a:r>
              <a:rPr lang="en-ZW" dirty="0" err="1" smtClean="0"/>
              <a:t>Londenberg</a:t>
            </a:r>
            <a:r>
              <a:rPr lang="en-ZW" dirty="0" smtClean="0"/>
              <a:t/>
            </a:r>
            <a:br>
              <a:rPr lang="en-ZW" dirty="0" smtClean="0"/>
            </a:br>
            <a:r>
              <a:rPr lang="en-ZW" sz="1600" dirty="0" smtClean="0">
                <a:hlinkClick r:id="rId4"/>
              </a:rPr>
              <a:t>http://cad-notes.com/2011/12/learning-autodesk-revit-mep-2012-training-video-is-available</a:t>
            </a:r>
            <a:endParaRPr lang="en-ZW" sz="1600" dirty="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smtClean="0"/>
              <a:t>There used to be two Revit API expertise communities</a:t>
            </a:r>
            <a:endParaRPr lang="en-US" dirty="0" smtClean="0"/>
          </a:p>
          <a:p>
            <a:pPr lvl="2"/>
            <a:r>
              <a:rPr lang="en-US" dirty="0" smtClean="0"/>
              <a:t>those who know </a:t>
            </a:r>
            <a:r>
              <a:rPr lang="en-US" smtClean="0"/>
              <a:t>UI and content creation well</a:t>
            </a:r>
            <a:endParaRPr lang="en-US" dirty="0" smtClean="0"/>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Line.CreateBound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SketchPlane.Create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in 2010</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smtClean="0">
                <a:hlinkClick r:id="rId2"/>
              </a:rPr>
              <a:t>Revit Developer Guide </a:t>
            </a:r>
            <a:endParaRPr lang="en-GB" sz="2800" dirty="0" smtClean="0"/>
          </a:p>
          <a:p>
            <a:pPr marL="710309" lvl="2" indent="-325098"/>
            <a:r>
              <a:rPr lang="en-GB" sz="2100" dirty="0" smtClean="0">
                <a:hlinkClick r:id="rId3"/>
              </a:rPr>
              <a:t>Family 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4"/>
              </a:rPr>
              <a:t>Revit</a:t>
            </a:r>
            <a:r>
              <a:rPr lang="en-GB" sz="2100" dirty="0" smtClean="0">
                <a:hlinkClick r:id="rId4"/>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5"/>
              </a:rPr>
              <a:t>The New Autodesk® </a:t>
            </a:r>
            <a:r>
              <a:rPr lang="en-US" sz="2100" dirty="0" err="1" smtClean="0">
                <a:hlinkClick r:id="rId5"/>
              </a:rPr>
              <a:t>Revit</a:t>
            </a:r>
            <a:r>
              <a:rPr lang="en-US" sz="2100" dirty="0" smtClean="0">
                <a:hlinkClick r:id="rId5"/>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6"/>
              </a:rPr>
              <a:t>Discussion Groups</a:t>
            </a:r>
            <a:endParaRPr lang="en-GB" sz="2800" dirty="0" smtClean="0"/>
          </a:p>
          <a:p>
            <a:pPr marL="87646" indent="-325098"/>
            <a:r>
              <a:rPr lang="en-GB" sz="2800" dirty="0" smtClean="0">
                <a:hlinkClick r:id="rId7"/>
              </a:rPr>
              <a:t>API Training Classes</a:t>
            </a:r>
            <a:endParaRPr lang="en-GB" sz="2800" dirty="0" smtClean="0"/>
          </a:p>
          <a:p>
            <a:pPr marL="87646" indent="-325098"/>
            <a:r>
              <a:rPr lang="en-GB" sz="2800" dirty="0" smtClean="0">
                <a:hlinkClick r:id="rId8"/>
              </a:rPr>
              <a:t>The Building Coder</a:t>
            </a:r>
            <a:r>
              <a:rPr lang="en-GB" sz="2800" dirty="0" smtClean="0"/>
              <a:t>, Jeremy </a:t>
            </a:r>
            <a:r>
              <a:rPr lang="en-GB" sz="2800" dirty="0" err="1" smtClean="0"/>
              <a:t>Tammik's</a:t>
            </a:r>
            <a:r>
              <a:rPr lang="en-GB" sz="2800" dirty="0" smtClean="0"/>
              <a:t> Revit API Blog</a:t>
            </a:r>
          </a:p>
          <a:p>
            <a:pPr marL="87646" indent="-325098"/>
            <a:r>
              <a:rPr lang="en-GB" sz="2800" dirty="0" smtClean="0">
                <a:hlinkClick r:id="rId9"/>
              </a:rPr>
              <a:t>ADN AEC Developer Blog</a:t>
            </a:r>
            <a:endParaRPr lang="en-GB" sz="2800" dirty="0" smtClean="0"/>
          </a:p>
          <a:p>
            <a:pPr marL="87646" indent="-325098"/>
            <a:r>
              <a:rPr lang="en-GB" sz="2800" dirty="0" smtClean="0">
                <a:hlinkClick r:id="rId10"/>
              </a:rPr>
              <a:t>Autodesk Developer Network</a:t>
            </a:r>
            <a:endParaRPr lang="en-GB" sz="2800" dirty="0" smtClean="0"/>
          </a:p>
          <a:p>
            <a:pPr marL="87646" indent="-325098"/>
            <a:r>
              <a:rPr lang="en-GB" sz="2800" dirty="0" err="1" smtClean="0">
                <a:hlinkClick r:id="rId11"/>
              </a:rPr>
              <a:t>DevHelp</a:t>
            </a:r>
            <a:r>
              <a:rPr lang="en-GB" sz="2800" dirty="0" smtClean="0">
                <a:hlinkClick r:id="rId11"/>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a:t>
            </a:r>
            <a:r>
              <a:rPr lang="en-US" dirty="0" smtClean="0"/>
              <a:t>Features</a:t>
            </a:r>
            <a:endParaRPr lang="en-US" dirty="0"/>
          </a:p>
        </p:txBody>
      </p:sp>
      <p:sp>
        <p:nvSpPr>
          <p:cNvPr id="3" name="Content Placeholder 2"/>
          <p:cNvSpPr>
            <a:spLocks noGrp="1"/>
          </p:cNvSpPr>
          <p:nvPr>
            <p:ph idx="1"/>
          </p:nvPr>
        </p:nvSpPr>
        <p:spPr/>
        <p:txBody>
          <a:bodyPr/>
          <a:lstStyle/>
          <a:p>
            <a:r>
              <a:rPr lang="en-GB" dirty="0" smtClean="0"/>
              <a:t>For</a:t>
            </a:r>
            <a:r>
              <a:rPr lang="en-GB" dirty="0" smtClean="0"/>
              <a:t> </a:t>
            </a:r>
            <a:r>
              <a:rPr lang="en-GB" dirty="0" smtClean="0"/>
              <a:t>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For</a:t>
            </a:r>
            <a:r>
              <a:rPr lang="en-GB" dirty="0" smtClean="0"/>
              <a:t> </a:t>
            </a:r>
            <a:r>
              <a:rPr lang="en-GB" dirty="0" smtClean="0"/>
              <a:t>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For</a:t>
            </a:r>
            <a:r>
              <a:rPr lang="en-GB" dirty="0" smtClean="0"/>
              <a:t> </a:t>
            </a:r>
            <a:r>
              <a:rPr lang="en-GB" dirty="0" smtClean="0"/>
              <a:t>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3350</Words>
  <Application>Microsoft Office PowerPoint</Application>
  <PresentationFormat>ユーザー設定</PresentationFormat>
  <Paragraphs>638</Paragraphs>
  <Slides>52</Slides>
  <Notes>26</Notes>
  <HiddenSlides>0</HiddenSlides>
  <MMClips>1</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52</vt:i4>
      </vt:variant>
    </vt:vector>
  </HeadingPairs>
  <TitlesOfParts>
    <vt:vector size="66" baseType="lpstr">
      <vt:lpstr>Gill Sans</vt:lpstr>
      <vt:lpstr>Lucida Grande</vt:lpstr>
      <vt:lpstr>ＭＳ Ｐゴシック</vt:lpstr>
      <vt:lpstr>MS Mincho</vt:lpstr>
      <vt:lpstr>ヒラギノ角ゴ Pro W3</vt:lpstr>
      <vt:lpstr>ヒラギノ角ゴ Pro W6</vt:lpstr>
      <vt:lpstr>Arial</vt:lpstr>
      <vt:lpstr>Calibri</vt:lpstr>
      <vt:lpstr>Cambria Math</vt:lpstr>
      <vt:lpstr>Courier New</vt:lpstr>
      <vt:lpstr>Frutiger Next LT W1G</vt:lpstr>
      <vt:lpstr>Times New Roman</vt:lpstr>
      <vt:lpstr>Wingdings</vt:lpstr>
      <vt:lpstr>1_ADSK_White</vt:lpstr>
      <vt:lpstr>Revit Family API</vt:lpstr>
      <vt:lpstr>Revit Family API</vt:lpstr>
      <vt:lpstr>Agenda </vt:lpstr>
      <vt:lpstr>Revit Families – What is it? </vt:lpstr>
      <vt:lpstr>Revit Families – Where to begin </vt:lpstr>
      <vt:lpstr>Revit Family Features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2016-07-15T02:52:22Z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