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Century Gothic"/>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hMxWnowjm/MF7b1At1Hvpi6QSm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enturyGothic-bold.fntdata"/><Relationship Id="rId14" Type="http://schemas.openxmlformats.org/officeDocument/2006/relationships/font" Target="fonts/CenturyGothic-regular.fntdata"/><Relationship Id="rId17" Type="http://schemas.openxmlformats.org/officeDocument/2006/relationships/font" Target="fonts/CenturyGothic-boldItalic.fntdata"/><Relationship Id="rId16" Type="http://schemas.openxmlformats.org/officeDocument/2006/relationships/font" Target="fonts/CenturyGothic-italic.fntdata"/><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 name="Shape 38"/>
        <p:cNvGrpSpPr/>
        <p:nvPr/>
      </p:nvGrpSpPr>
      <p:grpSpPr>
        <a:xfrm>
          <a:off x="0" y="0"/>
          <a:ext cx="0" cy="0"/>
          <a:chOff x="0" y="0"/>
          <a:chExt cx="0" cy="0"/>
        </a:xfrm>
      </p:grpSpPr>
      <p:sp>
        <p:nvSpPr>
          <p:cNvPr id="39" name="Google Shape;39;p11"/>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1"/>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1" name="Google Shape;41;p1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1"/>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4" name="Shape 104"/>
        <p:cNvGrpSpPr/>
        <p:nvPr/>
      </p:nvGrpSpPr>
      <p:grpSpPr>
        <a:xfrm>
          <a:off x="0" y="0"/>
          <a:ext cx="0" cy="0"/>
          <a:chOff x="0" y="0"/>
          <a:chExt cx="0" cy="0"/>
        </a:xfrm>
      </p:grpSpPr>
      <p:sp>
        <p:nvSpPr>
          <p:cNvPr id="105" name="Google Shape;105;p20"/>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0"/>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07" name="Google Shape;107;p2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0"/>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0"/>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1" name="Shape 111"/>
        <p:cNvGrpSpPr/>
        <p:nvPr/>
      </p:nvGrpSpPr>
      <p:grpSpPr>
        <a:xfrm>
          <a:off x="0" y="0"/>
          <a:ext cx="0" cy="0"/>
          <a:chOff x="0" y="0"/>
          <a:chExt cx="0" cy="0"/>
        </a:xfrm>
      </p:grpSpPr>
      <p:sp>
        <p:nvSpPr>
          <p:cNvPr id="112" name="Google Shape;112;p21"/>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1"/>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4" name="Google Shape;114;p21"/>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5" name="Google Shape;115;p2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1"/>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1"/>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9" name="Google Shape;119;p21"/>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120" name="Google Shape;120;p21"/>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1" name="Shape 121"/>
        <p:cNvGrpSpPr/>
        <p:nvPr/>
      </p:nvGrpSpPr>
      <p:grpSpPr>
        <a:xfrm>
          <a:off x="0" y="0"/>
          <a:ext cx="0" cy="0"/>
          <a:chOff x="0" y="0"/>
          <a:chExt cx="0" cy="0"/>
        </a:xfrm>
      </p:grpSpPr>
      <p:sp>
        <p:nvSpPr>
          <p:cNvPr id="122" name="Google Shape;122;p22"/>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2"/>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4" name="Google Shape;124;p2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2"/>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2"/>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8" name="Shape 128"/>
        <p:cNvGrpSpPr/>
        <p:nvPr/>
      </p:nvGrpSpPr>
      <p:grpSpPr>
        <a:xfrm>
          <a:off x="0" y="0"/>
          <a:ext cx="0" cy="0"/>
          <a:chOff x="0" y="0"/>
          <a:chExt cx="0" cy="0"/>
        </a:xfrm>
      </p:grpSpPr>
      <p:sp>
        <p:nvSpPr>
          <p:cNvPr id="129" name="Google Shape;129;p23"/>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3"/>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1" name="Google Shape;131;p23"/>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2" name="Google Shape;132;p2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6" name="Google Shape;136;p23"/>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137" name="Google Shape;137;p23"/>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8" name="Shape 138"/>
        <p:cNvGrpSpPr/>
        <p:nvPr/>
      </p:nvGrpSpPr>
      <p:grpSpPr>
        <a:xfrm>
          <a:off x="0" y="0"/>
          <a:ext cx="0" cy="0"/>
          <a:chOff x="0" y="0"/>
          <a:chExt cx="0" cy="0"/>
        </a:xfrm>
      </p:grpSpPr>
      <p:sp>
        <p:nvSpPr>
          <p:cNvPr id="139" name="Google Shape;139;p24"/>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4"/>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1" name="Google Shape;141;p24"/>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2" name="Google Shape;142;p2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4"/>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6" name="Shape 146"/>
        <p:cNvGrpSpPr/>
        <p:nvPr/>
      </p:nvGrpSpPr>
      <p:grpSpPr>
        <a:xfrm>
          <a:off x="0" y="0"/>
          <a:ext cx="0" cy="0"/>
          <a:chOff x="0" y="0"/>
          <a:chExt cx="0" cy="0"/>
        </a:xfrm>
      </p:grpSpPr>
      <p:sp>
        <p:nvSpPr>
          <p:cNvPr id="147" name="Google Shape;147;p25"/>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5"/>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9" name="Google Shape;149;p2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26"/>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26"/>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6" name="Google Shape;156;p2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1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48" name="Google Shape;48;p1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2"/>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13"/>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55" name="Google Shape;55;p1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3"/>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14"/>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2" name="Google Shape;62;p14"/>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3" name="Google Shape;63;p1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4"/>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15"/>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5"/>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0" name="Google Shape;70;p15"/>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1" name="Google Shape;71;p15"/>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2" name="Google Shape;72;p15"/>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3" name="Google Shape;73;p1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1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18"/>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8"/>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1" name="Google Shape;91;p18"/>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2" name="Google Shape;92;p1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6" name="Shape 96"/>
        <p:cNvGrpSpPr/>
        <p:nvPr/>
      </p:nvGrpSpPr>
      <p:grpSpPr>
        <a:xfrm>
          <a:off x="0" y="0"/>
          <a:ext cx="0" cy="0"/>
          <a:chOff x="0" y="0"/>
          <a:chExt cx="0" cy="0"/>
        </a:xfrm>
      </p:grpSpPr>
      <p:sp>
        <p:nvSpPr>
          <p:cNvPr id="97" name="Google Shape;97;p19"/>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9"/>
          <p:cNvSpPr/>
          <p:nvPr>
            <p:ph idx="2" type="pic"/>
          </p:nvPr>
        </p:nvSpPr>
        <p:spPr>
          <a:xfrm>
            <a:off x="2589212" y="634965"/>
            <a:ext cx="8915400" cy="3854970"/>
          </a:xfrm>
          <a:prstGeom prst="rect">
            <a:avLst/>
          </a:prstGeom>
          <a:noFill/>
          <a:ln>
            <a:noFill/>
          </a:ln>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99" name="Google Shape;99;p19"/>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0" name="Google Shape;100;p1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9"/>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9"/>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Google Shape;6;p10"/>
          <p:cNvGrpSpPr/>
          <p:nvPr/>
        </p:nvGrpSpPr>
        <p:grpSpPr>
          <a:xfrm>
            <a:off x="1" y="228600"/>
            <a:ext cx="2851516" cy="6638628"/>
            <a:chOff x="2487613" y="285750"/>
            <a:chExt cx="2428875" cy="5654676"/>
          </a:xfrm>
        </p:grpSpPr>
        <p:sp>
          <p:nvSpPr>
            <p:cNvPr id="7" name="Google Shape;7;p10"/>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0"/>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0"/>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0"/>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0"/>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0"/>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0"/>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0"/>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0"/>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0"/>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0"/>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0"/>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10"/>
          <p:cNvGrpSpPr/>
          <p:nvPr/>
        </p:nvGrpSpPr>
        <p:grpSpPr>
          <a:xfrm>
            <a:off x="27222" y="-786"/>
            <a:ext cx="2356674" cy="6854039"/>
            <a:chOff x="6627813" y="194833"/>
            <a:chExt cx="1952625" cy="5678918"/>
          </a:xfrm>
        </p:grpSpPr>
        <p:sp>
          <p:nvSpPr>
            <p:cNvPr id="20" name="Google Shape;20;p10"/>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0"/>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0"/>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0"/>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0"/>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0"/>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0"/>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0"/>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0"/>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0"/>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0"/>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0"/>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10"/>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0"/>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Google Shape;34;p10"/>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Google Shape;35;p1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1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1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
          <p:cNvSpPr txBox="1"/>
          <p:nvPr>
            <p:ph type="ctrTitle"/>
          </p:nvPr>
        </p:nvSpPr>
        <p:spPr>
          <a:xfrm>
            <a:off x="2589211" y="1030357"/>
            <a:ext cx="8915399" cy="2262781"/>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accent1"/>
              </a:buClr>
              <a:buSzPts val="3600"/>
              <a:buFont typeface="Times New Roman"/>
              <a:buNone/>
            </a:pPr>
            <a:r>
              <a:rPr b="1" lang="en-US" sz="3600">
                <a:solidFill>
                  <a:schemeClr val="accent1"/>
                </a:solidFill>
                <a:latin typeface="Times New Roman"/>
                <a:ea typeface="Times New Roman"/>
                <a:cs typeface="Times New Roman"/>
                <a:sym typeface="Times New Roman"/>
              </a:rPr>
              <a:t>Detecting and Classifying Toxic Comments</a:t>
            </a:r>
            <a:br>
              <a:rPr b="1" lang="en-US" sz="3600">
                <a:latin typeface="Times New Roman"/>
                <a:ea typeface="Times New Roman"/>
                <a:cs typeface="Times New Roman"/>
                <a:sym typeface="Times New Roman"/>
              </a:rPr>
            </a:br>
            <a:br>
              <a:rPr lang="en-US" sz="1800">
                <a:latin typeface="Times New Roman"/>
                <a:ea typeface="Times New Roman"/>
                <a:cs typeface="Times New Roman"/>
                <a:sym typeface="Times New Roman"/>
              </a:rPr>
            </a:br>
            <a:r>
              <a:rPr lang="en-US" sz="2400">
                <a:latin typeface="Times New Roman"/>
                <a:ea typeface="Times New Roman"/>
                <a:cs typeface="Times New Roman"/>
                <a:sym typeface="Times New Roman"/>
              </a:rPr>
              <a:t>IDS 566 – TEXT ANALYTICS</a:t>
            </a:r>
            <a:endParaRPr sz="2400"/>
          </a:p>
        </p:txBody>
      </p:sp>
      <p:sp>
        <p:nvSpPr>
          <p:cNvPr id="165" name="Google Shape;165;p1"/>
          <p:cNvSpPr txBox="1"/>
          <p:nvPr>
            <p:ph idx="1" type="subTitle"/>
          </p:nvPr>
        </p:nvSpPr>
        <p:spPr>
          <a:xfrm>
            <a:off x="2589212" y="4290543"/>
            <a:ext cx="8915399" cy="112628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200"/>
              <a:buNone/>
            </a:pPr>
            <a:r>
              <a:rPr b="1" lang="en-US" sz="2200"/>
              <a:t>Nikita Bawane – 661069000</a:t>
            </a:r>
            <a:endParaRPr b="1" sz="2200"/>
          </a:p>
          <a:p>
            <a:pPr indent="0" lvl="0" marL="0" rtl="0" algn="l">
              <a:spcBef>
                <a:spcPts val="1000"/>
              </a:spcBef>
              <a:spcAft>
                <a:spcPts val="0"/>
              </a:spcAft>
              <a:buSzPts val="2200"/>
              <a:buNone/>
            </a:pPr>
            <a:r>
              <a:rPr b="1" lang="en-US" sz="2200"/>
              <a:t>Ritu Gangwal - 670646774</a:t>
            </a:r>
            <a:endParaRPr b="1" sz="2200"/>
          </a:p>
          <a:p>
            <a:pPr indent="0" lvl="0" marL="0" rtl="0" algn="l">
              <a:spcBef>
                <a:spcPts val="1000"/>
              </a:spcBef>
              <a:spcAft>
                <a:spcPts val="0"/>
              </a:spcAft>
              <a:buSzPts val="2200"/>
              <a:buNone/>
            </a:pPr>
            <a:r>
              <a:rPr b="1" lang="en-US" sz="2200"/>
              <a:t>Utkarsh Ujwal - 659563520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
          <p:cNvSpPr txBox="1"/>
          <p:nvPr>
            <p:ph type="title"/>
          </p:nvPr>
        </p:nvSpPr>
        <p:spPr>
          <a:xfrm>
            <a:off x="5314122" y="624110"/>
            <a:ext cx="2345635"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Algerian"/>
              <a:buNone/>
            </a:pPr>
            <a:r>
              <a:rPr b="1" lang="en-US" sz="3600">
                <a:solidFill>
                  <a:schemeClr val="accent1"/>
                </a:solidFill>
                <a:latin typeface="Algerian"/>
                <a:ea typeface="Algerian"/>
                <a:cs typeface="Algerian"/>
                <a:sym typeface="Algerian"/>
              </a:rPr>
              <a:t>AGENDA</a:t>
            </a:r>
            <a:endParaRPr>
              <a:solidFill>
                <a:schemeClr val="accent1"/>
              </a:solidFill>
              <a:latin typeface="Algerian"/>
              <a:ea typeface="Algerian"/>
              <a:cs typeface="Algerian"/>
              <a:sym typeface="Algerian"/>
            </a:endParaRPr>
          </a:p>
        </p:txBody>
      </p:sp>
      <p:sp>
        <p:nvSpPr>
          <p:cNvPr id="171" name="Google Shape;171;p2"/>
          <p:cNvSpPr txBox="1"/>
          <p:nvPr>
            <p:ph idx="1" type="body"/>
          </p:nvPr>
        </p:nvSpPr>
        <p:spPr>
          <a:xfrm>
            <a:off x="2310915" y="1540188"/>
            <a:ext cx="8436597" cy="4569063"/>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SzPts val="2000"/>
              <a:buChar char="🠶"/>
            </a:pPr>
            <a:r>
              <a:rPr lang="en-US" sz="2000">
                <a:solidFill>
                  <a:srgbClr val="521707"/>
                </a:solidFill>
              </a:rPr>
              <a:t> Overview and Motivation</a:t>
            </a:r>
            <a:br>
              <a:rPr lang="en-US" sz="2000">
                <a:solidFill>
                  <a:srgbClr val="521707"/>
                </a:solidFill>
              </a:rPr>
            </a:br>
            <a:endParaRPr sz="2000">
              <a:solidFill>
                <a:srgbClr val="521707"/>
              </a:solidFill>
            </a:endParaRPr>
          </a:p>
          <a:p>
            <a:pPr indent="-342900" lvl="0" marL="342900" rtl="0" algn="ctr">
              <a:spcBef>
                <a:spcPts val="1000"/>
              </a:spcBef>
              <a:spcAft>
                <a:spcPts val="0"/>
              </a:spcAft>
              <a:buSzPts val="2000"/>
              <a:buChar char="🠶"/>
            </a:pPr>
            <a:r>
              <a:rPr lang="en-US" sz="2000">
                <a:solidFill>
                  <a:srgbClr val="521707"/>
                </a:solidFill>
              </a:rPr>
              <a:t>Dataset Description and feature engineering</a:t>
            </a:r>
            <a:endParaRPr/>
          </a:p>
          <a:p>
            <a:pPr indent="-215900" lvl="0" marL="342900" rtl="0" algn="ctr">
              <a:spcBef>
                <a:spcPts val="1000"/>
              </a:spcBef>
              <a:spcAft>
                <a:spcPts val="0"/>
              </a:spcAft>
              <a:buSzPts val="2000"/>
              <a:buNone/>
            </a:pPr>
            <a:r>
              <a:t/>
            </a:r>
            <a:endParaRPr sz="2000">
              <a:solidFill>
                <a:srgbClr val="521707"/>
              </a:solidFill>
            </a:endParaRPr>
          </a:p>
          <a:p>
            <a:pPr indent="-342900" lvl="0" marL="342900" rtl="0" algn="ctr">
              <a:spcBef>
                <a:spcPts val="1000"/>
              </a:spcBef>
              <a:spcAft>
                <a:spcPts val="0"/>
              </a:spcAft>
              <a:buSzPts val="2000"/>
              <a:buChar char="🠶"/>
            </a:pPr>
            <a:r>
              <a:rPr lang="en-US" sz="2000">
                <a:solidFill>
                  <a:srgbClr val="521707"/>
                </a:solidFill>
              </a:rPr>
              <a:t>LDA and Topic Modelling</a:t>
            </a:r>
            <a:endParaRPr/>
          </a:p>
          <a:p>
            <a:pPr indent="-215900" lvl="0" marL="342900" rtl="0" algn="ctr">
              <a:spcBef>
                <a:spcPts val="1000"/>
              </a:spcBef>
              <a:spcAft>
                <a:spcPts val="0"/>
              </a:spcAft>
              <a:buSzPts val="2000"/>
              <a:buNone/>
            </a:pPr>
            <a:r>
              <a:t/>
            </a:r>
            <a:endParaRPr sz="2000">
              <a:solidFill>
                <a:srgbClr val="521707"/>
              </a:solidFill>
            </a:endParaRPr>
          </a:p>
          <a:p>
            <a:pPr indent="-342900" lvl="0" marL="342900" rtl="0" algn="ctr">
              <a:spcBef>
                <a:spcPts val="1000"/>
              </a:spcBef>
              <a:spcAft>
                <a:spcPts val="0"/>
              </a:spcAft>
              <a:buSzPts val="2000"/>
              <a:buChar char="🠶"/>
            </a:pPr>
            <a:r>
              <a:rPr lang="en-US" sz="2000">
                <a:solidFill>
                  <a:srgbClr val="521707"/>
                </a:solidFill>
              </a:rPr>
              <a:t>Sentiment Analysis</a:t>
            </a:r>
            <a:endParaRPr/>
          </a:p>
          <a:p>
            <a:pPr indent="0" lvl="0" marL="0" rtl="0" algn="ctr">
              <a:spcBef>
                <a:spcPts val="1000"/>
              </a:spcBef>
              <a:spcAft>
                <a:spcPts val="0"/>
              </a:spcAft>
              <a:buSzPts val="2000"/>
              <a:buNone/>
            </a:pPr>
            <a:r>
              <a:t/>
            </a:r>
            <a:endParaRPr sz="2000">
              <a:solidFill>
                <a:srgbClr val="521707"/>
              </a:solidFill>
            </a:endParaRPr>
          </a:p>
          <a:p>
            <a:pPr indent="-342900" lvl="0" marL="342900" rtl="0" algn="ctr">
              <a:spcBef>
                <a:spcPts val="1000"/>
              </a:spcBef>
              <a:spcAft>
                <a:spcPts val="0"/>
              </a:spcAft>
              <a:buSzPts val="2000"/>
              <a:buChar char="🠶"/>
            </a:pPr>
            <a:r>
              <a:rPr lang="en-US" sz="2000">
                <a:solidFill>
                  <a:srgbClr val="521707"/>
                </a:solidFill>
              </a:rPr>
              <a:t>Vector Featurization and Model Evaluation </a:t>
            </a:r>
            <a:endParaRPr/>
          </a:p>
          <a:p>
            <a:pPr indent="0" lvl="0" marL="0" rtl="0" algn="ctr">
              <a:spcBef>
                <a:spcPts val="1000"/>
              </a:spcBef>
              <a:spcAft>
                <a:spcPts val="0"/>
              </a:spcAft>
              <a:buSzPts val="2000"/>
              <a:buNone/>
            </a:pPr>
            <a:r>
              <a:t/>
            </a:r>
            <a:endParaRPr sz="2000">
              <a:solidFill>
                <a:srgbClr val="521707"/>
              </a:solidFill>
            </a:endParaRPr>
          </a:p>
          <a:p>
            <a:pPr indent="-342900" lvl="0" marL="342900" rtl="0" algn="ctr">
              <a:spcBef>
                <a:spcPts val="1000"/>
              </a:spcBef>
              <a:spcAft>
                <a:spcPts val="0"/>
              </a:spcAft>
              <a:buSzPts val="2000"/>
              <a:buChar char="🠶"/>
            </a:pPr>
            <a:r>
              <a:rPr lang="en-US" sz="2000">
                <a:solidFill>
                  <a:srgbClr val="521707"/>
                </a:solidFill>
              </a:rPr>
              <a:t>Future Considerations </a:t>
            </a:r>
            <a:endParaRPr/>
          </a:p>
          <a:p>
            <a:pPr indent="0" lvl="0" marL="0" rtl="0" algn="ctr">
              <a:spcBef>
                <a:spcPts val="1000"/>
              </a:spcBef>
              <a:spcAft>
                <a:spcPts val="0"/>
              </a:spcAft>
              <a:buSzPts val="2000"/>
              <a:buNone/>
            </a:pPr>
            <a:r>
              <a:t/>
            </a:r>
            <a:endParaRPr sz="2000">
              <a:solidFill>
                <a:srgbClr val="521707"/>
              </a:solidFill>
            </a:endParaRPr>
          </a:p>
          <a:p>
            <a:pPr indent="-215900" lvl="0" marL="342900" rtl="0" algn="l">
              <a:spcBef>
                <a:spcPts val="1000"/>
              </a:spcBef>
              <a:spcAft>
                <a:spcPts val="0"/>
              </a:spcAft>
              <a:buSzPts val="2000"/>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
          <p:cNvSpPr txBox="1"/>
          <p:nvPr>
            <p:ph type="title"/>
          </p:nvPr>
        </p:nvSpPr>
        <p:spPr>
          <a:xfrm>
            <a:off x="1749287" y="392320"/>
            <a:ext cx="9706733" cy="5950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800"/>
              <a:buFont typeface="Algerian"/>
              <a:buNone/>
            </a:pPr>
            <a:r>
              <a:rPr lang="en-US" sz="2800">
                <a:solidFill>
                  <a:schemeClr val="accent1"/>
                </a:solidFill>
                <a:latin typeface="Algerian"/>
                <a:ea typeface="Algerian"/>
                <a:cs typeface="Algerian"/>
                <a:sym typeface="Algerian"/>
              </a:rPr>
              <a:t>OVERVIEW AND MOTIVATION</a:t>
            </a:r>
            <a:endParaRPr/>
          </a:p>
        </p:txBody>
      </p:sp>
      <p:sp>
        <p:nvSpPr>
          <p:cNvPr id="177" name="Google Shape;177;p3"/>
          <p:cNvSpPr txBox="1"/>
          <p:nvPr>
            <p:ph idx="1" type="body"/>
          </p:nvPr>
        </p:nvSpPr>
        <p:spPr>
          <a:xfrm>
            <a:off x="1749288" y="987411"/>
            <a:ext cx="9852508" cy="3187024"/>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SzPts val="1600"/>
              <a:buNone/>
            </a:pPr>
            <a:r>
              <a:rPr lang="en-US" sz="1600">
                <a:solidFill>
                  <a:schemeClr val="dk1"/>
                </a:solidFill>
                <a:latin typeface="Times New Roman"/>
                <a:ea typeface="Times New Roman"/>
                <a:cs typeface="Times New Roman"/>
                <a:sym typeface="Times New Roman"/>
              </a:rPr>
              <a:t>The threat of abuse and harassment online means that many people stop expressing themselves and give up on seeking different opinions. Platforms struggle to effectively facilitate conversations, leading many communities to limit or completely shut down user comments.</a:t>
            </a:r>
            <a:endParaRPr/>
          </a:p>
          <a:p>
            <a:pPr indent="0" lvl="0" marL="0" rtl="0" algn="just">
              <a:spcBef>
                <a:spcPts val="0"/>
              </a:spcBef>
              <a:spcAft>
                <a:spcPts val="0"/>
              </a:spcAft>
              <a:buSzPts val="1600"/>
              <a:buNone/>
            </a:pPr>
            <a:r>
              <a:t/>
            </a:r>
            <a:endParaRPr sz="1600">
              <a:solidFill>
                <a:schemeClr val="dk1"/>
              </a:solidFill>
              <a:latin typeface="Times New Roman"/>
              <a:ea typeface="Times New Roman"/>
              <a:cs typeface="Times New Roman"/>
              <a:sym typeface="Times New Roman"/>
            </a:endParaRPr>
          </a:p>
          <a:p>
            <a:pPr indent="0" lvl="0" marL="0" rtl="0" algn="just">
              <a:spcBef>
                <a:spcPts val="0"/>
              </a:spcBef>
              <a:spcAft>
                <a:spcPts val="0"/>
              </a:spcAft>
              <a:buSzPts val="1600"/>
              <a:buNone/>
            </a:pPr>
            <a:r>
              <a:rPr lang="en-US" sz="1600">
                <a:solidFill>
                  <a:schemeClr val="dk1"/>
                </a:solidFill>
                <a:latin typeface="Times New Roman"/>
                <a:ea typeface="Times New Roman"/>
                <a:cs typeface="Times New Roman"/>
                <a:sym typeface="Times New Roman"/>
              </a:rPr>
              <a:t>The background for the problem originates from the multitude of online forums, where-in people participate actively and make comments. As the comments sometimes may be abusive, insulting or even hate-based, it becomes the responsibility of the hosting organizations to ensure that these conversations are not of negative type. </a:t>
            </a:r>
            <a:endParaRPr/>
          </a:p>
          <a:p>
            <a:pPr indent="0" lvl="0" marL="0" rtl="0" algn="just">
              <a:spcBef>
                <a:spcPts val="0"/>
              </a:spcBef>
              <a:spcAft>
                <a:spcPts val="0"/>
              </a:spcAft>
              <a:buSzPts val="1600"/>
              <a:buNone/>
            </a:pPr>
            <a:r>
              <a:t/>
            </a:r>
            <a:endParaRPr sz="1600">
              <a:solidFill>
                <a:schemeClr val="dk1"/>
              </a:solidFill>
              <a:latin typeface="Times New Roman"/>
              <a:ea typeface="Times New Roman"/>
              <a:cs typeface="Times New Roman"/>
              <a:sym typeface="Times New Roman"/>
            </a:endParaRPr>
          </a:p>
          <a:p>
            <a:pPr indent="0" lvl="0" marL="0" rtl="0" algn="just">
              <a:spcBef>
                <a:spcPts val="0"/>
              </a:spcBef>
              <a:spcAft>
                <a:spcPts val="0"/>
              </a:spcAft>
              <a:buSzPts val="1600"/>
              <a:buNone/>
            </a:pPr>
            <a:r>
              <a:rPr lang="en-US" sz="1600">
                <a:solidFill>
                  <a:schemeClr val="dk1"/>
                </a:solidFill>
                <a:latin typeface="Times New Roman"/>
                <a:ea typeface="Times New Roman"/>
                <a:cs typeface="Times New Roman"/>
                <a:sym typeface="Times New Roman"/>
              </a:rPr>
              <a:t>The task was thus to build a model which could make prediction to classify the comments into various categories.</a:t>
            </a:r>
            <a:endParaRPr/>
          </a:p>
          <a:p>
            <a:pPr indent="0" lvl="0" marL="0" rtl="0" algn="just">
              <a:spcBef>
                <a:spcPts val="0"/>
              </a:spcBef>
              <a:spcAft>
                <a:spcPts val="0"/>
              </a:spcAft>
              <a:buSzPts val="1800"/>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SzPts val="1600"/>
              <a:buNone/>
            </a:pPr>
            <a:r>
              <a:rPr lang="en-US" sz="1600">
                <a:solidFill>
                  <a:schemeClr val="dk1"/>
                </a:solidFill>
                <a:latin typeface="Times New Roman"/>
                <a:ea typeface="Times New Roman"/>
                <a:cs typeface="Times New Roman"/>
                <a:sym typeface="Times New Roman"/>
              </a:rPr>
              <a:t>Understanding the problems:</a:t>
            </a:r>
            <a:endParaRPr/>
          </a:p>
          <a:p>
            <a:pPr indent="0" lvl="0" marL="0" rtl="0" algn="just">
              <a:spcBef>
                <a:spcPts val="0"/>
              </a:spcBef>
              <a:spcAft>
                <a:spcPts val="0"/>
              </a:spcAft>
              <a:buSzPts val="1800"/>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SzPts val="1800"/>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SzPts val="1800"/>
              <a:buNone/>
            </a:pPr>
            <a:r>
              <a:t/>
            </a:r>
            <a:endParaRPr sz="1800">
              <a:solidFill>
                <a:schemeClr val="dk1"/>
              </a:solidFill>
              <a:latin typeface="Times New Roman"/>
              <a:ea typeface="Times New Roman"/>
              <a:cs typeface="Times New Roman"/>
              <a:sym typeface="Times New Roman"/>
            </a:endParaRPr>
          </a:p>
          <a:p>
            <a:pPr indent="-228600" lvl="0" marL="342900" rtl="0" algn="just">
              <a:spcBef>
                <a:spcPts val="1000"/>
              </a:spcBef>
              <a:spcAft>
                <a:spcPts val="0"/>
              </a:spcAft>
              <a:buSzPts val="1800"/>
              <a:buNone/>
            </a:pPr>
            <a:r>
              <a:t/>
            </a:r>
            <a:endParaRPr>
              <a:solidFill>
                <a:schemeClr val="dk1"/>
              </a:solidFill>
            </a:endParaRPr>
          </a:p>
        </p:txBody>
      </p:sp>
      <p:grpSp>
        <p:nvGrpSpPr>
          <p:cNvPr id="178" name="Google Shape;178;p3"/>
          <p:cNvGrpSpPr/>
          <p:nvPr/>
        </p:nvGrpSpPr>
        <p:grpSpPr>
          <a:xfrm>
            <a:off x="-1794322" y="3117410"/>
            <a:ext cx="13296252" cy="4294158"/>
            <a:chOff x="-3602139" y="-553567"/>
            <a:chExt cx="13296252" cy="4294158"/>
          </a:xfrm>
        </p:grpSpPr>
        <p:sp>
          <p:nvSpPr>
            <p:cNvPr id="179" name="Google Shape;179;p3"/>
            <p:cNvSpPr/>
            <p:nvPr/>
          </p:nvSpPr>
          <p:spPr>
            <a:xfrm>
              <a:off x="-3602139" y="-553567"/>
              <a:ext cx="4294158" cy="4294158"/>
            </a:xfrm>
            <a:prstGeom prst="blockArc">
              <a:avLst>
                <a:gd fmla="val 18900000" name="adj1"/>
                <a:gd fmla="val 2700000" name="adj2"/>
                <a:gd fmla="val 503" name="adj3"/>
              </a:avLst>
            </a:prstGeom>
            <a:noFill/>
            <a:ln cap="rnd" cmpd="sng" w="15875">
              <a:solidFill>
                <a:srgbClr val="DD7C1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445004" y="318702"/>
              <a:ext cx="9249109" cy="637404"/>
            </a:xfrm>
            <a:prstGeom prst="rect">
              <a:avLst/>
            </a:prstGeom>
            <a:solidFill>
              <a:srgbClr val="DD7C16"/>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txBox="1"/>
            <p:nvPr/>
          </p:nvSpPr>
          <p:spPr>
            <a:xfrm>
              <a:off x="445004" y="318702"/>
              <a:ext cx="9249109" cy="637404"/>
            </a:xfrm>
            <a:prstGeom prst="rect">
              <a:avLst/>
            </a:prstGeom>
            <a:noFill/>
            <a:ln>
              <a:noFill/>
            </a:ln>
          </p:spPr>
          <p:txBody>
            <a:bodyPr anchorCtr="0" anchor="ctr" bIns="35550" lIns="505925" spcFirstLastPara="1" rIns="35550" wrap="square" tIns="35550">
              <a:noAutofit/>
            </a:bodyPr>
            <a:lstStyle/>
            <a:p>
              <a:pPr indent="0" lvl="0" marL="0" marR="0" rtl="0" algn="l">
                <a:lnSpc>
                  <a:spcPct val="90000"/>
                </a:lnSpc>
                <a:spcBef>
                  <a:spcPts val="0"/>
                </a:spcBef>
                <a:spcAft>
                  <a:spcPts val="0"/>
                </a:spcAft>
                <a:buClr>
                  <a:srgbClr val="F3F3F3"/>
                </a:buClr>
                <a:buSzPts val="1400"/>
                <a:buFont typeface="Times New Roman"/>
                <a:buNone/>
              </a:pPr>
              <a:r>
                <a:rPr b="0" i="0" lang="en-US" sz="1400" u="none" cap="none" strike="noStrike">
                  <a:solidFill>
                    <a:srgbClr val="F3F3F3"/>
                  </a:solidFill>
                  <a:latin typeface="Times New Roman"/>
                  <a:ea typeface="Times New Roman"/>
                  <a:cs typeface="Times New Roman"/>
                  <a:sym typeface="Times New Roman"/>
                </a:rPr>
                <a:t>Given a group of sentences or paragraphs, used as a comment by a user in an online platform, classify it to belong to one or more of the following categories — </a:t>
              </a:r>
              <a:r>
                <a:rPr b="1" i="1" lang="en-US" sz="1400" u="none" cap="none" strike="noStrike">
                  <a:solidFill>
                    <a:srgbClr val="000000"/>
                  </a:solidFill>
                  <a:latin typeface="Times New Roman"/>
                  <a:ea typeface="Times New Roman"/>
                  <a:cs typeface="Times New Roman"/>
                  <a:sym typeface="Times New Roman"/>
                </a:rPr>
                <a:t>toxic,</a:t>
              </a:r>
              <a:r>
                <a:rPr b="1" i="1" lang="en-US" sz="1400" u="none" cap="none" strike="noStrike">
                  <a:solidFill>
                    <a:srgbClr val="F3F3F3"/>
                  </a:solidFill>
                  <a:latin typeface="Times New Roman"/>
                  <a:ea typeface="Times New Roman"/>
                  <a:cs typeface="Times New Roman"/>
                  <a:sym typeface="Times New Roman"/>
                </a:rPr>
                <a:t> </a:t>
              </a:r>
              <a:r>
                <a:rPr b="1" i="1" lang="en-US" sz="1400" u="none" cap="none" strike="noStrike">
                  <a:solidFill>
                    <a:srgbClr val="000000"/>
                  </a:solidFill>
                  <a:latin typeface="Times New Roman"/>
                  <a:ea typeface="Times New Roman"/>
                  <a:cs typeface="Times New Roman"/>
                  <a:sym typeface="Times New Roman"/>
                </a:rPr>
                <a:t>severe-toxic, obscene, threat, insult or identity-hate</a:t>
              </a:r>
              <a:r>
                <a:rPr b="0" i="0" lang="en-US" sz="1400" u="none" cap="none" strike="noStrike">
                  <a:solidFill>
                    <a:srgbClr val="F3F3F3"/>
                  </a:solidFill>
                  <a:latin typeface="Times New Roman"/>
                  <a:ea typeface="Times New Roman"/>
                  <a:cs typeface="Times New Roman"/>
                  <a:sym typeface="Times New Roman"/>
                </a:rPr>
                <a:t> with either approximate probabilities or discrete values (0/1).</a:t>
              </a:r>
              <a:endParaRPr b="0" i="0" sz="1400" u="none" cap="none" strike="noStrike">
                <a:solidFill>
                  <a:schemeClr val="lt1"/>
                </a:solidFill>
                <a:latin typeface="Century Gothic"/>
                <a:ea typeface="Century Gothic"/>
                <a:cs typeface="Century Gothic"/>
                <a:sym typeface="Century Gothic"/>
              </a:endParaRPr>
            </a:p>
          </p:txBody>
        </p:sp>
        <p:sp>
          <p:nvSpPr>
            <p:cNvPr id="182" name="Google Shape;182;p3"/>
            <p:cNvSpPr/>
            <p:nvPr/>
          </p:nvSpPr>
          <p:spPr>
            <a:xfrm>
              <a:off x="46626" y="239026"/>
              <a:ext cx="796755" cy="796755"/>
            </a:xfrm>
            <a:prstGeom prst="ellipse">
              <a:avLst/>
            </a:prstGeom>
            <a:solidFill>
              <a:schemeClr val="lt1"/>
            </a:solidFill>
            <a:ln cap="rnd" cmpd="sng" w="15875">
              <a:solidFill>
                <a:srgbClr val="DD7C1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676700" y="1274809"/>
              <a:ext cx="9017412" cy="637404"/>
            </a:xfrm>
            <a:prstGeom prst="rect">
              <a:avLst/>
            </a:prstGeom>
            <a:solidFill>
              <a:srgbClr val="9F834F"/>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txBox="1"/>
            <p:nvPr/>
          </p:nvSpPr>
          <p:spPr>
            <a:xfrm>
              <a:off x="676700" y="1274809"/>
              <a:ext cx="9017412" cy="637404"/>
            </a:xfrm>
            <a:prstGeom prst="rect">
              <a:avLst/>
            </a:prstGeom>
            <a:noFill/>
            <a:ln>
              <a:noFill/>
            </a:ln>
          </p:spPr>
          <p:txBody>
            <a:bodyPr anchorCtr="0" anchor="ctr" bIns="35550" lIns="505925" spcFirstLastPara="1" rIns="35550" wrap="square" tIns="35550">
              <a:noAutofit/>
            </a:bodyPr>
            <a:lstStyle/>
            <a:p>
              <a:pPr indent="0" lvl="0" marL="0" marR="0" rtl="0" algn="l">
                <a:lnSpc>
                  <a:spcPct val="90000"/>
                </a:lnSpc>
                <a:spcBef>
                  <a:spcPts val="0"/>
                </a:spcBef>
                <a:spcAft>
                  <a:spcPts val="0"/>
                </a:spcAft>
                <a:buClr>
                  <a:srgbClr val="F3F3F3"/>
                </a:buClr>
                <a:buSzPts val="1400"/>
                <a:buFont typeface="Times New Roman"/>
                <a:buNone/>
              </a:pPr>
              <a:r>
                <a:rPr b="0" i="0" lang="en-US" sz="1400" u="none" cap="none" strike="noStrike">
                  <a:solidFill>
                    <a:srgbClr val="F3F3F3"/>
                  </a:solidFill>
                  <a:latin typeface="Times New Roman"/>
                  <a:ea typeface="Times New Roman"/>
                  <a:cs typeface="Times New Roman"/>
                  <a:sym typeface="Times New Roman"/>
                </a:rPr>
                <a:t>Task was to figure out whether the data belongs to zero, one, or more than one categories out of the six listed above, the first step before working on the problem was to distinguish between </a:t>
              </a:r>
              <a:r>
                <a:rPr b="1" i="0" lang="en-US" sz="1400" u="none" cap="none" strike="noStrike">
                  <a:solidFill>
                    <a:srgbClr val="000000"/>
                  </a:solidFill>
                  <a:latin typeface="Times New Roman"/>
                  <a:ea typeface="Times New Roman"/>
                  <a:cs typeface="Times New Roman"/>
                  <a:sym typeface="Times New Roman"/>
                </a:rPr>
                <a:t>multi-label and multi-class classification.</a:t>
              </a:r>
              <a:endParaRPr b="0" i="0" sz="1400" u="none" cap="none" strike="noStrike">
                <a:solidFill>
                  <a:schemeClr val="lt1"/>
                </a:solidFill>
                <a:latin typeface="Century Gothic"/>
                <a:ea typeface="Century Gothic"/>
                <a:cs typeface="Century Gothic"/>
                <a:sym typeface="Century Gothic"/>
              </a:endParaRPr>
            </a:p>
          </p:txBody>
        </p:sp>
        <p:sp>
          <p:nvSpPr>
            <p:cNvPr id="185" name="Google Shape;185;p3"/>
            <p:cNvSpPr/>
            <p:nvPr/>
          </p:nvSpPr>
          <p:spPr>
            <a:xfrm>
              <a:off x="278322" y="1195133"/>
              <a:ext cx="796755" cy="796755"/>
            </a:xfrm>
            <a:prstGeom prst="ellipse">
              <a:avLst/>
            </a:prstGeom>
            <a:solidFill>
              <a:schemeClr val="lt1"/>
            </a:solidFill>
            <a:ln cap="rnd" cmpd="sng" w="15875">
              <a:solidFill>
                <a:srgbClr val="9F83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445004" y="2230916"/>
              <a:ext cx="9249109" cy="637404"/>
            </a:xfrm>
            <a:prstGeom prst="rect">
              <a:avLst/>
            </a:prstGeom>
            <a:solidFill>
              <a:srgbClr val="708553"/>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txBox="1"/>
            <p:nvPr/>
          </p:nvSpPr>
          <p:spPr>
            <a:xfrm>
              <a:off x="445004" y="2230916"/>
              <a:ext cx="9249109" cy="637404"/>
            </a:xfrm>
            <a:prstGeom prst="rect">
              <a:avLst/>
            </a:prstGeom>
            <a:noFill/>
            <a:ln>
              <a:noFill/>
            </a:ln>
          </p:spPr>
          <p:txBody>
            <a:bodyPr anchorCtr="0" anchor="ctr" bIns="35550" lIns="505925" spcFirstLastPara="1" rIns="35550" wrap="square" tIns="35550">
              <a:noAutofit/>
            </a:bodyPr>
            <a:lstStyle/>
            <a:p>
              <a:pPr indent="0" lvl="0" marL="0" marR="0" rtl="0" algn="l">
                <a:lnSpc>
                  <a:spcPct val="90000"/>
                </a:lnSpc>
                <a:spcBef>
                  <a:spcPts val="0"/>
                </a:spcBef>
                <a:spcAft>
                  <a:spcPts val="0"/>
                </a:spcAft>
                <a:buClr>
                  <a:srgbClr val="F3F3F3"/>
                </a:buClr>
                <a:buSzPts val="1400"/>
                <a:buFont typeface="Times New Roman"/>
                <a:buNone/>
              </a:pPr>
              <a:r>
                <a:rPr b="0" i="0" lang="en-US" sz="1400" u="none" cap="none" strike="noStrike">
                  <a:solidFill>
                    <a:srgbClr val="F3F3F3"/>
                  </a:solidFill>
                  <a:latin typeface="Times New Roman"/>
                  <a:ea typeface="Times New Roman"/>
                  <a:cs typeface="Times New Roman"/>
                  <a:sym typeface="Times New Roman"/>
                </a:rPr>
                <a:t>We have a multi-label classification problem to solve. The next step was to gain some useful insights from data which would aid further problem solving.</a:t>
              </a:r>
              <a:endParaRPr b="0" i="0" sz="1400" u="none" cap="none" strike="noStrike">
                <a:solidFill>
                  <a:schemeClr val="lt1"/>
                </a:solidFill>
                <a:latin typeface="Century Gothic"/>
                <a:ea typeface="Century Gothic"/>
                <a:cs typeface="Century Gothic"/>
                <a:sym typeface="Century Gothic"/>
              </a:endParaRPr>
            </a:p>
          </p:txBody>
        </p:sp>
        <p:sp>
          <p:nvSpPr>
            <p:cNvPr id="188" name="Google Shape;188;p3"/>
            <p:cNvSpPr/>
            <p:nvPr/>
          </p:nvSpPr>
          <p:spPr>
            <a:xfrm>
              <a:off x="46626" y="2151240"/>
              <a:ext cx="796755" cy="796755"/>
            </a:xfrm>
            <a:prstGeom prst="ellipse">
              <a:avLst/>
            </a:prstGeom>
            <a:solidFill>
              <a:schemeClr val="lt1"/>
            </a:solidFill>
            <a:ln cap="rnd" cmpd="sng" w="15875">
              <a:solidFill>
                <a:srgbClr val="7085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4"/>
          <p:cNvSpPr txBox="1"/>
          <p:nvPr>
            <p:ph type="title"/>
          </p:nvPr>
        </p:nvSpPr>
        <p:spPr>
          <a:xfrm>
            <a:off x="1890559" y="483581"/>
            <a:ext cx="9614053" cy="53683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800"/>
              <a:buFont typeface="Algerian"/>
              <a:buNone/>
            </a:pPr>
            <a:r>
              <a:rPr lang="en-US" sz="2800">
                <a:solidFill>
                  <a:schemeClr val="accent1"/>
                </a:solidFill>
                <a:latin typeface="Algerian"/>
                <a:ea typeface="Algerian"/>
                <a:cs typeface="Algerian"/>
                <a:sym typeface="Algerian"/>
              </a:rPr>
              <a:t>DATASET DESCRIPTION AND FEATURE ENGINEERING</a:t>
            </a:r>
            <a:endParaRPr/>
          </a:p>
        </p:txBody>
      </p:sp>
      <p:sp>
        <p:nvSpPr>
          <p:cNvPr id="194" name="Google Shape;194;p4"/>
          <p:cNvSpPr txBox="1"/>
          <p:nvPr>
            <p:ph idx="1" type="body"/>
          </p:nvPr>
        </p:nvSpPr>
        <p:spPr>
          <a:xfrm>
            <a:off x="1912966" y="1020417"/>
            <a:ext cx="6570043" cy="455874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sz="1600">
                <a:solidFill>
                  <a:schemeClr val="dk1"/>
                </a:solidFill>
                <a:latin typeface="Times New Roman"/>
                <a:ea typeface="Times New Roman"/>
                <a:cs typeface="Times New Roman"/>
                <a:sym typeface="Times New Roman"/>
              </a:rPr>
              <a:t>Train dataset -159,571 comments and test dataset – 153,164 comments</a:t>
            </a:r>
            <a:endParaRPr/>
          </a:p>
          <a:p>
            <a:pPr indent="-342900" lvl="0" marL="342900" rtl="0" algn="l">
              <a:spcBef>
                <a:spcPts val="1000"/>
              </a:spcBef>
              <a:spcAft>
                <a:spcPts val="0"/>
              </a:spcAft>
              <a:buSzPts val="1600"/>
              <a:buChar char="🠶"/>
            </a:pPr>
            <a:r>
              <a:rPr lang="en-US" sz="1600">
                <a:solidFill>
                  <a:schemeClr val="dk1"/>
                </a:solidFill>
                <a:latin typeface="Times New Roman"/>
                <a:ea typeface="Times New Roman"/>
                <a:cs typeface="Times New Roman"/>
                <a:sym typeface="Times New Roman"/>
              </a:rPr>
              <a:t>The dataset contains comments and six toxic labels i.e. output labels namely - toxic, severe-toxic, obscene, threat, insult, identity-hate. </a:t>
            </a:r>
            <a:endParaRPr/>
          </a:p>
          <a:p>
            <a:pPr indent="-342900" lvl="0" marL="342900" rtl="0" algn="l">
              <a:spcBef>
                <a:spcPts val="1000"/>
              </a:spcBef>
              <a:spcAft>
                <a:spcPts val="0"/>
              </a:spcAft>
              <a:buSzPts val="1600"/>
              <a:buChar char="🠶"/>
            </a:pPr>
            <a:r>
              <a:rPr lang="en-US" sz="1600">
                <a:solidFill>
                  <a:schemeClr val="dk1"/>
                </a:solidFill>
                <a:latin typeface="Times New Roman"/>
                <a:ea typeface="Times New Roman"/>
                <a:cs typeface="Times New Roman"/>
                <a:sym typeface="Times New Roman"/>
              </a:rPr>
              <a:t>Out of total 159571 comments 16225 are Toxic and 143346 are Nontoxic.</a:t>
            </a:r>
            <a:endParaRPr/>
          </a:p>
          <a:p>
            <a:pPr indent="-342900" lvl="0" marL="342900" rtl="0" algn="l">
              <a:spcBef>
                <a:spcPts val="1000"/>
              </a:spcBef>
              <a:spcAft>
                <a:spcPts val="0"/>
              </a:spcAft>
              <a:buSzPts val="1600"/>
              <a:buChar char="🠶"/>
            </a:pPr>
            <a:r>
              <a:rPr lang="en-US" sz="1600">
                <a:solidFill>
                  <a:schemeClr val="dk1"/>
                </a:solidFill>
                <a:latin typeface="Times New Roman"/>
                <a:ea typeface="Times New Roman"/>
                <a:cs typeface="Times New Roman"/>
                <a:sym typeface="Times New Roman"/>
              </a:rPr>
              <a:t>People tend to use CAPITAL LETTERS while being toxic.</a:t>
            </a:r>
            <a:endParaRPr/>
          </a:p>
          <a:p>
            <a:pPr indent="-342900" lvl="0" marL="342900" rtl="0" algn="l">
              <a:spcBef>
                <a:spcPts val="1000"/>
              </a:spcBef>
              <a:spcAft>
                <a:spcPts val="0"/>
              </a:spcAft>
              <a:buSzPts val="1600"/>
              <a:buChar char="🠶"/>
            </a:pPr>
            <a:r>
              <a:rPr lang="en-US" sz="1600">
                <a:solidFill>
                  <a:schemeClr val="dk1"/>
                </a:solidFill>
                <a:latin typeface="Times New Roman"/>
                <a:ea typeface="Times New Roman"/>
                <a:cs typeface="Times New Roman"/>
                <a:sym typeface="Times New Roman"/>
              </a:rPr>
              <a:t>Individuals don’t tend to follow grammar rules or unique words while spewing toxicity.</a:t>
            </a:r>
            <a:endParaRPr/>
          </a:p>
          <a:p>
            <a:pPr indent="-342900" lvl="0" marL="342900" rtl="0" algn="l">
              <a:spcBef>
                <a:spcPts val="1000"/>
              </a:spcBef>
              <a:spcAft>
                <a:spcPts val="0"/>
              </a:spcAft>
              <a:buSzPts val="1600"/>
              <a:buChar char="🠶"/>
            </a:pPr>
            <a:r>
              <a:rPr lang="en-US" sz="1600">
                <a:solidFill>
                  <a:schemeClr val="dk1"/>
                </a:solidFill>
                <a:latin typeface="Times New Roman"/>
                <a:ea typeface="Times New Roman"/>
                <a:cs typeface="Times New Roman"/>
                <a:sym typeface="Times New Roman"/>
              </a:rPr>
              <a:t>There is a significant usage of !!! when someone is trying to show “not nice” emotions</a:t>
            </a:r>
            <a:endParaRPr/>
          </a:p>
          <a:p>
            <a:pPr indent="-241300" lvl="0" marL="342900" rtl="0" algn="l">
              <a:spcBef>
                <a:spcPts val="1000"/>
              </a:spcBef>
              <a:spcAft>
                <a:spcPts val="0"/>
              </a:spcAft>
              <a:buSzPts val="1600"/>
              <a:buNone/>
            </a:pPr>
            <a:r>
              <a:t/>
            </a:r>
            <a:endParaRPr sz="1600">
              <a:solidFill>
                <a:schemeClr val="dk1"/>
              </a:solidFill>
              <a:latin typeface="Times New Roman"/>
              <a:ea typeface="Times New Roman"/>
              <a:cs typeface="Times New Roman"/>
              <a:sym typeface="Times New Roman"/>
            </a:endParaRPr>
          </a:p>
          <a:p>
            <a:pPr indent="-266700" lvl="0" marL="342900" rtl="0" algn="l">
              <a:spcBef>
                <a:spcPts val="1000"/>
              </a:spcBef>
              <a:spcAft>
                <a:spcPts val="0"/>
              </a:spcAft>
              <a:buSzPts val="1200"/>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1200"/>
              <a:buNone/>
            </a:pPr>
            <a:r>
              <a:t/>
            </a:r>
            <a:endParaRPr sz="1200">
              <a:solidFill>
                <a:schemeClr val="dk1"/>
              </a:solidFill>
              <a:latin typeface="Times New Roman"/>
              <a:ea typeface="Times New Roman"/>
              <a:cs typeface="Times New Roman"/>
              <a:sym typeface="Times New Roman"/>
            </a:endParaRPr>
          </a:p>
          <a:p>
            <a:pPr indent="-266700" lvl="0" marL="342900" rtl="0" algn="l">
              <a:spcBef>
                <a:spcPts val="1000"/>
              </a:spcBef>
              <a:spcAft>
                <a:spcPts val="0"/>
              </a:spcAft>
              <a:buSzPts val="1200"/>
              <a:buNone/>
            </a:pPr>
            <a:r>
              <a:t/>
            </a:r>
            <a:endParaRPr sz="1200">
              <a:solidFill>
                <a:schemeClr val="dk1"/>
              </a:solidFill>
            </a:endParaRPr>
          </a:p>
        </p:txBody>
      </p:sp>
      <p:pic>
        <p:nvPicPr>
          <p:cNvPr id="195" name="Google Shape;195;p4"/>
          <p:cNvPicPr preferRelativeResize="0"/>
          <p:nvPr/>
        </p:nvPicPr>
        <p:blipFill rotWithShape="1">
          <a:blip r:embed="rId3">
            <a:alphaModFix/>
          </a:blip>
          <a:srcRect b="0" l="0" r="0" t="0"/>
          <a:stretch/>
        </p:blipFill>
        <p:spPr>
          <a:xfrm>
            <a:off x="5141379" y="4212243"/>
            <a:ext cx="3341630" cy="2162175"/>
          </a:xfrm>
          <a:prstGeom prst="rect">
            <a:avLst/>
          </a:prstGeom>
          <a:noFill/>
          <a:ln>
            <a:noFill/>
          </a:ln>
        </p:spPr>
      </p:pic>
      <p:pic>
        <p:nvPicPr>
          <p:cNvPr id="196" name="Google Shape;196;p4"/>
          <p:cNvPicPr preferRelativeResize="0"/>
          <p:nvPr/>
        </p:nvPicPr>
        <p:blipFill rotWithShape="1">
          <a:blip r:embed="rId4">
            <a:alphaModFix/>
          </a:blip>
          <a:srcRect b="0" l="0" r="0" t="0"/>
          <a:stretch/>
        </p:blipFill>
        <p:spPr>
          <a:xfrm>
            <a:off x="8505416" y="1137615"/>
            <a:ext cx="3076575" cy="2626002"/>
          </a:xfrm>
          <a:prstGeom prst="rect">
            <a:avLst/>
          </a:prstGeom>
          <a:noFill/>
          <a:ln>
            <a:noFill/>
          </a:ln>
        </p:spPr>
      </p:pic>
      <p:pic>
        <p:nvPicPr>
          <p:cNvPr id="197" name="Google Shape;197;p4"/>
          <p:cNvPicPr preferRelativeResize="0"/>
          <p:nvPr/>
        </p:nvPicPr>
        <p:blipFill rotWithShape="1">
          <a:blip r:embed="rId5">
            <a:alphaModFix/>
          </a:blip>
          <a:srcRect b="0" l="0" r="0" t="0"/>
          <a:stretch/>
        </p:blipFill>
        <p:spPr>
          <a:xfrm>
            <a:off x="1912966" y="4212243"/>
            <a:ext cx="3021603" cy="1945006"/>
          </a:xfrm>
          <a:prstGeom prst="rect">
            <a:avLst/>
          </a:prstGeom>
          <a:noFill/>
          <a:ln>
            <a:noFill/>
          </a:ln>
        </p:spPr>
      </p:pic>
      <p:pic>
        <p:nvPicPr>
          <p:cNvPr id="198" name="Google Shape;198;p4"/>
          <p:cNvPicPr preferRelativeResize="0"/>
          <p:nvPr/>
        </p:nvPicPr>
        <p:blipFill rotWithShape="1">
          <a:blip r:embed="rId6">
            <a:alphaModFix/>
          </a:blip>
          <a:srcRect b="0" l="0" r="0" t="0"/>
          <a:stretch/>
        </p:blipFill>
        <p:spPr>
          <a:xfrm>
            <a:off x="8564660" y="4212245"/>
            <a:ext cx="3048000" cy="194500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5"/>
          <p:cNvSpPr txBox="1"/>
          <p:nvPr>
            <p:ph type="title"/>
          </p:nvPr>
        </p:nvSpPr>
        <p:spPr>
          <a:xfrm>
            <a:off x="1696279" y="359067"/>
            <a:ext cx="9596299" cy="56858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800"/>
              <a:buFont typeface="Algerian"/>
              <a:buNone/>
            </a:pPr>
            <a:r>
              <a:rPr lang="en-US" sz="2800">
                <a:solidFill>
                  <a:schemeClr val="accent1"/>
                </a:solidFill>
                <a:latin typeface="Algerian"/>
                <a:ea typeface="Algerian"/>
                <a:cs typeface="Algerian"/>
                <a:sym typeface="Algerian"/>
              </a:rPr>
              <a:t>TOPIC MODELING USING LDA</a:t>
            </a:r>
            <a:endParaRPr sz="2800">
              <a:solidFill>
                <a:schemeClr val="accent1"/>
              </a:solidFill>
              <a:latin typeface="Algerian"/>
              <a:ea typeface="Algerian"/>
              <a:cs typeface="Algerian"/>
              <a:sym typeface="Algerian"/>
            </a:endParaRPr>
          </a:p>
        </p:txBody>
      </p:sp>
      <p:sp>
        <p:nvSpPr>
          <p:cNvPr id="204" name="Google Shape;204;p5"/>
          <p:cNvSpPr txBox="1"/>
          <p:nvPr>
            <p:ph idx="1" type="body"/>
          </p:nvPr>
        </p:nvSpPr>
        <p:spPr>
          <a:xfrm>
            <a:off x="1701377" y="887895"/>
            <a:ext cx="9780104" cy="3777622"/>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SzPts val="1600"/>
              <a:buNone/>
            </a:pPr>
            <a:r>
              <a:rPr lang="en-US" sz="1600">
                <a:solidFill>
                  <a:schemeClr val="dk1"/>
                </a:solidFill>
                <a:latin typeface="Times New Roman"/>
                <a:ea typeface="Times New Roman"/>
                <a:cs typeface="Times New Roman"/>
                <a:sym typeface="Times New Roman"/>
              </a:rPr>
              <a:t>Topic modelling is one of the forms of unsupervised Clustering algorithm that segregates large corpus, while it preserves statistical relationships that help in classification. The goal is to uncover latent(hidden) variables that govern document semantics, and these hidden variables represent different abstract topics.</a:t>
            </a:r>
            <a:endParaRPr/>
          </a:p>
          <a:p>
            <a:pPr indent="-285750" lvl="0" marL="431800" rtl="0" algn="just">
              <a:spcBef>
                <a:spcPts val="0"/>
              </a:spcBef>
              <a:spcAft>
                <a:spcPts val="0"/>
              </a:spcAft>
              <a:buClr>
                <a:srgbClr val="F3F3F3"/>
              </a:buClr>
              <a:buSzPts val="1300"/>
              <a:buFont typeface="Arial"/>
              <a:buChar char="•"/>
            </a:pPr>
            <a:r>
              <a:rPr lang="en-US" sz="1600">
                <a:solidFill>
                  <a:schemeClr val="dk1"/>
                </a:solidFill>
                <a:latin typeface="Times New Roman"/>
                <a:ea typeface="Times New Roman"/>
                <a:cs typeface="Times New Roman"/>
                <a:sym typeface="Times New Roman"/>
              </a:rPr>
              <a:t>To discover hidden themes in the collection of data</a:t>
            </a:r>
            <a:endParaRPr/>
          </a:p>
          <a:p>
            <a:pPr indent="-285750" lvl="0" marL="431800" rtl="0" algn="just">
              <a:spcBef>
                <a:spcPts val="0"/>
              </a:spcBef>
              <a:spcAft>
                <a:spcPts val="0"/>
              </a:spcAft>
              <a:buClr>
                <a:srgbClr val="F3F3F3"/>
              </a:buClr>
              <a:buSzPts val="1300"/>
              <a:buFont typeface="Arial"/>
              <a:buChar char="•"/>
            </a:pPr>
            <a:r>
              <a:rPr lang="en-US" sz="1600">
                <a:solidFill>
                  <a:schemeClr val="dk1"/>
                </a:solidFill>
                <a:latin typeface="Times New Roman"/>
                <a:ea typeface="Times New Roman"/>
                <a:cs typeface="Times New Roman"/>
                <a:sym typeface="Times New Roman"/>
              </a:rPr>
              <a:t>Using classification, summarize the documents</a:t>
            </a:r>
            <a:endParaRPr/>
          </a:p>
          <a:p>
            <a:pPr indent="0" lvl="0" marL="0" rtl="0" algn="just">
              <a:spcBef>
                <a:spcPts val="0"/>
              </a:spcBef>
              <a:spcAft>
                <a:spcPts val="0"/>
              </a:spcAft>
              <a:buSzPts val="1600"/>
              <a:buNone/>
            </a:pPr>
            <a:r>
              <a:rPr lang="en-US" sz="1600">
                <a:solidFill>
                  <a:schemeClr val="dk1"/>
                </a:solidFill>
                <a:latin typeface="Times New Roman"/>
                <a:ea typeface="Times New Roman"/>
                <a:cs typeface="Times New Roman"/>
                <a:sym typeface="Times New Roman"/>
              </a:rPr>
              <a:t>One of the most used techniques for topic modelling is Latent Dirichlet Allocation (LDA). With LDA models, the document is represented as a mixture of random latent topics, where every topic has been characterized by their distribution over words.</a:t>
            </a:r>
            <a:endParaRPr/>
          </a:p>
          <a:p>
            <a:pPr indent="0" lvl="0" marL="0" rtl="0" algn="just">
              <a:spcBef>
                <a:spcPts val="0"/>
              </a:spcBef>
              <a:spcAft>
                <a:spcPts val="0"/>
              </a:spcAft>
              <a:buSzPts val="1600"/>
              <a:buNone/>
            </a:pPr>
            <a:r>
              <a:t/>
            </a:r>
            <a:endParaRPr sz="1600">
              <a:solidFill>
                <a:schemeClr val="dk1"/>
              </a:solidFill>
              <a:latin typeface="Times New Roman"/>
              <a:ea typeface="Times New Roman"/>
              <a:cs typeface="Times New Roman"/>
              <a:sym typeface="Times New Roman"/>
            </a:endParaRPr>
          </a:p>
          <a:p>
            <a:pPr indent="0" lvl="0" marL="0" rtl="0" algn="just">
              <a:spcBef>
                <a:spcPts val="0"/>
              </a:spcBef>
              <a:spcAft>
                <a:spcPts val="0"/>
              </a:spcAft>
              <a:buSzPts val="1600"/>
              <a:buNone/>
            </a:pPr>
            <a:r>
              <a:rPr lang="en-US" sz="1600">
                <a:solidFill>
                  <a:schemeClr val="dk1"/>
                </a:solidFill>
                <a:latin typeface="Times New Roman"/>
                <a:ea typeface="Times New Roman"/>
                <a:cs typeface="Times New Roman"/>
                <a:sym typeface="Times New Roman"/>
              </a:rPr>
              <a:t>Comment Distribution using T-SNE and Plotly:</a:t>
            </a:r>
            <a:endParaRPr/>
          </a:p>
          <a:p>
            <a:pPr indent="-342900" lvl="0" marL="342900" rtl="0" algn="just">
              <a:spcBef>
                <a:spcPts val="0"/>
              </a:spcBef>
              <a:spcAft>
                <a:spcPts val="0"/>
              </a:spcAft>
              <a:buSzPts val="1600"/>
              <a:buFont typeface="Noto Sans Symbols"/>
              <a:buChar char="❑"/>
            </a:pPr>
            <a:r>
              <a:rPr lang="en-US" sz="1600">
                <a:solidFill>
                  <a:schemeClr val="dk1"/>
                </a:solidFill>
                <a:latin typeface="Times New Roman"/>
                <a:ea typeface="Times New Roman"/>
                <a:cs typeface="Times New Roman"/>
                <a:sym typeface="Times New Roman"/>
              </a:rPr>
              <a:t>This is the distribution of comments from the dataset via Plotly and t-SNE. </a:t>
            </a:r>
            <a:endParaRPr/>
          </a:p>
          <a:p>
            <a:pPr indent="-342900" lvl="0" marL="342900" rtl="0" algn="just">
              <a:spcBef>
                <a:spcPts val="0"/>
              </a:spcBef>
              <a:spcAft>
                <a:spcPts val="0"/>
              </a:spcAft>
              <a:buSzPts val="1600"/>
              <a:buFont typeface="Noto Sans Symbols"/>
              <a:buChar char="❑"/>
            </a:pPr>
            <a:r>
              <a:rPr lang="en-US" sz="1600">
                <a:solidFill>
                  <a:schemeClr val="dk1"/>
                </a:solidFill>
                <a:latin typeface="Times New Roman"/>
                <a:ea typeface="Times New Roman"/>
                <a:cs typeface="Times New Roman"/>
                <a:sym typeface="Times New Roman"/>
              </a:rPr>
              <a:t>The darker the color the more labels a comment checks. </a:t>
            </a:r>
            <a:endParaRPr/>
          </a:p>
          <a:p>
            <a:pPr indent="-342900" lvl="0" marL="342900" rtl="0" algn="just">
              <a:spcBef>
                <a:spcPts val="0"/>
              </a:spcBef>
              <a:spcAft>
                <a:spcPts val="0"/>
              </a:spcAft>
              <a:buSzPts val="1600"/>
              <a:buFont typeface="Noto Sans Symbols"/>
              <a:buChar char="❑"/>
            </a:pPr>
            <a:r>
              <a:rPr lang="en-US" sz="1600">
                <a:solidFill>
                  <a:schemeClr val="dk1"/>
                </a:solidFill>
                <a:latin typeface="Times New Roman"/>
                <a:ea typeface="Times New Roman"/>
                <a:cs typeface="Times New Roman"/>
                <a:sym typeface="Times New Roman"/>
              </a:rPr>
              <a:t>t-SNE is basically an unsupervised, non-linear technique used for visualizing high dimensional data</a:t>
            </a:r>
            <a:endParaRPr/>
          </a:p>
          <a:p>
            <a:pPr indent="-228600" lvl="0" marL="342900" rtl="0" algn="just">
              <a:spcBef>
                <a:spcPts val="1000"/>
              </a:spcBef>
              <a:spcAft>
                <a:spcPts val="0"/>
              </a:spcAft>
              <a:buSzPts val="1800"/>
              <a:buNone/>
            </a:pPr>
            <a:r>
              <a:t/>
            </a:r>
            <a:endParaRPr>
              <a:solidFill>
                <a:schemeClr val="dk1"/>
              </a:solidFill>
            </a:endParaRPr>
          </a:p>
        </p:txBody>
      </p:sp>
      <p:pic>
        <p:nvPicPr>
          <p:cNvPr id="205" name="Google Shape;205;p5"/>
          <p:cNvPicPr preferRelativeResize="0"/>
          <p:nvPr/>
        </p:nvPicPr>
        <p:blipFill rotWithShape="1">
          <a:blip r:embed="rId3">
            <a:alphaModFix/>
          </a:blip>
          <a:srcRect b="0" l="0" r="0" t="0"/>
          <a:stretch/>
        </p:blipFill>
        <p:spPr>
          <a:xfrm>
            <a:off x="2125447" y="4161183"/>
            <a:ext cx="8365176" cy="25179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6"/>
          <p:cNvSpPr txBox="1"/>
          <p:nvPr>
            <p:ph type="title"/>
          </p:nvPr>
        </p:nvSpPr>
        <p:spPr>
          <a:xfrm>
            <a:off x="1774370" y="466620"/>
            <a:ext cx="10088153" cy="70110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790"/>
              <a:buFont typeface="Algerian"/>
              <a:buNone/>
            </a:pPr>
            <a:r>
              <a:rPr lang="en-US" sz="2790">
                <a:solidFill>
                  <a:schemeClr val="accent1"/>
                </a:solidFill>
                <a:latin typeface="Algerian"/>
                <a:ea typeface="Algerian"/>
                <a:cs typeface="Algerian"/>
                <a:sym typeface="Algerian"/>
              </a:rPr>
              <a:t>Sentiment Analysis</a:t>
            </a:r>
            <a:br>
              <a:rPr lang="en-US" sz="3240"/>
            </a:br>
            <a:r>
              <a:rPr lang="en-US" sz="1800">
                <a:latin typeface="Times New Roman"/>
                <a:ea typeface="Times New Roman"/>
                <a:cs typeface="Times New Roman"/>
                <a:sym typeface="Times New Roman"/>
              </a:rPr>
              <a:t>Below is the data mining process we have used in our sentiment analysis as our initial step: </a:t>
            </a:r>
            <a:endParaRPr/>
          </a:p>
        </p:txBody>
      </p:sp>
      <p:cxnSp>
        <p:nvCxnSpPr>
          <p:cNvPr id="211" name="Google Shape;211;p6"/>
          <p:cNvCxnSpPr/>
          <p:nvPr/>
        </p:nvCxnSpPr>
        <p:spPr>
          <a:xfrm rot="10800000">
            <a:off x="1073877" y="3166376"/>
            <a:ext cx="0" cy="2510157"/>
          </a:xfrm>
          <a:prstGeom prst="straightConnector1">
            <a:avLst/>
          </a:prstGeom>
          <a:noFill/>
          <a:ln cap="flat" cmpd="sng" w="25400">
            <a:solidFill>
              <a:schemeClr val="accent1"/>
            </a:solidFill>
            <a:prstDash val="solid"/>
            <a:round/>
            <a:headEnd len="sm" w="sm" type="none"/>
            <a:tailEnd len="lg" w="lg" type="oval"/>
          </a:ln>
        </p:spPr>
      </p:cxnSp>
      <p:cxnSp>
        <p:nvCxnSpPr>
          <p:cNvPr id="212" name="Google Shape;212;p6"/>
          <p:cNvCxnSpPr/>
          <p:nvPr/>
        </p:nvCxnSpPr>
        <p:spPr>
          <a:xfrm rot="10800000">
            <a:off x="3567160" y="2317558"/>
            <a:ext cx="0" cy="2559398"/>
          </a:xfrm>
          <a:prstGeom prst="straightConnector1">
            <a:avLst/>
          </a:prstGeom>
          <a:noFill/>
          <a:ln cap="flat" cmpd="sng" w="25400">
            <a:solidFill>
              <a:schemeClr val="accent2"/>
            </a:solidFill>
            <a:prstDash val="solid"/>
            <a:round/>
            <a:headEnd len="sm" w="sm" type="none"/>
            <a:tailEnd len="lg" w="lg" type="oval"/>
          </a:ln>
        </p:spPr>
      </p:cxnSp>
      <p:cxnSp>
        <p:nvCxnSpPr>
          <p:cNvPr id="213" name="Google Shape;213;p6"/>
          <p:cNvCxnSpPr/>
          <p:nvPr/>
        </p:nvCxnSpPr>
        <p:spPr>
          <a:xfrm rot="10800000">
            <a:off x="6298186" y="1799062"/>
            <a:ext cx="6969" cy="2369015"/>
          </a:xfrm>
          <a:prstGeom prst="straightConnector1">
            <a:avLst/>
          </a:prstGeom>
          <a:noFill/>
          <a:ln cap="flat" cmpd="sng" w="25400">
            <a:solidFill>
              <a:schemeClr val="accent3"/>
            </a:solidFill>
            <a:prstDash val="solid"/>
            <a:round/>
            <a:headEnd len="sm" w="sm" type="none"/>
            <a:tailEnd len="lg" w="lg" type="oval"/>
          </a:ln>
        </p:spPr>
      </p:cxnSp>
      <p:cxnSp>
        <p:nvCxnSpPr>
          <p:cNvPr id="214" name="Google Shape;214;p6"/>
          <p:cNvCxnSpPr/>
          <p:nvPr/>
        </p:nvCxnSpPr>
        <p:spPr>
          <a:xfrm flipH="1" rot="10800000">
            <a:off x="9133096" y="1404650"/>
            <a:ext cx="9992" cy="2198748"/>
          </a:xfrm>
          <a:prstGeom prst="straightConnector1">
            <a:avLst/>
          </a:prstGeom>
          <a:noFill/>
          <a:ln cap="flat" cmpd="sng" w="25400">
            <a:solidFill>
              <a:schemeClr val="accent4"/>
            </a:solidFill>
            <a:prstDash val="solid"/>
            <a:round/>
            <a:headEnd len="sm" w="sm" type="none"/>
            <a:tailEnd len="lg" w="lg" type="oval"/>
          </a:ln>
        </p:spPr>
      </p:cxnSp>
      <p:sp>
        <p:nvSpPr>
          <p:cNvPr id="215" name="Google Shape;215;p6"/>
          <p:cNvSpPr/>
          <p:nvPr/>
        </p:nvSpPr>
        <p:spPr>
          <a:xfrm>
            <a:off x="2428311" y="5521854"/>
            <a:ext cx="1656184" cy="3600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700" u="none" cap="none" strike="noStrike">
              <a:solidFill>
                <a:schemeClr val="lt1"/>
              </a:solidFill>
              <a:latin typeface="Century Gothic"/>
              <a:ea typeface="Century Gothic"/>
              <a:cs typeface="Century Gothic"/>
              <a:sym typeface="Century Gothic"/>
            </a:endParaRPr>
          </a:p>
        </p:txBody>
      </p:sp>
      <p:sp>
        <p:nvSpPr>
          <p:cNvPr id="216" name="Google Shape;216;p6"/>
          <p:cNvSpPr/>
          <p:nvPr/>
        </p:nvSpPr>
        <p:spPr>
          <a:xfrm>
            <a:off x="4909641" y="4859956"/>
            <a:ext cx="1656184" cy="36004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700" u="none" cap="none" strike="noStrike">
              <a:solidFill>
                <a:schemeClr val="lt1"/>
              </a:solidFill>
              <a:latin typeface="Century Gothic"/>
              <a:ea typeface="Century Gothic"/>
              <a:cs typeface="Century Gothic"/>
              <a:sym typeface="Century Gothic"/>
            </a:endParaRPr>
          </a:p>
        </p:txBody>
      </p:sp>
      <p:sp>
        <p:nvSpPr>
          <p:cNvPr id="217" name="Google Shape;217;p6"/>
          <p:cNvSpPr/>
          <p:nvPr/>
        </p:nvSpPr>
        <p:spPr>
          <a:xfrm>
            <a:off x="7636983" y="4093228"/>
            <a:ext cx="1656184" cy="36004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700" u="none" cap="none" strike="noStrike">
              <a:solidFill>
                <a:schemeClr val="lt1"/>
              </a:solidFill>
              <a:latin typeface="Century Gothic"/>
              <a:ea typeface="Century Gothic"/>
              <a:cs typeface="Century Gothic"/>
              <a:sym typeface="Century Gothic"/>
            </a:endParaRPr>
          </a:p>
        </p:txBody>
      </p:sp>
      <p:sp>
        <p:nvSpPr>
          <p:cNvPr id="218" name="Google Shape;218;p6"/>
          <p:cNvSpPr/>
          <p:nvPr/>
        </p:nvSpPr>
        <p:spPr>
          <a:xfrm>
            <a:off x="3386312" y="5287987"/>
            <a:ext cx="2274213" cy="777093"/>
          </a:xfrm>
          <a:prstGeom prst="arc">
            <a:avLst>
              <a:gd fmla="val 20633190" name="adj1"/>
              <a:gd fmla="val 9870224" name="adj2"/>
            </a:avLst>
          </a:prstGeom>
          <a:noFill/>
          <a:ln cap="flat" cmpd="sng" w="12700">
            <a:solidFill>
              <a:srgbClr val="3F3F3F"/>
            </a:solidFill>
            <a:prstDash val="dash"/>
            <a:round/>
            <a:headEnd len="med" w="med" type="triangle"/>
            <a:tailEnd len="med" w="med" type="ova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700" u="none" cap="none" strike="noStrike">
              <a:solidFill>
                <a:schemeClr val="dk1"/>
              </a:solidFill>
              <a:latin typeface="Century Gothic"/>
              <a:ea typeface="Century Gothic"/>
              <a:cs typeface="Century Gothic"/>
              <a:sym typeface="Century Gothic"/>
            </a:endParaRPr>
          </a:p>
        </p:txBody>
      </p:sp>
      <p:grpSp>
        <p:nvGrpSpPr>
          <p:cNvPr id="219" name="Google Shape;219;p6"/>
          <p:cNvGrpSpPr/>
          <p:nvPr/>
        </p:nvGrpSpPr>
        <p:grpSpPr>
          <a:xfrm>
            <a:off x="1024027" y="3289480"/>
            <a:ext cx="2180337" cy="1493842"/>
            <a:chOff x="4721336" y="1922653"/>
            <a:chExt cx="1498455" cy="1493842"/>
          </a:xfrm>
        </p:grpSpPr>
        <p:sp>
          <p:nvSpPr>
            <p:cNvPr id="220" name="Google Shape;220;p6"/>
            <p:cNvSpPr txBox="1"/>
            <p:nvPr/>
          </p:nvSpPr>
          <p:spPr>
            <a:xfrm>
              <a:off x="4721336" y="2216166"/>
              <a:ext cx="1482611" cy="1200329"/>
            </a:xfrm>
            <a:prstGeom prst="rect">
              <a:avLst/>
            </a:prstGeom>
            <a:noFill/>
            <a:ln>
              <a:noFill/>
            </a:ln>
          </p:spPr>
          <p:txBody>
            <a:bodyPr anchorCtr="0" anchor="t" bIns="45700" lIns="91425" spcFirstLastPara="1" rIns="91425" wrap="square" tIns="45700">
              <a:spAutoFit/>
            </a:bodyPr>
            <a:lstStyle/>
            <a:p>
              <a:pPr indent="-171450" lvl="0" marL="171450" marR="0" rtl="0" algn="just">
                <a:spcBef>
                  <a:spcPts val="0"/>
                </a:spcBef>
                <a:spcAft>
                  <a:spcPts val="0"/>
                </a:spcAft>
                <a:buClr>
                  <a:schemeClr val="dk1"/>
                </a:buClr>
                <a:buSzPts val="1200"/>
                <a:buFont typeface="Arial"/>
                <a:buChar char="•"/>
              </a:pPr>
              <a:r>
                <a:rPr b="0" i="0" lang="en-US" sz="1200" u="none" cap="none" strike="noStrike">
                  <a:solidFill>
                    <a:schemeClr val="dk1"/>
                  </a:solidFill>
                  <a:latin typeface="Century Gothic"/>
                  <a:ea typeface="Century Gothic"/>
                  <a:cs typeface="Century Gothic"/>
                  <a:sym typeface="Century Gothic"/>
                </a:rPr>
                <a:t>Data source = Kaggle Jigsaw Toxic comment classification challenge</a:t>
              </a:r>
              <a:endParaRPr b="0" i="0" sz="1200" u="none" cap="none" strike="noStrike">
                <a:solidFill>
                  <a:schemeClr val="dk1"/>
                </a:solidFill>
                <a:latin typeface="Century Gothic"/>
                <a:ea typeface="Century Gothic"/>
                <a:cs typeface="Century Gothic"/>
                <a:sym typeface="Century Gothic"/>
              </a:endParaRPr>
            </a:p>
            <a:p>
              <a:pPr indent="-95250" lvl="0" marL="171450" marR="0" rtl="0" algn="just">
                <a:spcBef>
                  <a:spcPts val="0"/>
                </a:spcBef>
                <a:spcAft>
                  <a:spcPts val="0"/>
                </a:spcAft>
                <a:buClr>
                  <a:schemeClr val="dk1"/>
                </a:buClr>
                <a:buSzPts val="1200"/>
                <a:buFont typeface="Arial"/>
                <a:buNone/>
              </a:pPr>
              <a:r>
                <a:t/>
              </a:r>
              <a:endParaRPr b="0" i="0" sz="1200" u="none" cap="none" strike="noStrike">
                <a:solidFill>
                  <a:schemeClr val="dk1"/>
                </a:solidFill>
                <a:latin typeface="Century Gothic"/>
                <a:ea typeface="Century Gothic"/>
                <a:cs typeface="Century Gothic"/>
                <a:sym typeface="Century Gothic"/>
              </a:endParaRPr>
            </a:p>
            <a:p>
              <a:pPr indent="0" lvl="0" marL="0" marR="0" rtl="0" algn="just">
                <a:spcBef>
                  <a:spcPts val="0"/>
                </a:spcBef>
                <a:spcAft>
                  <a:spcPts val="0"/>
                </a:spcAft>
                <a:buNone/>
              </a:pPr>
              <a:r>
                <a:t/>
              </a:r>
              <a:endParaRPr b="0" i="0" sz="1200" u="none" cap="none" strike="noStrike">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b="0" i="0" lang="en-US" sz="1200" u="none" cap="none" strike="noStrike">
                  <a:solidFill>
                    <a:srgbClr val="3F3F3F"/>
                  </a:solidFill>
                  <a:latin typeface="Century Gothic"/>
                  <a:ea typeface="Century Gothic"/>
                  <a:cs typeface="Century Gothic"/>
                  <a:sym typeface="Century Gothic"/>
                </a:rPr>
                <a:t> </a:t>
              </a:r>
              <a:endParaRPr sz="1200">
                <a:solidFill>
                  <a:srgbClr val="3F3F3F"/>
                </a:solidFill>
                <a:latin typeface="Century Gothic"/>
                <a:ea typeface="Century Gothic"/>
                <a:cs typeface="Century Gothic"/>
                <a:sym typeface="Century Gothic"/>
              </a:endParaRPr>
            </a:p>
          </p:txBody>
        </p:sp>
        <p:sp>
          <p:nvSpPr>
            <p:cNvPr id="221" name="Google Shape;221;p6"/>
            <p:cNvSpPr txBox="1"/>
            <p:nvPr/>
          </p:nvSpPr>
          <p:spPr>
            <a:xfrm>
              <a:off x="4844817" y="1922653"/>
              <a:ext cx="137497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accent1"/>
                  </a:solidFill>
                  <a:latin typeface="Century Gothic"/>
                  <a:ea typeface="Century Gothic"/>
                  <a:cs typeface="Century Gothic"/>
                  <a:sym typeface="Century Gothic"/>
                </a:rPr>
                <a:t>Data Extraction</a:t>
              </a:r>
              <a:endParaRPr b="1" sz="1400">
                <a:solidFill>
                  <a:schemeClr val="accent1"/>
                </a:solidFill>
                <a:latin typeface="Century Gothic"/>
                <a:ea typeface="Century Gothic"/>
                <a:cs typeface="Century Gothic"/>
                <a:sym typeface="Century Gothic"/>
              </a:endParaRPr>
            </a:p>
          </p:txBody>
        </p:sp>
      </p:grpSp>
      <p:grpSp>
        <p:nvGrpSpPr>
          <p:cNvPr id="222" name="Google Shape;222;p6"/>
          <p:cNvGrpSpPr/>
          <p:nvPr/>
        </p:nvGrpSpPr>
        <p:grpSpPr>
          <a:xfrm>
            <a:off x="3567160" y="2230306"/>
            <a:ext cx="2566677" cy="2542643"/>
            <a:chOff x="4899639" y="1493318"/>
            <a:chExt cx="1580103" cy="2542643"/>
          </a:xfrm>
        </p:grpSpPr>
        <p:sp>
          <p:nvSpPr>
            <p:cNvPr id="223" name="Google Shape;223;p6"/>
            <p:cNvSpPr txBox="1"/>
            <p:nvPr/>
          </p:nvSpPr>
          <p:spPr>
            <a:xfrm>
              <a:off x="4899639" y="1727637"/>
              <a:ext cx="1580103" cy="2308324"/>
            </a:xfrm>
            <a:prstGeom prst="rect">
              <a:avLst/>
            </a:prstGeom>
            <a:noFill/>
            <a:ln>
              <a:noFill/>
            </a:ln>
          </p:spPr>
          <p:txBody>
            <a:bodyPr anchorCtr="0" anchor="t" bIns="45700" lIns="91425" spcFirstLastPara="1" rIns="91425" wrap="square" tIns="45700">
              <a:spAutoFit/>
            </a:bodyPr>
            <a:lstStyle/>
            <a:p>
              <a:pPr indent="-171450" lvl="0" marL="171450" marR="0" rtl="0" algn="just">
                <a:spcBef>
                  <a:spcPts val="0"/>
                </a:spcBef>
                <a:spcAft>
                  <a:spcPts val="0"/>
                </a:spcAft>
                <a:buClr>
                  <a:schemeClr val="dk1"/>
                </a:buClr>
                <a:buSzPts val="1200"/>
                <a:buFont typeface="Arial"/>
                <a:buChar char="•"/>
              </a:pPr>
              <a:r>
                <a:rPr lang="en-US" sz="1200">
                  <a:solidFill>
                    <a:schemeClr val="dk1"/>
                  </a:solidFill>
                  <a:latin typeface="Century Gothic"/>
                  <a:ea typeface="Century Gothic"/>
                  <a:cs typeface="Century Gothic"/>
                  <a:sym typeface="Century Gothic"/>
                </a:rPr>
                <a:t>HTML decoding of the data is performed using Beautiful Soup.  </a:t>
              </a:r>
              <a:endParaRPr/>
            </a:p>
            <a:p>
              <a:pPr indent="-171450" lvl="0" marL="171450" marR="0" rtl="0" algn="just">
                <a:spcBef>
                  <a:spcPts val="0"/>
                </a:spcBef>
                <a:spcAft>
                  <a:spcPts val="0"/>
                </a:spcAft>
                <a:buClr>
                  <a:schemeClr val="dk1"/>
                </a:buClr>
                <a:buSzPts val="1200"/>
                <a:buFont typeface="Arial"/>
                <a:buChar char="•"/>
              </a:pPr>
              <a:r>
                <a:rPr lang="en-US" sz="1200">
                  <a:solidFill>
                    <a:schemeClr val="dk1"/>
                  </a:solidFill>
                  <a:latin typeface="Century Gothic"/>
                  <a:ea typeface="Century Gothic"/>
                  <a:cs typeface="Century Gothic"/>
                  <a:sym typeface="Century Gothic"/>
                </a:rPr>
                <a:t>The tokenizer correctly handled URLs, common emoticons, phone numbers, punctuations and hashtags, repetition of symbols.</a:t>
              </a:r>
              <a:endParaRPr/>
            </a:p>
            <a:p>
              <a:pPr indent="-171450" lvl="0" marL="171450" marR="0" rtl="0" algn="just">
                <a:spcBef>
                  <a:spcPts val="0"/>
                </a:spcBef>
                <a:spcAft>
                  <a:spcPts val="0"/>
                </a:spcAft>
                <a:buClr>
                  <a:schemeClr val="dk1"/>
                </a:buClr>
                <a:buSzPts val="1200"/>
                <a:buFont typeface="Arial"/>
                <a:buChar char="•"/>
              </a:pPr>
              <a:r>
                <a:rPr lang="en-US" sz="1200">
                  <a:solidFill>
                    <a:schemeClr val="dk1"/>
                  </a:solidFill>
                  <a:latin typeface="Century Gothic"/>
                  <a:ea typeface="Century Gothic"/>
                  <a:cs typeface="Century Gothic"/>
                  <a:sym typeface="Century Gothic"/>
                </a:rPr>
                <a:t>Removed the stop words, perform POS tagging, lemmatizing . </a:t>
              </a:r>
              <a:endParaRPr/>
            </a:p>
            <a:p>
              <a:pPr indent="-95250" lvl="0" marL="171450" marR="0" rtl="0" algn="just">
                <a:spcBef>
                  <a:spcPts val="0"/>
                </a:spcBef>
                <a:spcAft>
                  <a:spcPts val="0"/>
                </a:spcAft>
                <a:buClr>
                  <a:schemeClr val="dk1"/>
                </a:buClr>
                <a:buSzPts val="1200"/>
                <a:buFont typeface="Arial"/>
                <a:buNone/>
              </a:pPr>
              <a:r>
                <a:t/>
              </a:r>
              <a:endParaRPr sz="1200">
                <a:solidFill>
                  <a:srgbClr val="3F3F3F"/>
                </a:solidFill>
                <a:latin typeface="Century Gothic"/>
                <a:ea typeface="Century Gothic"/>
                <a:cs typeface="Century Gothic"/>
                <a:sym typeface="Century Gothic"/>
              </a:endParaRPr>
            </a:p>
          </p:txBody>
        </p:sp>
        <p:sp>
          <p:nvSpPr>
            <p:cNvPr id="224" name="Google Shape;224;p6"/>
            <p:cNvSpPr txBox="1"/>
            <p:nvPr/>
          </p:nvSpPr>
          <p:spPr>
            <a:xfrm>
              <a:off x="4988434" y="1493318"/>
              <a:ext cx="137497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accent1"/>
                  </a:solidFill>
                  <a:latin typeface="Century Gothic"/>
                  <a:ea typeface="Century Gothic"/>
                  <a:cs typeface="Century Gothic"/>
                  <a:sym typeface="Century Gothic"/>
                </a:rPr>
                <a:t>Data Pre-processing</a:t>
              </a:r>
              <a:endParaRPr b="1" sz="1400">
                <a:solidFill>
                  <a:schemeClr val="accent1"/>
                </a:solidFill>
                <a:latin typeface="Century Gothic"/>
                <a:ea typeface="Century Gothic"/>
                <a:cs typeface="Century Gothic"/>
                <a:sym typeface="Century Gothic"/>
              </a:endParaRPr>
            </a:p>
          </p:txBody>
        </p:sp>
      </p:grpSp>
      <p:grpSp>
        <p:nvGrpSpPr>
          <p:cNvPr id="225" name="Google Shape;225;p6"/>
          <p:cNvGrpSpPr/>
          <p:nvPr/>
        </p:nvGrpSpPr>
        <p:grpSpPr>
          <a:xfrm>
            <a:off x="6347104" y="1661986"/>
            <a:ext cx="2274212" cy="2750885"/>
            <a:chOff x="4765378" y="1032536"/>
            <a:chExt cx="1562971" cy="2750885"/>
          </a:xfrm>
        </p:grpSpPr>
        <p:sp>
          <p:nvSpPr>
            <p:cNvPr id="226" name="Google Shape;226;p6"/>
            <p:cNvSpPr txBox="1"/>
            <p:nvPr/>
          </p:nvSpPr>
          <p:spPr>
            <a:xfrm>
              <a:off x="4765378" y="1290431"/>
              <a:ext cx="1562971" cy="2492990"/>
            </a:xfrm>
            <a:prstGeom prst="rect">
              <a:avLst/>
            </a:prstGeom>
            <a:noFill/>
            <a:ln>
              <a:noFill/>
            </a:ln>
          </p:spPr>
          <p:txBody>
            <a:bodyPr anchorCtr="0" anchor="t" bIns="45700" lIns="91425" spcFirstLastPara="1" rIns="91425" wrap="square" tIns="45700">
              <a:spAutoFit/>
            </a:bodyPr>
            <a:lstStyle/>
            <a:p>
              <a:pPr indent="-171450" lvl="0" marL="171450" marR="0" rtl="0" algn="just">
                <a:spcBef>
                  <a:spcPts val="0"/>
                </a:spcBef>
                <a:spcAft>
                  <a:spcPts val="0"/>
                </a:spcAft>
                <a:buClr>
                  <a:schemeClr val="dk1"/>
                </a:buClr>
                <a:buSzPts val="1200"/>
                <a:buFont typeface="Arial"/>
                <a:buChar char="•"/>
              </a:pPr>
              <a:r>
                <a:rPr lang="en-US" sz="1200">
                  <a:solidFill>
                    <a:schemeClr val="dk1"/>
                  </a:solidFill>
                  <a:latin typeface="Century Gothic"/>
                  <a:ea typeface="Century Gothic"/>
                  <a:cs typeface="Century Gothic"/>
                  <a:sym typeface="Century Gothic"/>
                </a:rPr>
                <a:t>Calculated sentiment score of a particular comment by using TextBlob and Vedar algorithms.</a:t>
              </a:r>
              <a:endParaRPr/>
            </a:p>
            <a:p>
              <a:pPr indent="-171450" lvl="0" marL="171450" marR="0" rtl="0" algn="just">
                <a:spcBef>
                  <a:spcPts val="0"/>
                </a:spcBef>
                <a:spcAft>
                  <a:spcPts val="0"/>
                </a:spcAft>
                <a:buClr>
                  <a:schemeClr val="dk1"/>
                </a:buClr>
                <a:buSzPts val="1200"/>
                <a:buFont typeface="Arial"/>
                <a:buChar char="•"/>
              </a:pPr>
              <a:r>
                <a:rPr lang="en-US" sz="1200">
                  <a:solidFill>
                    <a:schemeClr val="dk1"/>
                  </a:solidFill>
                  <a:latin typeface="Century Gothic"/>
                  <a:ea typeface="Century Gothic"/>
                  <a:cs typeface="Century Gothic"/>
                  <a:sym typeface="Century Gothic"/>
                </a:rPr>
                <a:t>Accuracy of TextBlob: = 77.37%</a:t>
              </a:r>
              <a:endParaRPr/>
            </a:p>
            <a:p>
              <a:pPr indent="-171450" lvl="0" marL="171450" marR="0" rtl="0" algn="just">
                <a:spcBef>
                  <a:spcPts val="0"/>
                </a:spcBef>
                <a:spcAft>
                  <a:spcPts val="0"/>
                </a:spcAft>
                <a:buClr>
                  <a:schemeClr val="dk1"/>
                </a:buClr>
                <a:buSzPts val="1200"/>
                <a:buFont typeface="Arial"/>
                <a:buChar char="•"/>
              </a:pPr>
              <a:r>
                <a:rPr lang="en-US" sz="1200">
                  <a:solidFill>
                    <a:schemeClr val="dk1"/>
                  </a:solidFill>
                  <a:latin typeface="Century Gothic"/>
                  <a:ea typeface="Century Gothic"/>
                  <a:cs typeface="Century Gothic"/>
                  <a:sym typeface="Century Gothic"/>
                </a:rPr>
                <a:t>Accuracy of Vader: = 73.58%</a:t>
              </a:r>
              <a:endParaRPr/>
            </a:p>
            <a:p>
              <a:pPr indent="-95250" lvl="0" marL="171450" marR="0" rtl="0" algn="just">
                <a:spcBef>
                  <a:spcPts val="0"/>
                </a:spcBef>
                <a:spcAft>
                  <a:spcPts val="0"/>
                </a:spcAft>
                <a:buClr>
                  <a:schemeClr val="dk1"/>
                </a:buClr>
                <a:buSzPts val="1200"/>
                <a:buFont typeface="Arial"/>
                <a:buNone/>
              </a:pPr>
              <a:r>
                <a:t/>
              </a:r>
              <a:endParaRPr sz="1200">
                <a:solidFill>
                  <a:schemeClr val="dk1"/>
                </a:solidFill>
                <a:latin typeface="Century Gothic"/>
                <a:ea typeface="Century Gothic"/>
                <a:cs typeface="Century Gothic"/>
                <a:sym typeface="Century Gothic"/>
              </a:endParaRPr>
            </a:p>
            <a:p>
              <a:pPr indent="-95250" lvl="0" marL="171450" marR="0" rtl="0" algn="just">
                <a:spcBef>
                  <a:spcPts val="0"/>
                </a:spcBef>
                <a:spcAft>
                  <a:spcPts val="0"/>
                </a:spcAft>
                <a:buClr>
                  <a:schemeClr val="dk1"/>
                </a:buClr>
                <a:buSzPts val="1200"/>
                <a:buFont typeface="Arial"/>
                <a:buNone/>
              </a:pPr>
              <a:r>
                <a:t/>
              </a:r>
              <a:endParaRPr sz="1200">
                <a:solidFill>
                  <a:schemeClr val="dk1"/>
                </a:solidFill>
                <a:latin typeface="Century Gothic"/>
                <a:ea typeface="Century Gothic"/>
                <a:cs typeface="Century Gothic"/>
                <a:sym typeface="Century Gothic"/>
              </a:endParaRPr>
            </a:p>
            <a:p>
              <a:pPr indent="-95250" lvl="0" marL="171450" marR="0" rtl="0" algn="just">
                <a:spcBef>
                  <a:spcPts val="0"/>
                </a:spcBef>
                <a:spcAft>
                  <a:spcPts val="0"/>
                </a:spcAft>
                <a:buClr>
                  <a:schemeClr val="dk1"/>
                </a:buClr>
                <a:buSzPts val="1200"/>
                <a:buFont typeface="Arial"/>
                <a:buNone/>
              </a:pPr>
              <a:r>
                <a:t/>
              </a:r>
              <a:endParaRPr sz="12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sz="1200">
                <a:solidFill>
                  <a:srgbClr val="3F3F3F"/>
                </a:solidFill>
                <a:latin typeface="Century Gothic"/>
                <a:ea typeface="Century Gothic"/>
                <a:cs typeface="Century Gothic"/>
                <a:sym typeface="Century Gothic"/>
              </a:endParaRPr>
            </a:p>
          </p:txBody>
        </p:sp>
        <p:sp>
          <p:nvSpPr>
            <p:cNvPr id="227" name="Google Shape;227;p6"/>
            <p:cNvSpPr txBox="1"/>
            <p:nvPr/>
          </p:nvSpPr>
          <p:spPr>
            <a:xfrm>
              <a:off x="4884543" y="1032536"/>
              <a:ext cx="137497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accent1"/>
                  </a:solidFill>
                  <a:latin typeface="Century Gothic"/>
                  <a:ea typeface="Century Gothic"/>
                  <a:cs typeface="Century Gothic"/>
                  <a:sym typeface="Century Gothic"/>
                </a:rPr>
                <a:t>Data Analysis</a:t>
              </a:r>
              <a:endParaRPr b="1" sz="1400">
                <a:solidFill>
                  <a:schemeClr val="accent1"/>
                </a:solidFill>
                <a:latin typeface="Century Gothic"/>
                <a:ea typeface="Century Gothic"/>
                <a:cs typeface="Century Gothic"/>
                <a:sym typeface="Century Gothic"/>
              </a:endParaRPr>
            </a:p>
          </p:txBody>
        </p:sp>
      </p:grpSp>
      <p:grpSp>
        <p:nvGrpSpPr>
          <p:cNvPr id="228" name="Google Shape;228;p6"/>
          <p:cNvGrpSpPr/>
          <p:nvPr/>
        </p:nvGrpSpPr>
        <p:grpSpPr>
          <a:xfrm>
            <a:off x="9143088" y="1325217"/>
            <a:ext cx="2481111" cy="1829702"/>
            <a:chOff x="5727960" y="1160352"/>
            <a:chExt cx="1705164" cy="1829702"/>
          </a:xfrm>
        </p:grpSpPr>
        <p:sp>
          <p:nvSpPr>
            <p:cNvPr id="229" name="Google Shape;229;p6"/>
            <p:cNvSpPr txBox="1"/>
            <p:nvPr/>
          </p:nvSpPr>
          <p:spPr>
            <a:xfrm>
              <a:off x="5727960" y="1420394"/>
              <a:ext cx="1705164" cy="1569660"/>
            </a:xfrm>
            <a:prstGeom prst="rect">
              <a:avLst/>
            </a:prstGeom>
            <a:noFill/>
            <a:ln>
              <a:noFill/>
            </a:ln>
          </p:spPr>
          <p:txBody>
            <a:bodyPr anchorCtr="0" anchor="t" bIns="45700" lIns="91425" spcFirstLastPara="1" rIns="91425" wrap="square" tIns="45700">
              <a:spAutoFit/>
            </a:bodyPr>
            <a:lstStyle/>
            <a:p>
              <a:pPr indent="-171450" lvl="0" marL="171450" marR="0" rtl="0" algn="just">
                <a:spcBef>
                  <a:spcPts val="0"/>
                </a:spcBef>
                <a:spcAft>
                  <a:spcPts val="0"/>
                </a:spcAft>
                <a:buClr>
                  <a:schemeClr val="dk1"/>
                </a:buClr>
                <a:buSzPts val="1200"/>
                <a:buFont typeface="Arial"/>
                <a:buChar char="•"/>
              </a:pPr>
              <a:r>
                <a:rPr lang="en-US" sz="1200">
                  <a:solidFill>
                    <a:schemeClr val="dk1"/>
                  </a:solidFill>
                  <a:latin typeface="Century Gothic"/>
                  <a:ea typeface="Century Gothic"/>
                  <a:cs typeface="Century Gothic"/>
                  <a:sym typeface="Century Gothic"/>
                </a:rPr>
                <a:t>Moved forward with TextBlob as its accuracy is high.</a:t>
              </a:r>
              <a:endParaRPr/>
            </a:p>
            <a:p>
              <a:pPr indent="-171450" lvl="0" marL="171450" marR="0" rtl="0" algn="just">
                <a:spcBef>
                  <a:spcPts val="0"/>
                </a:spcBef>
                <a:spcAft>
                  <a:spcPts val="0"/>
                </a:spcAft>
                <a:buClr>
                  <a:schemeClr val="dk1"/>
                </a:buClr>
                <a:buSzPts val="1200"/>
                <a:buFont typeface="Arial"/>
                <a:buChar char="•"/>
              </a:pPr>
              <a:r>
                <a:rPr lang="en-US" sz="1200">
                  <a:solidFill>
                    <a:schemeClr val="dk1"/>
                  </a:solidFill>
                  <a:latin typeface="Century Gothic"/>
                  <a:ea typeface="Century Gothic"/>
                  <a:cs typeface="Century Gothic"/>
                  <a:sym typeface="Century Gothic"/>
                </a:rPr>
                <a:t>Removed all the positive sentiments comments and reduced our training set to 37072 lines.</a:t>
              </a:r>
              <a:endParaRPr/>
            </a:p>
            <a:p>
              <a:pPr indent="0" lvl="0" marL="0" marR="0" rtl="0" algn="l">
                <a:spcBef>
                  <a:spcPts val="0"/>
                </a:spcBef>
                <a:spcAft>
                  <a:spcPts val="0"/>
                </a:spcAft>
                <a:buNone/>
              </a:pPr>
              <a:r>
                <a:rPr lang="en-US" sz="1200">
                  <a:solidFill>
                    <a:srgbClr val="3F3F3F"/>
                  </a:solidFill>
                  <a:latin typeface="Century Gothic"/>
                  <a:ea typeface="Century Gothic"/>
                  <a:cs typeface="Century Gothic"/>
                  <a:sym typeface="Century Gothic"/>
                </a:rPr>
                <a:t> </a:t>
              </a:r>
              <a:endParaRPr sz="1200">
                <a:solidFill>
                  <a:srgbClr val="3F3F3F"/>
                </a:solidFill>
                <a:latin typeface="Century Gothic"/>
                <a:ea typeface="Century Gothic"/>
                <a:cs typeface="Century Gothic"/>
                <a:sym typeface="Century Gothic"/>
              </a:endParaRPr>
            </a:p>
          </p:txBody>
        </p:sp>
        <p:sp>
          <p:nvSpPr>
            <p:cNvPr id="230" name="Google Shape;230;p6"/>
            <p:cNvSpPr txBox="1"/>
            <p:nvPr/>
          </p:nvSpPr>
          <p:spPr>
            <a:xfrm>
              <a:off x="5840910" y="1160352"/>
              <a:ext cx="137497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accent1"/>
                  </a:solidFill>
                  <a:latin typeface="Century Gothic"/>
                  <a:ea typeface="Century Gothic"/>
                  <a:cs typeface="Century Gothic"/>
                  <a:sym typeface="Century Gothic"/>
                </a:rPr>
                <a:t>Implementation</a:t>
              </a:r>
              <a:endParaRPr b="1" sz="1400">
                <a:solidFill>
                  <a:schemeClr val="accent1"/>
                </a:solidFill>
                <a:latin typeface="Century Gothic"/>
                <a:ea typeface="Century Gothic"/>
                <a:cs typeface="Century Gothic"/>
                <a:sym typeface="Century Gothic"/>
              </a:endParaRPr>
            </a:p>
          </p:txBody>
        </p:sp>
      </p:grpSp>
      <p:sp>
        <p:nvSpPr>
          <p:cNvPr id="231" name="Google Shape;231;p6"/>
          <p:cNvSpPr txBox="1"/>
          <p:nvPr/>
        </p:nvSpPr>
        <p:spPr>
          <a:xfrm>
            <a:off x="5790434" y="5718466"/>
            <a:ext cx="137497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3F3F3F"/>
                </a:solidFill>
                <a:latin typeface="Century Gothic"/>
                <a:ea typeface="Century Gothic"/>
                <a:cs typeface="Century Gothic"/>
                <a:sym typeface="Century Gothic"/>
              </a:rPr>
              <a:t>Input Data</a:t>
            </a:r>
            <a:endParaRPr b="1" sz="1400">
              <a:solidFill>
                <a:srgbClr val="3F3F3F"/>
              </a:solidFill>
              <a:latin typeface="Century Gothic"/>
              <a:ea typeface="Century Gothic"/>
              <a:cs typeface="Century Gothic"/>
              <a:sym typeface="Century Gothic"/>
            </a:endParaRPr>
          </a:p>
        </p:txBody>
      </p:sp>
      <p:sp>
        <p:nvSpPr>
          <p:cNvPr id="232" name="Google Shape;232;p6"/>
          <p:cNvSpPr txBox="1"/>
          <p:nvPr/>
        </p:nvSpPr>
        <p:spPr>
          <a:xfrm>
            <a:off x="7865686" y="5220766"/>
            <a:ext cx="137497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3F3F3F"/>
                </a:solidFill>
                <a:latin typeface="Century Gothic"/>
                <a:ea typeface="Century Gothic"/>
                <a:cs typeface="Century Gothic"/>
                <a:sym typeface="Century Gothic"/>
              </a:rPr>
              <a:t>Pre-processed Data</a:t>
            </a:r>
            <a:endParaRPr b="1" sz="1400">
              <a:solidFill>
                <a:srgbClr val="3F3F3F"/>
              </a:solidFill>
              <a:latin typeface="Century Gothic"/>
              <a:ea typeface="Century Gothic"/>
              <a:cs typeface="Century Gothic"/>
              <a:sym typeface="Century Gothic"/>
            </a:endParaRPr>
          </a:p>
        </p:txBody>
      </p:sp>
      <p:sp>
        <p:nvSpPr>
          <p:cNvPr id="233" name="Google Shape;233;p6"/>
          <p:cNvSpPr txBox="1"/>
          <p:nvPr/>
        </p:nvSpPr>
        <p:spPr>
          <a:xfrm>
            <a:off x="9940938" y="4723068"/>
            <a:ext cx="137497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3F3F3F"/>
                </a:solidFill>
                <a:latin typeface="Century Gothic"/>
                <a:ea typeface="Century Gothic"/>
                <a:cs typeface="Century Gothic"/>
                <a:sym typeface="Century Gothic"/>
              </a:rPr>
              <a:t>Output Data</a:t>
            </a:r>
            <a:endParaRPr b="1" sz="1400">
              <a:solidFill>
                <a:srgbClr val="3F3F3F"/>
              </a:solidFill>
              <a:latin typeface="Century Gothic"/>
              <a:ea typeface="Century Gothic"/>
              <a:cs typeface="Century Gothic"/>
              <a:sym typeface="Century Gothic"/>
            </a:endParaRPr>
          </a:p>
        </p:txBody>
      </p:sp>
      <p:sp>
        <p:nvSpPr>
          <p:cNvPr id="234" name="Google Shape;234;p6"/>
          <p:cNvSpPr/>
          <p:nvPr/>
        </p:nvSpPr>
        <p:spPr>
          <a:xfrm>
            <a:off x="5681341" y="4641922"/>
            <a:ext cx="2274213" cy="777093"/>
          </a:xfrm>
          <a:prstGeom prst="arc">
            <a:avLst>
              <a:gd fmla="val 20633190" name="adj1"/>
              <a:gd fmla="val 9870224" name="adj2"/>
            </a:avLst>
          </a:prstGeom>
          <a:noFill/>
          <a:ln cap="flat" cmpd="sng" w="12700">
            <a:solidFill>
              <a:srgbClr val="3F3F3F"/>
            </a:solidFill>
            <a:prstDash val="dash"/>
            <a:round/>
            <a:headEnd len="med" w="med" type="triangle"/>
            <a:tailEnd len="med" w="med" type="ova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Century Gothic"/>
              <a:ea typeface="Century Gothic"/>
              <a:cs typeface="Century Gothic"/>
              <a:sym typeface="Century Gothic"/>
            </a:endParaRPr>
          </a:p>
        </p:txBody>
      </p:sp>
      <p:sp>
        <p:nvSpPr>
          <p:cNvPr id="235" name="Google Shape;235;p6"/>
          <p:cNvSpPr/>
          <p:nvPr/>
        </p:nvSpPr>
        <p:spPr>
          <a:xfrm>
            <a:off x="7976370" y="3995857"/>
            <a:ext cx="2274213" cy="777093"/>
          </a:xfrm>
          <a:prstGeom prst="arc">
            <a:avLst>
              <a:gd fmla="val 20633190" name="adj1"/>
              <a:gd fmla="val 9870224" name="adj2"/>
            </a:avLst>
          </a:prstGeom>
          <a:noFill/>
          <a:ln cap="flat" cmpd="sng" w="12700">
            <a:solidFill>
              <a:srgbClr val="3F3F3F"/>
            </a:solidFill>
            <a:prstDash val="dash"/>
            <a:round/>
            <a:headEnd len="med" w="med" type="triangle"/>
            <a:tailEnd len="med" w="med" type="ova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Century Gothic"/>
              <a:ea typeface="Century Gothic"/>
              <a:cs typeface="Century Gothic"/>
              <a:sym typeface="Century Gothic"/>
            </a:endParaRPr>
          </a:p>
        </p:txBody>
      </p:sp>
      <p:sp>
        <p:nvSpPr>
          <p:cNvPr id="236" name="Google Shape;236;p6"/>
          <p:cNvSpPr/>
          <p:nvPr/>
        </p:nvSpPr>
        <p:spPr>
          <a:xfrm rot="2700000">
            <a:off x="4601880" y="4487233"/>
            <a:ext cx="265920" cy="476745"/>
          </a:xfrm>
          <a:custGeom>
            <a:rect b="b" l="l" r="r" t="t"/>
            <a:pathLst>
              <a:path extrusionOk="0" h="4001999" w="2232248">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1800" u="none">
              <a:solidFill>
                <a:schemeClr val="lt1"/>
              </a:solidFill>
              <a:latin typeface="Century Gothic"/>
              <a:ea typeface="Century Gothic"/>
              <a:cs typeface="Century Gothic"/>
              <a:sym typeface="Century Gothic"/>
            </a:endParaRPr>
          </a:p>
        </p:txBody>
      </p:sp>
      <p:sp>
        <p:nvSpPr>
          <p:cNvPr id="237" name="Google Shape;237;p6"/>
          <p:cNvSpPr/>
          <p:nvPr/>
        </p:nvSpPr>
        <p:spPr>
          <a:xfrm>
            <a:off x="2146323" y="5145456"/>
            <a:ext cx="329463" cy="308407"/>
          </a:xfrm>
          <a:custGeom>
            <a:rect b="b" l="l" r="r" t="t"/>
            <a:pathLst>
              <a:path extrusionOk="0" h="3032924" w="3239999">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1800" u="none">
              <a:solidFill>
                <a:schemeClr val="lt1"/>
              </a:solidFill>
              <a:latin typeface="Century Gothic"/>
              <a:ea typeface="Century Gothic"/>
              <a:cs typeface="Century Gothic"/>
              <a:sym typeface="Century Gothic"/>
            </a:endParaRPr>
          </a:p>
        </p:txBody>
      </p:sp>
      <p:sp>
        <p:nvSpPr>
          <p:cNvPr id="238" name="Google Shape;238;p6"/>
          <p:cNvSpPr/>
          <p:nvPr/>
        </p:nvSpPr>
        <p:spPr>
          <a:xfrm>
            <a:off x="6842099" y="3679386"/>
            <a:ext cx="392604" cy="344035"/>
          </a:xfrm>
          <a:custGeom>
            <a:rect b="b" l="l" r="r" t="t"/>
            <a:pathLst>
              <a:path extrusionOk="0" h="2663936" w="3186824">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1800" u="none">
              <a:solidFill>
                <a:schemeClr val="lt1"/>
              </a:solidFill>
              <a:latin typeface="Century Gothic"/>
              <a:ea typeface="Century Gothic"/>
              <a:cs typeface="Century Gothic"/>
              <a:sym typeface="Century Gothic"/>
            </a:endParaRPr>
          </a:p>
        </p:txBody>
      </p:sp>
      <p:sp>
        <p:nvSpPr>
          <p:cNvPr id="239" name="Google Shape;239;p6"/>
          <p:cNvSpPr/>
          <p:nvPr/>
        </p:nvSpPr>
        <p:spPr>
          <a:xfrm>
            <a:off x="9868678" y="2950411"/>
            <a:ext cx="381905" cy="385094"/>
          </a:xfrm>
          <a:custGeom>
            <a:rect b="b" l="l" r="r" t="t"/>
            <a:pathLst>
              <a:path extrusionOk="0" h="1665940" w="1652142">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1800" u="none">
              <a:solidFill>
                <a:schemeClr val="lt1"/>
              </a:solidFill>
              <a:latin typeface="Century Gothic"/>
              <a:ea typeface="Century Gothic"/>
              <a:cs typeface="Century Gothic"/>
              <a:sym typeface="Century Gothic"/>
            </a:endParaRPr>
          </a:p>
        </p:txBody>
      </p:sp>
      <p:sp>
        <p:nvSpPr>
          <p:cNvPr id="240" name="Google Shape;240;p6"/>
          <p:cNvSpPr/>
          <p:nvPr/>
        </p:nvSpPr>
        <p:spPr>
          <a:xfrm>
            <a:off x="10487820" y="3473813"/>
            <a:ext cx="1656184" cy="36004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7"/>
          <p:cNvSpPr txBox="1"/>
          <p:nvPr>
            <p:ph type="title"/>
          </p:nvPr>
        </p:nvSpPr>
        <p:spPr>
          <a:xfrm>
            <a:off x="1868557" y="465359"/>
            <a:ext cx="9636055" cy="60806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800"/>
              <a:buFont typeface="Algerian"/>
              <a:buNone/>
            </a:pPr>
            <a:r>
              <a:rPr lang="en-US" sz="2800">
                <a:solidFill>
                  <a:schemeClr val="accent1"/>
                </a:solidFill>
                <a:latin typeface="Algerian"/>
                <a:ea typeface="Algerian"/>
                <a:cs typeface="Algerian"/>
                <a:sym typeface="Algerian"/>
              </a:rPr>
              <a:t>Vector Featurization and Model Evaluation</a:t>
            </a:r>
            <a:endParaRPr/>
          </a:p>
        </p:txBody>
      </p:sp>
      <p:sp>
        <p:nvSpPr>
          <p:cNvPr id="246" name="Google Shape;246;p7"/>
          <p:cNvSpPr txBox="1"/>
          <p:nvPr>
            <p:ph idx="1" type="body"/>
          </p:nvPr>
        </p:nvSpPr>
        <p:spPr>
          <a:xfrm>
            <a:off x="1868557" y="1073426"/>
            <a:ext cx="9912626" cy="517344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Designed various machine learning models using Count vectorization, TF-IDF and Word2Vec.</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p:txBody>
      </p:sp>
      <p:pic>
        <p:nvPicPr>
          <p:cNvPr id="247" name="Google Shape;247;p7"/>
          <p:cNvPicPr preferRelativeResize="0"/>
          <p:nvPr/>
        </p:nvPicPr>
        <p:blipFill rotWithShape="1">
          <a:blip r:embed="rId3">
            <a:alphaModFix/>
          </a:blip>
          <a:srcRect b="0" l="0" r="0" t="0"/>
          <a:stretch/>
        </p:blipFill>
        <p:spPr>
          <a:xfrm>
            <a:off x="1995279" y="2293034"/>
            <a:ext cx="3994703" cy="4099606"/>
          </a:xfrm>
          <a:prstGeom prst="rect">
            <a:avLst/>
          </a:prstGeom>
          <a:noFill/>
          <a:ln>
            <a:noFill/>
          </a:ln>
        </p:spPr>
      </p:pic>
      <p:pic>
        <p:nvPicPr>
          <p:cNvPr id="248" name="Google Shape;248;p7"/>
          <p:cNvPicPr preferRelativeResize="0"/>
          <p:nvPr/>
        </p:nvPicPr>
        <p:blipFill rotWithShape="1">
          <a:blip r:embed="rId4">
            <a:alphaModFix/>
          </a:blip>
          <a:srcRect b="0" l="0" r="0" t="0"/>
          <a:stretch/>
        </p:blipFill>
        <p:spPr>
          <a:xfrm>
            <a:off x="6202020" y="4875550"/>
            <a:ext cx="5049076" cy="1220579"/>
          </a:xfrm>
          <a:prstGeom prst="rect">
            <a:avLst/>
          </a:prstGeom>
          <a:noFill/>
          <a:ln>
            <a:noFill/>
          </a:ln>
        </p:spPr>
      </p:pic>
      <p:sp>
        <p:nvSpPr>
          <p:cNvPr id="249" name="Google Shape;249;p7"/>
          <p:cNvSpPr txBox="1"/>
          <p:nvPr/>
        </p:nvSpPr>
        <p:spPr>
          <a:xfrm>
            <a:off x="1995279" y="1923702"/>
            <a:ext cx="320743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entury Gothic"/>
                <a:ea typeface="Century Gothic"/>
                <a:cs typeface="Century Gothic"/>
                <a:sym typeface="Century Gothic"/>
              </a:rPr>
              <a:t>TF-IDF Test Results</a:t>
            </a:r>
            <a:endParaRPr/>
          </a:p>
        </p:txBody>
      </p:sp>
      <p:sp>
        <p:nvSpPr>
          <p:cNvPr id="250" name="Google Shape;250;p7"/>
          <p:cNvSpPr txBox="1"/>
          <p:nvPr/>
        </p:nvSpPr>
        <p:spPr>
          <a:xfrm>
            <a:off x="6202020" y="1829366"/>
            <a:ext cx="5049076" cy="2893100"/>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400"/>
              <a:buFont typeface="Arial"/>
              <a:buChar char="•"/>
            </a:pPr>
            <a:r>
              <a:rPr lang="en-US" sz="1400">
                <a:solidFill>
                  <a:schemeClr val="dk1"/>
                </a:solidFill>
                <a:latin typeface="Times New Roman"/>
                <a:ea typeface="Times New Roman"/>
                <a:cs typeface="Times New Roman"/>
                <a:sym typeface="Times New Roman"/>
              </a:rPr>
              <a:t>Based on the cross validation above, we noticed both i.e., the linear SVC model and Logistic Regression models perform good. </a:t>
            </a:r>
            <a:endParaRPr/>
          </a:p>
          <a:p>
            <a:pPr indent="0" lvl="0" marL="0" marR="0" rtl="0" algn="just">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1400"/>
              <a:buFont typeface="Arial"/>
              <a:buChar char="•"/>
            </a:pPr>
            <a:r>
              <a:rPr lang="en-US" sz="1400">
                <a:solidFill>
                  <a:schemeClr val="dk1"/>
                </a:solidFill>
                <a:latin typeface="Times New Roman"/>
                <a:ea typeface="Times New Roman"/>
                <a:cs typeface="Times New Roman"/>
                <a:sym typeface="Times New Roman"/>
              </a:rPr>
              <a:t>Multinomial Naive Baye model is used as our baseline and it does not perform well for the threat label and identity_hate labels as seen in the table above. This is because these two labels have the least number of observations.</a:t>
            </a:r>
            <a:endParaRPr/>
          </a:p>
          <a:p>
            <a:pPr indent="-196850" lvl="0" marL="285750" marR="0" rtl="0" algn="just">
              <a:spcBef>
                <a:spcPts val="0"/>
              </a:spcBef>
              <a:spcAft>
                <a:spcPts val="0"/>
              </a:spcAft>
              <a:buClr>
                <a:schemeClr val="dk1"/>
              </a:buClr>
              <a:buSzPts val="1400"/>
              <a:buFont typeface="Arial"/>
              <a:buNone/>
            </a:pPr>
            <a:r>
              <a:t/>
            </a:r>
            <a:endParaRPr sz="14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1400"/>
              <a:buFont typeface="Arial"/>
              <a:buChar char="•"/>
            </a:pPr>
            <a:r>
              <a:rPr lang="en-US" sz="1400">
                <a:solidFill>
                  <a:schemeClr val="dk1"/>
                </a:solidFill>
                <a:latin typeface="Times New Roman"/>
                <a:ea typeface="Times New Roman"/>
                <a:cs typeface="Times New Roman"/>
                <a:sym typeface="Times New Roman"/>
              </a:rPr>
              <a:t>On comparing the accuracies on the test data for toxic label across all the three feature vectorizations as shown in the table below, we found that Word2Vec - SVM has the highest accuracy and performs better as compared to other two features.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8"/>
          <p:cNvSpPr txBox="1"/>
          <p:nvPr>
            <p:ph type="title"/>
          </p:nvPr>
        </p:nvSpPr>
        <p:spPr>
          <a:xfrm>
            <a:off x="1789043" y="624110"/>
            <a:ext cx="9715569" cy="4890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2800"/>
              <a:buFont typeface="Algerian"/>
              <a:buNone/>
            </a:pPr>
            <a:r>
              <a:rPr lang="en-US" sz="2800">
                <a:solidFill>
                  <a:schemeClr val="accent1"/>
                </a:solidFill>
                <a:latin typeface="Algerian"/>
                <a:ea typeface="Algerian"/>
                <a:cs typeface="Algerian"/>
                <a:sym typeface="Algerian"/>
              </a:rPr>
              <a:t>Conclusion and Future Scope</a:t>
            </a:r>
            <a:endParaRPr/>
          </a:p>
        </p:txBody>
      </p:sp>
      <p:sp>
        <p:nvSpPr>
          <p:cNvPr id="256" name="Google Shape;256;p8"/>
          <p:cNvSpPr txBox="1"/>
          <p:nvPr>
            <p:ph idx="1" type="body"/>
          </p:nvPr>
        </p:nvSpPr>
        <p:spPr>
          <a:xfrm>
            <a:off x="2085629" y="1431235"/>
            <a:ext cx="9715568" cy="50093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Limitations : Unable to classify sarcastic comments or sentences containing swear words but is in fact not toxic.</a:t>
            </a:r>
            <a:endParaRPr/>
          </a:p>
          <a:p>
            <a:pPr indent="-342900" lvl="0" marL="342900" rtl="0" algn="l">
              <a:spcBef>
                <a:spcPts val="1000"/>
              </a:spcBef>
              <a:spcAft>
                <a:spcPts val="0"/>
              </a:spcAft>
              <a:buSzPts val="1800"/>
              <a:buChar char="🠶"/>
            </a:pPr>
            <a:r>
              <a:rPr b="1" lang="en-US"/>
              <a:t>Future Scope:</a:t>
            </a:r>
            <a:endParaRPr b="1"/>
          </a:p>
          <a:p>
            <a:pPr indent="0" lvl="0" marL="0" rtl="0" algn="l">
              <a:spcBef>
                <a:spcPts val="1000"/>
              </a:spcBef>
              <a:spcAft>
                <a:spcPts val="0"/>
              </a:spcAft>
              <a:buSzPts val="1800"/>
              <a:buNone/>
            </a:pPr>
            <a:r>
              <a:rPr lang="en-US"/>
              <a:t>a). We would like to implement sentiment analysis by NRC dictionary which can further quantify our sentiments and help in proper toxic comment classification. </a:t>
            </a:r>
            <a:endParaRPr/>
          </a:p>
          <a:p>
            <a:pPr indent="0" lvl="0" marL="0" rtl="0" algn="l">
              <a:spcBef>
                <a:spcPts val="1000"/>
              </a:spcBef>
              <a:spcAft>
                <a:spcPts val="0"/>
              </a:spcAft>
              <a:buSzPts val="1800"/>
              <a:buNone/>
            </a:pPr>
            <a:r>
              <a:t/>
            </a:r>
            <a:endParaRPr/>
          </a:p>
          <a:p>
            <a:pPr indent="0" lvl="0" marL="0" rtl="0" algn="l">
              <a:spcBef>
                <a:spcPts val="1000"/>
              </a:spcBef>
              <a:spcAft>
                <a:spcPts val="0"/>
              </a:spcAft>
              <a:buSzPts val="1800"/>
              <a:buNone/>
            </a:pPr>
            <a:r>
              <a:rPr lang="en-US"/>
              <a:t>b). We also recommend a proposal to improve the NLP classifiers by using other algorithms such as Convolutional Neural Networks (CNN) and test their performances against different LSTM models. </a:t>
            </a:r>
            <a:endParaRPr/>
          </a:p>
          <a:p>
            <a:pPr indent="0" lvl="0" marL="0" rtl="0" algn="l">
              <a:spcBef>
                <a:spcPts val="1000"/>
              </a:spcBef>
              <a:spcAft>
                <a:spcPts val="0"/>
              </a:spcAft>
              <a:buSzPts val="1800"/>
              <a:buNone/>
            </a:pPr>
            <a:r>
              <a:t/>
            </a:r>
            <a:endParaRPr/>
          </a:p>
          <a:p>
            <a:pPr indent="0" lvl="0" marL="0" rtl="0" algn="l">
              <a:spcBef>
                <a:spcPts val="1000"/>
              </a:spcBef>
              <a:spcAft>
                <a:spcPts val="0"/>
              </a:spcAft>
              <a:buSzPts val="1800"/>
              <a:buNone/>
            </a:pPr>
            <a:r>
              <a:rPr lang="en-US"/>
              <a:t>c). We suggest using kernel SVM for text processing and text classification if after visualising the decision boundary, it comes out to be non linear. It requires a grid search for hyper-parameter tuning to get the best results. </a:t>
            </a:r>
            <a:endParaRPr/>
          </a:p>
          <a:p>
            <a:pPr indent="-228600" lvl="0" marL="342900" rtl="0" algn="l">
              <a:spcBef>
                <a:spcPts val="1000"/>
              </a:spcBef>
              <a:spcAft>
                <a:spcPts val="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descr="Comprehensive Hands on Guide to Twitter Sentiment Analysis with dataset &amp;  code" id="261" name="Google Shape;261;p9"/>
          <p:cNvPicPr preferRelativeResize="0"/>
          <p:nvPr>
            <p:ph idx="1" type="body"/>
          </p:nvPr>
        </p:nvPicPr>
        <p:blipFill rotWithShape="1">
          <a:blip r:embed="rId3">
            <a:alphaModFix/>
          </a:blip>
          <a:srcRect b="0" l="0" r="0" t="0"/>
          <a:stretch/>
        </p:blipFill>
        <p:spPr>
          <a:xfrm>
            <a:off x="3742006" y="1847850"/>
            <a:ext cx="5430129" cy="1581150"/>
          </a:xfrm>
          <a:prstGeom prst="rect">
            <a:avLst/>
          </a:prstGeom>
          <a:noFill/>
          <a:ln>
            <a:noFill/>
          </a:ln>
        </p:spPr>
      </p:pic>
      <p:sp>
        <p:nvSpPr>
          <p:cNvPr id="262" name="Google Shape;262;p9"/>
          <p:cNvSpPr txBox="1"/>
          <p:nvPr/>
        </p:nvSpPr>
        <p:spPr>
          <a:xfrm>
            <a:off x="3260025" y="3658489"/>
            <a:ext cx="6148200" cy="134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EF3078"/>
                </a:solidFill>
                <a:latin typeface="Twentieth Century"/>
                <a:ea typeface="Twentieth Century"/>
                <a:cs typeface="Twentieth Century"/>
                <a:sym typeface="Twentieth Century"/>
              </a:rPr>
              <a:t>THANK YOU &amp; </a:t>
            </a:r>
            <a:endParaRPr b="1" sz="3200">
              <a:solidFill>
                <a:srgbClr val="EF3078"/>
              </a:solidFill>
              <a:latin typeface="Twentieth Century"/>
              <a:ea typeface="Twentieth Century"/>
              <a:cs typeface="Twentieth Century"/>
              <a:sym typeface="Twentieth Century"/>
            </a:endParaRPr>
          </a:p>
          <a:p>
            <a:pPr indent="0" lvl="0" marL="0" marR="0" rtl="0" algn="ctr">
              <a:spcBef>
                <a:spcPts val="0"/>
              </a:spcBef>
              <a:spcAft>
                <a:spcPts val="0"/>
              </a:spcAft>
              <a:buNone/>
            </a:pPr>
            <a:r>
              <a:rPr b="1" lang="en-US" sz="3200">
                <a:solidFill>
                  <a:srgbClr val="EF3078"/>
                </a:solidFill>
                <a:latin typeface="Twentieth Century"/>
                <a:ea typeface="Twentieth Century"/>
                <a:cs typeface="Twentieth Century"/>
                <a:sym typeface="Twentieth Century"/>
              </a:rPr>
              <a:t>Don’t be TOXIC!!!!!! ☺</a:t>
            </a:r>
            <a:endParaRPr b="1" sz="3200">
              <a:solidFill>
                <a:srgbClr val="EF3078"/>
              </a:solidFill>
              <a:latin typeface="Twentieth Century"/>
              <a:ea typeface="Twentieth Century"/>
              <a:cs typeface="Twentieth Century"/>
              <a:sym typeface="Twentieth Centur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2020-12-09T03:26:38Z</dcterms:created>
  <dc:creator>Ritu Gangwal</dc:creator>
</cp:coreProperties>
</file>