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109D3-4F0C-78EF-3759-DDC4D2909D28}" v="20" dt="2024-04-28T22:10:21.836"/>
    <p1510:client id="{BD7162A2-26B2-0BDC-E39D-6D761D3D9E32}" v="454" dt="2024-04-28T20:45:18.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6400075"/>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8325029"/>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0426379"/>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4022380"/>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4854977"/>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2801535"/>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65910691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6745015"/>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611170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5268114"/>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27189624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1206815"/>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983761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0708510"/>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30340294"/>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92458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957042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solidFill>
                  <a:schemeClr val="bg1"/>
                </a:solidFill>
                <a:ea typeface="+mj-lt"/>
                <a:cs typeface="+mj-lt"/>
              </a:rPr>
              <a:t>The Impact of Algorithmic Risk Assessments in Prison Sentencing</a:t>
            </a:r>
            <a:endParaRPr lang="en-US">
              <a:solidFill>
                <a:schemeClr val="bg1"/>
              </a:solidFill>
            </a:endParaRPr>
          </a:p>
        </p:txBody>
      </p:sp>
      <p:sp>
        <p:nvSpPr>
          <p:cNvPr id="3" name="Subtitle 2"/>
          <p:cNvSpPr>
            <a:spLocks noGrp="1"/>
          </p:cNvSpPr>
          <p:nvPr>
            <p:ph type="subTitle" idx="1"/>
          </p:nvPr>
        </p:nvSpPr>
        <p:spPr/>
        <p:txBody>
          <a:bodyPr vert="horz" lIns="91440" tIns="45720" rIns="91440" bIns="45720" rtlCol="0" anchor="t">
            <a:noAutofit/>
          </a:bodyPr>
          <a:lstStyle/>
          <a:p>
            <a:r>
              <a:rPr lang="en-US" sz="2000" dirty="0">
                <a:solidFill>
                  <a:schemeClr val="tx1"/>
                </a:solidFill>
                <a:highlight>
                  <a:srgbClr val="FFFFFF"/>
                </a:highlight>
                <a:ea typeface="+mn-lt"/>
                <a:cs typeface="+mn-lt"/>
              </a:rPr>
              <a:t> Presented by: Nikita </a:t>
            </a:r>
            <a:r>
              <a:rPr lang="en-US" sz="2000" dirty="0" err="1">
                <a:solidFill>
                  <a:schemeClr val="tx1"/>
                </a:solidFill>
                <a:highlight>
                  <a:srgbClr val="FFFFFF"/>
                </a:highlight>
                <a:ea typeface="+mn-lt"/>
                <a:cs typeface="+mn-lt"/>
              </a:rPr>
              <a:t>Belii</a:t>
            </a:r>
            <a:r>
              <a:rPr lang="en-US" sz="2000" dirty="0">
                <a:solidFill>
                  <a:schemeClr val="tx1"/>
                </a:solidFill>
                <a:highlight>
                  <a:srgbClr val="FFFFFF"/>
                </a:highlight>
                <a:ea typeface="+mn-lt"/>
                <a:cs typeface="+mn-lt"/>
              </a:rPr>
              <a:t> </a:t>
            </a:r>
            <a:endParaRPr lang="en-US" sz="2000" dirty="0">
              <a:solidFill>
                <a:schemeClr val="tx1"/>
              </a:solidFill>
              <a:highlight>
                <a:srgbClr val="FFFFFF"/>
              </a:highlight>
            </a:endParaRPr>
          </a:p>
          <a:p>
            <a:endParaRPr lang="en-US" sz="2000" dirty="0">
              <a:solidFill>
                <a:schemeClr val="tx1"/>
              </a:solidFill>
              <a:highlight>
                <a:srgbClr val="FFFFFF"/>
              </a:highlight>
            </a:endParaRPr>
          </a:p>
          <a:p>
            <a:r>
              <a:rPr lang="en-US" sz="2000" dirty="0">
                <a:solidFill>
                  <a:schemeClr val="tx1"/>
                </a:solidFill>
                <a:highlight>
                  <a:srgbClr val="FFFFFF"/>
                </a:highlight>
                <a:ea typeface="+mn-lt"/>
                <a:cs typeface="+mn-lt"/>
              </a:rPr>
              <a:t> Date: 04/28/2024 </a:t>
            </a:r>
            <a:endParaRPr lang="en-US" sz="2000" dirty="0">
              <a:solidFill>
                <a:schemeClr val="tx1"/>
              </a:solidFill>
              <a:highlight>
                <a:srgbClr val="FFFFFF"/>
              </a:highlight>
            </a:endParaRPr>
          </a:p>
          <a:p>
            <a:endParaRPr lang="en-US" sz="2000" dirty="0">
              <a:solidFill>
                <a:schemeClr val="tx1"/>
              </a:solidFill>
              <a:highlight>
                <a:srgbClr val="FFFFFF"/>
              </a:highlight>
            </a:endParaRPr>
          </a:p>
          <a:p>
            <a:r>
              <a:rPr lang="en-US" sz="2000" dirty="0">
                <a:solidFill>
                  <a:schemeClr val="tx1"/>
                </a:solidFill>
                <a:highlight>
                  <a:srgbClr val="FFFFFF"/>
                </a:highlight>
                <a:ea typeface="+mn-lt"/>
                <a:cs typeface="+mn-lt"/>
              </a:rPr>
              <a:t> Course: CCJ3071 </a:t>
            </a:r>
            <a:endParaRPr lang="en-US" sz="2000" dirty="0">
              <a:solidFill>
                <a:schemeClr val="tx1"/>
              </a:solidFill>
              <a:highlight>
                <a:srgbClr val="FFFFFF"/>
              </a:highlight>
            </a:endParaRPr>
          </a:p>
          <a:p>
            <a:endParaRPr lang="en-US" sz="2000" dirty="0">
              <a:solidFill>
                <a:schemeClr val="tx1"/>
              </a:solidFill>
              <a:highlight>
                <a:srgbClr val="FFFFFF"/>
              </a:highlight>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6C03-1E25-2B94-C3DB-AE98CCF3FF4F}"/>
              </a:ext>
            </a:extLst>
          </p:cNvPr>
          <p:cNvSpPr>
            <a:spLocks noGrp="1"/>
          </p:cNvSpPr>
          <p:nvPr>
            <p:ph type="title"/>
          </p:nvPr>
        </p:nvSpPr>
        <p:spPr/>
        <p:txBody>
          <a:bodyPr>
            <a:normAutofit fontScale="90000"/>
          </a:bodyPr>
          <a:lstStyle/>
          <a:p>
            <a:r>
              <a:rPr lang="en-US" dirty="0">
                <a:ea typeface="+mj-lt"/>
                <a:cs typeface="+mj-lt"/>
              </a:rPr>
              <a:t>Situation</a:t>
            </a:r>
            <a:endParaRPr lang="en-US" dirty="0"/>
          </a:p>
          <a:p>
            <a:r>
              <a:rPr lang="en-US" dirty="0">
                <a:ea typeface="+mj-lt"/>
                <a:cs typeface="+mj-lt"/>
              </a:rPr>
              <a:t> Predictive Algorithms in the Justice System</a:t>
            </a:r>
            <a:endParaRPr lang="en-US" dirty="0"/>
          </a:p>
          <a:p>
            <a:endParaRPr lang="en-US"/>
          </a:p>
          <a:p>
            <a:endParaRPr lang="en-US" dirty="0"/>
          </a:p>
        </p:txBody>
      </p:sp>
      <p:sp>
        <p:nvSpPr>
          <p:cNvPr id="3" name="Content Placeholder 2">
            <a:extLst>
              <a:ext uri="{FF2B5EF4-FFF2-40B4-BE49-F238E27FC236}">
                <a16:creationId xmlns:a16="http://schemas.microsoft.com/office/drawing/2014/main" id="{F52E95D4-79AE-245A-7A29-349E7DD338F3}"/>
              </a:ext>
            </a:extLst>
          </p:cNvPr>
          <p:cNvSpPr>
            <a:spLocks noGrp="1"/>
          </p:cNvSpPr>
          <p:nvPr>
            <p:ph idx="1"/>
          </p:nvPr>
        </p:nvSpPr>
        <p:spPr>
          <a:xfrm>
            <a:off x="677334" y="2160589"/>
            <a:ext cx="9028243" cy="4669746"/>
          </a:xfrm>
        </p:spPr>
        <p:txBody>
          <a:bodyPr vert="horz" lIns="91440" tIns="45720" rIns="91440" bIns="45720" rtlCol="0" anchor="t">
            <a:normAutofit fontScale="92500" lnSpcReduction="20000"/>
          </a:bodyPr>
          <a:lstStyle/>
          <a:p>
            <a:pPr>
              <a:lnSpc>
                <a:spcPct val="120000"/>
              </a:lnSpc>
            </a:pPr>
            <a:r>
              <a:rPr lang="en-US" dirty="0">
                <a:ea typeface="+mn-lt"/>
                <a:cs typeface="+mn-lt"/>
              </a:rPr>
              <a:t>Nowadays, big data and algorithms play an important role in judicial systems, particularly in decisions related to sentencing and parole. These tools are used to predict the likelihood of recidivism, which then helps judges to make informed decisions about sentencing lengths and parole eligibility. However, these algorithms are trained on data that often comes from historical records, which may contain built-in biases that reflect existing societal and legal prejudices. These biases in the data can cause algorithms to make existing inequalities even worse, unfairly impacting groups that are already marginalized based on race and economic status.</a:t>
            </a:r>
            <a:endParaRPr lang="en-US"/>
          </a:p>
          <a:p>
            <a:pPr>
              <a:lnSpc>
                <a:spcPct val="120000"/>
              </a:lnSpc>
            </a:pPr>
            <a:r>
              <a:rPr lang="en-US" dirty="0">
                <a:ea typeface="+mn-lt"/>
                <a:cs typeface="+mn-lt"/>
              </a:rPr>
              <a:t>Risk assessment tools are widely used to evaluate the risk that an individual will commit a crime again. While the purpose of these tools is to enhance judicial efficiency and fairness, they depend largely on data that might not accurately reflect individual situations, instead mirroring wider, historically biased patterns. The consequence of relying on these biased tools is significant because they can lead to recommendations for harsher and potentially unjust sentences for certain groups based on flawed interpretations of their likelihood to reoffend rather than a balanced assessment of their individual cases.</a:t>
            </a:r>
            <a:endParaRPr lang="en-US" dirty="0"/>
          </a:p>
        </p:txBody>
      </p:sp>
    </p:spTree>
    <p:extLst>
      <p:ext uri="{BB962C8B-B14F-4D97-AF65-F5344CB8AC3E}">
        <p14:creationId xmlns:p14="http://schemas.microsoft.com/office/powerpoint/2010/main" val="186609657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02CC-D82B-7110-FBC4-62262FC3E576}"/>
              </a:ext>
            </a:extLst>
          </p:cNvPr>
          <p:cNvSpPr>
            <a:spLocks noGrp="1"/>
          </p:cNvSpPr>
          <p:nvPr>
            <p:ph type="title"/>
          </p:nvPr>
        </p:nvSpPr>
        <p:spPr/>
        <p:txBody>
          <a:bodyPr>
            <a:normAutofit/>
          </a:bodyPr>
          <a:lstStyle/>
          <a:p>
            <a:r>
              <a:rPr lang="en-US" sz="3000" dirty="0">
                <a:ea typeface="+mj-lt"/>
                <a:cs typeface="+mj-lt"/>
              </a:rPr>
              <a:t>Task</a:t>
            </a:r>
          </a:p>
          <a:p>
            <a:r>
              <a:rPr lang="en-US" sz="3000" dirty="0">
                <a:ea typeface="+mj-lt"/>
                <a:cs typeface="+mj-lt"/>
              </a:rPr>
              <a:t>Enhancing Fairness in Sentencing</a:t>
            </a:r>
          </a:p>
          <a:p>
            <a:endParaRPr lang="en-US" sz="3000" dirty="0"/>
          </a:p>
          <a:p>
            <a:endParaRPr lang="en-US" sz="3000" dirty="0"/>
          </a:p>
        </p:txBody>
      </p:sp>
      <p:sp>
        <p:nvSpPr>
          <p:cNvPr id="3" name="Content Placeholder 2">
            <a:extLst>
              <a:ext uri="{FF2B5EF4-FFF2-40B4-BE49-F238E27FC236}">
                <a16:creationId xmlns:a16="http://schemas.microsoft.com/office/drawing/2014/main" id="{1A8F212A-41D5-FA44-A3E0-170BDD99E17C}"/>
              </a:ext>
            </a:extLst>
          </p:cNvPr>
          <p:cNvSpPr>
            <a:spLocks noGrp="1"/>
          </p:cNvSpPr>
          <p:nvPr>
            <p:ph idx="1"/>
          </p:nvPr>
        </p:nvSpPr>
        <p:spPr>
          <a:xfrm>
            <a:off x="677334" y="1718629"/>
            <a:ext cx="9389148" cy="5176173"/>
          </a:xfrm>
        </p:spPr>
        <p:txBody>
          <a:bodyPr vert="horz" lIns="91440" tIns="45720" rIns="91440" bIns="45720" rtlCol="0" anchor="t">
            <a:noAutofit/>
          </a:bodyPr>
          <a:lstStyle/>
          <a:p>
            <a:r>
              <a:rPr lang="en-US" dirty="0">
                <a:ea typeface="+mn-lt"/>
                <a:cs typeface="+mn-lt"/>
              </a:rPr>
              <a:t>The primary goal of implementing risk assessment tools in the justice system was to improve the fairness and accuracy of sentencing and parole decisions. The task was to develop a model that could objectively predict whether an individual would reoffend, thereby helping judges in making more informed and consistent decisions. This approach aimed to make sentencing more consistent and reduce the impact of personal biases of a judge.</a:t>
            </a:r>
            <a:endParaRPr lang="en-US" dirty="0"/>
          </a:p>
          <a:p>
            <a:r>
              <a:rPr lang="en-US" dirty="0">
                <a:ea typeface="+mn-lt"/>
                <a:cs typeface="+mn-lt"/>
              </a:rPr>
              <a:t>However, for these tools to be effective, they had to be developed with a transparency of what data was used and what potential biases it can make. It was crucial to eliminate the risk of unfair treatment based on race, economic status, or other irrelevant factors. The challenge was to ensure that these algorithms did not replicate or worsen existing disparities in the justice system but instead served to promote genuine equality and justice.</a:t>
            </a:r>
          </a:p>
        </p:txBody>
      </p:sp>
    </p:spTree>
    <p:extLst>
      <p:ext uri="{BB962C8B-B14F-4D97-AF65-F5344CB8AC3E}">
        <p14:creationId xmlns:p14="http://schemas.microsoft.com/office/powerpoint/2010/main" val="1970465781"/>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14D4-1563-7DEE-13C3-6085719DFFA0}"/>
              </a:ext>
            </a:extLst>
          </p:cNvPr>
          <p:cNvSpPr>
            <a:spLocks noGrp="1"/>
          </p:cNvSpPr>
          <p:nvPr>
            <p:ph type="title"/>
          </p:nvPr>
        </p:nvSpPr>
        <p:spPr/>
        <p:txBody>
          <a:bodyPr>
            <a:normAutofit/>
          </a:bodyPr>
          <a:lstStyle/>
          <a:p>
            <a:r>
              <a:rPr lang="en-US" sz="3000" dirty="0">
                <a:ea typeface="+mj-lt"/>
                <a:cs typeface="+mj-lt"/>
              </a:rPr>
              <a:t>Action</a:t>
            </a:r>
            <a:endParaRPr lang="en-US" sz="3000" dirty="0"/>
          </a:p>
          <a:p>
            <a:r>
              <a:rPr lang="en-US" sz="3000" dirty="0">
                <a:ea typeface="+mj-lt"/>
                <a:cs typeface="+mj-lt"/>
              </a:rPr>
              <a:t>Improving The Risk Assessment Tools</a:t>
            </a:r>
            <a:endParaRPr lang="en-US" sz="3000" dirty="0"/>
          </a:p>
          <a:p>
            <a:endParaRPr lang="en-US" sz="3000" dirty="0"/>
          </a:p>
          <a:p>
            <a:endParaRPr lang="en-US" sz="3000" dirty="0"/>
          </a:p>
        </p:txBody>
      </p:sp>
      <p:sp>
        <p:nvSpPr>
          <p:cNvPr id="3" name="Content Placeholder 2">
            <a:extLst>
              <a:ext uri="{FF2B5EF4-FFF2-40B4-BE49-F238E27FC236}">
                <a16:creationId xmlns:a16="http://schemas.microsoft.com/office/drawing/2014/main" id="{04AD2AB5-4AE7-FF43-7AA4-EFAEB2CDC9DF}"/>
              </a:ext>
            </a:extLst>
          </p:cNvPr>
          <p:cNvSpPr>
            <a:spLocks noGrp="1"/>
          </p:cNvSpPr>
          <p:nvPr>
            <p:ph idx="1"/>
          </p:nvPr>
        </p:nvSpPr>
        <p:spPr>
          <a:xfrm>
            <a:off x="677334" y="1695769"/>
            <a:ext cx="9675606" cy="5161540"/>
          </a:xfrm>
        </p:spPr>
        <p:txBody>
          <a:bodyPr vert="horz" lIns="91440" tIns="45720" rIns="91440" bIns="45720" rtlCol="0" anchor="t">
            <a:normAutofit fontScale="85000" lnSpcReduction="10000"/>
          </a:bodyPr>
          <a:lstStyle/>
          <a:p>
            <a:pPr marL="0" indent="0">
              <a:lnSpc>
                <a:spcPct val="110000"/>
              </a:lnSpc>
              <a:buNone/>
            </a:pPr>
            <a:r>
              <a:rPr lang="en-US" dirty="0">
                <a:ea typeface="+mn-lt"/>
                <a:cs typeface="+mn-lt"/>
              </a:rPr>
              <a:t>To improve fairness and consistency in sentencing, developers and legal experts worked together to create advanced risk assessment tools. These tools analyze a range of data, such as a person's previous crimes, age, job history, and other factors that might indicate their chance of committing another crime.</a:t>
            </a:r>
            <a:endParaRPr lang="en-US" dirty="0"/>
          </a:p>
          <a:p>
            <a:pPr>
              <a:lnSpc>
                <a:spcPct val="110000"/>
              </a:lnSpc>
            </a:pPr>
            <a:endParaRPr lang="en-US"/>
          </a:p>
          <a:p>
            <a:pPr marL="0" indent="0">
              <a:lnSpc>
                <a:spcPct val="110000"/>
              </a:lnSpc>
              <a:buNone/>
            </a:pPr>
            <a:r>
              <a:rPr lang="en-US" b="1">
                <a:ea typeface="+mn-lt"/>
                <a:cs typeface="+mn-lt"/>
              </a:rPr>
              <a:t>Algorithm Development:</a:t>
            </a:r>
            <a:endParaRPr lang="en-US" b="1"/>
          </a:p>
          <a:p>
            <a:pPr>
              <a:lnSpc>
                <a:spcPct val="110000"/>
              </a:lnSpc>
            </a:pPr>
            <a:r>
              <a:rPr lang="en-US" dirty="0">
                <a:ea typeface="+mn-lt"/>
                <a:cs typeface="+mn-lt"/>
              </a:rPr>
              <a:t>The tools used complex statistical methods to understand and use the data. The goal was to build a model that could reliably determine how likely someone is to reoffend.</a:t>
            </a:r>
            <a:endParaRPr lang="en-US" dirty="0"/>
          </a:p>
          <a:p>
            <a:pPr>
              <a:lnSpc>
                <a:spcPct val="110000"/>
              </a:lnSpc>
            </a:pPr>
            <a:r>
              <a:rPr lang="en-US" dirty="0">
                <a:ea typeface="+mn-lt"/>
                <a:cs typeface="+mn-lt"/>
              </a:rPr>
              <a:t>The developers were careful to use data that would help make accurate predictions and tried to avoid data that could introduce bias, like zip codes, which can reflect racial or economic status.</a:t>
            </a:r>
            <a:endParaRPr lang="en-US" dirty="0"/>
          </a:p>
          <a:p>
            <a:pPr marL="0" indent="0">
              <a:lnSpc>
                <a:spcPct val="110000"/>
              </a:lnSpc>
              <a:buNone/>
            </a:pPr>
            <a:r>
              <a:rPr lang="en-US" b="1">
                <a:ea typeface="+mn-lt"/>
                <a:cs typeface="+mn-lt"/>
              </a:rPr>
              <a:t>Testing and Refinement:</a:t>
            </a:r>
            <a:endParaRPr lang="en-US" b="1"/>
          </a:p>
          <a:p>
            <a:pPr>
              <a:lnSpc>
                <a:spcPct val="110000"/>
              </a:lnSpc>
            </a:pPr>
            <a:r>
              <a:rPr lang="en-US" dirty="0">
                <a:ea typeface="+mn-lt"/>
                <a:cs typeface="+mn-lt"/>
              </a:rPr>
              <a:t>The tools were thoroughly tested to check their accuracy and fairness. Based on the results, adjustments were made to make them as fair as possible.</a:t>
            </a:r>
            <a:endParaRPr lang="en-US" dirty="0"/>
          </a:p>
          <a:p>
            <a:pPr>
              <a:lnSpc>
                <a:spcPct val="110000"/>
              </a:lnSpc>
            </a:pPr>
            <a:r>
              <a:rPr lang="en-US" dirty="0">
                <a:ea typeface="+mn-lt"/>
                <a:cs typeface="+mn-lt"/>
              </a:rPr>
              <a:t>Experts in law and ethics reviewed the tools to make sure they met standards of fairness and did not violate any rights.</a:t>
            </a:r>
            <a:endParaRPr lang="en-US" dirty="0"/>
          </a:p>
          <a:p>
            <a:pPr marL="0" indent="0">
              <a:lnSpc>
                <a:spcPct val="110000"/>
              </a:lnSpc>
              <a:buNone/>
            </a:pPr>
            <a:r>
              <a:rPr lang="en-US" b="1" dirty="0">
                <a:ea typeface="+mn-lt"/>
                <a:cs typeface="+mn-lt"/>
              </a:rPr>
              <a:t>Deployment in Courtrooms:</a:t>
            </a:r>
            <a:endParaRPr lang="en-US" b="1"/>
          </a:p>
          <a:p>
            <a:pPr>
              <a:lnSpc>
                <a:spcPct val="110000"/>
              </a:lnSpc>
            </a:pPr>
            <a:r>
              <a:rPr lang="en-US" dirty="0">
                <a:ea typeface="+mn-lt"/>
                <a:cs typeface="+mn-lt"/>
              </a:rPr>
              <a:t>After improvements, the tools were introduced to courtrooms. Judges received training on how to understand the risk assessments from the tools and use them in their decision-making.</a:t>
            </a:r>
            <a:endParaRPr lang="en-US" dirty="0"/>
          </a:p>
        </p:txBody>
      </p:sp>
    </p:spTree>
    <p:extLst>
      <p:ext uri="{BB962C8B-B14F-4D97-AF65-F5344CB8AC3E}">
        <p14:creationId xmlns:p14="http://schemas.microsoft.com/office/powerpoint/2010/main" val="546319694"/>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ADFD-A4D7-4063-1879-2A9D19385263}"/>
              </a:ext>
            </a:extLst>
          </p:cNvPr>
          <p:cNvSpPr>
            <a:spLocks noGrp="1"/>
          </p:cNvSpPr>
          <p:nvPr>
            <p:ph type="title"/>
          </p:nvPr>
        </p:nvSpPr>
        <p:spPr/>
        <p:txBody>
          <a:bodyPr>
            <a:normAutofit/>
          </a:bodyPr>
          <a:lstStyle/>
          <a:p>
            <a:r>
              <a:rPr lang="en-US" sz="3000" dirty="0">
                <a:ea typeface="+mj-lt"/>
                <a:cs typeface="+mj-lt"/>
              </a:rPr>
              <a:t>Result</a:t>
            </a:r>
          </a:p>
          <a:p>
            <a:r>
              <a:rPr lang="en-US" sz="3000" dirty="0">
                <a:ea typeface="+mj-lt"/>
                <a:cs typeface="+mj-lt"/>
              </a:rPr>
              <a:t>Outcomes of Using Risk Assessment Tools</a:t>
            </a:r>
            <a:endParaRPr lang="en-US" sz="3000" dirty="0"/>
          </a:p>
          <a:p>
            <a:endParaRPr lang="en-US" sz="3000" dirty="0"/>
          </a:p>
          <a:p>
            <a:endParaRPr lang="en-US" sz="3000" dirty="0"/>
          </a:p>
        </p:txBody>
      </p:sp>
      <p:sp>
        <p:nvSpPr>
          <p:cNvPr id="3" name="Content Placeholder 2">
            <a:extLst>
              <a:ext uri="{FF2B5EF4-FFF2-40B4-BE49-F238E27FC236}">
                <a16:creationId xmlns:a16="http://schemas.microsoft.com/office/drawing/2014/main" id="{4FC4C2B6-9F5E-C294-D94C-922FAB229BAB}"/>
              </a:ext>
            </a:extLst>
          </p:cNvPr>
          <p:cNvSpPr>
            <a:spLocks noGrp="1"/>
          </p:cNvSpPr>
          <p:nvPr>
            <p:ph idx="1"/>
          </p:nvPr>
        </p:nvSpPr>
        <p:spPr>
          <a:xfrm>
            <a:off x="677334" y="1711009"/>
            <a:ext cx="9217057" cy="5152167"/>
          </a:xfrm>
        </p:spPr>
        <p:txBody>
          <a:bodyPr vert="horz" lIns="91440" tIns="45720" rIns="91440" bIns="45720" rtlCol="0" anchor="t">
            <a:normAutofit fontScale="77500" lnSpcReduction="20000"/>
          </a:bodyPr>
          <a:lstStyle/>
          <a:p>
            <a:pPr marL="0" indent="0">
              <a:lnSpc>
                <a:spcPct val="120000"/>
              </a:lnSpc>
              <a:buNone/>
            </a:pPr>
            <a:r>
              <a:rPr lang="en-US" dirty="0">
                <a:ea typeface="+mn-lt"/>
                <a:cs typeface="+mn-lt"/>
              </a:rPr>
              <a:t>The introduction of risk assessment tools in the judicial system produced mixed outcomes. These tools aimed to make sentencing more fair and reduce bias, but they also faced significant challenges and drew criticism for their effectiveness and ethical impact.</a:t>
            </a:r>
            <a:endParaRPr lang="en-US" dirty="0"/>
          </a:p>
          <a:p>
            <a:pPr marL="0" indent="0">
              <a:lnSpc>
                <a:spcPct val="120000"/>
              </a:lnSpc>
              <a:buNone/>
            </a:pPr>
            <a:r>
              <a:rPr lang="en-US" b="1" dirty="0">
                <a:ea typeface="+mn-lt"/>
                <a:cs typeface="+mn-lt"/>
              </a:rPr>
              <a:t>Achievements</a:t>
            </a:r>
            <a:r>
              <a:rPr lang="en-US" dirty="0">
                <a:ea typeface="+mn-lt"/>
                <a:cs typeface="+mn-lt"/>
              </a:rPr>
              <a:t>:</a:t>
            </a:r>
            <a:endParaRPr lang="en-US" dirty="0"/>
          </a:p>
          <a:p>
            <a:pPr>
              <a:lnSpc>
                <a:spcPct val="120000"/>
              </a:lnSpc>
            </a:pPr>
            <a:r>
              <a:rPr lang="en-US" dirty="0">
                <a:ea typeface="+mn-lt"/>
                <a:cs typeface="+mn-lt"/>
              </a:rPr>
              <a:t>In some instances, these tools helped make sentencing more consistent by reducing differences that might occur due to individual judge's biases.</a:t>
            </a:r>
            <a:endParaRPr lang="en-US" dirty="0"/>
          </a:p>
          <a:p>
            <a:pPr>
              <a:lnSpc>
                <a:spcPct val="120000"/>
              </a:lnSpc>
            </a:pPr>
            <a:r>
              <a:rPr lang="en-US" dirty="0">
                <a:ea typeface="+mn-lt"/>
                <a:cs typeface="+mn-lt"/>
              </a:rPr>
              <a:t>They provided a data-driven basis for difficult sentencing decisions, which could help make the judicial process more transparent.</a:t>
            </a:r>
            <a:endParaRPr lang="en-US" dirty="0"/>
          </a:p>
          <a:p>
            <a:pPr marL="0" indent="0">
              <a:lnSpc>
                <a:spcPct val="120000"/>
              </a:lnSpc>
              <a:buNone/>
            </a:pPr>
            <a:r>
              <a:rPr lang="en-US" b="1" dirty="0">
                <a:ea typeface="+mn-lt"/>
                <a:cs typeface="+mn-lt"/>
              </a:rPr>
              <a:t>Challenges and Criticisms:</a:t>
            </a:r>
            <a:endParaRPr lang="en-US" b="1"/>
          </a:p>
          <a:p>
            <a:pPr>
              <a:lnSpc>
                <a:spcPct val="120000"/>
              </a:lnSpc>
            </a:pPr>
            <a:r>
              <a:rPr lang="en-US" dirty="0">
                <a:ea typeface="+mn-lt"/>
                <a:cs typeface="+mn-lt"/>
              </a:rPr>
              <a:t>Efforts to eliminate biases were not always successful, and some tools continued to show prejudices in their predictions. This often resulted in harsher sentencing for certain groups, especially minorities.</a:t>
            </a:r>
            <a:endParaRPr lang="en-US" dirty="0"/>
          </a:p>
          <a:p>
            <a:pPr>
              <a:lnSpc>
                <a:spcPct val="120000"/>
              </a:lnSpc>
            </a:pPr>
            <a:r>
              <a:rPr lang="en-US" dirty="0">
                <a:ea typeface="+mn-lt"/>
                <a:cs typeface="+mn-lt"/>
              </a:rPr>
              <a:t>Using algorithms led to concerns about simplifying complex human behaviors into mere numbers, which could dehumanize the sentencing process.</a:t>
            </a:r>
            <a:endParaRPr lang="en-US" dirty="0"/>
          </a:p>
          <a:p>
            <a:pPr marL="0" indent="0">
              <a:lnSpc>
                <a:spcPct val="120000"/>
              </a:lnSpc>
              <a:buNone/>
            </a:pPr>
            <a:r>
              <a:rPr lang="en-US" b="1" dirty="0">
                <a:ea typeface="+mn-lt"/>
                <a:cs typeface="+mn-lt"/>
              </a:rPr>
              <a:t>Ethical and Social Implications:</a:t>
            </a:r>
            <a:endParaRPr lang="en-US" b="1"/>
          </a:p>
          <a:p>
            <a:pPr>
              <a:lnSpc>
                <a:spcPct val="120000"/>
              </a:lnSpc>
            </a:pPr>
            <a:r>
              <a:rPr lang="en-US" dirty="0">
                <a:ea typeface="+mn-lt"/>
                <a:cs typeface="+mn-lt"/>
              </a:rPr>
              <a:t>The adoption of these tools sparked debates on privacy, the ethics of predicting criminal behavior, and the potential infringement on civil rights.</a:t>
            </a:r>
            <a:endParaRPr lang="en-US" dirty="0"/>
          </a:p>
          <a:p>
            <a:pPr>
              <a:lnSpc>
                <a:spcPct val="120000"/>
              </a:lnSpc>
            </a:pPr>
            <a:r>
              <a:rPr lang="en-US" dirty="0">
                <a:ea typeface="+mn-lt"/>
                <a:cs typeface="+mn-lt"/>
              </a:rPr>
              <a:t>In communities where people felt unfairly targeted by these tools, trust in the justice system was negatively impacted.</a:t>
            </a:r>
            <a:endParaRPr lang="en-US" dirty="0"/>
          </a:p>
          <a:p>
            <a:pPr>
              <a:lnSpc>
                <a:spcPct val="120000"/>
              </a:lnSpc>
            </a:pPr>
            <a:endParaRPr lang="en-US" dirty="0"/>
          </a:p>
        </p:txBody>
      </p:sp>
    </p:spTree>
    <p:extLst>
      <p:ext uri="{BB962C8B-B14F-4D97-AF65-F5344CB8AC3E}">
        <p14:creationId xmlns:p14="http://schemas.microsoft.com/office/powerpoint/2010/main" val="35445274"/>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6FE7-59CA-85EA-0388-D554C6A68A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BEDC708-3FA2-A0F9-FC2A-48B1C943A949}"/>
              </a:ext>
            </a:extLst>
          </p:cNvPr>
          <p:cNvSpPr>
            <a:spLocks noGrp="1"/>
          </p:cNvSpPr>
          <p:nvPr>
            <p:ph idx="1"/>
          </p:nvPr>
        </p:nvSpPr>
        <p:spPr/>
        <p:txBody>
          <a:bodyPr vert="horz" lIns="91440" tIns="45720" rIns="91440" bIns="45720" rtlCol="0" anchor="t">
            <a:normAutofit/>
          </a:bodyPr>
          <a:lstStyle/>
          <a:p>
            <a:r>
              <a:rPr lang="en-US" dirty="0">
                <a:ea typeface="+mn-lt"/>
                <a:cs typeface="+mn-lt"/>
              </a:rPr>
              <a:t>O'Neil, Cathy. "Weapons of Math Destruction: How Big Data Increases Inequality and Threatens Democracy." Crown, 2016.</a:t>
            </a:r>
          </a:p>
          <a:p>
            <a:r>
              <a:rPr lang="en-US" dirty="0">
                <a:ea typeface="+mn-lt"/>
                <a:cs typeface="+mn-lt"/>
              </a:rPr>
              <a:t>Kehl, Danielle, Guo, Priscilla, &amp; Kessler, Samuel. (2017). Algorithms in the Criminal Justice System: Assessing the Use of Risk Assessments in Sentencing. Responsive Communities Initiative, Berkman Klein Center for Internet &amp; Society, Harvard Law School. Available at: https://dash.harvard.edu/bitstream/handle/1/33746041/2017-07_responsivecommunities_2.pdf</a:t>
            </a:r>
            <a:endParaRPr lang="en-US" dirty="0"/>
          </a:p>
          <a:p>
            <a:r>
              <a:rPr lang="en-US" dirty="0">
                <a:ea typeface="+mn-lt"/>
                <a:cs typeface="+mn-lt"/>
              </a:rPr>
              <a:t>Partnership on AI Staff. "Report on Algorithmic Risk Assessment Tools in the U.S. Criminal Justice System." Partnership on AI. Available at: https://partnershiponai.org/wp-content/uploads/2021/08/Report-on-Algorithmic-Risk-Assessment-Tools.pdf</a:t>
            </a:r>
          </a:p>
          <a:p>
            <a:endParaRPr lang="en-US"/>
          </a:p>
          <a:p>
            <a:endParaRPr lang="en-US" dirty="0"/>
          </a:p>
        </p:txBody>
      </p:sp>
    </p:spTree>
    <p:extLst>
      <p:ext uri="{BB962C8B-B14F-4D97-AF65-F5344CB8AC3E}">
        <p14:creationId xmlns:p14="http://schemas.microsoft.com/office/powerpoint/2010/main" val="130082479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The Impact of Algorithmic Risk Assessments in Prison Sentencing</vt:lpstr>
      <vt:lpstr>Situation  Predictive Algorithms in the Justice System  </vt:lpstr>
      <vt:lpstr>Task Enhancing Fairness in Sentencing  </vt:lpstr>
      <vt:lpstr>Action Improving The Risk Assessment Tools  </vt:lpstr>
      <vt:lpstr>Result Outcomes of Using Risk Assessment Tools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211</cp:revision>
  <dcterms:created xsi:type="dcterms:W3CDTF">2024-04-28T18:40:41Z</dcterms:created>
  <dcterms:modified xsi:type="dcterms:W3CDTF">2024-04-28T23:04:52Z</dcterms:modified>
</cp:coreProperties>
</file>