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7" r:id="rId3"/>
    <p:sldId id="266" r:id="rId4"/>
    <p:sldId id="265" r:id="rId5"/>
    <p:sldId id="264" r:id="rId6"/>
    <p:sldId id="262" r:id="rId7"/>
    <p:sldId id="261" r:id="rId8"/>
    <p:sldId id="260" r:id="rId9"/>
    <p:sldId id="259" r:id="rId10"/>
    <p:sldId id="258" r:id="rId11"/>
    <p:sldId id="25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F108F-A92E-0FBF-F0E6-A1A324BFE929}" v="74" dt="2024-12-01T17:07:47.591"/>
    <p1510:client id="{ABC625D3-DA9A-B2D6-F346-6EF8F7202C62}" v="189" dt="2024-12-01T21:24:23.214"/>
    <p1510:client id="{CACE1523-32AD-7B79-42B6-7BF65A453FE9}" v="23" dt="2024-12-01T16:50:51.560"/>
    <p1510:client id="{D50EE21A-ED0C-F07B-FE37-311A2AC4A1E5}" v="29" dt="2024-12-01T17:16:00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6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7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8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3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8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4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4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4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0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7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omo.org/pricing" TargetMode="External"/><Relationship Id="rId7" Type="http://schemas.openxmlformats.org/officeDocument/2006/relationships/hyperlink" Target="https://www.capterra.com/" TargetMode="External"/><Relationship Id="rId2" Type="http://schemas.openxmlformats.org/officeDocument/2006/relationships/hyperlink" Target="https://matomo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radar.com/" TargetMode="External"/><Relationship Id="rId5" Type="http://schemas.openxmlformats.org/officeDocument/2006/relationships/hyperlink" Target="https://forum.matomo.org" TargetMode="External"/><Relationship Id="rId4" Type="http://schemas.openxmlformats.org/officeDocument/2006/relationships/hyperlink" Target="https://matomo.org/featur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FD96EC-B63D-0EF5-1D4F-AF3A05BB98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70" r="22148" b="4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371599"/>
            <a:ext cx="4762500" cy="2360429"/>
          </a:xfrm>
        </p:spPr>
        <p:txBody>
          <a:bodyPr>
            <a:normAutofit/>
          </a:bodyPr>
          <a:lstStyle/>
          <a:p>
            <a:r>
              <a:rPr lang="en-US" b="1" dirty="0" err="1">
                <a:ea typeface="+mj-lt"/>
                <a:cs typeface="+mj-lt"/>
              </a:rPr>
              <a:t>Matomo</a:t>
            </a:r>
            <a:r>
              <a:rPr lang="en-US" dirty="0">
                <a:ea typeface="+mj-lt"/>
                <a:cs typeface="+mj-lt"/>
              </a:rPr>
              <a:t>: 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An Open-Source Web Analytics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4114800"/>
            <a:ext cx="4762500" cy="13716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/>
              <a:t>Nikita </a:t>
            </a:r>
            <a:r>
              <a:rPr lang="en-US" sz="2800" err="1"/>
              <a:t>Belii</a:t>
            </a:r>
            <a:endParaRPr lang="en-US" sz="2800"/>
          </a:p>
          <a:p>
            <a:r>
              <a:rPr lang="en-US" sz="1800" dirty="0">
                <a:solidFill>
                  <a:schemeClr val="bg1">
                    <a:lumMod val="49000"/>
                  </a:schemeClr>
                </a:solidFill>
              </a:rPr>
              <a:t>12/01/2024</a:t>
            </a:r>
          </a:p>
          <a:p>
            <a:r>
              <a:rPr lang="en-US" i="0" dirty="0">
                <a:ea typeface="+mj-lt"/>
                <a:cs typeface="+mj-lt"/>
              </a:rPr>
              <a:t>ISM 4420</a:t>
            </a:r>
            <a:endParaRPr lang="en-US" dirty="0"/>
          </a:p>
        </p:txBody>
      </p:sp>
      <p:pic>
        <p:nvPicPr>
          <p:cNvPr id="4" name="Picture 3" descr="Download Matomo full logo transparent PNG - StickPNG">
            <a:extLst>
              <a:ext uri="{FF2B5EF4-FFF2-40B4-BE49-F238E27FC236}">
                <a16:creationId xmlns:a16="http://schemas.microsoft.com/office/drawing/2014/main" id="{B8457F16-A0E2-5F5F-2E4B-105CBC018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72" y="-1007"/>
            <a:ext cx="3997871" cy="32716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6DA6F5-79E8-98B0-55CF-3427C27D484E}"/>
              </a:ext>
            </a:extLst>
          </p:cNvPr>
          <p:cNvSpPr txBox="1"/>
          <p:nvPr/>
        </p:nvSpPr>
        <p:spPr>
          <a:xfrm>
            <a:off x="1181" y="6675559"/>
            <a:ext cx="2743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" dirty="0">
                <a:ea typeface="+mn-lt"/>
                <a:cs typeface="+mn-lt"/>
              </a:rPr>
              <a:t>https://assets.stickpng.com/images/62bc721e071dec17849af318.png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8B9E5-B306-9D4D-E102-92DB2914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1065791"/>
            <a:ext cx="6393688" cy="81349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Dashboard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EA0B-048B-76B5-DF4D-36E87A5C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50" y="2135938"/>
            <a:ext cx="6339840" cy="343955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ea typeface="+mj-lt"/>
                <a:cs typeface="+mj-lt"/>
              </a:rPr>
              <a:t>What does the </a:t>
            </a:r>
            <a:r>
              <a:rPr lang="en-US" sz="1000" b="1" err="1">
                <a:ea typeface="+mj-lt"/>
                <a:cs typeface="+mj-lt"/>
              </a:rPr>
              <a:t>Matomo</a:t>
            </a:r>
            <a:r>
              <a:rPr lang="en-US" sz="1000" b="1">
                <a:ea typeface="+mj-lt"/>
                <a:cs typeface="+mj-lt"/>
              </a:rPr>
              <a:t> dashboard offer?</a:t>
            </a:r>
            <a:endParaRPr lang="en-US" sz="1000"/>
          </a:p>
          <a:p>
            <a:pPr>
              <a:lnSpc>
                <a:spcPct val="90000"/>
              </a:lnSpc>
            </a:pPr>
            <a:r>
              <a:rPr lang="en-US" sz="1000">
                <a:ea typeface="+mj-lt"/>
                <a:cs typeface="+mj-lt"/>
              </a:rPr>
              <a:t>The </a:t>
            </a:r>
            <a:r>
              <a:rPr lang="en-US" sz="1000" err="1">
                <a:ea typeface="+mj-lt"/>
                <a:cs typeface="+mj-lt"/>
              </a:rPr>
              <a:t>Matomo</a:t>
            </a:r>
            <a:r>
              <a:rPr lang="en-US" sz="1000">
                <a:ea typeface="+mj-lt"/>
                <a:cs typeface="+mj-lt"/>
              </a:rPr>
              <a:t> dashboard is highly customizable, allowing users to focus on the metrics that matter most.</a:t>
            </a:r>
            <a:endParaRPr lang="en-US" sz="1000"/>
          </a:p>
          <a:p>
            <a:pPr>
              <a:lnSpc>
                <a:spcPct val="90000"/>
              </a:lnSpc>
            </a:pPr>
            <a:r>
              <a:rPr lang="en-US" sz="1000" b="1">
                <a:ea typeface="+mj-lt"/>
                <a:cs typeface="+mj-lt"/>
              </a:rPr>
              <a:t>Key Features:</a:t>
            </a:r>
            <a:endParaRPr lang="en-US" sz="1000"/>
          </a:p>
          <a:p>
            <a:pPr lvl="1">
              <a:lnSpc>
                <a:spcPct val="90000"/>
              </a:lnSpc>
            </a:pPr>
            <a:r>
              <a:rPr lang="en-US" sz="1000" b="1">
                <a:ea typeface="+mj-lt"/>
                <a:cs typeface="+mj-lt"/>
              </a:rPr>
              <a:t>Customizable Widgets:</a:t>
            </a:r>
            <a:r>
              <a:rPr lang="en-US" sz="1000">
                <a:ea typeface="+mj-lt"/>
                <a:cs typeface="+mj-lt"/>
              </a:rPr>
              <a:t> Choose from a variety of widgets like visitor maps, traffic sources, or goals.</a:t>
            </a:r>
            <a:endParaRPr lang="en-US" sz="1000"/>
          </a:p>
          <a:p>
            <a:pPr lvl="1">
              <a:lnSpc>
                <a:spcPct val="90000"/>
              </a:lnSpc>
            </a:pPr>
            <a:r>
              <a:rPr lang="en-US" sz="1000" b="1">
                <a:ea typeface="+mj-lt"/>
                <a:cs typeface="+mj-lt"/>
              </a:rPr>
              <a:t>Drag-and-Drop Layout:</a:t>
            </a:r>
            <a:r>
              <a:rPr lang="en-US" sz="1000">
                <a:ea typeface="+mj-lt"/>
                <a:cs typeface="+mj-lt"/>
              </a:rPr>
              <a:t> Rearrange widgets to create a personalized view.</a:t>
            </a:r>
            <a:endParaRPr lang="en-US" sz="1000"/>
          </a:p>
          <a:p>
            <a:pPr lvl="1">
              <a:lnSpc>
                <a:spcPct val="90000"/>
              </a:lnSpc>
            </a:pPr>
            <a:r>
              <a:rPr lang="en-US" sz="1000" b="1">
                <a:ea typeface="+mj-lt"/>
                <a:cs typeface="+mj-lt"/>
              </a:rPr>
              <a:t>Real-Time Updates:</a:t>
            </a:r>
            <a:r>
              <a:rPr lang="en-US" sz="1000">
                <a:ea typeface="+mj-lt"/>
                <a:cs typeface="+mj-lt"/>
              </a:rPr>
              <a:t> See live data directly on your dashboard.</a:t>
            </a:r>
            <a:endParaRPr lang="en-US" sz="1000"/>
          </a:p>
          <a:p>
            <a:pPr lvl="1">
              <a:lnSpc>
                <a:spcPct val="90000"/>
              </a:lnSpc>
            </a:pPr>
            <a:r>
              <a:rPr lang="en-US" sz="1000" b="1">
                <a:ea typeface="+mj-lt"/>
                <a:cs typeface="+mj-lt"/>
              </a:rPr>
              <a:t>Multi-Dashboard Support:</a:t>
            </a:r>
            <a:r>
              <a:rPr lang="en-US" sz="1000">
                <a:ea typeface="+mj-lt"/>
                <a:cs typeface="+mj-lt"/>
              </a:rPr>
              <a:t> Create multiple dashboards for different teams or projects.</a:t>
            </a:r>
            <a:endParaRPr lang="en-US" sz="1000"/>
          </a:p>
          <a:p>
            <a:pPr>
              <a:lnSpc>
                <a:spcPct val="90000"/>
              </a:lnSpc>
            </a:pPr>
            <a:r>
              <a:rPr lang="en-US" sz="1000" b="1">
                <a:ea typeface="+mj-lt"/>
                <a:cs typeface="+mj-lt"/>
              </a:rPr>
              <a:t>Common Widgets Available:</a:t>
            </a:r>
            <a:endParaRPr lang="en-US" sz="1000"/>
          </a:p>
          <a:p>
            <a:pPr lvl="1">
              <a:lnSpc>
                <a:spcPct val="90000"/>
              </a:lnSpc>
            </a:pPr>
            <a:r>
              <a:rPr lang="en-US" sz="1000">
                <a:ea typeface="+mj-lt"/>
                <a:cs typeface="+mj-lt"/>
              </a:rPr>
              <a:t>Traffic overview.</a:t>
            </a:r>
            <a:endParaRPr lang="en-US" sz="1000"/>
          </a:p>
          <a:p>
            <a:pPr lvl="1">
              <a:lnSpc>
                <a:spcPct val="90000"/>
              </a:lnSpc>
            </a:pPr>
            <a:r>
              <a:rPr lang="en-US" sz="1000">
                <a:ea typeface="+mj-lt"/>
                <a:cs typeface="+mj-lt"/>
              </a:rPr>
              <a:t>Goal conversion rates.</a:t>
            </a:r>
            <a:endParaRPr lang="en-US" sz="1000"/>
          </a:p>
          <a:p>
            <a:pPr lvl="1">
              <a:lnSpc>
                <a:spcPct val="90000"/>
              </a:lnSpc>
            </a:pPr>
            <a:r>
              <a:rPr lang="en-US" sz="1000">
                <a:ea typeface="+mj-lt"/>
                <a:cs typeface="+mj-lt"/>
              </a:rPr>
              <a:t>Visitor location map.</a:t>
            </a:r>
            <a:endParaRPr lang="en-US" sz="1000"/>
          </a:p>
          <a:p>
            <a:pPr lvl="1">
              <a:lnSpc>
                <a:spcPct val="90000"/>
              </a:lnSpc>
            </a:pPr>
            <a:r>
              <a:rPr lang="en-US" sz="1000">
                <a:ea typeface="+mj-lt"/>
                <a:cs typeface="+mj-lt"/>
              </a:rPr>
              <a:t>Search engine referrals.</a:t>
            </a:r>
            <a:endParaRPr lang="en-US" sz="1000"/>
          </a:p>
          <a:p>
            <a:pPr lvl="1">
              <a:lnSpc>
                <a:spcPct val="90000"/>
              </a:lnSpc>
            </a:pPr>
            <a:endParaRPr lang="en-US" sz="1000"/>
          </a:p>
        </p:txBody>
      </p:sp>
      <p:pic>
        <p:nvPicPr>
          <p:cNvPr id="4" name="Picture 3" descr="Matomo - LinuxReviews">
            <a:extLst>
              <a:ext uri="{FF2B5EF4-FFF2-40B4-BE49-F238E27FC236}">
                <a16:creationId xmlns:a16="http://schemas.microsoft.com/office/drawing/2014/main" id="{44148EAF-6A1C-F546-52CC-F93726D19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686" y="2597421"/>
            <a:ext cx="3438071" cy="2519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83B0E9-B0F0-B91F-EB0D-4CF65EFA780A}"/>
              </a:ext>
            </a:extLst>
          </p:cNvPr>
          <p:cNvSpPr txBox="1"/>
          <p:nvPr/>
        </p:nvSpPr>
        <p:spPr>
          <a:xfrm>
            <a:off x="7626244" y="5118310"/>
            <a:ext cx="361405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>
                <a:ea typeface="+mn-lt"/>
                <a:cs typeface="+mn-lt"/>
              </a:rPr>
              <a:t>https://linuxreviews.org/images/e/ed/Matomo_dashboard_-_default_2020-09-14.jpg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9660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EF86F-4332-512A-66FB-FBE749CF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Unique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A8A8C-F3A3-B381-5A6C-B8C3ED6A1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947042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b="1" dirty="0">
                <a:ea typeface="+mj-lt"/>
                <a:cs typeface="+mj-lt"/>
              </a:rPr>
              <a:t>What makes </a:t>
            </a:r>
            <a:r>
              <a:rPr lang="en-US" b="1" dirty="0" err="1">
                <a:ea typeface="+mj-lt"/>
                <a:cs typeface="+mj-lt"/>
              </a:rPr>
              <a:t>Matomo</a:t>
            </a:r>
            <a:r>
              <a:rPr lang="en-US" b="1" dirty="0">
                <a:ea typeface="+mj-lt"/>
                <a:cs typeface="+mj-lt"/>
              </a:rPr>
              <a:t> unique?</a:t>
            </a:r>
            <a:endParaRPr lang="en-US" dirty="0"/>
          </a:p>
          <a:p>
            <a:r>
              <a:rPr lang="en-US" dirty="0" err="1">
                <a:ea typeface="+mj-lt"/>
                <a:cs typeface="+mj-lt"/>
              </a:rPr>
              <a:t>Matomo</a:t>
            </a:r>
            <a:r>
              <a:rPr lang="en-US" dirty="0">
                <a:ea typeface="+mj-lt"/>
                <a:cs typeface="+mj-lt"/>
              </a:rPr>
              <a:t> stands out with features that prioritize privacy, control, and flexibility, making it a strong alternative to tools like Google Analytics.</a:t>
            </a:r>
            <a:endParaRPr lang="en-US"/>
          </a:p>
          <a:p>
            <a:r>
              <a:rPr lang="en-US" b="1" dirty="0">
                <a:ea typeface="+mj-lt"/>
                <a:cs typeface="+mj-lt"/>
              </a:rPr>
              <a:t>Key Unique Features:</a:t>
            </a:r>
            <a:endParaRPr lang="en-US" dirty="0"/>
          </a:p>
          <a:p>
            <a:pPr lvl="1"/>
            <a:r>
              <a:rPr lang="en-US" b="1" dirty="0">
                <a:ea typeface="+mj-lt"/>
                <a:cs typeface="+mj-lt"/>
              </a:rPr>
              <a:t>Open-Source Software:</a:t>
            </a:r>
            <a:endParaRPr lang="en-US"/>
          </a:p>
          <a:p>
            <a:pPr lvl="2"/>
            <a:r>
              <a:rPr lang="en-US" dirty="0">
                <a:ea typeface="+mj-lt"/>
                <a:cs typeface="+mj-lt"/>
              </a:rPr>
              <a:t>Self-hosted option lets you fully control your data.</a:t>
            </a:r>
            <a:endParaRPr lang="en-US" dirty="0"/>
          </a:p>
          <a:p>
            <a:pPr lvl="2"/>
            <a:r>
              <a:rPr lang="en-US" dirty="0">
                <a:ea typeface="+mj-lt"/>
                <a:cs typeface="+mj-lt"/>
              </a:rPr>
              <a:t>Customize the tool to meet specific business needs.</a:t>
            </a:r>
            <a:endParaRPr lang="en-US" dirty="0"/>
          </a:p>
          <a:p>
            <a:pPr lvl="1"/>
            <a:r>
              <a:rPr lang="en-US" b="1" dirty="0">
                <a:ea typeface="+mj-lt"/>
                <a:cs typeface="+mj-lt"/>
              </a:rPr>
              <a:t>Privacy by Design:</a:t>
            </a:r>
            <a:endParaRPr lang="en-US" dirty="0"/>
          </a:p>
          <a:p>
            <a:pPr lvl="2"/>
            <a:r>
              <a:rPr lang="en-US" dirty="0">
                <a:ea typeface="+mj-lt"/>
                <a:cs typeface="+mj-lt"/>
              </a:rPr>
              <a:t>Fully GDPR and HIPAA compliant.</a:t>
            </a:r>
            <a:endParaRPr lang="en-US" dirty="0"/>
          </a:p>
          <a:p>
            <a:pPr lvl="2"/>
            <a:r>
              <a:rPr lang="en-US" dirty="0">
                <a:ea typeface="+mj-lt"/>
                <a:cs typeface="+mj-lt"/>
              </a:rPr>
              <a:t>No data sharing with third parties.</a:t>
            </a:r>
            <a:endParaRPr lang="en-US" dirty="0"/>
          </a:p>
          <a:p>
            <a:pPr lvl="1"/>
            <a:r>
              <a:rPr lang="en-US" b="1" dirty="0">
                <a:ea typeface="+mj-lt"/>
                <a:cs typeface="+mj-lt"/>
              </a:rPr>
              <a:t>No Data Sampling:</a:t>
            </a:r>
            <a:endParaRPr lang="en-US" dirty="0"/>
          </a:p>
          <a:p>
            <a:pPr lvl="2"/>
            <a:r>
              <a:rPr lang="en-US" dirty="0">
                <a:ea typeface="+mj-lt"/>
                <a:cs typeface="+mj-lt"/>
              </a:rPr>
              <a:t>Unlike Google Analytics, </a:t>
            </a:r>
            <a:r>
              <a:rPr lang="en-US" dirty="0" err="1">
                <a:ea typeface="+mj-lt"/>
                <a:cs typeface="+mj-lt"/>
              </a:rPr>
              <a:t>Matomo</a:t>
            </a:r>
            <a:r>
              <a:rPr lang="en-US" dirty="0">
                <a:ea typeface="+mj-lt"/>
                <a:cs typeface="+mj-lt"/>
              </a:rPr>
              <a:t> doesn’t approximate your data.</a:t>
            </a:r>
            <a:endParaRPr lang="en-US" dirty="0"/>
          </a:p>
          <a:p>
            <a:pPr lvl="2"/>
            <a:r>
              <a:rPr lang="en-US" dirty="0">
                <a:ea typeface="+mj-lt"/>
                <a:cs typeface="+mj-lt"/>
              </a:rPr>
              <a:t>Provides full and accurate datasets.</a:t>
            </a:r>
            <a:endParaRPr lang="en-US" dirty="0"/>
          </a:p>
          <a:p>
            <a:pPr lvl="1"/>
            <a:r>
              <a:rPr lang="en-US" b="1" dirty="0">
                <a:ea typeface="+mj-lt"/>
                <a:cs typeface="+mj-lt"/>
              </a:rPr>
              <a:t>Heatmaps and Session Recording (Add-On):</a:t>
            </a:r>
            <a:endParaRPr lang="en-US" dirty="0"/>
          </a:p>
          <a:p>
            <a:pPr lvl="2"/>
            <a:r>
              <a:rPr lang="en-US" dirty="0">
                <a:ea typeface="+mj-lt"/>
                <a:cs typeface="+mj-lt"/>
              </a:rPr>
              <a:t>Visualize user behavior with heatmaps.</a:t>
            </a:r>
            <a:endParaRPr lang="en-US" dirty="0"/>
          </a:p>
          <a:p>
            <a:pPr lvl="2"/>
            <a:r>
              <a:rPr lang="en-US" dirty="0">
                <a:ea typeface="+mj-lt"/>
                <a:cs typeface="+mj-lt"/>
              </a:rPr>
              <a:t>Replay visitor sessions to analyze their navigation.</a:t>
            </a:r>
            <a:endParaRPr lang="en-US" dirty="0"/>
          </a:p>
          <a:p>
            <a:pPr lvl="1"/>
            <a:r>
              <a:rPr lang="en-US" b="1" dirty="0">
                <a:ea typeface="+mj-lt"/>
                <a:cs typeface="+mj-lt"/>
              </a:rPr>
              <a:t>E-Commerce Tracking:</a:t>
            </a:r>
            <a:endParaRPr lang="en-US" dirty="0"/>
          </a:p>
          <a:p>
            <a:pPr lvl="2"/>
            <a:r>
              <a:rPr lang="en-US" dirty="0">
                <a:ea typeface="+mj-lt"/>
                <a:cs typeface="+mj-lt"/>
              </a:rPr>
              <a:t>Advanced tools for tracking product views, cart actions, and conversions.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Why it matters:</a:t>
            </a:r>
            <a:endParaRPr lang="en-US" dirty="0"/>
          </a:p>
          <a:p>
            <a:r>
              <a:rPr lang="en-US" dirty="0" err="1">
                <a:ea typeface="+mj-lt"/>
                <a:cs typeface="+mj-lt"/>
              </a:rPr>
              <a:t>Matomo</a:t>
            </a:r>
            <a:r>
              <a:rPr lang="en-US" dirty="0">
                <a:ea typeface="+mj-lt"/>
                <a:cs typeface="+mj-lt"/>
              </a:rPr>
              <a:t> offers peace of mind for organizations that prioritize privacy while providing detailed insights.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0D8C3-41DE-7A59-8A4B-EAA5F773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Usability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1DED4-F204-409D-E3B0-195A5655D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940"/>
            <a:ext cx="9486901" cy="3577854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b="1" dirty="0">
                <a:ea typeface="+mj-lt"/>
                <a:cs typeface="+mj-lt"/>
              </a:rPr>
              <a:t>How easy is it to use </a:t>
            </a:r>
            <a:r>
              <a:rPr lang="en-US" b="1" dirty="0" err="1">
                <a:ea typeface="+mj-lt"/>
                <a:cs typeface="+mj-lt"/>
              </a:rPr>
              <a:t>Matomo</a:t>
            </a:r>
            <a:r>
              <a:rPr lang="en-US" b="1" dirty="0">
                <a:ea typeface="+mj-lt"/>
                <a:cs typeface="+mj-lt"/>
              </a:rPr>
              <a:t>?</a:t>
            </a:r>
            <a:endParaRPr lang="en-US" dirty="0"/>
          </a:p>
          <a:p>
            <a:r>
              <a:rPr lang="en-US" err="1">
                <a:ea typeface="+mj-lt"/>
                <a:cs typeface="+mj-lt"/>
              </a:rPr>
              <a:t>Matomo</a:t>
            </a:r>
            <a:r>
              <a:rPr lang="en-US">
                <a:ea typeface="+mj-lt"/>
                <a:cs typeface="+mj-lt"/>
              </a:rPr>
              <a:t> is designed to be user-friendly and accessible, whether you’re a technical expert or a beginner.</a:t>
            </a:r>
            <a:endParaRPr lang="en-US"/>
          </a:p>
          <a:p>
            <a:r>
              <a:rPr lang="en-US" b="1">
                <a:ea typeface="+mj-lt"/>
                <a:cs typeface="+mj-lt"/>
              </a:rPr>
              <a:t>Key Usability Features:</a:t>
            </a:r>
            <a:endParaRPr lang="en-US"/>
          </a:p>
          <a:p>
            <a:pPr lvl="1"/>
            <a:r>
              <a:rPr lang="en-US" b="1">
                <a:ea typeface="+mj-lt"/>
                <a:cs typeface="+mj-lt"/>
              </a:rPr>
              <a:t>Intuitive Interface:</a:t>
            </a:r>
            <a:endParaRPr lang="en-US"/>
          </a:p>
          <a:p>
            <a:pPr lvl="2"/>
            <a:r>
              <a:rPr lang="en-US">
                <a:ea typeface="+mj-lt"/>
                <a:cs typeface="+mj-lt"/>
              </a:rPr>
              <a:t>Clean layout with clear navigation menus.</a:t>
            </a:r>
            <a:endParaRPr lang="en-US"/>
          </a:p>
          <a:p>
            <a:pPr lvl="2"/>
            <a:r>
              <a:rPr lang="en-US">
                <a:ea typeface="+mj-lt"/>
                <a:cs typeface="+mj-lt"/>
              </a:rPr>
              <a:t>Simple, customizable dashboards make it easy to access the metrics you need.</a:t>
            </a:r>
            <a:endParaRPr lang="en-US"/>
          </a:p>
          <a:p>
            <a:pPr lvl="1"/>
            <a:r>
              <a:rPr lang="en-US" b="1">
                <a:ea typeface="+mj-lt"/>
                <a:cs typeface="+mj-lt"/>
              </a:rPr>
              <a:t>Extensive Documentation:</a:t>
            </a:r>
            <a:endParaRPr lang="en-US"/>
          </a:p>
          <a:p>
            <a:pPr lvl="2"/>
            <a:r>
              <a:rPr lang="en-US">
                <a:ea typeface="+mj-lt"/>
                <a:cs typeface="+mj-lt"/>
              </a:rPr>
              <a:t>Detailed guides, FAQs, and tutorials are available on the Matomo website.</a:t>
            </a:r>
            <a:endParaRPr lang="en-US"/>
          </a:p>
          <a:p>
            <a:pPr lvl="1"/>
            <a:r>
              <a:rPr lang="en-US" b="1" dirty="0">
                <a:ea typeface="+mj-lt"/>
                <a:cs typeface="+mj-lt"/>
              </a:rPr>
              <a:t>CMS Integration:</a:t>
            </a:r>
            <a:endParaRPr lang="en-US" dirty="0"/>
          </a:p>
          <a:p>
            <a:pPr lvl="2"/>
            <a:r>
              <a:rPr lang="en-US" dirty="0">
                <a:ea typeface="+mj-lt"/>
                <a:cs typeface="+mj-lt"/>
              </a:rPr>
              <a:t>Seamlessly integrates with popular platforms like WordPress, Drupal, and Joomla.</a:t>
            </a:r>
            <a:endParaRPr lang="en-US" dirty="0"/>
          </a:p>
          <a:p>
            <a:pPr lvl="1"/>
            <a:r>
              <a:rPr lang="en-US" b="1" dirty="0">
                <a:ea typeface="+mj-lt"/>
                <a:cs typeface="+mj-lt"/>
              </a:rPr>
              <a:t>No Coding Skills Required:</a:t>
            </a:r>
            <a:endParaRPr lang="en-US" dirty="0"/>
          </a:p>
          <a:p>
            <a:pPr lvl="2"/>
            <a:r>
              <a:rPr lang="en-US" dirty="0">
                <a:ea typeface="+mj-lt"/>
                <a:cs typeface="+mj-lt"/>
              </a:rPr>
              <a:t>Tracking can be set up with just a copy-paste of the tracking code.</a:t>
            </a:r>
            <a:endParaRPr lang="en-US" dirty="0"/>
          </a:p>
          <a:p>
            <a:pPr lvl="1"/>
            <a:r>
              <a:rPr lang="en-US" b="1" dirty="0">
                <a:ea typeface="+mj-lt"/>
                <a:cs typeface="+mj-lt"/>
              </a:rPr>
              <a:t>Responsive Design:</a:t>
            </a:r>
            <a:endParaRPr lang="en-US" dirty="0"/>
          </a:p>
          <a:p>
            <a:pPr lvl="2"/>
            <a:r>
              <a:rPr lang="en-US" dirty="0">
                <a:ea typeface="+mj-lt"/>
                <a:cs typeface="+mj-lt"/>
              </a:rPr>
              <a:t>Works well on both desktop and mobile devices.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Why it’s accessible:</a:t>
            </a:r>
            <a:endParaRPr lang="en-US" dirty="0"/>
          </a:p>
          <a:p>
            <a:r>
              <a:rPr lang="en-US" dirty="0" err="1">
                <a:ea typeface="+mj-lt"/>
                <a:cs typeface="+mj-lt"/>
              </a:rPr>
              <a:t>Matomo’s</a:t>
            </a:r>
            <a:r>
              <a:rPr lang="en-US" dirty="0">
                <a:ea typeface="+mj-lt"/>
                <a:cs typeface="+mj-lt"/>
              </a:rPr>
              <a:t> self-hosted version offers flexibility for developers, while its Cloud version is perfect for non-technical users who want quick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98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7C836CD-47B2-4287-AE51-D866B8697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50CAC8-10E2-4E31-9995-4EF170513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06" y="0"/>
            <a:ext cx="5426844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1A29A-5D4A-B904-3006-593CD516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134" y="-1490785"/>
            <a:ext cx="3870251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D44B-5AD7-C1D4-C378-F158AC0A7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68842"/>
            <a:ext cx="5426845" cy="577347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b="1" dirty="0"/>
          </a:p>
          <a:p>
            <a:pPr lvl="1"/>
            <a:r>
              <a:rPr lang="en-US" b="1" dirty="0">
                <a:ea typeface="+mj-lt"/>
                <a:cs typeface="+mj-lt"/>
              </a:rPr>
              <a:t>Technical Setup for Self-Hosting:</a:t>
            </a:r>
            <a:endParaRPr lang="en-US" dirty="0"/>
          </a:p>
          <a:p>
            <a:pPr lvl="2"/>
            <a:r>
              <a:rPr lang="en-US" dirty="0">
                <a:ea typeface="+mj-lt"/>
                <a:cs typeface="+mj-lt"/>
              </a:rPr>
              <a:t>Requires technical skills for installation and maintenance.</a:t>
            </a:r>
            <a:endParaRPr lang="en-US" dirty="0"/>
          </a:p>
          <a:p>
            <a:pPr lvl="1"/>
            <a:r>
              <a:rPr lang="en-US" b="1" dirty="0">
                <a:ea typeface="+mj-lt"/>
                <a:cs typeface="+mj-lt"/>
              </a:rPr>
              <a:t>Add-On Costs:</a:t>
            </a:r>
            <a:endParaRPr lang="en-US" dirty="0"/>
          </a:p>
          <a:p>
            <a:pPr lvl="2"/>
            <a:r>
              <a:rPr lang="en-US">
                <a:ea typeface="+mj-lt"/>
                <a:cs typeface="+mj-lt"/>
              </a:rPr>
              <a:t>Features like heatmaps are paid extras.</a:t>
            </a:r>
            <a:endParaRPr lang="en-US"/>
          </a:p>
          <a:p>
            <a:pPr lvl="1"/>
            <a:r>
              <a:rPr lang="en-US" b="1">
                <a:ea typeface="+mj-lt"/>
                <a:cs typeface="+mj-lt"/>
              </a:rPr>
              <a:t>High Costs for Large Traffic (Cloud):</a:t>
            </a:r>
            <a:endParaRPr lang="en-US"/>
          </a:p>
          <a:p>
            <a:pPr lvl="2"/>
            <a:r>
              <a:rPr lang="en-US">
                <a:ea typeface="+mj-lt"/>
                <a:cs typeface="+mj-lt"/>
              </a:rPr>
              <a:t>Pricing for Cloud scales significantly with traffic volume.</a:t>
            </a:r>
            <a:endParaRPr lang="en-US"/>
          </a:p>
          <a:p>
            <a:pPr lvl="1"/>
            <a:r>
              <a:rPr lang="en-US" b="1">
                <a:ea typeface="+mj-lt"/>
                <a:cs typeface="+mj-lt"/>
              </a:rPr>
              <a:t>Learning Curve:</a:t>
            </a:r>
            <a:endParaRPr lang="en-US"/>
          </a:p>
          <a:p>
            <a:pPr lvl="2"/>
            <a:r>
              <a:rPr lang="en-US">
                <a:ea typeface="+mj-lt"/>
                <a:cs typeface="+mj-lt"/>
              </a:rPr>
              <a:t>Customization and advanced features may take time to master.</a:t>
            </a:r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endParaRPr lang="en-US" b="1" dirty="0"/>
          </a:p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15132A-2BDF-8BDE-3B40-AB4F4275BB77}"/>
              </a:ext>
            </a:extLst>
          </p:cNvPr>
          <p:cNvSpPr txBox="1">
            <a:spLocks/>
          </p:cNvSpPr>
          <p:nvPr/>
        </p:nvSpPr>
        <p:spPr>
          <a:xfrm>
            <a:off x="6872017" y="-1496040"/>
            <a:ext cx="3870251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Drawbacks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1F8F76F-7457-DD43-8C4F-9A843C85F0ED}"/>
              </a:ext>
            </a:extLst>
          </p:cNvPr>
          <p:cNvSpPr txBox="1">
            <a:spLocks/>
          </p:cNvSpPr>
          <p:nvPr/>
        </p:nvSpPr>
        <p:spPr>
          <a:xfrm>
            <a:off x="132692" y="1141656"/>
            <a:ext cx="4796225" cy="4893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Full Data Ownership:</a:t>
            </a:r>
          </a:p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Your data stays private, ensuring security and compliance with privacy laws.</a:t>
            </a:r>
          </a:p>
          <a:p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Privacy-Focused:</a:t>
            </a:r>
            <a:endParaRPr lang="en-US" dirty="0">
              <a:solidFill>
                <a:schemeClr val="bg1"/>
              </a:solidFill>
              <a:ea typeface="+mj-lt"/>
              <a:cs typeface="+mj-lt"/>
            </a:endParaRPr>
          </a:p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Fully GDPR and HIPAA compliant.</a:t>
            </a:r>
          </a:p>
          <a:p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Customizable and Flexible:</a:t>
            </a:r>
            <a:endParaRPr lang="en-US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Open-source software allows for full customization.</a:t>
            </a:r>
          </a:p>
          <a:p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Affordable for Small Businesses:</a:t>
            </a:r>
            <a:endParaRPr lang="en-US" dirty="0">
              <a:solidFill>
                <a:schemeClr val="bg1"/>
              </a:solidFill>
              <a:ea typeface="+mj-lt"/>
              <a:cs typeface="+mj-lt"/>
            </a:endParaRPr>
          </a:p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Free self-hosted version and scalable Cloud pricing.</a:t>
            </a:r>
          </a:p>
          <a:p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Accurate Data:</a:t>
            </a:r>
            <a:endParaRPr lang="en-US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No data sampling; complete datasets for better decision-making.</a:t>
            </a:r>
            <a:endParaRPr lang="en-US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95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2A495-922C-E0E2-4701-E8E81C54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Search Engine Optimization (SEO)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CA96-315D-CDD6-A0E6-DCEC9D1F0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940"/>
            <a:ext cx="9486901" cy="3577854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b="1">
                <a:ea typeface="+mj-lt"/>
                <a:cs typeface="+mj-lt"/>
              </a:rPr>
              <a:t>Can </a:t>
            </a:r>
            <a:r>
              <a:rPr lang="en-US" b="1" dirty="0" err="1">
                <a:ea typeface="+mj-lt"/>
                <a:cs typeface="+mj-lt"/>
              </a:rPr>
              <a:t>Matomo</a:t>
            </a:r>
            <a:r>
              <a:rPr lang="en-US" b="1">
                <a:ea typeface="+mj-lt"/>
                <a:cs typeface="+mj-lt"/>
              </a:rPr>
              <a:t> be used for SEO?</a:t>
            </a:r>
            <a:endParaRPr lang="en-US"/>
          </a:p>
          <a:p>
            <a:r>
              <a:rPr lang="en-US">
                <a:ea typeface="+mj-lt"/>
                <a:cs typeface="+mj-lt"/>
              </a:rPr>
              <a:t>Yes! </a:t>
            </a:r>
            <a:r>
              <a:rPr lang="en-US" err="1">
                <a:ea typeface="+mj-lt"/>
                <a:cs typeface="+mj-lt"/>
              </a:rPr>
              <a:t>Matomo</a:t>
            </a:r>
            <a:r>
              <a:rPr lang="en-US">
                <a:ea typeface="+mj-lt"/>
                <a:cs typeface="+mj-lt"/>
              </a:rPr>
              <a:t> includes several features that make it a useful tool for improving search engine performance.</a:t>
            </a:r>
            <a:endParaRPr lang="en-US"/>
          </a:p>
          <a:p>
            <a:r>
              <a:rPr lang="en-US" b="1">
                <a:ea typeface="+mj-lt"/>
                <a:cs typeface="+mj-lt"/>
              </a:rPr>
              <a:t>Key SEO Features in Matomo:</a:t>
            </a:r>
            <a:endParaRPr lang="en-US"/>
          </a:p>
          <a:p>
            <a:pPr lvl="1"/>
            <a:r>
              <a:rPr lang="en-US" b="1">
                <a:ea typeface="+mj-lt"/>
                <a:cs typeface="+mj-lt"/>
              </a:rPr>
              <a:t>Keyword Tracking:</a:t>
            </a:r>
            <a:endParaRPr lang="en-US"/>
          </a:p>
          <a:p>
            <a:pPr lvl="2"/>
            <a:r>
              <a:rPr lang="en-US">
                <a:ea typeface="+mj-lt"/>
                <a:cs typeface="+mj-lt"/>
              </a:rPr>
              <a:t>Analyze which keywords drive the most traffic to your website.</a:t>
            </a:r>
            <a:endParaRPr lang="en-US"/>
          </a:p>
          <a:p>
            <a:pPr lvl="1"/>
            <a:r>
              <a:rPr lang="en-US" b="1">
                <a:ea typeface="+mj-lt"/>
                <a:cs typeface="+mj-lt"/>
              </a:rPr>
              <a:t>Search Engine Reports:</a:t>
            </a:r>
            <a:endParaRPr lang="en-US"/>
          </a:p>
          <a:p>
            <a:pPr lvl="2"/>
            <a:r>
              <a:rPr lang="en-US">
                <a:ea typeface="+mj-lt"/>
                <a:cs typeface="+mj-lt"/>
              </a:rPr>
              <a:t>Identify top-performing search engines for your site.</a:t>
            </a:r>
            <a:endParaRPr lang="en-US"/>
          </a:p>
          <a:p>
            <a:pPr lvl="1"/>
            <a:r>
              <a:rPr lang="en-US" b="1">
                <a:ea typeface="+mj-lt"/>
                <a:cs typeface="+mj-lt"/>
              </a:rPr>
              <a:t>Page Performance:</a:t>
            </a:r>
            <a:endParaRPr lang="en-US"/>
          </a:p>
          <a:p>
            <a:pPr lvl="2"/>
            <a:r>
              <a:rPr lang="en-US">
                <a:ea typeface="+mj-lt"/>
                <a:cs typeface="+mj-lt"/>
              </a:rPr>
              <a:t>Track how individual pages rank and perform in search results.</a:t>
            </a:r>
            <a:endParaRPr lang="en-US"/>
          </a:p>
          <a:p>
            <a:pPr lvl="1"/>
            <a:r>
              <a:rPr lang="en-US" b="1">
                <a:ea typeface="+mj-lt"/>
                <a:cs typeface="+mj-lt"/>
              </a:rPr>
              <a:t>Search Query Data:</a:t>
            </a:r>
            <a:endParaRPr lang="en-US"/>
          </a:p>
          <a:p>
            <a:pPr lvl="2"/>
            <a:r>
              <a:rPr lang="en-US">
                <a:ea typeface="+mj-lt"/>
                <a:cs typeface="+mj-lt"/>
              </a:rPr>
              <a:t>Insights into what visitors are searching for on your site.</a:t>
            </a:r>
            <a:endParaRPr lang="en-US"/>
          </a:p>
          <a:p>
            <a:pPr lvl="1"/>
            <a:r>
              <a:rPr lang="en-US" b="1">
                <a:ea typeface="+mj-lt"/>
                <a:cs typeface="+mj-lt"/>
              </a:rPr>
              <a:t>SEO Add-Ons (Optional):</a:t>
            </a:r>
            <a:endParaRPr lang="en-US"/>
          </a:p>
          <a:p>
            <a:pPr lvl="2"/>
            <a:r>
              <a:rPr lang="en-US">
                <a:ea typeface="+mj-lt"/>
                <a:cs typeface="+mj-lt"/>
              </a:rPr>
              <a:t>Paid integrations that enhance SEO reporting and analysis.</a:t>
            </a:r>
            <a:endParaRPr lang="en-US"/>
          </a:p>
          <a:p>
            <a:r>
              <a:rPr lang="en-US" b="1">
                <a:ea typeface="+mj-lt"/>
                <a:cs typeface="+mj-lt"/>
              </a:rPr>
              <a:t>How does this help?</a:t>
            </a:r>
            <a:endParaRPr lang="en-US"/>
          </a:p>
          <a:p>
            <a:r>
              <a:rPr lang="en-US">
                <a:ea typeface="+mj-lt"/>
                <a:cs typeface="+mj-lt"/>
              </a:rPr>
              <a:t>These features allow businesses to optimize their content for search engines, improve rankings, and attract more organic traffic.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5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C3DBE-CDF9-7225-5637-15AFC857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71600"/>
            <a:ext cx="3418631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a typeface="+mj-lt"/>
                <a:cs typeface="+mj-lt"/>
              </a:rPr>
              <a:t>References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97BAD-B3FD-0C58-2449-F4E29E672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963" y="1270591"/>
            <a:ext cx="6859753" cy="6006907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ea typeface="+mj-lt"/>
                <a:cs typeface="+mj-lt"/>
              </a:rPr>
              <a:t>Matomo</a:t>
            </a:r>
            <a:r>
              <a:rPr lang="en-US" sz="2000" dirty="0">
                <a:ea typeface="+mj-lt"/>
                <a:cs typeface="+mj-lt"/>
              </a:rPr>
              <a:t> Official Website:</a:t>
            </a:r>
            <a:endParaRPr lang="en-US" sz="2000" dirty="0"/>
          </a:p>
          <a:p>
            <a:r>
              <a:rPr lang="en-US" sz="2000" dirty="0">
                <a:ea typeface="+mj-lt"/>
                <a:cs typeface="+mj-lt"/>
                <a:hlinkClick r:id="rId2"/>
              </a:rPr>
              <a:t>https://matomo.org</a:t>
            </a:r>
            <a:endParaRPr lang="en-US"/>
          </a:p>
          <a:p>
            <a:r>
              <a:rPr lang="en-US" sz="2000" dirty="0" err="1">
                <a:ea typeface="+mj-lt"/>
                <a:cs typeface="+mj-lt"/>
              </a:rPr>
              <a:t>Matomo</a:t>
            </a:r>
            <a:r>
              <a:rPr lang="en-US" sz="2000" dirty="0">
                <a:ea typeface="+mj-lt"/>
                <a:cs typeface="+mj-lt"/>
              </a:rPr>
              <a:t> Pricing Page:</a:t>
            </a:r>
            <a:endParaRPr lang="en-US" dirty="0"/>
          </a:p>
          <a:p>
            <a:r>
              <a:rPr lang="en-US" sz="2000" dirty="0">
                <a:ea typeface="+mj-lt"/>
                <a:cs typeface="+mj-lt"/>
                <a:hlinkClick r:id="rId3"/>
              </a:rPr>
              <a:t>https://matomo.org/pricing</a:t>
            </a:r>
            <a:endParaRPr lang="en-US"/>
          </a:p>
          <a:p>
            <a:r>
              <a:rPr lang="en-US" sz="2000" dirty="0" err="1">
                <a:ea typeface="+mj-lt"/>
                <a:cs typeface="+mj-lt"/>
              </a:rPr>
              <a:t>Matomo</a:t>
            </a:r>
            <a:r>
              <a:rPr lang="en-US" sz="2000" dirty="0">
                <a:ea typeface="+mj-lt"/>
                <a:cs typeface="+mj-lt"/>
              </a:rPr>
              <a:t> Features and Documentation:</a:t>
            </a:r>
            <a:endParaRPr lang="en-US" dirty="0"/>
          </a:p>
          <a:p>
            <a:r>
              <a:rPr lang="en-US" sz="2000" dirty="0">
                <a:ea typeface="+mj-lt"/>
                <a:cs typeface="+mj-lt"/>
                <a:hlinkClick r:id="rId4"/>
              </a:rPr>
              <a:t>https://matomo.org/features</a:t>
            </a:r>
            <a:endParaRPr lang="en-US"/>
          </a:p>
          <a:p>
            <a:r>
              <a:rPr lang="en-US" sz="2000" dirty="0" err="1">
                <a:ea typeface="+mj-lt"/>
                <a:cs typeface="+mj-lt"/>
              </a:rPr>
              <a:t>Matomo</a:t>
            </a:r>
            <a:r>
              <a:rPr lang="en-US" sz="2000" dirty="0">
                <a:ea typeface="+mj-lt"/>
                <a:cs typeface="+mj-lt"/>
              </a:rPr>
              <a:t> Community Forums:</a:t>
            </a:r>
            <a:endParaRPr lang="en-US" dirty="0"/>
          </a:p>
          <a:p>
            <a:r>
              <a:rPr lang="en-US" sz="2000" dirty="0">
                <a:ea typeface="+mj-lt"/>
                <a:cs typeface="+mj-lt"/>
                <a:hlinkClick r:id="rId5"/>
              </a:rPr>
              <a:t>https://forum.matomo.org</a:t>
            </a:r>
            <a:endParaRPr lang="en-US"/>
          </a:p>
          <a:p>
            <a:r>
              <a:rPr lang="en-US" sz="2000" dirty="0">
                <a:ea typeface="+mj-lt"/>
                <a:cs typeface="+mj-lt"/>
              </a:rPr>
              <a:t>Third-Party Reviews and Case Studies:</a:t>
            </a:r>
            <a:endParaRPr lang="en-US" dirty="0"/>
          </a:p>
          <a:p>
            <a:pPr lvl="1"/>
            <a:r>
              <a:rPr lang="en-US" dirty="0">
                <a:ea typeface="+mj-lt"/>
                <a:cs typeface="+mj-lt"/>
              </a:rPr>
              <a:t>TechRadar Review: </a:t>
            </a:r>
            <a:r>
              <a:rPr lang="en-US" dirty="0">
                <a:ea typeface="+mj-lt"/>
                <a:cs typeface="+mj-lt"/>
                <a:hlinkClick r:id="rId6"/>
              </a:rPr>
              <a:t>https://www.techradar.com</a:t>
            </a:r>
            <a:endParaRPr lang="en-US"/>
          </a:p>
          <a:p>
            <a:pPr lvl="1"/>
            <a:r>
              <a:rPr lang="en-US" dirty="0">
                <a:ea typeface="+mj-lt"/>
                <a:cs typeface="+mj-lt"/>
              </a:rPr>
              <a:t>Capterra Review: </a:t>
            </a:r>
            <a:r>
              <a:rPr lang="en-US" dirty="0">
                <a:ea typeface="+mj-lt"/>
                <a:cs typeface="+mj-lt"/>
                <a:hlinkClick r:id="rId7"/>
              </a:rPr>
              <a:t>https://www.capterra.com</a:t>
            </a:r>
            <a:endParaRPr lang="en-US"/>
          </a:p>
          <a:p>
            <a:endParaRPr lang="en-US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967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C90DB-971E-97E2-8451-2BCCA1A9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2C08-EE87-37D6-D1C5-2F068367F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>
                <a:ea typeface="+mj-lt"/>
                <a:cs typeface="+mj-lt"/>
              </a:rPr>
              <a:t>What is </a:t>
            </a:r>
            <a:r>
              <a:rPr lang="en-US" b="1" err="1">
                <a:ea typeface="+mj-lt"/>
                <a:cs typeface="+mj-lt"/>
              </a:rPr>
              <a:t>Matomo</a:t>
            </a:r>
            <a:r>
              <a:rPr lang="en-US" b="1" dirty="0">
                <a:ea typeface="+mj-lt"/>
                <a:cs typeface="+mj-lt"/>
              </a:rPr>
              <a:t>?</a:t>
            </a:r>
            <a:endParaRPr lang="en-US" b="1"/>
          </a:p>
          <a:p>
            <a:r>
              <a:rPr lang="en-US" err="1">
                <a:ea typeface="+mj-lt"/>
                <a:cs typeface="+mj-lt"/>
              </a:rPr>
              <a:t>Matomo</a:t>
            </a:r>
            <a:r>
              <a:rPr lang="en-US" dirty="0">
                <a:ea typeface="+mj-lt"/>
                <a:cs typeface="+mj-lt"/>
              </a:rPr>
              <a:t> is a popular open-source web analytics platform. It helps businesses track and analyze website traffic while giving them full control over their data.</a:t>
            </a:r>
            <a:endParaRPr lang="en-US"/>
          </a:p>
          <a:p>
            <a:r>
              <a:rPr lang="en-US" b="1" dirty="0">
                <a:ea typeface="+mj-lt"/>
                <a:cs typeface="+mj-lt"/>
              </a:rPr>
              <a:t>Why </a:t>
            </a:r>
            <a:r>
              <a:rPr lang="en-US" b="1" dirty="0" err="1">
                <a:ea typeface="+mj-lt"/>
                <a:cs typeface="+mj-lt"/>
              </a:rPr>
              <a:t>Matomo</a:t>
            </a:r>
            <a:r>
              <a:rPr lang="en-US" b="1" dirty="0">
                <a:ea typeface="+mj-lt"/>
                <a:cs typeface="+mj-lt"/>
              </a:rPr>
              <a:t>?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Unlike tools like Google Analytics, </a:t>
            </a:r>
            <a:r>
              <a:rPr lang="en-US" dirty="0" err="1">
                <a:ea typeface="+mj-lt"/>
                <a:cs typeface="+mj-lt"/>
              </a:rPr>
              <a:t>Matomo</a:t>
            </a:r>
            <a:r>
              <a:rPr lang="en-US" dirty="0">
                <a:ea typeface="+mj-lt"/>
                <a:cs typeface="+mj-lt"/>
              </a:rPr>
              <a:t> focuses on user privacy and ensures compliance with regulations like GDPR. It’s a great option for companies that want detailed analytics but don’t want to share their data with third parties.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Quick Facts:</a:t>
            </a:r>
            <a:endParaRPr lang="en-US" dirty="0"/>
          </a:p>
          <a:p>
            <a:pPr lvl="1"/>
            <a:r>
              <a:rPr lang="en-US" dirty="0">
                <a:ea typeface="+mj-lt"/>
                <a:cs typeface="+mj-lt"/>
              </a:rPr>
              <a:t>Open-source and self-hosted options available.</a:t>
            </a:r>
            <a:endParaRPr lang="en-US" dirty="0"/>
          </a:p>
          <a:p>
            <a:pPr lvl="1"/>
            <a:r>
              <a:rPr lang="en-US" dirty="0">
                <a:ea typeface="+mj-lt"/>
                <a:cs typeface="+mj-lt"/>
              </a:rPr>
              <a:t>Over 1 million websites use </a:t>
            </a:r>
            <a:r>
              <a:rPr lang="en-US" dirty="0" err="1">
                <a:ea typeface="+mj-lt"/>
                <a:cs typeface="+mj-lt"/>
              </a:rPr>
              <a:t>Matomo</a:t>
            </a:r>
            <a:r>
              <a:rPr lang="en-US" dirty="0">
                <a:ea typeface="+mj-lt"/>
                <a:cs typeface="+mj-lt"/>
              </a:rPr>
              <a:t> worldwide.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6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17701-084A-F1C7-969C-C118A94E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Launch Date/Year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F9049-2989-FDD0-B4FB-64F07D1C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940"/>
            <a:ext cx="9486901" cy="35778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ea typeface="+mj-lt"/>
                <a:cs typeface="+mj-lt"/>
              </a:rPr>
              <a:t>When was </a:t>
            </a:r>
            <a:r>
              <a:rPr lang="en-US" b="1" dirty="0" err="1">
                <a:ea typeface="+mj-lt"/>
                <a:cs typeface="+mj-lt"/>
              </a:rPr>
              <a:t>Matomo</a:t>
            </a:r>
            <a:r>
              <a:rPr lang="en-US" b="1" dirty="0">
                <a:ea typeface="+mj-lt"/>
                <a:cs typeface="+mj-lt"/>
              </a:rPr>
              <a:t> launched?</a:t>
            </a:r>
            <a:endParaRPr lang="en-US" dirty="0"/>
          </a:p>
          <a:p>
            <a:r>
              <a:rPr lang="en-US" dirty="0" err="1">
                <a:ea typeface="+mj-lt"/>
                <a:cs typeface="+mj-lt"/>
              </a:rPr>
              <a:t>Matomo</a:t>
            </a:r>
            <a:r>
              <a:rPr lang="en-US" dirty="0">
                <a:ea typeface="+mj-lt"/>
                <a:cs typeface="+mj-lt"/>
              </a:rPr>
              <a:t> was first launched in </a:t>
            </a:r>
            <a:r>
              <a:rPr lang="en-US" b="1" dirty="0">
                <a:ea typeface="+mj-lt"/>
                <a:cs typeface="+mj-lt"/>
              </a:rPr>
              <a:t>2007</a:t>
            </a:r>
            <a:r>
              <a:rPr lang="en-US" dirty="0">
                <a:ea typeface="+mj-lt"/>
                <a:cs typeface="+mj-lt"/>
              </a:rPr>
              <a:t> under the name </a:t>
            </a:r>
            <a:r>
              <a:rPr lang="en-US" b="1" dirty="0" err="1">
                <a:ea typeface="+mj-lt"/>
                <a:cs typeface="+mj-lt"/>
              </a:rPr>
              <a:t>Piwik</a:t>
            </a:r>
            <a:r>
              <a:rPr lang="en-US" dirty="0">
                <a:ea typeface="+mj-lt"/>
                <a:cs typeface="+mj-lt"/>
              </a:rPr>
              <a:t>.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The journey from </a:t>
            </a:r>
            <a:r>
              <a:rPr lang="en-US" b="1" dirty="0" err="1">
                <a:ea typeface="+mj-lt"/>
                <a:cs typeface="+mj-lt"/>
              </a:rPr>
              <a:t>Piwik</a:t>
            </a:r>
            <a:r>
              <a:rPr lang="en-US" b="1" dirty="0">
                <a:ea typeface="+mj-lt"/>
                <a:cs typeface="+mj-lt"/>
              </a:rPr>
              <a:t> to </a:t>
            </a:r>
            <a:r>
              <a:rPr lang="en-US" b="1" dirty="0" err="1">
                <a:ea typeface="+mj-lt"/>
                <a:cs typeface="+mj-lt"/>
              </a:rPr>
              <a:t>Matomo</a:t>
            </a:r>
            <a:r>
              <a:rPr lang="en-US" b="1" dirty="0">
                <a:ea typeface="+mj-lt"/>
                <a:cs typeface="+mj-lt"/>
              </a:rPr>
              <a:t>: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In 2018, </a:t>
            </a:r>
            <a:r>
              <a:rPr lang="en-US" dirty="0" err="1">
                <a:ea typeface="+mj-lt"/>
                <a:cs typeface="+mj-lt"/>
              </a:rPr>
              <a:t>Piwik</a:t>
            </a:r>
            <a:r>
              <a:rPr lang="en-US" dirty="0">
                <a:ea typeface="+mj-lt"/>
                <a:cs typeface="+mj-lt"/>
              </a:rPr>
              <a:t> was rebranded as </a:t>
            </a:r>
            <a:r>
              <a:rPr lang="en-US" dirty="0" err="1">
                <a:ea typeface="+mj-lt"/>
                <a:cs typeface="+mj-lt"/>
              </a:rPr>
              <a:t>Matomo</a:t>
            </a:r>
            <a:r>
              <a:rPr lang="en-US" dirty="0">
                <a:ea typeface="+mj-lt"/>
                <a:cs typeface="+mj-lt"/>
              </a:rPr>
              <a:t> to reflect its commitment to providing more transparency and privacy-focused analytics.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Fun Fact: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The name "</a:t>
            </a:r>
            <a:r>
              <a:rPr lang="en-US" dirty="0" err="1">
                <a:ea typeface="+mj-lt"/>
                <a:cs typeface="+mj-lt"/>
              </a:rPr>
              <a:t>Matomo</a:t>
            </a:r>
            <a:r>
              <a:rPr lang="en-US" dirty="0">
                <a:ea typeface="+mj-lt"/>
                <a:cs typeface="+mj-lt"/>
              </a:rPr>
              <a:t>" means “honesty” in Japanese, highlighting its focus on data privacy and user trust.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9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FB84A-4547-DDFA-090B-6731769A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Customer Target Market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4C0E-E8AB-D34D-6B31-8CF6960AC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 dirty="0">
                <a:ea typeface="+mj-lt"/>
                <a:cs typeface="+mj-lt"/>
              </a:rPr>
              <a:t>Who uses </a:t>
            </a:r>
            <a:r>
              <a:rPr lang="en-US" b="1" dirty="0" err="1">
                <a:ea typeface="+mj-lt"/>
                <a:cs typeface="+mj-lt"/>
              </a:rPr>
              <a:t>Matomo</a:t>
            </a:r>
            <a:r>
              <a:rPr lang="en-US" b="1" dirty="0">
                <a:ea typeface="+mj-lt"/>
                <a:cs typeface="+mj-lt"/>
              </a:rPr>
              <a:t>?</a:t>
            </a:r>
            <a:endParaRPr lang="en-US" b="1"/>
          </a:p>
          <a:p>
            <a:r>
              <a:rPr lang="en-US" dirty="0" err="1">
                <a:ea typeface="+mj-lt"/>
                <a:cs typeface="+mj-lt"/>
              </a:rPr>
              <a:t>Matomo</a:t>
            </a:r>
            <a:r>
              <a:rPr lang="en-US" dirty="0">
                <a:ea typeface="+mj-lt"/>
                <a:cs typeface="+mj-lt"/>
              </a:rPr>
              <a:t> is used in a wide range of industries, but it’s especially popular among organizations that prioritize data privacy.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Key Target Markets: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Healthcare and Finance:</a:t>
            </a:r>
            <a:r>
              <a:rPr lang="en-US" dirty="0">
                <a:ea typeface="+mj-lt"/>
                <a:cs typeface="+mj-lt"/>
              </a:rPr>
              <a:t> Industries with strict privacy regulations (e.g., GDPR, HIPAA).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Government Agencies:</a:t>
            </a:r>
            <a:r>
              <a:rPr lang="en-US" dirty="0">
                <a:ea typeface="+mj-lt"/>
                <a:cs typeface="+mj-lt"/>
              </a:rPr>
              <a:t> Needing full ownership and control of analytics data.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Small to Medium-Sized Businesses (SMBs):</a:t>
            </a:r>
            <a:r>
              <a:rPr lang="en-US" dirty="0">
                <a:ea typeface="+mj-lt"/>
                <a:cs typeface="+mj-lt"/>
              </a:rPr>
              <a:t> Seeking affordable yet powerful web analytics.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Nonprofits and Educational Institutions:</a:t>
            </a:r>
            <a:r>
              <a:rPr lang="en-US" dirty="0">
                <a:ea typeface="+mj-lt"/>
                <a:cs typeface="+mj-lt"/>
              </a:rPr>
              <a:t> Often attracted to its open-source and customizable nature.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Why it appeals to these industries:</a:t>
            </a:r>
            <a:endParaRPr lang="en-US" dirty="0"/>
          </a:p>
          <a:p>
            <a:r>
              <a:rPr lang="en-US" dirty="0" err="1">
                <a:ea typeface="+mj-lt"/>
                <a:cs typeface="+mj-lt"/>
              </a:rPr>
              <a:t>Matomo</a:t>
            </a:r>
            <a:r>
              <a:rPr lang="en-US" dirty="0">
                <a:ea typeface="+mj-lt"/>
                <a:cs typeface="+mj-lt"/>
              </a:rPr>
              <a:t> allows organizations to track and analyze data without sharing it with third-party companies, making it a top choice for privacy-conscious users.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3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BD1C247-1E5B-4399-87F8-31C532F0A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F0F311-CB15-4C1D-937F-8DBB429D8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6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6F70DE8-A2A4-4336-A602-73036FED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724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4B434-23FA-8B57-FF8F-04100BBBB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27" y="1371600"/>
            <a:ext cx="3702052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Free Trial and pricing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C37474-18AF-4624-880A-2ACF6A650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240-004D-9819-CE73-4923864F1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2373" y="528253"/>
            <a:ext cx="6016170" cy="6794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ea typeface="+mj-lt"/>
                <a:cs typeface="+mj-lt"/>
              </a:rPr>
              <a:t>Does </a:t>
            </a:r>
            <a:r>
              <a:rPr lang="en-US" sz="1800" b="1" dirty="0" err="1">
                <a:ea typeface="+mj-lt"/>
                <a:cs typeface="+mj-lt"/>
              </a:rPr>
              <a:t>Matomo</a:t>
            </a:r>
            <a:r>
              <a:rPr lang="en-US" sz="1800" b="1" dirty="0">
                <a:ea typeface="+mj-lt"/>
                <a:cs typeface="+mj-lt"/>
              </a:rPr>
              <a:t> offer a free trial?</a:t>
            </a:r>
            <a:endParaRPr lang="en-US" sz="1800" dirty="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ea typeface="+mj-lt"/>
                <a:cs typeface="+mj-lt"/>
              </a:rPr>
              <a:t>Yes! </a:t>
            </a:r>
            <a:r>
              <a:rPr lang="en-US" sz="1800" err="1">
                <a:ea typeface="+mj-lt"/>
                <a:cs typeface="+mj-lt"/>
              </a:rPr>
              <a:t>Matomo</a:t>
            </a:r>
            <a:r>
              <a:rPr lang="en-US" sz="1800" dirty="0">
                <a:ea typeface="+mj-lt"/>
                <a:cs typeface="+mj-lt"/>
              </a:rPr>
              <a:t> provides a </a:t>
            </a:r>
            <a:r>
              <a:rPr lang="en-US" sz="1800" b="1" dirty="0">
                <a:ea typeface="+mj-lt"/>
                <a:cs typeface="+mj-lt"/>
              </a:rPr>
              <a:t>21-day free trial</a:t>
            </a:r>
            <a:r>
              <a:rPr lang="en-US" sz="1800" dirty="0">
                <a:ea typeface="+mj-lt"/>
                <a:cs typeface="+mj-lt"/>
              </a:rPr>
              <a:t> for its Cloud version, giving you full access to all features without needing a credit card.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ea typeface="+mj-lt"/>
                <a:cs typeface="+mj-lt"/>
              </a:rPr>
              <a:t>How to Get Started:</a:t>
            </a:r>
            <a:endParaRPr lang="en-US" sz="1800" dirty="0">
              <a:ea typeface="+mj-lt"/>
              <a:cs typeface="+mj-lt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ea typeface="+mj-lt"/>
                <a:cs typeface="+mj-lt"/>
              </a:rPr>
              <a:t>Sign up on the </a:t>
            </a:r>
            <a:r>
              <a:rPr lang="en-US" err="1">
                <a:ea typeface="+mj-lt"/>
                <a:cs typeface="+mj-lt"/>
              </a:rPr>
              <a:t>Matomo</a:t>
            </a:r>
            <a:r>
              <a:rPr lang="en-US" dirty="0">
                <a:ea typeface="+mj-lt"/>
                <a:cs typeface="+mj-lt"/>
              </a:rPr>
              <a:t> website.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+mj-lt"/>
                <a:cs typeface="+mj-lt"/>
              </a:rPr>
              <a:t>Enter your details—no payment required.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+mj-lt"/>
                <a:cs typeface="+mj-lt"/>
              </a:rPr>
              <a:t>Explore the Cloud features risk-free!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1800" b="1" dirty="0">
                <a:ea typeface="+mj-lt"/>
                <a:cs typeface="+mj-lt"/>
              </a:rPr>
              <a:t>How much does </a:t>
            </a:r>
            <a:r>
              <a:rPr lang="en-US" sz="1800" b="1" dirty="0" err="1">
                <a:ea typeface="+mj-lt"/>
                <a:cs typeface="+mj-lt"/>
              </a:rPr>
              <a:t>Matomo</a:t>
            </a:r>
            <a:r>
              <a:rPr lang="en-US" sz="1800" b="1" dirty="0">
                <a:ea typeface="+mj-lt"/>
                <a:cs typeface="+mj-lt"/>
              </a:rPr>
              <a:t> cost?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err="1">
                <a:ea typeface="+mj-lt"/>
                <a:cs typeface="+mj-lt"/>
              </a:rPr>
              <a:t>Matomo</a:t>
            </a:r>
            <a:r>
              <a:rPr lang="en-US" sz="1800" dirty="0">
                <a:ea typeface="+mj-lt"/>
                <a:cs typeface="+mj-lt"/>
              </a:rPr>
              <a:t> offers two main pricing options: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ea typeface="+mj-lt"/>
                <a:cs typeface="+mj-lt"/>
              </a:rPr>
              <a:t>Cloud Version:</a:t>
            </a:r>
            <a:r>
              <a:rPr lang="en-US" sz="1800" dirty="0">
                <a:ea typeface="+mj-lt"/>
                <a:cs typeface="+mj-lt"/>
              </a:rPr>
              <a:t> Starts at </a:t>
            </a:r>
            <a:r>
              <a:rPr lang="en-US" sz="1800" b="1" dirty="0">
                <a:ea typeface="+mj-lt"/>
                <a:cs typeface="+mj-lt"/>
              </a:rPr>
              <a:t>$23/month</a:t>
            </a:r>
            <a:r>
              <a:rPr lang="en-US" sz="1800" dirty="0">
                <a:ea typeface="+mj-lt"/>
                <a:cs typeface="+mj-lt"/>
              </a:rPr>
              <a:t> (for up to 50,000 pageviews). Pricing scales with traffic.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ea typeface="+mj-lt"/>
                <a:cs typeface="+mj-lt"/>
              </a:rPr>
              <a:t>Self-Hosted Version:</a:t>
            </a:r>
            <a:r>
              <a:rPr lang="en-US" sz="1800" dirty="0">
                <a:ea typeface="+mj-lt"/>
                <a:cs typeface="+mj-lt"/>
              </a:rPr>
              <a:t> Free to download and use.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+mj-lt"/>
                <a:cs typeface="+mj-lt"/>
              </a:rPr>
              <a:t>Additional costs may include hosting fees and optional premium add-ons (like heatmaps).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1800" b="1" dirty="0">
                <a:ea typeface="+mj-lt"/>
                <a:cs typeface="+mj-lt"/>
              </a:rPr>
              <a:t>Which option should you choose?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>
                <a:ea typeface="+mj-lt"/>
                <a:cs typeface="+mj-lt"/>
              </a:rPr>
              <a:t>Go with Cloud if you want a hassle-free setup.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err="1">
                <a:ea typeface="+mj-lt"/>
                <a:cs typeface="+mj-lt"/>
              </a:rPr>
              <a:t>Opt</a:t>
            </a:r>
            <a:r>
              <a:rPr lang="en-US" sz="1800" dirty="0">
                <a:ea typeface="+mj-lt"/>
                <a:cs typeface="+mj-lt"/>
              </a:rPr>
              <a:t> for Self-Hosting if you need total control over your data.</a:t>
            </a: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1919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49EB3-28EC-F2AA-5B03-24F2D12A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Installation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36403-FA05-E763-56E4-2800C538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940"/>
            <a:ext cx="9486901" cy="357785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 dirty="0">
                <a:ea typeface="+mj-lt"/>
                <a:cs typeface="+mj-lt"/>
              </a:rPr>
              <a:t>How do you set up </a:t>
            </a:r>
            <a:r>
              <a:rPr lang="en-US" b="1" dirty="0" err="1">
                <a:ea typeface="+mj-lt"/>
                <a:cs typeface="+mj-lt"/>
              </a:rPr>
              <a:t>Matomo</a:t>
            </a:r>
            <a:r>
              <a:rPr lang="en-US" b="1" dirty="0">
                <a:ea typeface="+mj-lt"/>
                <a:cs typeface="+mj-lt"/>
              </a:rPr>
              <a:t>?</a:t>
            </a:r>
            <a:endParaRPr lang="en-US" dirty="0"/>
          </a:p>
          <a:p>
            <a:r>
              <a:rPr lang="en-US" err="1">
                <a:ea typeface="+mj-lt"/>
                <a:cs typeface="+mj-lt"/>
              </a:rPr>
              <a:t>Matomo</a:t>
            </a:r>
            <a:r>
              <a:rPr lang="en-US">
                <a:ea typeface="+mj-lt"/>
                <a:cs typeface="+mj-lt"/>
              </a:rPr>
              <a:t> offers two installation options: Cloud and Self-Hosted.</a:t>
            </a:r>
            <a:endParaRPr lang="en-US"/>
          </a:p>
          <a:p>
            <a:pPr lvl="1"/>
            <a:r>
              <a:rPr lang="en-US" b="1" dirty="0">
                <a:ea typeface="+mj-lt"/>
                <a:cs typeface="+mj-lt"/>
              </a:rPr>
              <a:t>Cloud Version:</a:t>
            </a:r>
            <a:endParaRPr lang="en-US" dirty="0"/>
          </a:p>
          <a:p>
            <a:pPr lvl="2"/>
            <a:r>
              <a:rPr lang="en-US" dirty="0">
                <a:ea typeface="+mj-lt"/>
                <a:cs typeface="+mj-lt"/>
              </a:rPr>
              <a:t>No installation required.</a:t>
            </a:r>
            <a:endParaRPr lang="en-US" dirty="0"/>
          </a:p>
          <a:p>
            <a:pPr lvl="2"/>
            <a:r>
              <a:rPr lang="en-US" dirty="0">
                <a:ea typeface="+mj-lt"/>
                <a:cs typeface="+mj-lt"/>
              </a:rPr>
              <a:t>Sign up, configure your settings, and start using analytics immediately.</a:t>
            </a:r>
            <a:endParaRPr lang="en-US" dirty="0"/>
          </a:p>
          <a:p>
            <a:pPr lvl="1"/>
            <a:r>
              <a:rPr lang="en-US" b="1" dirty="0">
                <a:ea typeface="+mj-lt"/>
                <a:cs typeface="+mj-lt"/>
              </a:rPr>
              <a:t>Self-Hosted Version:</a:t>
            </a:r>
            <a:endParaRPr lang="en-US" dirty="0"/>
          </a:p>
          <a:p>
            <a:pPr lvl="2"/>
            <a:r>
              <a:rPr lang="en-US" b="1" dirty="0">
                <a:ea typeface="+mj-lt"/>
                <a:cs typeface="+mj-lt"/>
              </a:rPr>
              <a:t>Download </a:t>
            </a:r>
            <a:r>
              <a:rPr lang="en-US" b="1" dirty="0" err="1">
                <a:ea typeface="+mj-lt"/>
                <a:cs typeface="+mj-lt"/>
              </a:rPr>
              <a:t>Matomo</a:t>
            </a:r>
            <a:r>
              <a:rPr lang="en-US" b="1" dirty="0">
                <a:ea typeface="+mj-lt"/>
                <a:cs typeface="+mj-lt"/>
              </a:rPr>
              <a:t>:</a:t>
            </a:r>
            <a:r>
              <a:rPr lang="en-US" dirty="0">
                <a:ea typeface="+mj-lt"/>
                <a:cs typeface="+mj-lt"/>
              </a:rPr>
              <a:t> Get the software from matomo.org.</a:t>
            </a:r>
            <a:endParaRPr lang="en-US" dirty="0"/>
          </a:p>
          <a:p>
            <a:pPr lvl="2"/>
            <a:r>
              <a:rPr lang="en-US" b="1" dirty="0">
                <a:ea typeface="+mj-lt"/>
                <a:cs typeface="+mj-lt"/>
              </a:rPr>
              <a:t>Upload Files:</a:t>
            </a:r>
            <a:r>
              <a:rPr lang="en-US" dirty="0">
                <a:ea typeface="+mj-lt"/>
                <a:cs typeface="+mj-lt"/>
              </a:rPr>
              <a:t> Upload the </a:t>
            </a:r>
            <a:r>
              <a:rPr lang="en-US" dirty="0" err="1">
                <a:ea typeface="+mj-lt"/>
                <a:cs typeface="+mj-lt"/>
              </a:rPr>
              <a:t>Matomo</a:t>
            </a:r>
            <a:r>
              <a:rPr lang="en-US" dirty="0">
                <a:ea typeface="+mj-lt"/>
                <a:cs typeface="+mj-lt"/>
              </a:rPr>
              <a:t> files to your web server.</a:t>
            </a:r>
            <a:endParaRPr lang="en-US" dirty="0"/>
          </a:p>
          <a:p>
            <a:pPr lvl="2"/>
            <a:r>
              <a:rPr lang="en-US" b="1" dirty="0">
                <a:ea typeface="+mj-lt"/>
                <a:cs typeface="+mj-lt"/>
              </a:rPr>
              <a:t>Create a Database:</a:t>
            </a:r>
            <a:r>
              <a:rPr lang="en-US" dirty="0">
                <a:ea typeface="+mj-lt"/>
                <a:cs typeface="+mj-lt"/>
              </a:rPr>
              <a:t> Set up a MySQL database on your server.</a:t>
            </a:r>
            <a:endParaRPr lang="en-US" dirty="0"/>
          </a:p>
          <a:p>
            <a:pPr lvl="2"/>
            <a:r>
              <a:rPr lang="en-US" b="1" dirty="0">
                <a:ea typeface="+mj-lt"/>
                <a:cs typeface="+mj-lt"/>
              </a:rPr>
              <a:t>Run the Installer:</a:t>
            </a:r>
            <a:r>
              <a:rPr lang="en-US" dirty="0">
                <a:ea typeface="+mj-lt"/>
                <a:cs typeface="+mj-lt"/>
              </a:rPr>
              <a:t> Access </a:t>
            </a:r>
            <a:r>
              <a:rPr lang="en-US" dirty="0" err="1">
                <a:ea typeface="+mj-lt"/>
                <a:cs typeface="+mj-lt"/>
              </a:rPr>
              <a:t>Matomo</a:t>
            </a:r>
            <a:r>
              <a:rPr lang="en-US" dirty="0">
                <a:ea typeface="+mj-lt"/>
                <a:cs typeface="+mj-lt"/>
              </a:rPr>
              <a:t> in your browser and follow the guided setup.</a:t>
            </a:r>
            <a:endParaRPr lang="en-US" dirty="0"/>
          </a:p>
          <a:p>
            <a:pPr lvl="2"/>
            <a:r>
              <a:rPr lang="en-US" b="1" dirty="0">
                <a:ea typeface="+mj-lt"/>
                <a:cs typeface="+mj-lt"/>
              </a:rPr>
              <a:t>Install Tracking Code:</a:t>
            </a:r>
            <a:r>
              <a:rPr lang="en-US" dirty="0">
                <a:ea typeface="+mj-lt"/>
                <a:cs typeface="+mj-lt"/>
              </a:rPr>
              <a:t> Copy and paste the </a:t>
            </a:r>
            <a:r>
              <a:rPr lang="en-US" dirty="0" err="1">
                <a:ea typeface="+mj-lt"/>
                <a:cs typeface="+mj-lt"/>
              </a:rPr>
              <a:t>Matomo</a:t>
            </a:r>
            <a:r>
              <a:rPr lang="en-US" dirty="0">
                <a:ea typeface="+mj-lt"/>
                <a:cs typeface="+mj-lt"/>
              </a:rPr>
              <a:t> tracking code into your website's HTML.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Which option to choose?</a:t>
            </a:r>
            <a:endParaRPr lang="en-US" dirty="0"/>
          </a:p>
          <a:p>
            <a:pPr lvl="1"/>
            <a:r>
              <a:rPr lang="en-US" dirty="0">
                <a:ea typeface="+mj-lt"/>
                <a:cs typeface="+mj-lt"/>
              </a:rPr>
              <a:t>Cloud: Quick and easy setup, better for non-technical users.</a:t>
            </a:r>
            <a:endParaRPr lang="en-US" dirty="0"/>
          </a:p>
          <a:p>
            <a:pPr lvl="1"/>
            <a:r>
              <a:rPr lang="en-US" dirty="0">
                <a:ea typeface="+mj-lt"/>
                <a:cs typeface="+mj-lt"/>
              </a:rPr>
              <a:t>Self-Hosted: Offers complete control over data but requires technical knowledge.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8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446C4-BCAF-5C93-A443-AE9C4C2B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Clickstream Analysis Metrics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E9458-BD17-FE45-4281-0E07B4104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 dirty="0">
                <a:ea typeface="+mj-lt"/>
                <a:cs typeface="+mj-lt"/>
              </a:rPr>
              <a:t>What is Clickstream Analysis?</a:t>
            </a:r>
            <a:endParaRPr lang="en-US" dirty="0"/>
          </a:p>
          <a:p>
            <a:r>
              <a:rPr lang="en-US">
                <a:ea typeface="+mj-lt"/>
                <a:cs typeface="+mj-lt"/>
              </a:rPr>
              <a:t>Clickstream analysis tracks how users interact with a website, such as the pages they visit, the order they navigate, and how long they spend on each page.</a:t>
            </a:r>
            <a:endParaRPr lang="en-US"/>
          </a:p>
          <a:p>
            <a:r>
              <a:rPr lang="en-US" b="1" dirty="0" err="1">
                <a:ea typeface="+mj-lt"/>
                <a:cs typeface="+mj-lt"/>
              </a:rPr>
              <a:t>Matomo's</a:t>
            </a:r>
            <a:r>
              <a:rPr lang="en-US" b="1" dirty="0">
                <a:ea typeface="+mj-lt"/>
                <a:cs typeface="+mj-lt"/>
              </a:rPr>
              <a:t> Clickstream Metrics:</a:t>
            </a:r>
            <a:endParaRPr lang="en-US" dirty="0"/>
          </a:p>
          <a:p>
            <a:pPr lvl="1"/>
            <a:r>
              <a:rPr lang="en-US" b="1" dirty="0">
                <a:ea typeface="+mj-lt"/>
                <a:cs typeface="+mj-lt"/>
              </a:rPr>
              <a:t>Pageviews:</a:t>
            </a:r>
            <a:r>
              <a:rPr lang="en-US" dirty="0">
                <a:ea typeface="+mj-lt"/>
                <a:cs typeface="+mj-lt"/>
              </a:rPr>
              <a:t> Total number of pages viewed by visitors.</a:t>
            </a:r>
            <a:endParaRPr lang="en-US" dirty="0"/>
          </a:p>
          <a:p>
            <a:pPr lvl="1"/>
            <a:r>
              <a:rPr lang="en-US" b="1" dirty="0">
                <a:ea typeface="+mj-lt"/>
                <a:cs typeface="+mj-lt"/>
              </a:rPr>
              <a:t>Unique Visitors:</a:t>
            </a:r>
            <a:r>
              <a:rPr lang="en-US" dirty="0">
                <a:ea typeface="+mj-lt"/>
                <a:cs typeface="+mj-lt"/>
              </a:rPr>
              <a:t> Counts each visitor only once, no matter how many pages they visit.</a:t>
            </a:r>
            <a:endParaRPr lang="en-US" dirty="0"/>
          </a:p>
          <a:p>
            <a:pPr lvl="1"/>
            <a:r>
              <a:rPr lang="en-US" b="1" dirty="0">
                <a:ea typeface="+mj-lt"/>
                <a:cs typeface="+mj-lt"/>
              </a:rPr>
              <a:t>Session Duration:</a:t>
            </a:r>
            <a:r>
              <a:rPr lang="en-US" dirty="0">
                <a:ea typeface="+mj-lt"/>
                <a:cs typeface="+mj-lt"/>
              </a:rPr>
              <a:t> Measures how long visitors stay on your site.</a:t>
            </a:r>
            <a:endParaRPr lang="en-US" dirty="0"/>
          </a:p>
          <a:p>
            <a:pPr lvl="1"/>
            <a:r>
              <a:rPr lang="en-US" b="1" dirty="0">
                <a:ea typeface="+mj-lt"/>
                <a:cs typeface="+mj-lt"/>
              </a:rPr>
              <a:t>Bounce Rate:</a:t>
            </a:r>
            <a:r>
              <a:rPr lang="en-US" dirty="0">
                <a:ea typeface="+mj-lt"/>
                <a:cs typeface="+mj-lt"/>
              </a:rPr>
              <a:t> Percentage of visitors who leave after viewing only one page.</a:t>
            </a:r>
            <a:endParaRPr lang="en-US" dirty="0"/>
          </a:p>
          <a:p>
            <a:pPr lvl="1"/>
            <a:r>
              <a:rPr lang="en-US" b="1" dirty="0">
                <a:ea typeface="+mj-lt"/>
                <a:cs typeface="+mj-lt"/>
              </a:rPr>
              <a:t>Traffic Sources:</a:t>
            </a:r>
            <a:r>
              <a:rPr lang="en-US" dirty="0">
                <a:ea typeface="+mj-lt"/>
                <a:cs typeface="+mj-lt"/>
              </a:rPr>
              <a:t> Shows where your visitors come from (e.g., search engines, social media).</a:t>
            </a:r>
            <a:endParaRPr lang="en-US" dirty="0"/>
          </a:p>
          <a:p>
            <a:pPr lvl="1"/>
            <a:r>
              <a:rPr lang="en-US" b="1" dirty="0">
                <a:ea typeface="+mj-lt"/>
                <a:cs typeface="+mj-lt"/>
              </a:rPr>
              <a:t>Entry and Exit Pages:</a:t>
            </a:r>
            <a:r>
              <a:rPr lang="en-US" dirty="0">
                <a:ea typeface="+mj-lt"/>
                <a:cs typeface="+mj-lt"/>
              </a:rPr>
              <a:t> Tracks which pages visitors enter and leave your site.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Why it matters: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These metrics help businesses identify popular pages, improve user navigation, and reduce bounce rates.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5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C2A49-53C5-FED1-C991-458381DA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99606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Real-Time Reporting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687CD-108F-7D88-9DC7-BD56BDF0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940"/>
            <a:ext cx="9486901" cy="3577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 dirty="0">
                <a:ea typeface="+mj-lt"/>
                <a:cs typeface="+mj-lt"/>
              </a:rPr>
              <a:t>Does </a:t>
            </a:r>
            <a:r>
              <a:rPr lang="en-US" sz="1400" b="1" dirty="0" err="1">
                <a:ea typeface="+mj-lt"/>
                <a:cs typeface="+mj-lt"/>
              </a:rPr>
              <a:t>Matomo</a:t>
            </a:r>
            <a:r>
              <a:rPr lang="en-US" sz="1400" b="1" dirty="0">
                <a:ea typeface="+mj-lt"/>
                <a:cs typeface="+mj-lt"/>
              </a:rPr>
              <a:t> provide real-time reporting?</a:t>
            </a:r>
            <a:endParaRPr lang="en-US" sz="1400" dirty="0"/>
          </a:p>
          <a:p>
            <a:r>
              <a:rPr lang="en-US" sz="1400" dirty="0">
                <a:ea typeface="+mj-lt"/>
                <a:cs typeface="+mj-lt"/>
              </a:rPr>
              <a:t>Yes! </a:t>
            </a:r>
            <a:r>
              <a:rPr lang="en-US" sz="1400" dirty="0" err="1">
                <a:ea typeface="+mj-lt"/>
                <a:cs typeface="+mj-lt"/>
              </a:rPr>
              <a:t>Matomo</a:t>
            </a:r>
            <a:r>
              <a:rPr lang="en-US" sz="1400" dirty="0">
                <a:ea typeface="+mj-lt"/>
                <a:cs typeface="+mj-lt"/>
              </a:rPr>
              <a:t> offers </a:t>
            </a:r>
            <a:r>
              <a:rPr lang="en-US" sz="1400" b="1" dirty="0">
                <a:ea typeface="+mj-lt"/>
                <a:cs typeface="+mj-lt"/>
              </a:rPr>
              <a:t>real-time analytics</a:t>
            </a:r>
            <a:r>
              <a:rPr lang="en-US" sz="1400" dirty="0">
                <a:ea typeface="+mj-lt"/>
                <a:cs typeface="+mj-lt"/>
              </a:rPr>
              <a:t> that lets you monitor visitor activity as it happens.</a:t>
            </a:r>
            <a:endParaRPr lang="en-US" sz="1400" dirty="0"/>
          </a:p>
          <a:p>
            <a:r>
              <a:rPr lang="en-US" sz="1400" b="1" dirty="0">
                <a:ea typeface="+mj-lt"/>
                <a:cs typeface="+mj-lt"/>
              </a:rPr>
              <a:t>Real-Time Metrics Provided:</a:t>
            </a:r>
            <a:endParaRPr lang="en-US" sz="1400" dirty="0"/>
          </a:p>
          <a:p>
            <a:pPr lvl="1"/>
            <a:r>
              <a:rPr lang="en-US" sz="1400" b="1" dirty="0">
                <a:ea typeface="+mj-lt"/>
                <a:cs typeface="+mj-lt"/>
              </a:rPr>
              <a:t>Live Visitors:</a:t>
            </a:r>
            <a:r>
              <a:rPr lang="en-US" sz="1400" dirty="0">
                <a:ea typeface="+mj-lt"/>
                <a:cs typeface="+mj-lt"/>
              </a:rPr>
              <a:t> Shows how many people are currently on your site.</a:t>
            </a:r>
            <a:endParaRPr lang="en-US" sz="1400" dirty="0"/>
          </a:p>
          <a:p>
            <a:pPr lvl="1"/>
            <a:r>
              <a:rPr lang="en-US" sz="1400" b="1" dirty="0">
                <a:ea typeface="+mj-lt"/>
                <a:cs typeface="+mj-lt"/>
              </a:rPr>
              <a:t>Pages Viewed:</a:t>
            </a:r>
            <a:r>
              <a:rPr lang="en-US" sz="1400" dirty="0">
                <a:ea typeface="+mj-lt"/>
                <a:cs typeface="+mj-lt"/>
              </a:rPr>
              <a:t> Tracks which pages are being visited in real time.</a:t>
            </a:r>
            <a:endParaRPr lang="en-US" sz="1400" dirty="0"/>
          </a:p>
          <a:p>
            <a:pPr lvl="1"/>
            <a:r>
              <a:rPr lang="en-US" sz="1400" b="1" dirty="0">
                <a:ea typeface="+mj-lt"/>
                <a:cs typeface="+mj-lt"/>
              </a:rPr>
              <a:t>Current Location:</a:t>
            </a:r>
            <a:r>
              <a:rPr lang="en-US" sz="1400" dirty="0">
                <a:ea typeface="+mj-lt"/>
                <a:cs typeface="+mj-lt"/>
              </a:rPr>
              <a:t> Provides geographic data about active visitors.</a:t>
            </a:r>
            <a:endParaRPr lang="en-US" sz="1400" dirty="0"/>
          </a:p>
          <a:p>
            <a:pPr lvl="1"/>
            <a:r>
              <a:rPr lang="en-US" sz="1400" b="1" dirty="0">
                <a:ea typeface="+mj-lt"/>
                <a:cs typeface="+mj-lt"/>
              </a:rPr>
              <a:t>Referrals:</a:t>
            </a:r>
            <a:r>
              <a:rPr lang="en-US" sz="1400" dirty="0">
                <a:ea typeface="+mj-lt"/>
                <a:cs typeface="+mj-lt"/>
              </a:rPr>
              <a:t> Identifies the sources bringing live visitors to your site (e.g., social media, direct links).</a:t>
            </a:r>
            <a:endParaRPr lang="en-US" sz="1400" dirty="0"/>
          </a:p>
          <a:p>
            <a:pPr lvl="1"/>
            <a:r>
              <a:rPr lang="en-US" sz="1400" b="1" dirty="0">
                <a:ea typeface="+mj-lt"/>
                <a:cs typeface="+mj-lt"/>
              </a:rPr>
              <a:t>Real-Time Goals:</a:t>
            </a:r>
            <a:r>
              <a:rPr lang="en-US" sz="1400" dirty="0">
                <a:ea typeface="+mj-lt"/>
                <a:cs typeface="+mj-lt"/>
              </a:rPr>
              <a:t> Tracks conversions, such as form submissions or downloads, as they happen.</a:t>
            </a:r>
            <a:endParaRPr lang="en-US" sz="1400" dirty="0"/>
          </a:p>
          <a:p>
            <a:r>
              <a:rPr lang="en-US" sz="1400" b="1" dirty="0">
                <a:ea typeface="+mj-lt"/>
                <a:cs typeface="+mj-lt"/>
              </a:rPr>
              <a:t>Why is real-time reporting useful?</a:t>
            </a:r>
            <a:endParaRPr lang="en-US" sz="1400" dirty="0"/>
          </a:p>
          <a:p>
            <a:pPr lvl="1"/>
            <a:r>
              <a:rPr lang="en-US" sz="1400" dirty="0">
                <a:ea typeface="+mj-lt"/>
                <a:cs typeface="+mj-lt"/>
              </a:rPr>
              <a:t>Helps monitor the effectiveness of campaigns instantly.</a:t>
            </a:r>
            <a:endParaRPr lang="en-US" sz="1400" dirty="0"/>
          </a:p>
          <a:p>
            <a:pPr lvl="1"/>
            <a:r>
              <a:rPr lang="en-US" sz="1400" dirty="0">
                <a:ea typeface="+mj-lt"/>
                <a:cs typeface="+mj-lt"/>
              </a:rPr>
              <a:t>Quickly identifies performance issues on your site.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065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0569E-361F-B487-70F6-6F063ED33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Report Segmentation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DB670-42CB-F7C6-7D33-7D9336DD1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b="1" dirty="0">
                <a:ea typeface="+mj-lt"/>
                <a:cs typeface="+mj-lt"/>
              </a:rPr>
              <a:t>Does </a:t>
            </a:r>
            <a:r>
              <a:rPr lang="en-US" b="1" dirty="0" err="1">
                <a:ea typeface="+mj-lt"/>
                <a:cs typeface="+mj-lt"/>
              </a:rPr>
              <a:t>Matomo</a:t>
            </a:r>
            <a:r>
              <a:rPr lang="en-US" b="1" dirty="0">
                <a:ea typeface="+mj-lt"/>
                <a:cs typeface="+mj-lt"/>
              </a:rPr>
              <a:t> support report segmentation?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Yes, </a:t>
            </a:r>
            <a:r>
              <a:rPr lang="en-US" dirty="0" err="1">
                <a:ea typeface="+mj-lt"/>
                <a:cs typeface="+mj-lt"/>
              </a:rPr>
              <a:t>Matomo</a:t>
            </a:r>
            <a:r>
              <a:rPr lang="en-US" dirty="0">
                <a:ea typeface="+mj-lt"/>
                <a:cs typeface="+mj-lt"/>
              </a:rPr>
              <a:t> offers robust segmentation capabilities to filter and analyze data more effectively.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What is Report Segmentation?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It’s the ability to divide website analytics into smaller, meaningful groups based on specific criteria (e.g., device type, traffic source, location).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Examples of Segmentation in </a:t>
            </a:r>
            <a:r>
              <a:rPr lang="en-US" b="1" dirty="0" err="1">
                <a:ea typeface="+mj-lt"/>
                <a:cs typeface="+mj-lt"/>
              </a:rPr>
              <a:t>Matomo</a:t>
            </a:r>
            <a:r>
              <a:rPr lang="en-US" b="1" dirty="0">
                <a:ea typeface="+mj-lt"/>
                <a:cs typeface="+mj-lt"/>
              </a:rPr>
              <a:t>:</a:t>
            </a:r>
            <a:endParaRPr lang="en-US" dirty="0"/>
          </a:p>
          <a:p>
            <a:pPr lvl="1"/>
            <a:r>
              <a:rPr lang="en-US" b="1" dirty="0">
                <a:ea typeface="+mj-lt"/>
                <a:cs typeface="+mj-lt"/>
              </a:rPr>
              <a:t>By Device:</a:t>
            </a:r>
            <a:r>
              <a:rPr lang="en-US" dirty="0">
                <a:ea typeface="+mj-lt"/>
                <a:cs typeface="+mj-lt"/>
              </a:rPr>
              <a:t> Desktop vs. mobile visitors.</a:t>
            </a:r>
            <a:endParaRPr lang="en-US" dirty="0"/>
          </a:p>
          <a:p>
            <a:pPr lvl="1"/>
            <a:r>
              <a:rPr lang="en-US" b="1" dirty="0">
                <a:ea typeface="+mj-lt"/>
                <a:cs typeface="+mj-lt"/>
              </a:rPr>
              <a:t>By Traffic Source:</a:t>
            </a:r>
            <a:r>
              <a:rPr lang="en-US" dirty="0">
                <a:ea typeface="+mj-lt"/>
                <a:cs typeface="+mj-lt"/>
              </a:rPr>
              <a:t> Search engines, direct traffic, or social media.</a:t>
            </a:r>
            <a:endParaRPr lang="en-US" dirty="0"/>
          </a:p>
          <a:p>
            <a:pPr lvl="1"/>
            <a:r>
              <a:rPr lang="en-US" b="1" dirty="0">
                <a:ea typeface="+mj-lt"/>
                <a:cs typeface="+mj-lt"/>
              </a:rPr>
              <a:t>By Location:</a:t>
            </a:r>
            <a:r>
              <a:rPr lang="en-US" dirty="0">
                <a:ea typeface="+mj-lt"/>
                <a:cs typeface="+mj-lt"/>
              </a:rPr>
              <a:t> Insights by country, state, or city.</a:t>
            </a:r>
            <a:endParaRPr lang="en-US" dirty="0"/>
          </a:p>
          <a:p>
            <a:pPr lvl="1"/>
            <a:r>
              <a:rPr lang="en-US" b="1" dirty="0">
                <a:ea typeface="+mj-lt"/>
                <a:cs typeface="+mj-lt"/>
              </a:rPr>
              <a:t>By User Behavior:</a:t>
            </a:r>
            <a:r>
              <a:rPr lang="en-US" dirty="0">
                <a:ea typeface="+mj-lt"/>
                <a:cs typeface="+mj-lt"/>
              </a:rPr>
              <a:t> New vs. returning visitors.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How does it help?</a:t>
            </a:r>
            <a:endParaRPr lang="en-US" dirty="0"/>
          </a:p>
          <a:p>
            <a:pPr lvl="1"/>
            <a:r>
              <a:rPr lang="en-US" dirty="0">
                <a:ea typeface="+mj-lt"/>
                <a:cs typeface="+mj-lt"/>
              </a:rPr>
              <a:t>Better understand specific audience groups.</a:t>
            </a:r>
            <a:endParaRPr lang="en-US" dirty="0"/>
          </a:p>
          <a:p>
            <a:pPr lvl="1"/>
            <a:r>
              <a:rPr lang="en-US" dirty="0">
                <a:ea typeface="+mj-lt"/>
                <a:cs typeface="+mj-lt"/>
              </a:rPr>
              <a:t>Tailor marketing strategies for different customer segments.</a:t>
            </a:r>
            <a:endParaRPr lang="en-US" dirty="0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5A535ED2-4465-D090-C1AC-DB94DCE4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280" y="3429553"/>
            <a:ext cx="3048001" cy="16055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ACE8C3-5757-45D4-CEF4-ECC77162647B}"/>
              </a:ext>
            </a:extLst>
          </p:cNvPr>
          <p:cNvSpPr txBox="1"/>
          <p:nvPr/>
        </p:nvSpPr>
        <p:spPr>
          <a:xfrm>
            <a:off x="7194697" y="4926417"/>
            <a:ext cx="431445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>
                <a:ea typeface="+mn-lt"/>
                <a:cs typeface="+mn-lt"/>
              </a:rPr>
              <a:t>https://matomo.org/faq/reporting-tools/working-with-segments-apply-update-delete-email-reports/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6936639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7F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ClassicFrameVTI</vt:lpstr>
      <vt:lpstr>Matomo:  An Open-Source Web Analytics Tool</vt:lpstr>
      <vt:lpstr>Introduction</vt:lpstr>
      <vt:lpstr>Launch Date/Year</vt:lpstr>
      <vt:lpstr>Customer Target Market</vt:lpstr>
      <vt:lpstr>Free Trial and pricing</vt:lpstr>
      <vt:lpstr>Installation Process</vt:lpstr>
      <vt:lpstr>Clickstream Analysis Metrics </vt:lpstr>
      <vt:lpstr>Real-Time Reporting</vt:lpstr>
      <vt:lpstr>Report Segmentation</vt:lpstr>
      <vt:lpstr>Dashboard Features</vt:lpstr>
      <vt:lpstr>Unique Features</vt:lpstr>
      <vt:lpstr>Usability</vt:lpstr>
      <vt:lpstr>advantages</vt:lpstr>
      <vt:lpstr>Search Engine Optimization (SEO)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212</cp:revision>
  <dcterms:created xsi:type="dcterms:W3CDTF">2024-12-01T16:46:30Z</dcterms:created>
  <dcterms:modified xsi:type="dcterms:W3CDTF">2024-12-01T22:20:15Z</dcterms:modified>
</cp:coreProperties>
</file>