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3" r:id="rId4"/>
    <p:sldId id="257" r:id="rId5"/>
    <p:sldId id="258" r:id="rId6"/>
    <p:sldId id="259" r:id="rId7"/>
    <p:sldId id="266" r:id="rId8"/>
    <p:sldId id="267" r:id="rId9"/>
    <p:sldId id="272" r:id="rId10"/>
    <p:sldId id="273" r:id="rId11"/>
    <p:sldId id="280" r:id="rId12"/>
    <p:sldId id="275" r:id="rId13"/>
    <p:sldId id="276" r:id="rId14"/>
    <p:sldId id="277" r:id="rId15"/>
    <p:sldId id="270" r:id="rId16"/>
    <p:sldId id="262" r:id="rId17"/>
    <p:sldId id="279" r:id="rId18"/>
    <p:sldId id="274" r:id="rId19"/>
    <p:sldId id="282" r:id="rId20"/>
    <p:sldId id="26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864" y="102"/>
      </p:cViewPr>
      <p:guideLst>
        <p:guide orient="horz" pos="2001"/>
        <p:guide pos="3817"/>
        <p:guide pos="574"/>
        <p:guide pos="7151"/>
        <p:guide orient="horz" pos="232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Вставка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Лист1!$A$2:$A$24</c:f>
              <c:numCache>
                <c:formatCode>General</c:formatCode>
                <c:ptCount val="23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50</c:v>
                </c:pt>
                <c:pt idx="7">
                  <c:v>75</c:v>
                </c:pt>
                <c:pt idx="8">
                  <c:v>3000</c:v>
                </c:pt>
                <c:pt idx="9">
                  <c:v>4000</c:v>
                </c:pt>
                <c:pt idx="10">
                  <c:v>5000</c:v>
                </c:pt>
                <c:pt idx="11">
                  <c:v>6000</c:v>
                </c:pt>
                <c:pt idx="12">
                  <c:v>7000</c:v>
                </c:pt>
                <c:pt idx="13">
                  <c:v>8000</c:v>
                </c:pt>
                <c:pt idx="14">
                  <c:v>9000</c:v>
                </c:pt>
                <c:pt idx="15">
                  <c:v>10000</c:v>
                </c:pt>
                <c:pt idx="16">
                  <c:v>100000</c:v>
                </c:pt>
                <c:pt idx="17">
                  <c:v>125000</c:v>
                </c:pt>
                <c:pt idx="18">
                  <c:v>150000</c:v>
                </c:pt>
                <c:pt idx="19">
                  <c:v>200000</c:v>
                </c:pt>
                <c:pt idx="20">
                  <c:v>250000</c:v>
                </c:pt>
                <c:pt idx="21">
                  <c:v>500000</c:v>
                </c:pt>
                <c:pt idx="22">
                  <c:v>1000000</c:v>
                </c:pt>
              </c:numCache>
            </c:numRef>
          </c:xVal>
          <c:yVal>
            <c:numRef>
              <c:f>Лист1!$B$2:$B$24</c:f>
              <c:numCache>
                <c:formatCode>General</c:formatCode>
                <c:ptCount val="2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6</c:v>
                </c:pt>
                <c:pt idx="18">
                  <c:v>6</c:v>
                </c:pt>
                <c:pt idx="19">
                  <c:v>8</c:v>
                </c:pt>
                <c:pt idx="20">
                  <c:v>18</c:v>
                </c:pt>
                <c:pt idx="21">
                  <c:v>69</c:v>
                </c:pt>
                <c:pt idx="22">
                  <c:v>167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C69-427A-AC6B-081428A8C2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728463"/>
        <c:axId val="349262479"/>
      </c:scatterChart>
      <c:valAx>
        <c:axId val="347728463"/>
        <c:scaling>
          <c:orientation val="minMax"/>
          <c:max val="11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9262479"/>
        <c:crosses val="autoZero"/>
        <c:crossBetween val="midCat"/>
      </c:valAx>
      <c:valAx>
        <c:axId val="34926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77284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Удалеие</a:t>
            </a:r>
            <a:r>
              <a:rPr lang="ru-RU" baseline="0"/>
              <a:t> (узела нет в дереве)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Лист1!$A$28:$A$43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xVal>
          <c:yVal>
            <c:numRef>
              <c:f>Лист1!$B$28:$B$43</c:f>
              <c:numCache>
                <c:formatCode>General</c:formatCode>
                <c:ptCount val="1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589-4282-B737-A1B7C079E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974751"/>
        <c:axId val="442973919"/>
      </c:scatterChart>
      <c:valAx>
        <c:axId val="442974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2973919"/>
        <c:crosses val="autoZero"/>
        <c:crossBetween val="midCat"/>
      </c:valAx>
      <c:valAx>
        <c:axId val="442973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2974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DE8BEB4-516A-AB81-4822-D4209ACD50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279CA0-F961-B100-29F3-3F2974EB96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775FE-3F94-4831-A43A-6ED7C29BFAC4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C5C0FA-FA82-8D67-71A2-3A23B95C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C1BF5E-7ED9-1C01-8CC4-F3ED45B68D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34371-6522-481C-8A8A-24B88EEA6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094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3.7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1,'804'804,"-794"-794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01:40:33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613 0,'-606'606,"600"-600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6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0,'932'932,"-922"-922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1,'1212'1212,"-1197"-1197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5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1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7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2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0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4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4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1016 1,'-1005'1004,"995"-993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23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0,'932'932,"-922"-922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476BF-0D63-4BA0-BEBA-970FC038D5A2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7337-83EB-4083-A375-B9C63436C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3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27337-83EB-4083-A375-B9C63436C9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4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34765-F696-96C3-B140-73327D740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C85D15-9B81-20B8-C0B7-C178A2C9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A784C-3E57-2442-EE8A-238A6551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784-D92A-4284-94B3-C386155640F3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D0ADA-125F-C8F7-AF60-F1479BDA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06962-FC0F-D790-D8DE-74CB7A91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468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62BC0-BAAD-758A-74B8-8E349DA1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D0849C-4580-9F51-7DE1-27FE09D5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CC0B88-D30C-36E2-4CB2-1985C6F0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B401-F9D3-437D-9111-CC27A2D08511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2F548-1208-D7FB-D05D-CCA368F5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C2498-38D6-B892-4886-2775D8A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161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6497B6-CD00-95EA-677D-B780C4F6F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745E1-2CE2-4174-E81F-D031D7D2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02FBB-B6E4-B78E-B448-A1F27B73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BF46-6852-4422-97E5-82C206A0883F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D45DD-059A-B456-1EBD-00B3E45A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F27B9-4349-3068-B685-D4BC874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1261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6734C-E13E-6FFE-EC9A-8BE57DB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8D351A-7BBC-4CA2-14B4-7B11BB0C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7BFDA-FDED-01F4-08C8-3B4EEAE3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8E3E-6CC7-40E3-A720-7F29E9D0C024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9B4B0-B842-68EB-CEE7-E5F793E3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ECC97-AAA8-2CBE-6C7F-BF0191E0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281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8629-7359-8500-E267-A19DA88B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591236-7495-7B70-4606-C0ACD135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2CB4E-057F-5B50-836C-406E91D1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2EAF-C271-4F97-BC66-33281797A5C0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637A1-2768-14D1-DA0A-788E140D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802E02-3914-DE33-6D11-B6FCB4E4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56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AF28A-7627-B2A7-2BE4-82A7DAC8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5B88A-4A40-E56C-86FA-217C2CCD4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19CD63-3E76-46CF-5055-F51EB6560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87C44A-5EC3-546E-5E5F-A6EF6D28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FE8-B79B-4C2C-A16A-A1E5E70C3159}" type="datetime1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676C7-EDE2-C0E2-448A-033DDA50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B7401-DCD3-1F5F-8CBC-F680BEA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71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45DD1-DF9A-2EBB-FEBF-D1A9934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D8B5D-CC3F-1C23-41FC-F6CA5501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F9810-EF4D-BF20-0E9A-5E5B3ACF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3AD791-3422-790D-5E1F-F92FFAB89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6946BF-7763-EE4D-DD81-6C1F2EFBE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515AED-98F2-86C6-594B-64E86A73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358-46C0-4E52-93AA-4355E3407619}" type="datetime1">
              <a:rPr lang="ru-RU" smtClean="0"/>
              <a:t>11.01.2023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7C9E13-37D3-B427-920A-E4392011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4EDD45-1E17-11AF-4605-2FEF413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5349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BCAF7-00CD-CCCB-FE3E-60CD42D9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E6BFEE-9F9F-E82F-42AF-049D56BF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677-FCD7-4C5E-834C-1780AD17593F}" type="datetime1">
              <a:rPr lang="ru-RU" smtClean="0"/>
              <a:t>11.01.2023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13B81-36F5-D677-0241-F25E3D0D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89F88F-2CE0-3F0C-E9BC-BBD6612C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115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B4C4B3-2A36-EE89-13D7-BF6057C2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E631-773F-42E7-8B9C-141C0F4AC7D8}" type="datetime1">
              <a:rPr lang="ru-RU" smtClean="0"/>
              <a:t>11.01.2023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F4FDF8-C719-FE18-7246-6325ED3F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EDA7C4-97F7-41E6-941B-465245F5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641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04F0-9468-784B-F05D-4200AA3D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C8454-F891-62A7-1721-DE57820A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26B29F-7633-3BC1-09B1-E439BA0FA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014C4-C87B-C096-602F-1563576C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BFC5-383C-4D9D-998C-C0D4377393C2}" type="datetime1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EE788-1315-35AB-24D4-2F5EC655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30FCEE-5BA8-B38B-C841-2BBF888D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0579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65EF9-5CA2-444C-63BD-F4906046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D74251-5E1E-20A0-1179-19445D63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D8D0F9-A7CD-81C3-BABF-15E06B8D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9E0E8-2DE6-B36D-49A7-8CD83C59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583-232F-495D-AEAA-C975519FA29A}" type="datetime1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E3FC11-1FB6-B21F-2E4B-09B84A82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7C071-1216-8FE3-B067-38AD358F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763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0606A-2D29-C55C-0870-0A254070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DA3CB-A91A-0DB8-D008-4D72E83F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995F4-F929-4BA7-A491-F11822B62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F01A-C444-4398-87A7-3FC8D95D0BBA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E6C08-EFF1-C8E4-866E-34ED73E15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4FC44-D1E0-8540-4C14-25DB380F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customXml" Target="../ink/ink23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9.png"/><Relationship Id="rId4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10.png"/><Relationship Id="rId7" Type="http://schemas.openxmlformats.org/officeDocument/2006/relationships/customXml" Target="../ink/ink27.xml"/><Relationship Id="rId12" Type="http://schemas.openxmlformats.org/officeDocument/2006/relationships/customXml" Target="../ink/ink31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customXml" Target="../ink/ink30.xml"/><Relationship Id="rId5" Type="http://schemas.openxmlformats.org/officeDocument/2006/relationships/image" Target="../media/image11.png"/><Relationship Id="rId10" Type="http://schemas.openxmlformats.org/officeDocument/2006/relationships/customXml" Target="../ink/ink29.xml"/><Relationship Id="rId4" Type="http://schemas.openxmlformats.org/officeDocument/2006/relationships/customXml" Target="../ink/ink25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itachurganov/Interval-Tr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7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70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60.png"/><Relationship Id="rId7" Type="http://schemas.openxmlformats.org/officeDocument/2006/relationships/customXml" Target="../ink/ink17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70.png"/><Relationship Id="rId4" Type="http://schemas.openxmlformats.org/officeDocument/2006/relationships/customXml" Target="../ink/ink15.xml"/><Relationship Id="rId9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B2B38-A4CF-A8BA-16E9-865F322B08FC}"/>
              </a:ext>
            </a:extLst>
          </p:cNvPr>
          <p:cNvSpPr txBox="1"/>
          <p:nvPr/>
        </p:nvSpPr>
        <p:spPr>
          <a:xfrm>
            <a:off x="3610061" y="1252188"/>
            <a:ext cx="497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0A46A-B48D-1CF5-E152-2883A3ABC020}"/>
              </a:ext>
            </a:extLst>
          </p:cNvPr>
          <p:cNvSpPr txBox="1"/>
          <p:nvPr/>
        </p:nvSpPr>
        <p:spPr>
          <a:xfrm>
            <a:off x="3928843" y="2040512"/>
            <a:ext cx="433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ABED-89AD-3E59-BCF0-492FB9DCE5B0}"/>
              </a:ext>
            </a:extLst>
          </p:cNvPr>
          <p:cNvSpPr txBox="1"/>
          <p:nvPr/>
        </p:nvSpPr>
        <p:spPr>
          <a:xfrm>
            <a:off x="4407015" y="3198168"/>
            <a:ext cx="33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Дерево</a:t>
            </a:r>
            <a:r>
              <a:rPr lang="ru-RU" dirty="0"/>
              <a:t> </a:t>
            </a:r>
            <a:r>
              <a:rPr lang="ru-RU" sz="2400" dirty="0"/>
              <a:t>интервалов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CCE9F-5FC1-6804-E55C-AB53E64C9303}"/>
              </a:ext>
            </a:extLst>
          </p:cNvPr>
          <p:cNvSpPr txBox="1"/>
          <p:nvPr/>
        </p:nvSpPr>
        <p:spPr>
          <a:xfrm>
            <a:off x="8875552" y="4676757"/>
            <a:ext cx="2961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FAEEA-585E-9000-571D-B302ED084AB7}"/>
              </a:ext>
            </a:extLst>
          </p:cNvPr>
          <p:cNvSpPr txBox="1"/>
          <p:nvPr/>
        </p:nvSpPr>
        <p:spPr>
          <a:xfrm>
            <a:off x="8875552" y="5563521"/>
            <a:ext cx="296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Руководитель практики 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Доцент ИМКТ А.С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Кленин</a:t>
            </a:r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20733-88DC-A7D4-AB2F-07A990E44FD4}"/>
              </a:ext>
            </a:extLst>
          </p:cNvPr>
          <p:cNvSpPr txBox="1"/>
          <p:nvPr/>
        </p:nvSpPr>
        <p:spPr>
          <a:xfrm flipH="1">
            <a:off x="5768488" y="6094385"/>
            <a:ext cx="6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</a:t>
            </a:r>
          </a:p>
        </p:txBody>
      </p:sp>
      <p:pic>
        <p:nvPicPr>
          <p:cNvPr id="3" name="Рисунок 2" descr="Описание: лого">
            <a:extLst>
              <a:ext uri="{FF2B5EF4-FFF2-40B4-BE49-F238E27FC236}">
                <a16:creationId xmlns:a16="http://schemas.microsoft.com/office/drawing/2014/main" id="{57E3A35D-756B-3BF8-D843-34FC0CE8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5910897" y="432792"/>
            <a:ext cx="370205" cy="607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64655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2249582"/>
            <a:chOff x="6691077" y="1690688"/>
            <a:chExt cx="4281144" cy="2396444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267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2249582"/>
            <a:chOff x="6691077" y="1690688"/>
            <a:chExt cx="4281144" cy="2396444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3698FE6-3E04-C7AF-10B8-1C9AC2D4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221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0" y="362259"/>
            <a:ext cx="10442576" cy="59655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3A143DB-F6DA-7A70-5BA6-1EBB2DC9639C}"/>
              </a:ext>
            </a:extLst>
          </p:cNvPr>
          <p:cNvSpPr/>
          <p:nvPr/>
        </p:nvSpPr>
        <p:spPr>
          <a:xfrm>
            <a:off x="5167267" y="1832395"/>
            <a:ext cx="1067049" cy="10670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5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4CB6CE7-D6D7-3E97-CEC8-27F95C31E2FE}"/>
              </a:ext>
            </a:extLst>
          </p:cNvPr>
          <p:cNvSpPr/>
          <p:nvPr/>
        </p:nvSpPr>
        <p:spPr>
          <a:xfrm>
            <a:off x="3296589" y="3017784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DBC41C2-460E-E16C-7609-8699881505F3}"/>
              </a:ext>
            </a:extLst>
          </p:cNvPr>
          <p:cNvSpPr/>
          <p:nvPr/>
        </p:nvSpPr>
        <p:spPr>
          <a:xfrm>
            <a:off x="6852585" y="3017783"/>
            <a:ext cx="1067049" cy="106704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6</a:t>
            </a:r>
            <a:r>
              <a:rPr lang="en-US" sz="1200" dirty="0"/>
              <a:t>;1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14:cNvPr>
              <p14:cNvContentPartPr/>
              <p14:nvPr/>
            </p14:nvContentPartPr>
            <p14:xfrm rot="20828647">
              <a:off x="6308007" y="2710885"/>
              <a:ext cx="442269" cy="44226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828647">
                <a:off x="6299003" y="2701881"/>
                <a:ext cx="459917" cy="459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14:cNvPr>
              <p14:cNvContentPartPr/>
              <p14:nvPr/>
            </p14:nvContentPartPr>
            <p14:xfrm rot="658945">
              <a:off x="4638100" y="2713577"/>
              <a:ext cx="444929" cy="444929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58945">
                <a:off x="4629101" y="2704585"/>
                <a:ext cx="462568" cy="462554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D279F33D-9784-6123-A30D-65A0537E656C}"/>
              </a:ext>
            </a:extLst>
          </p:cNvPr>
          <p:cNvSpPr/>
          <p:nvPr/>
        </p:nvSpPr>
        <p:spPr>
          <a:xfrm>
            <a:off x="1869526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-5</a:t>
            </a:r>
            <a:r>
              <a:rPr lang="en-US" sz="1200" dirty="0"/>
              <a:t>;</a:t>
            </a:r>
            <a:r>
              <a:rPr lang="ru-RU" sz="1200" dirty="0"/>
              <a:t>-3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10</a:t>
            </a:r>
            <a:endParaRPr lang="ru-RU" sz="12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401A029-1829-83D7-8B8F-C877A3CA862E}"/>
              </a:ext>
            </a:extLst>
          </p:cNvPr>
          <p:cNvSpPr/>
          <p:nvPr/>
        </p:nvSpPr>
        <p:spPr>
          <a:xfrm>
            <a:off x="4531989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[4,5;5]</a:t>
            </a:r>
          </a:p>
          <a:p>
            <a:pPr algn="ctr"/>
            <a:r>
              <a:rPr lang="en-US" sz="1200" dirty="0"/>
              <a:t>Max = 5</a:t>
            </a:r>
            <a:endParaRPr lang="ru-RU" sz="12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C2F4627-4A51-F303-7118-4C6920CBF718}"/>
              </a:ext>
            </a:extLst>
          </p:cNvPr>
          <p:cNvSpPr/>
          <p:nvPr/>
        </p:nvSpPr>
        <p:spPr>
          <a:xfrm>
            <a:off x="8060270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9</a:t>
            </a:r>
            <a:r>
              <a:rPr lang="en-US" sz="1200" dirty="0"/>
              <a:t>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23C10-C793-F8D9-EB6C-A5F6A5726B07}"/>
              </a:ext>
            </a:extLst>
          </p:cNvPr>
          <p:cNvSpPr/>
          <p:nvPr/>
        </p:nvSpPr>
        <p:spPr>
          <a:xfrm>
            <a:off x="9314132" y="5625810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[10;14]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AB7000D-0A35-8BA8-7E44-18D6AD1148EA}"/>
              </a:ext>
            </a:extLst>
          </p:cNvPr>
          <p:cNvSpPr/>
          <p:nvPr/>
        </p:nvSpPr>
        <p:spPr>
          <a:xfrm>
            <a:off x="6728202" y="5625810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8,6</a:t>
            </a:r>
            <a:r>
              <a:rPr lang="en-US" sz="1200" dirty="0"/>
              <a:t>;10]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B550798-7D56-D6FA-4571-3554A1C289E2}"/>
              </a:ext>
            </a:extLst>
          </p:cNvPr>
          <p:cNvSpPr/>
          <p:nvPr/>
        </p:nvSpPr>
        <p:spPr>
          <a:xfrm>
            <a:off x="2794325" y="5654426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3</a:t>
            </a:r>
            <a:r>
              <a:rPr lang="en-US" sz="1200" dirty="0"/>
              <a:t>; 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14:cNvPr>
              <p14:cNvContentPartPr/>
              <p14:nvPr/>
            </p14:nvContentPartPr>
            <p14:xfrm>
              <a:off x="2837969" y="3862367"/>
              <a:ext cx="444929" cy="444929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8970" y="3853375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14:cNvPr>
              <p14:cNvContentPartPr/>
              <p14:nvPr/>
            </p14:nvContentPartPr>
            <p14:xfrm>
              <a:off x="7640352" y="5180881"/>
              <a:ext cx="444929" cy="444929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1353" y="5171889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14:cNvPr>
              <p14:cNvContentPartPr/>
              <p14:nvPr/>
            </p14:nvContentPartPr>
            <p14:xfrm rot="21329040">
              <a:off x="7821066" y="3921034"/>
              <a:ext cx="372187" cy="372187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29040">
                <a:off x="7812059" y="3912027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14:cNvPr>
              <p14:cNvContentPartPr/>
              <p14:nvPr/>
            </p14:nvContentPartPr>
            <p14:xfrm>
              <a:off x="9127222" y="5245498"/>
              <a:ext cx="372187" cy="372187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8215" y="5236491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14:cNvPr>
              <p14:cNvContentPartPr/>
              <p14:nvPr/>
            </p14:nvContentPartPr>
            <p14:xfrm>
              <a:off x="4327659" y="3870998"/>
              <a:ext cx="372187" cy="372187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8652" y="3861991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14:cNvPr>
              <p14:cNvContentPartPr/>
              <p14:nvPr/>
            </p14:nvContentPartPr>
            <p14:xfrm rot="611233">
              <a:off x="2701823" y="5280614"/>
              <a:ext cx="372187" cy="372187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611233">
                <a:off x="2692816" y="5271607"/>
                <a:ext cx="389842" cy="38984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28C77265-AAFA-D77C-2B77-952608D53C11}"/>
              </a:ext>
            </a:extLst>
          </p:cNvPr>
          <p:cNvSpPr/>
          <p:nvPr/>
        </p:nvSpPr>
        <p:spPr>
          <a:xfrm>
            <a:off x="5167266" y="593612"/>
            <a:ext cx="1067049" cy="10670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[-2;8]</a:t>
            </a:r>
          </a:p>
          <a:p>
            <a:pPr algn="ctr"/>
            <a:r>
              <a:rPr lang="en-US" sz="1200" dirty="0"/>
              <a:t>Max = 8</a:t>
            </a:r>
            <a:endParaRPr lang="ru-RU" sz="1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29E493-EF6F-6E86-05FE-3F1926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16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26 -1.85185E-6 L -0.1586 0.1826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586 0.18264 C -0.1888 0.25209 -0.24479 0.28009 -0.27461 0.35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7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7461 0.35023 C -0.25248 0.36343 -0.23568 0.41435 -0.21341 0.42778 C -0.18555 0.49236 -0.19466 0.53565 -0.19063 0.57431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7" presetClass="path" presetSubtype="0" accel="50000" decel="5000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9063 0.57431 C -0.20807 0.52709 -0.27904 0.40533 -0.27396 0.34884 C -0.28021 0.28634 -0.1832 0.20787 -0.15495 0.21806 C -0.09037 0.21551 -0.07383 0.3625 -0.0513 0.34931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-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7" presetClass="path" presetSubtype="0" accel="50000" decel="5000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513 0.34931 L -0.15625 0.17847 C -0.15938 0.11412 -0.04375 0.0088 -0.003 0.01574 C 0.04791 0.01412 0.11484 0.19468 0.13802 0.18125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7" presetClass="path" presetSubtype="0" accel="50000" decel="5000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13802 0.18125 C 0.17265 0.25949 0.20221 0.27454 0.23724 0.3534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1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37" presetClass="path" presetSubtype="0" accel="50000" decel="5000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23724 0.35347 C 0.19883 0.42662 0.16784 0.47894 0.12969 0.552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7" presetClass="path" presetSubtype="0" accel="50000" decel="5000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12969 0.55232 C 0.15195 0.56528 0.19193 0.39051 0.23724 0.3632 C 0.29831 0.37639 0.32096 0.54236 0.347 0.57801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0" grpId="0" animBg="1"/>
      <p:bldP spid="21" grpId="0" animBg="1"/>
      <p:bldP spid="22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перекрытия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2B224-E276-060D-2851-A0C3A02B6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23" y="3891250"/>
            <a:ext cx="4620939" cy="228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ea typeface="Calibri" panose="020F0502020204030204" pitchFamily="34" charset="0"/>
              </a:rPr>
              <a:t> не выходит за границы </a:t>
            </a:r>
            <a:r>
              <a:rPr lang="en-US" sz="1800" dirty="0">
                <a:effectLst/>
                <a:ea typeface="Calibri" panose="020F0502020204030204" pitchFamily="34" charset="0"/>
              </a:rPr>
              <a:t>root 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6D49CF-5E15-F126-791E-C42657E7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7E526-4727-7466-2D2C-BFF24D0AA833}"/>
              </a:ext>
            </a:extLst>
          </p:cNvPr>
          <p:cNvSpPr txBox="1"/>
          <p:nvPr/>
        </p:nvSpPr>
        <p:spPr>
          <a:xfrm>
            <a:off x="635494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D8FE2-2F24-A91B-4A21-C8E10788BD38}"/>
              </a:ext>
            </a:extLst>
          </p:cNvPr>
          <p:cNvSpPr txBox="1"/>
          <p:nvPr/>
        </p:nvSpPr>
        <p:spPr>
          <a:xfrm>
            <a:off x="683988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x полностью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0309379-5B11-9FF0-6A52-4B10F9E2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64" y="3981909"/>
            <a:ext cx="4620939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10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072"/>
            <a:ext cx="10515600" cy="1325563"/>
          </a:xfrm>
        </p:spPr>
        <p:txBody>
          <a:bodyPr/>
          <a:lstStyle/>
          <a:p>
            <a:r>
              <a:rPr lang="ru-RU" dirty="0"/>
              <a:t>Варианты перекрытия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ru-RU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Интервал x не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при этом x лежит правее интервала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FEC1F7-8B04-1F88-FEB6-5D70E60AB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9" y="3981909"/>
            <a:ext cx="4569403" cy="219380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224D97-8276-6C76-D77F-44614BD7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13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1E0D4-FABA-CB23-30AC-9A182A0DBB4E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2EA99-4577-DBB2-0FB4-88575BC02656}"/>
              </a:ext>
            </a:extLst>
          </p:cNvPr>
          <p:cNvSpPr txBox="1"/>
          <p:nvPr/>
        </p:nvSpPr>
        <p:spPr>
          <a:xfrm>
            <a:off x="13231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Интервал x не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при этом x лежит левее интервала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0911D5-5D05-D6E5-732B-C5E5D8947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2" y="3939581"/>
            <a:ext cx="4406900" cy="22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46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перекрытия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ea typeface="Calibri" panose="020F0502020204030204" pitchFamily="34" charset="0"/>
              </a:rPr>
              <a:t> выходит за левую границы </a:t>
            </a:r>
            <a:r>
              <a:rPr lang="en-US" sz="1800" dirty="0">
                <a:effectLst/>
                <a:ea typeface="Calibri" panose="020F0502020204030204" pitchFamily="34" charset="0"/>
              </a:rPr>
              <a:t>root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E7B892-2EC2-C103-16DE-97B18000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43" y="3891250"/>
            <a:ext cx="4406900" cy="228446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ECED4A-E836-47B7-6301-FFFDC0EA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14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07DD1-F238-F53C-49F2-21AC38D6FD46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D6BF6-C8B2-80E6-87E6-CFD35C061B7F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x частично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26CD32-EBDE-8BD0-A216-E8025D087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38" y="3981909"/>
            <a:ext cx="4620939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1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D268-D5DA-113C-E660-4273CF2B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4F3FA-0A3A-8B4D-6812-4685D0AD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Insert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 – добавление узла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effectLst/>
                <a:ea typeface="Calibri" panose="020F0502020204030204" pitchFamily="34" charset="0"/>
              </a:rPr>
              <a:t>isOverlapping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 – проверка на перекрытие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>
                <a:ea typeface="Calibri" panose="020F0502020204030204" pitchFamily="34" charset="0"/>
              </a:rPr>
              <a:t>Remove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 – удаление узла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F86593-1DB5-8F10-2B06-D5FA83E6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868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713AE-5C95-8C0C-5CC0-9511AF5E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  <a:r>
              <a:rPr lang="en-US" dirty="0"/>
              <a:t> “</a:t>
            </a:r>
            <a:r>
              <a:rPr lang="ru-RU" dirty="0"/>
              <a:t>Дерева интервалов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388E4-B3CB-1F62-F131-94AB28A2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Поиск всех интервалов или точки, которые перекрывает заданный интервал.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Дерево интервалов используется для поиска видимых элементов внутри трехмерной сцены.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3E8156-AC6C-D694-5E94-49A90634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7143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072"/>
            <a:ext cx="10515600" cy="1325563"/>
          </a:xfrm>
        </p:spPr>
        <p:txBody>
          <a:bodyPr/>
          <a:lstStyle/>
          <a:p>
            <a:r>
              <a:rPr lang="ru-RU" dirty="0"/>
              <a:t>Исследование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013609-4521-2608-7D8D-DA28F15A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96E52388-3A4C-BFF5-4841-9CDDDED419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670290"/>
              </p:ext>
            </p:extLst>
          </p:nvPr>
        </p:nvGraphicFramePr>
        <p:xfrm>
          <a:off x="2283446" y="1629277"/>
          <a:ext cx="7625108" cy="4727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6073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/>
          <a:lstStyle/>
          <a:p>
            <a:r>
              <a:rPr lang="ru-RU"/>
              <a:t>Исследование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275BB7-81C3-1F62-567E-900A150B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5459C993-61CA-F5FF-32B3-C5E54B30F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574530"/>
              </p:ext>
            </p:extLst>
          </p:nvPr>
        </p:nvGraphicFramePr>
        <p:xfrm>
          <a:off x="838200" y="2336565"/>
          <a:ext cx="4865483" cy="2942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608150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26051D-C567-E37F-50E6-C45FB79EC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4782"/>
            <a:ext cx="5730875" cy="3438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EB6FE1-F116-AA87-574F-D67087BF3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1" y="2064781"/>
            <a:ext cx="5730875" cy="343852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3CBA80-EAB8-E510-D60E-6BF241B0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348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64ABF-CE26-4758-0754-2F251B19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A1FFD-4B6B-3AFE-A998-63722B30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1) Изучить структуру данных</a:t>
            </a:r>
            <a:r>
              <a:rPr lang="ru-RU" sz="1900" dirty="0">
                <a:ea typeface="Calibri" panose="020F0502020204030204" pitchFamily="34" charset="0"/>
              </a:rPr>
              <a:t> </a:t>
            </a:r>
            <a:r>
              <a:rPr lang="en-US" sz="1900" dirty="0">
                <a:ea typeface="Calibri" panose="020F0502020204030204" pitchFamily="34" charset="0"/>
              </a:rPr>
              <a:t>“</a:t>
            </a:r>
            <a:r>
              <a:rPr lang="ru-RU" sz="1900" dirty="0">
                <a:ea typeface="Calibri" panose="020F0502020204030204" pitchFamily="34" charset="0"/>
              </a:rPr>
              <a:t>Д</a:t>
            </a:r>
            <a:r>
              <a:rPr lang="ru-RU" sz="1900" dirty="0">
                <a:effectLst/>
                <a:ea typeface="Calibri" panose="020F0502020204030204" pitchFamily="34" charset="0"/>
              </a:rPr>
              <a:t>ерево интервалов</a:t>
            </a:r>
            <a:r>
              <a:rPr lang="en-US" sz="1900" dirty="0">
                <a:effectLst/>
                <a:ea typeface="Calibri" panose="020F0502020204030204" pitchFamily="34" charset="0"/>
              </a:rPr>
              <a:t>”</a:t>
            </a:r>
            <a:r>
              <a:rPr lang="ru-RU" sz="1900" dirty="0">
                <a:effectLst/>
                <a:ea typeface="Calibri" panose="020F0502020204030204" pitchFamily="34" charset="0"/>
              </a:rPr>
              <a:t>;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2) Реализовать для </a:t>
            </a:r>
            <a:r>
              <a:rPr lang="ru-RU" sz="1900" dirty="0">
                <a:ea typeface="Calibri" panose="020F0502020204030204" pitchFamily="34" charset="0"/>
              </a:rPr>
              <a:t>дерева интервалов </a:t>
            </a:r>
            <a:r>
              <a:rPr lang="ru-RU" sz="1900" dirty="0">
                <a:effectLst/>
                <a:ea typeface="Calibri" panose="020F0502020204030204" pitchFamily="34" charset="0"/>
              </a:rPr>
              <a:t>следующие операции: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1. Добавление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2. Удаление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3. Проверка на перекрытие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Ограничения: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На вход принимаются значения типа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double</a:t>
            </a:r>
            <a:r>
              <a:rPr lang="ru-RU" sz="1900" dirty="0">
                <a:effectLst/>
                <a:ea typeface="Calibri" panose="020F0502020204030204" pitchFamily="34" charset="0"/>
              </a:rPr>
              <a:t>.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3) Выполнить исследование на производительность (время работы);</a:t>
            </a:r>
            <a:endParaRPr lang="en-US" sz="1900" dirty="0">
              <a:effectLst/>
              <a:ea typeface="Calibri" panose="020F0502020204030204" pitchFamily="34" charset="0"/>
            </a:endParaRP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900" dirty="0">
                <a:ea typeface="Calibri" panose="020F0502020204030204" pitchFamily="34" charset="0"/>
              </a:rPr>
              <a:t>4) </a:t>
            </a:r>
            <a:r>
              <a:rPr lang="ru-RU" sz="1900" dirty="0">
                <a:ea typeface="Calibri" panose="020F0502020204030204" pitchFamily="34" charset="0"/>
              </a:rPr>
              <a:t>Реализовать систему автоматического тестирования</a:t>
            </a:r>
            <a:r>
              <a:rPr lang="en-US" sz="1900" dirty="0">
                <a:ea typeface="Calibri" panose="020F0502020204030204" pitchFamily="34" charset="0"/>
              </a:rPr>
              <a:t>;</a:t>
            </a:r>
            <a:endParaRPr lang="ru-RU" sz="1900" dirty="0">
              <a:effectLst/>
              <a:ea typeface="Calibri" panose="020F0502020204030204" pitchFamily="34" charset="0"/>
            </a:endParaRP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900" dirty="0">
                <a:ea typeface="Calibri" panose="020F0502020204030204" pitchFamily="34" charset="0"/>
              </a:rPr>
              <a:t>5</a:t>
            </a:r>
            <a:r>
              <a:rPr lang="ru-RU" sz="1900" dirty="0">
                <a:effectLst/>
                <a:ea typeface="Calibri" panose="020F0502020204030204" pitchFamily="34" charset="0"/>
              </a:rPr>
              <a:t>) Результаты проделанной работы выложить в </a:t>
            </a:r>
            <a:r>
              <a:rPr lang="ru-RU" sz="1900" dirty="0">
                <a:ea typeface="Calibri" panose="020F0502020204030204" pitchFamily="34" charset="0"/>
              </a:rPr>
              <a:t>с</a:t>
            </a:r>
            <a:r>
              <a:rPr lang="ru-RU" sz="1900" dirty="0">
                <a:effectLst/>
                <a:ea typeface="Calibri" panose="020F0502020204030204" pitchFamily="34" charset="0"/>
              </a:rPr>
              <a:t>реде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GitHub</a:t>
            </a:r>
            <a:r>
              <a:rPr lang="en-US" sz="1900" dirty="0">
                <a:effectLst/>
                <a:ea typeface="Calibri" panose="020F0502020204030204" pitchFamily="34" charset="0"/>
              </a:rPr>
              <a:t>: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1. Отчет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a typeface="Calibri" panose="020F0502020204030204" pitchFamily="34" charset="0"/>
              </a:rPr>
              <a:t>	2. Презентация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</a:t>
            </a:r>
            <a:r>
              <a:rPr lang="ru-RU" sz="1900" dirty="0">
                <a:ea typeface="Calibri" panose="020F0502020204030204" pitchFamily="34" charset="0"/>
              </a:rPr>
              <a:t>3. Программный код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4.  Тесты 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a typeface="Calibri" panose="020F0502020204030204" pitchFamily="34" charset="0"/>
              </a:rPr>
              <a:t>	5.  Пакет </a:t>
            </a:r>
            <a:r>
              <a:rPr lang="en-US" sz="1900" dirty="0">
                <a:ea typeface="Calibri" panose="020F0502020204030204" pitchFamily="34" charset="0"/>
              </a:rPr>
              <a:t>CATS</a:t>
            </a:r>
            <a:endParaRPr lang="en-US" sz="1900" dirty="0">
              <a:effectLst/>
              <a:ea typeface="Calibri" panose="020F0502020204030204" pitchFamily="34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ru-RU" sz="1900" dirty="0">
              <a:effectLst/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647D77-A2BF-A6EE-910D-80160105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23411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4246A-390E-B78E-8B6C-B5A69573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0789411-70DD-2AE4-3A3A-369AC41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исследования была собрана информация главная информация, относящаяся к структуре данных </a:t>
            </a:r>
            <a:r>
              <a:rPr lang="en-US" dirty="0"/>
              <a:t>“</a:t>
            </a:r>
            <a:r>
              <a:rPr lang="ru-RU" dirty="0"/>
              <a:t>Дерево интервалов</a:t>
            </a:r>
            <a:r>
              <a:rPr lang="en-US" dirty="0"/>
              <a:t>”</a:t>
            </a:r>
            <a:r>
              <a:rPr lang="ru-RU" dirty="0"/>
              <a:t>, был реализован программный код на языке программирования </a:t>
            </a:r>
            <a:r>
              <a:rPr lang="en-US" dirty="0"/>
              <a:t>C#. </a:t>
            </a:r>
            <a:r>
              <a:rPr lang="ru-RU" dirty="0"/>
              <a:t>Программный код был протестирован на 37 тестах.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Результаты проделанной работы можно посмотреть по ссылке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nikitachurganov</a:t>
            </a:r>
            <a:r>
              <a:rPr lang="en-US" dirty="0">
                <a:hlinkClick r:id="rId2"/>
              </a:rPr>
              <a:t>/Interval-Tree (github.com)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E465A15-0B05-0B99-53E4-F4630560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5677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36017-BED1-67F3-EF74-CC00FA46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CA1F6-DA43-EC5C-D8A4-6330ABEB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работы –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 </a:t>
            </a:r>
          </a:p>
          <a:p>
            <a:r>
              <a:rPr lang="ru-RU" dirty="0"/>
              <a:t>Время вставки – </a:t>
            </a:r>
            <a:r>
              <a:rPr lang="en-US" dirty="0"/>
              <a:t>O(log n)</a:t>
            </a:r>
            <a:endParaRPr lang="ru-RU" dirty="0"/>
          </a:p>
          <a:p>
            <a:r>
              <a:rPr lang="ru-RU" dirty="0"/>
              <a:t>Время удаления –</a:t>
            </a:r>
            <a:r>
              <a:rPr lang="en-US" dirty="0"/>
              <a:t> O(log n)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Ограничение памяти</a:t>
            </a:r>
            <a:r>
              <a:rPr lang="en-US" dirty="0"/>
              <a:t> – O(n)</a:t>
            </a:r>
            <a:endParaRPr lang="ru-RU" dirty="0"/>
          </a:p>
          <a:p>
            <a:endParaRPr lang="en-US" dirty="0"/>
          </a:p>
          <a:p>
            <a:r>
              <a:rPr lang="ru-RU" dirty="0"/>
              <a:t>Количество строк в коде – 898 (Язык программирования </a:t>
            </a:r>
            <a:r>
              <a:rPr lang="en-US" dirty="0"/>
              <a:t>C#</a:t>
            </a:r>
            <a:r>
              <a:rPr lang="ru-RU" dirty="0"/>
              <a:t>)</a:t>
            </a:r>
          </a:p>
          <a:p>
            <a:r>
              <a:rPr lang="ru-RU" dirty="0"/>
              <a:t>Количество классов – 3</a:t>
            </a:r>
          </a:p>
          <a:p>
            <a:r>
              <a:rPr lang="ru-RU" dirty="0"/>
              <a:t>Количество методов – 9</a:t>
            </a:r>
          </a:p>
          <a:p>
            <a:r>
              <a:rPr lang="ru-RU" dirty="0"/>
              <a:t>Количество тестов – 37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7549E-1608-3350-8562-E99702E8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994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9A030-A95D-6E02-68AB-1A6F7EDA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25" y="-91765"/>
            <a:ext cx="10515600" cy="1325563"/>
          </a:xfrm>
        </p:spPr>
        <p:txBody>
          <a:bodyPr/>
          <a:lstStyle/>
          <a:p>
            <a:r>
              <a:rPr lang="ru-RU" dirty="0"/>
              <a:t>Пример дерева интервалов</a:t>
            </a: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0179800-1D78-91E7-DE0F-5514ABEB2D67}"/>
              </a:ext>
            </a:extLst>
          </p:cNvPr>
          <p:cNvGrpSpPr/>
          <p:nvPr/>
        </p:nvGrpSpPr>
        <p:grpSpPr>
          <a:xfrm>
            <a:off x="911225" y="2543147"/>
            <a:ext cx="7010895" cy="3946553"/>
            <a:chOff x="2426106" y="1855103"/>
            <a:chExt cx="7010895" cy="3946553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CF222583-A753-3F73-D06F-2EF5114415F8}"/>
                </a:ext>
              </a:extLst>
            </p:cNvPr>
            <p:cNvSpPr/>
            <p:nvPr/>
          </p:nvSpPr>
          <p:spPr>
            <a:xfrm>
              <a:off x="5371051" y="185510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7BDB8AE-8240-FBC3-9CDB-9A29545D0B3B}"/>
                </a:ext>
              </a:extLst>
            </p:cNvPr>
            <p:cNvSpPr/>
            <p:nvPr/>
          </p:nvSpPr>
          <p:spPr>
            <a:xfrm>
              <a:off x="3748603" y="3114837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D1586BB-2D0A-0AFC-0F85-46F63BF38406}"/>
                </a:ext>
              </a:extLst>
            </p:cNvPr>
            <p:cNvSpPr/>
            <p:nvPr/>
          </p:nvSpPr>
          <p:spPr>
            <a:xfrm>
              <a:off x="2426106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[-4;5]</a:t>
              </a:r>
            </a:p>
            <a:p>
              <a:pPr algn="ctr"/>
              <a:r>
                <a:rPr lang="en-US" sz="1200" dirty="0"/>
                <a:t>Max = 5</a:t>
              </a:r>
              <a:endParaRPr lang="ru-RU" sz="120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A85716FA-B88A-30DC-8D78-D370868E564B}"/>
                </a:ext>
              </a:extLst>
            </p:cNvPr>
            <p:cNvSpPr/>
            <p:nvPr/>
          </p:nvSpPr>
          <p:spPr>
            <a:xfrm>
              <a:off x="6893037" y="3106819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E500C91-AC51-1EFD-C16D-7B7EF89F812E}"/>
                </a:ext>
              </a:extLst>
            </p:cNvPr>
            <p:cNvSpPr/>
            <p:nvPr/>
          </p:nvSpPr>
          <p:spPr>
            <a:xfrm>
              <a:off x="4970657" y="465975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[4,5;20]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329A374E-0577-DC78-6FB1-3356E07A3112}"/>
                </a:ext>
              </a:extLst>
            </p:cNvPr>
            <p:cNvSpPr/>
            <p:nvPr/>
          </p:nvSpPr>
          <p:spPr>
            <a:xfrm>
              <a:off x="8300291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[16;24]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14:cNvPr>
                <p14:cNvContentPartPr/>
                <p14:nvPr/>
              </p14:nvContentPartPr>
              <p14:xfrm>
                <a:off x="6544840" y="2800027"/>
                <a:ext cx="293400" cy="29340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5840" y="2791387"/>
                  <a:ext cx="311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14:cNvPr>
                <p14:cNvContentPartPr/>
                <p14:nvPr/>
              </p14:nvContentPartPr>
              <p14:xfrm>
                <a:off x="7996000" y="4251547"/>
                <a:ext cx="339480" cy="3394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87360" y="4242547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14:cNvPr>
                <p14:cNvContentPartPr/>
                <p14:nvPr/>
              </p14:nvContentPartPr>
              <p14:xfrm>
                <a:off x="4970657" y="2797406"/>
                <a:ext cx="396000" cy="3960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2017" y="2788406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14:cNvPr>
                <p14:cNvContentPartPr/>
                <p14:nvPr/>
              </p14:nvContentPartPr>
              <p14:xfrm>
                <a:off x="3477017" y="4321286"/>
                <a:ext cx="365760" cy="3657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8377" y="4312646"/>
                  <a:ext cx="383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14:cNvPr>
                <p14:cNvContentPartPr/>
                <p14:nvPr/>
              </p14:nvContentPartPr>
              <p14:xfrm>
                <a:off x="4752497" y="4260446"/>
                <a:ext cx="339480" cy="3394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43497" y="4251446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Овал 40">
            <a:extLst>
              <a:ext uri="{FF2B5EF4-FFF2-40B4-BE49-F238E27FC236}">
                <a16:creationId xmlns:a16="http://schemas.microsoft.com/office/drawing/2014/main" id="{3825FE25-3364-66F5-C300-C160BC43C945}"/>
              </a:ext>
            </a:extLst>
          </p:cNvPr>
          <p:cNvSpPr/>
          <p:nvPr/>
        </p:nvSpPr>
        <p:spPr>
          <a:xfrm>
            <a:off x="8994734" y="3637557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[min; high]</a:t>
            </a:r>
          </a:p>
          <a:p>
            <a:pPr algn="ctr"/>
            <a:r>
              <a:rPr lang="en-US" sz="1050" dirty="0"/>
              <a:t>Max </a:t>
            </a:r>
            <a:endParaRPr lang="ru-RU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F7BAA9-0EB9-0805-F485-8B006331B380}"/>
              </a:ext>
            </a:extLst>
          </p:cNvPr>
          <p:cNvSpPr txBox="1"/>
          <p:nvPr/>
        </p:nvSpPr>
        <p:spPr>
          <a:xfrm>
            <a:off x="8994734" y="3059436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узла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C6A223-260E-169D-109C-9A78D12B0D3B}"/>
              </a:ext>
            </a:extLst>
          </p:cNvPr>
          <p:cNvSpPr txBox="1"/>
          <p:nvPr/>
        </p:nvSpPr>
        <p:spPr>
          <a:xfrm>
            <a:off x="8994734" y="4983056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[min; high] – </a:t>
            </a:r>
            <a:r>
              <a:rPr lang="ru-RU" dirty="0"/>
              <a:t>интервал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78083-A8DA-4670-39F5-5CBB9E150394}"/>
              </a:ext>
            </a:extLst>
          </p:cNvPr>
          <p:cNvSpPr txBox="1"/>
          <p:nvPr/>
        </p:nvSpPr>
        <p:spPr>
          <a:xfrm>
            <a:off x="8994734" y="5561177"/>
            <a:ext cx="264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– </a:t>
            </a:r>
            <a:r>
              <a:rPr lang="ru-RU" dirty="0"/>
              <a:t>максимальное значение в поддеревьев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8F8DFF-A84B-6286-51FE-4E5AFF581389}"/>
              </a:ext>
            </a:extLst>
          </p:cNvPr>
          <p:cNvSpPr txBox="1"/>
          <p:nvPr/>
        </p:nvSpPr>
        <p:spPr>
          <a:xfrm>
            <a:off x="817824" y="1401977"/>
            <a:ext cx="613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Набор интервалов </a:t>
            </a:r>
            <a:r>
              <a:rPr lang="en-US" dirty="0"/>
              <a:t>[5;10]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4</a:t>
            </a:r>
            <a:r>
              <a:rPr lang="en-US" dirty="0"/>
              <a:t>;1</a:t>
            </a:r>
            <a:r>
              <a:rPr lang="ru-RU" dirty="0"/>
              <a:t>2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-4</a:t>
            </a:r>
            <a:r>
              <a:rPr lang="en-US" dirty="0"/>
              <a:t>;</a:t>
            </a:r>
            <a:r>
              <a:rPr lang="ru-RU" dirty="0"/>
              <a:t>5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[4,5;20]</a:t>
            </a:r>
            <a:r>
              <a:rPr lang="ru-RU" dirty="0"/>
              <a:t>,</a:t>
            </a:r>
            <a:r>
              <a:rPr lang="en-US" dirty="0"/>
              <a:t> [7;12], [16;24] 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DEDA323-653E-46ED-74C8-40010AF1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0959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E671-C6B6-BB0C-706C-3887C608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0"/>
            <a:ext cx="10533607" cy="1229381"/>
          </a:xfrm>
        </p:spPr>
        <p:txBody>
          <a:bodyPr/>
          <a:lstStyle/>
          <a:p>
            <a:r>
              <a:rPr lang="ru-RU" dirty="0"/>
              <a:t>Операции над деревом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9E157-FADF-2171-D2E9-B6C9C2E1A22D}"/>
              </a:ext>
            </a:extLst>
          </p:cNvPr>
          <p:cNvSpPr txBox="1"/>
          <p:nvPr/>
        </p:nvSpPr>
        <p:spPr>
          <a:xfrm>
            <a:off x="818606" y="2842766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узла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F444A-6736-E070-BB42-AF6FA20C14FC}"/>
              </a:ext>
            </a:extLst>
          </p:cNvPr>
          <p:cNvSpPr txBox="1"/>
          <p:nvPr/>
        </p:nvSpPr>
        <p:spPr>
          <a:xfrm>
            <a:off x="818605" y="179070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F3489-D961-9959-7F8A-ED5D826EE84D}"/>
              </a:ext>
            </a:extLst>
          </p:cNvPr>
          <p:cNvSpPr txBox="1"/>
          <p:nvPr/>
        </p:nvSpPr>
        <p:spPr>
          <a:xfrm>
            <a:off x="4288366" y="1790700"/>
            <a:ext cx="18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90253-FBDB-B91E-172B-F1AAEF77F4A7}"/>
              </a:ext>
            </a:extLst>
          </p:cNvPr>
          <p:cNvSpPr txBox="1"/>
          <p:nvPr/>
        </p:nvSpPr>
        <p:spPr>
          <a:xfrm>
            <a:off x="7710439" y="1790700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0E6FF-3E90-F692-BDC5-D8EDE60ECC55}"/>
              </a:ext>
            </a:extLst>
          </p:cNvPr>
          <p:cNvSpPr txBox="1"/>
          <p:nvPr/>
        </p:nvSpPr>
        <p:spPr>
          <a:xfrm>
            <a:off x="4288366" y="2842766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B5977-C1B2-3710-3011-989B9F4F18A9}"/>
              </a:ext>
            </a:extLst>
          </p:cNvPr>
          <p:cNvSpPr txBox="1"/>
          <p:nvPr/>
        </p:nvSpPr>
        <p:spPr>
          <a:xfrm>
            <a:off x="7710439" y="2842766"/>
            <a:ext cx="96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Дерево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63C37-5828-F1A3-5529-53043C105F84}"/>
              </a:ext>
            </a:extLst>
          </p:cNvPr>
          <p:cNvSpPr txBox="1"/>
          <p:nvPr/>
        </p:nvSpPr>
        <p:spPr>
          <a:xfrm>
            <a:off x="818605" y="364590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 узла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6F1C6-0205-DCCC-0E50-4B7B66B2BD13}"/>
              </a:ext>
            </a:extLst>
          </p:cNvPr>
          <p:cNvSpPr txBox="1"/>
          <p:nvPr/>
        </p:nvSpPr>
        <p:spPr>
          <a:xfrm>
            <a:off x="4288365" y="3645903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9C0F9-A72E-DC6B-C50C-F016F95B7B23}"/>
              </a:ext>
            </a:extLst>
          </p:cNvPr>
          <p:cNvSpPr txBox="1"/>
          <p:nvPr/>
        </p:nvSpPr>
        <p:spPr>
          <a:xfrm>
            <a:off x="7710438" y="3645903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Узел удален</a:t>
            </a:r>
            <a:r>
              <a:rPr lang="en-US" dirty="0"/>
              <a:t>”</a:t>
            </a:r>
            <a:r>
              <a:rPr lang="ru-RU" dirty="0"/>
              <a:t> </a:t>
            </a:r>
          </a:p>
          <a:p>
            <a:r>
              <a:rPr lang="en-US" dirty="0"/>
              <a:t>“</a:t>
            </a:r>
            <a:r>
              <a:rPr lang="ru-RU" dirty="0"/>
              <a:t>Такого узла нет в дереве</a:t>
            </a:r>
            <a:r>
              <a:rPr lang="en-US" dirty="0"/>
              <a:t>”</a:t>
            </a:r>
            <a:r>
              <a:rPr lang="ru-RU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180AC-DC2C-F86E-1ECC-B669ABE86D82}"/>
              </a:ext>
            </a:extLst>
          </p:cNvPr>
          <p:cNvSpPr txBox="1"/>
          <p:nvPr/>
        </p:nvSpPr>
        <p:spPr>
          <a:xfrm>
            <a:off x="818605" y="4449040"/>
            <a:ext cx="266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1648A-D086-8ADE-0881-A4085AA3F1F6}"/>
              </a:ext>
            </a:extLst>
          </p:cNvPr>
          <p:cNvSpPr txBox="1"/>
          <p:nvPr/>
        </p:nvSpPr>
        <p:spPr>
          <a:xfrm>
            <a:off x="4288365" y="4449040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D1ACF-04C1-8F2B-0B8F-7475D2732D55}"/>
              </a:ext>
            </a:extLst>
          </p:cNvPr>
          <p:cNvSpPr txBox="1"/>
          <p:nvPr/>
        </p:nvSpPr>
        <p:spPr>
          <a:xfrm>
            <a:off x="7710438" y="4449040"/>
            <a:ext cx="4264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Интервал х частично перекрывает</a:t>
            </a:r>
          </a:p>
          <a:p>
            <a:r>
              <a:rPr lang="ru-RU" dirty="0"/>
              <a:t> интервал </a:t>
            </a:r>
            <a:r>
              <a:rPr lang="en-US" dirty="0"/>
              <a:t>y”</a:t>
            </a:r>
          </a:p>
          <a:p>
            <a:r>
              <a:rPr lang="en-US" dirty="0"/>
              <a:t>“</a:t>
            </a:r>
            <a:r>
              <a:rPr lang="ru-RU" dirty="0"/>
              <a:t>Интервал х полностью</a:t>
            </a:r>
            <a:r>
              <a:rPr lang="en-US" dirty="0"/>
              <a:t> </a:t>
            </a:r>
            <a:r>
              <a:rPr lang="ru-RU" dirty="0"/>
              <a:t>перекрывает</a:t>
            </a:r>
            <a:endParaRPr lang="en-US" dirty="0"/>
          </a:p>
          <a:p>
            <a:r>
              <a:rPr lang="ru-RU" dirty="0"/>
              <a:t> интервал </a:t>
            </a:r>
            <a:r>
              <a:rPr lang="en-US" dirty="0"/>
              <a:t>y”</a:t>
            </a:r>
            <a:r>
              <a:rPr lang="ru-RU" dirty="0"/>
              <a:t> </a:t>
            </a:r>
          </a:p>
          <a:p>
            <a:r>
              <a:rPr lang="en-US" dirty="0"/>
              <a:t>“</a:t>
            </a:r>
            <a:r>
              <a:rPr lang="ru-RU" dirty="0"/>
              <a:t>Интервал х не перекрывает интервал</a:t>
            </a:r>
            <a:r>
              <a:rPr lang="en-US" dirty="0"/>
              <a:t> y</a:t>
            </a:r>
            <a:r>
              <a:rPr lang="ru-RU" dirty="0"/>
              <a:t> 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5E62E0D-61B1-12E2-F12E-2289BB815BE3}"/>
              </a:ext>
            </a:extLst>
          </p:cNvPr>
          <p:cNvCxnSpPr/>
          <p:nvPr/>
        </p:nvCxnSpPr>
        <p:spPr>
          <a:xfrm>
            <a:off x="911225" y="2447925"/>
            <a:ext cx="10440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F945231-7E13-E1A4-8E22-9D9C4891DBF8}"/>
              </a:ext>
            </a:extLst>
          </p:cNvPr>
          <p:cNvCxnSpPr/>
          <p:nvPr/>
        </p:nvCxnSpPr>
        <p:spPr>
          <a:xfrm>
            <a:off x="4019550" y="1790700"/>
            <a:ext cx="0" cy="469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337AB21-8774-FCCA-7DB5-1041FC7CB1C3}"/>
              </a:ext>
            </a:extLst>
          </p:cNvPr>
          <p:cNvCxnSpPr/>
          <p:nvPr/>
        </p:nvCxnSpPr>
        <p:spPr>
          <a:xfrm>
            <a:off x="7486650" y="1790700"/>
            <a:ext cx="0" cy="469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5D67FF-416A-4B43-22AB-158B74ED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741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8" y="-44027"/>
            <a:ext cx="10442576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BAE782-5361-7EEA-DDD3-B3B177AC85F6}"/>
              </a:ext>
            </a:extLst>
          </p:cNvPr>
          <p:cNvGrpSpPr/>
          <p:nvPr/>
        </p:nvGrpSpPr>
        <p:grpSpPr>
          <a:xfrm>
            <a:off x="6985570" y="2537718"/>
            <a:ext cx="4281144" cy="2396444"/>
            <a:chOff x="1491482" y="2133844"/>
            <a:chExt cx="4281144" cy="239644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9C51E2B4-9135-B66E-552B-D60D6C0DFCE7}"/>
                </a:ext>
              </a:extLst>
            </p:cNvPr>
            <p:cNvSpPr/>
            <p:nvPr/>
          </p:nvSpPr>
          <p:spPr>
            <a:xfrm>
              <a:off x="3113930" y="2133844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B334729-68AF-FCA7-30A8-E250121B8833}"/>
                </a:ext>
              </a:extLst>
            </p:cNvPr>
            <p:cNvSpPr/>
            <p:nvPr/>
          </p:nvSpPr>
          <p:spPr>
            <a:xfrm>
              <a:off x="1491482" y="339357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1DF25D-1097-9BCA-D150-C197FB71A266}"/>
                </a:ext>
              </a:extLst>
            </p:cNvPr>
            <p:cNvSpPr/>
            <p:nvPr/>
          </p:nvSpPr>
          <p:spPr>
            <a:xfrm>
              <a:off x="4635916" y="3385560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14:cNvPr>
                <p14:cNvContentPartPr/>
                <p14:nvPr/>
              </p14:nvContentPartPr>
              <p14:xfrm>
                <a:off x="4250640" y="3031978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41638" y="3023336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14:cNvPr>
                <p14:cNvContentPartPr/>
                <p14:nvPr/>
              </p14:nvContentPartPr>
              <p14:xfrm>
                <a:off x="2628192" y="3072554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552" y="3063554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99E89D-F408-D3BC-7929-D793C192C610}"/>
              </a:ext>
            </a:extLst>
          </p:cNvPr>
          <p:cNvSpPr txBox="1"/>
          <p:nvPr/>
        </p:nvSpPr>
        <p:spPr>
          <a:xfrm>
            <a:off x="824138" y="2432068"/>
            <a:ext cx="362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Произвольный интервал</a:t>
            </a:r>
            <a:r>
              <a:rPr lang="en-US" dirty="0"/>
              <a:t> [6;15]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DE83D-2443-4520-EE27-904F51B0FCDC}"/>
              </a:ext>
            </a:extLst>
          </p:cNvPr>
          <p:cNvSpPr txBox="1"/>
          <p:nvPr/>
        </p:nvSpPr>
        <p:spPr>
          <a:xfrm>
            <a:off x="1177185" y="3060135"/>
            <a:ext cx="378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Добавляемый узел будет иметь вид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8D1ED43-788D-5598-96EE-7CAFE4C612AA}"/>
              </a:ext>
            </a:extLst>
          </p:cNvPr>
          <p:cNvSpPr/>
          <p:nvPr/>
        </p:nvSpPr>
        <p:spPr>
          <a:xfrm>
            <a:off x="1177185" y="3797452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[6;15]</a:t>
            </a:r>
          </a:p>
          <a:p>
            <a:pPr algn="ctr"/>
            <a:r>
              <a:rPr lang="en-US" sz="1200" dirty="0"/>
              <a:t>Max = 15</a:t>
            </a:r>
            <a:endParaRPr lang="ru-RU" sz="1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ECD166C-BA68-B09E-35DF-01BE750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3093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311D1-31F2-3C9A-A374-D2E23B39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-48267"/>
            <a:ext cx="10515600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A279237-A04E-F67D-87E8-17D150FA59E9}"/>
              </a:ext>
            </a:extLst>
          </p:cNvPr>
          <p:cNvSpPr/>
          <p:nvPr/>
        </p:nvSpPr>
        <p:spPr>
          <a:xfrm>
            <a:off x="5527645" y="2948141"/>
            <a:ext cx="1136710" cy="11367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0D8D167-80F6-D9D8-DE12-1E3642882B60}"/>
              </a:ext>
            </a:extLst>
          </p:cNvPr>
          <p:cNvSpPr/>
          <p:nvPr/>
        </p:nvSpPr>
        <p:spPr>
          <a:xfrm>
            <a:off x="3905197" y="4207875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D72433-CA6C-1E9E-9A02-D0D8A3B3E309}"/>
              </a:ext>
            </a:extLst>
          </p:cNvPr>
          <p:cNvSpPr/>
          <p:nvPr/>
        </p:nvSpPr>
        <p:spPr>
          <a:xfrm>
            <a:off x="7049631" y="4199857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[7;12]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7DBD0FED-F866-3FF2-A2A8-43EB8358594E}"/>
                  </a:ext>
                </a:extLst>
              </p14:cNvPr>
              <p14:cNvContentPartPr/>
              <p14:nvPr/>
            </p14:nvContentPartPr>
            <p14:xfrm>
              <a:off x="6664355" y="3846275"/>
              <a:ext cx="385276" cy="385276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7DBD0FED-F866-3FF2-A2A8-43EB835859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5353" y="3837273"/>
                <a:ext cx="402919" cy="402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6C4D135-6DEC-CD31-10F0-085BF13AB490}"/>
                  </a:ext>
                </a:extLst>
              </p14:cNvPr>
              <p14:cNvContentPartPr/>
              <p14:nvPr/>
            </p14:nvContentPartPr>
            <p14:xfrm>
              <a:off x="5041907" y="3886851"/>
              <a:ext cx="396000" cy="396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6C4D135-6DEC-CD31-10F0-085BF13AB4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2907" y="3877859"/>
                <a:ext cx="413640" cy="413624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Овал 16">
            <a:extLst>
              <a:ext uri="{FF2B5EF4-FFF2-40B4-BE49-F238E27FC236}">
                <a16:creationId xmlns:a16="http://schemas.microsoft.com/office/drawing/2014/main" id="{3281CEE4-3951-8E74-0EDE-D4CD0E2A4333}"/>
              </a:ext>
            </a:extLst>
          </p:cNvPr>
          <p:cNvSpPr/>
          <p:nvPr/>
        </p:nvSpPr>
        <p:spPr>
          <a:xfrm>
            <a:off x="5527645" y="1627179"/>
            <a:ext cx="1136710" cy="11367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6</a:t>
            </a:r>
            <a:r>
              <a:rPr lang="en-US" sz="1200" dirty="0"/>
              <a:t>;1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5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459825-8C56-3DE3-41EF-FF59610D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2992B792-A1F2-229A-14CC-F92E37BD5F83}"/>
                  </a:ext>
                </a:extLst>
              </p14:cNvPr>
              <p14:cNvContentPartPr/>
              <p14:nvPr/>
            </p14:nvContentPartPr>
            <p14:xfrm>
              <a:off x="6962721" y="5293198"/>
              <a:ext cx="220362" cy="220362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2992B792-A1F2-229A-14CC-F92E37BD5F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53734" y="5284211"/>
                <a:ext cx="237977" cy="2379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63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0.04245 0.02662 0.08047 0.01759 0.12539 0.0169 C 0.12682 0.07199 0.12943 0.14861 0.12943 0.1905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43 0.19051 C 0.15182 0.20324 0.06367 0.26088 0.03464 0.33657 C 0.02214 0.41296 0.07044 0.48657 0.0375 0.55463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C1243B-0490-3E43-4125-C7F0E286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59" y="-54603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694EA12-A890-2172-863E-797EB88D4C03}"/>
              </a:ext>
            </a:extLst>
          </p:cNvPr>
          <p:cNvGrpSpPr/>
          <p:nvPr/>
        </p:nvGrpSpPr>
        <p:grpSpPr>
          <a:xfrm>
            <a:off x="5707851" y="1489641"/>
            <a:ext cx="4281144" cy="3878718"/>
            <a:chOff x="6691077" y="1690688"/>
            <a:chExt cx="4281144" cy="3878718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F508A6A-8692-72A6-04F7-F60DFE4FE331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D37032E-85DC-D20F-B073-50EF8F6CEAB8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E80FFFD-07B0-5DB2-6B91-2BBC7C76E22F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9CDE06C-2EC4-393A-B9C3-99D7BD25BC31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2229B1D4-C018-72BC-0790-E893D0FDFC5C}"/>
              </a:ext>
            </a:extLst>
          </p:cNvPr>
          <p:cNvSpPr/>
          <p:nvPr/>
        </p:nvSpPr>
        <p:spPr>
          <a:xfrm>
            <a:off x="2741765" y="2663377"/>
            <a:ext cx="1067049" cy="10264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</a:t>
            </a:r>
            <a:r>
              <a:rPr lang="ru-RU" sz="1200" dirty="0"/>
              <a:t>7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7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12F5998-FEA4-324B-BFD4-E6E7B727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343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3641018"/>
            <a:chOff x="6691077" y="1690688"/>
            <a:chExt cx="4281144" cy="3878718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</a:t>
              </a:r>
              <a:r>
                <a:rPr lang="ru-RU" sz="1200" dirty="0"/>
                <a:t>0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85683"/>
              <a:ext cx="1136710" cy="10934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B7D82F3-7FFB-B3BD-B72F-CAED7300BBF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810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3641018"/>
            <a:chOff x="6691077" y="1690688"/>
            <a:chExt cx="4281144" cy="3878718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A645EB0-8242-838A-E4CA-38076449027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D4E9F3EA-6048-F2AA-A406-815285E10C92}"/>
              </a:ext>
            </a:extLst>
          </p:cNvPr>
          <p:cNvSpPr/>
          <p:nvPr/>
        </p:nvSpPr>
        <p:spPr>
          <a:xfrm rot="4439853">
            <a:off x="9287817" y="3637011"/>
            <a:ext cx="1516692" cy="1611517"/>
          </a:xfrm>
          <a:prstGeom prst="arc">
            <a:avLst/>
          </a:prstGeom>
          <a:ln w="15875">
            <a:headEnd type="triangl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112BD06-5A8D-ED07-9C0F-DA7EF97E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9255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900</Words>
  <Application>Microsoft Office PowerPoint</Application>
  <PresentationFormat>Широкоэкранный</PresentationFormat>
  <Paragraphs>218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Формальная постановка задачи </vt:lpstr>
      <vt:lpstr>Характеристики </vt:lpstr>
      <vt:lpstr>Пример дерева интервалов</vt:lpstr>
      <vt:lpstr>Операции над деревом</vt:lpstr>
      <vt:lpstr>Добавление узла в дерево</vt:lpstr>
      <vt:lpstr>Добавление узла в дерево</vt:lpstr>
      <vt:lpstr>Удаление узла из дерево</vt:lpstr>
      <vt:lpstr>Удаление узла из дерево</vt:lpstr>
      <vt:lpstr>Удаление узла из дерево</vt:lpstr>
      <vt:lpstr>Проверка на перекрытие</vt:lpstr>
      <vt:lpstr>Варианты перекрытия</vt:lpstr>
      <vt:lpstr>Варианты перекрытия</vt:lpstr>
      <vt:lpstr>Варианты перекрытия</vt:lpstr>
      <vt:lpstr>Реализация операция</vt:lpstr>
      <vt:lpstr>Назначение “Дерева интервалов”</vt:lpstr>
      <vt:lpstr>Исследование  </vt:lpstr>
      <vt:lpstr>Исследование</vt:lpstr>
      <vt:lpstr>Исследование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35</cp:revision>
  <dcterms:created xsi:type="dcterms:W3CDTF">2022-12-14T00:50:38Z</dcterms:created>
  <dcterms:modified xsi:type="dcterms:W3CDTF">2023-01-11T04:00:40Z</dcterms:modified>
</cp:coreProperties>
</file>