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57" r:id="rId5"/>
    <p:sldId id="258" r:id="rId6"/>
    <p:sldId id="259" r:id="rId7"/>
    <p:sldId id="266" r:id="rId8"/>
    <p:sldId id="267" r:id="rId9"/>
    <p:sldId id="272" r:id="rId10"/>
    <p:sldId id="273" r:id="rId11"/>
    <p:sldId id="280" r:id="rId12"/>
    <p:sldId id="275" r:id="rId13"/>
    <p:sldId id="276" r:id="rId14"/>
    <p:sldId id="277" r:id="rId15"/>
    <p:sldId id="270" r:id="rId16"/>
    <p:sldId id="262" r:id="rId17"/>
    <p:sldId id="279" r:id="rId18"/>
    <p:sldId id="274" r:id="rId19"/>
    <p:sldId id="282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32" y="216"/>
      </p:cViewPr>
      <p:guideLst>
        <p:guide orient="horz" pos="2001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Desktop\&#1080;&#1089;&#1089;&#1083;&#1077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Эффективность по времени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50</c:v>
                </c:pt>
                <c:pt idx="7">
                  <c:v>75</c:v>
                </c:pt>
                <c:pt idx="8">
                  <c:v>3000</c:v>
                </c:pt>
                <c:pt idx="9">
                  <c:v>4000</c:v>
                </c:pt>
                <c:pt idx="10">
                  <c:v>5000</c:v>
                </c:pt>
                <c:pt idx="11">
                  <c:v>6000</c:v>
                </c:pt>
                <c:pt idx="12">
                  <c:v>7000</c:v>
                </c:pt>
                <c:pt idx="13">
                  <c:v>8000</c:v>
                </c:pt>
                <c:pt idx="14">
                  <c:v>9000</c:v>
                </c:pt>
                <c:pt idx="15">
                  <c:v>10000</c:v>
                </c:pt>
                <c:pt idx="16">
                  <c:v>100000</c:v>
                </c:pt>
                <c:pt idx="17">
                  <c:v>125000</c:v>
                </c:pt>
                <c:pt idx="18">
                  <c:v>150000</c:v>
                </c:pt>
                <c:pt idx="19">
                  <c:v>200000</c:v>
                </c:pt>
                <c:pt idx="20">
                  <c:v>250000</c:v>
                </c:pt>
                <c:pt idx="21">
                  <c:v>500000</c:v>
                </c:pt>
                <c:pt idx="22">
                  <c:v>1000000</c:v>
                </c:pt>
              </c:numCache>
            </c:num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18</c:v>
                </c:pt>
                <c:pt idx="21">
                  <c:v>69</c:v>
                </c:pt>
                <c:pt idx="22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3-4045-8225-61D080DB2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3415759"/>
        <c:axId val="393416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Лист1!$A$2:$A$24</c15:sqref>
                        </c15:formulaRef>
                      </c:ext>
                    </c:extLst>
                    <c:numCache>
                      <c:formatCode>General</c:formatCode>
                      <c:ptCount val="23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3000</c:v>
                      </c:pt>
                      <c:pt idx="9">
                        <c:v>4000</c:v>
                      </c:pt>
                      <c:pt idx="10">
                        <c:v>5000</c:v>
                      </c:pt>
                      <c:pt idx="11">
                        <c:v>6000</c:v>
                      </c:pt>
                      <c:pt idx="12">
                        <c:v>7000</c:v>
                      </c:pt>
                      <c:pt idx="13">
                        <c:v>8000</c:v>
                      </c:pt>
                      <c:pt idx="14">
                        <c:v>9000</c:v>
                      </c:pt>
                      <c:pt idx="15">
                        <c:v>10000</c:v>
                      </c:pt>
                      <c:pt idx="16">
                        <c:v>100000</c:v>
                      </c:pt>
                      <c:pt idx="17">
                        <c:v>125000</c:v>
                      </c:pt>
                      <c:pt idx="18">
                        <c:v>150000</c:v>
                      </c:pt>
                      <c:pt idx="19">
                        <c:v>200000</c:v>
                      </c:pt>
                      <c:pt idx="20">
                        <c:v>250000</c:v>
                      </c:pt>
                      <c:pt idx="21">
                        <c:v>500000</c:v>
                      </c:pt>
                      <c:pt idx="22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273-4045-8225-61D080DB2056}"/>
                  </c:ext>
                </c:extLst>
              </c15:ser>
            </c15:filteredBarSeries>
          </c:ext>
        </c:extLst>
      </c:barChart>
      <c:catAx>
        <c:axId val="3934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6175"/>
        <c:crosses val="autoZero"/>
        <c:auto val="1"/>
        <c:lblAlgn val="ctr"/>
        <c:lblOffset val="100"/>
        <c:noMultiLvlLbl val="0"/>
      </c:catAx>
      <c:valAx>
        <c:axId val="393416175"/>
        <c:scaling>
          <c:orientation val="minMax"/>
          <c:max val="167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4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(удаляемого узла нет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Лист1!$A$28:$A$43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Лист1!$B$28:$B$43</c:f>
              <c:numCache>
                <c:formatCode>General</c:formatCode>
                <c:ptCount val="1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E-4345-9618-4D2498679A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Лист1!$A$28:$A$43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E6E-4345-9618-4D2498679A55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(удаляемый узел есть в дереве)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Лист1!$P$28:$P$43</c:f>
              <c:numCache>
                <c:formatCode>General</c:formatCode>
                <c:ptCount val="16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1000</c:v>
                </c:pt>
                <c:pt idx="8">
                  <c:v>5000</c:v>
                </c:pt>
                <c:pt idx="9">
                  <c:v>10000</c:v>
                </c:pt>
                <c:pt idx="10">
                  <c:v>100000</c:v>
                </c:pt>
                <c:pt idx="11">
                  <c:v>150000</c:v>
                </c:pt>
                <c:pt idx="12">
                  <c:v>200000</c:v>
                </c:pt>
                <c:pt idx="13">
                  <c:v>250000</c:v>
                </c:pt>
                <c:pt idx="14">
                  <c:v>500000</c:v>
                </c:pt>
                <c:pt idx="15">
                  <c:v>1000000</c:v>
                </c:pt>
              </c:numCache>
            </c:numRef>
          </c:cat>
          <c:val>
            <c:numRef>
              <c:f>Лист1!$Q$28:$Q$43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C8-4C57-B3E9-BD0D440A5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2019040"/>
        <c:axId val="2132036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Лист1!$P$28:$P$43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10</c:v>
                      </c:pt>
                      <c:pt idx="2">
                        <c:v>50</c:v>
                      </c:pt>
                      <c:pt idx="3">
                        <c:v>100</c:v>
                      </c:pt>
                      <c:pt idx="4">
                        <c:v>200</c:v>
                      </c:pt>
                      <c:pt idx="5">
                        <c:v>400</c:v>
                      </c:pt>
                      <c:pt idx="6">
                        <c:v>800</c:v>
                      </c:pt>
                      <c:pt idx="7">
                        <c:v>1000</c:v>
                      </c:pt>
                      <c:pt idx="8">
                        <c:v>5000</c:v>
                      </c:pt>
                      <c:pt idx="9">
                        <c:v>10000</c:v>
                      </c:pt>
                      <c:pt idx="10">
                        <c:v>100000</c:v>
                      </c:pt>
                      <c:pt idx="11">
                        <c:v>150000</c:v>
                      </c:pt>
                      <c:pt idx="12">
                        <c:v>200000</c:v>
                      </c:pt>
                      <c:pt idx="13">
                        <c:v>250000</c:v>
                      </c:pt>
                      <c:pt idx="14">
                        <c:v>500000</c:v>
                      </c:pt>
                      <c:pt idx="15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4C8-4C57-B3E9-BD0D440A5E3F}"/>
                  </c:ext>
                </c:extLst>
              </c15:ser>
            </c15:filteredBarSeries>
          </c:ext>
        </c:extLst>
      </c:barChart>
      <c:catAx>
        <c:axId val="213201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36096"/>
        <c:crosses val="autoZero"/>
        <c:auto val="1"/>
        <c:lblAlgn val="ctr"/>
        <c:lblOffset val="100"/>
        <c:noMultiLvlLbl val="0"/>
      </c:catAx>
      <c:valAx>
        <c:axId val="21320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201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Перекрытие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Лист1!$A$49:$A$65</c:f>
              <c:numCache>
                <c:formatCode>General</c:formatCode>
                <c:ptCount val="17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800</c:v>
                </c:pt>
                <c:pt idx="9">
                  <c:v>1000</c:v>
                </c:pt>
                <c:pt idx="10">
                  <c:v>5000</c:v>
                </c:pt>
                <c:pt idx="11">
                  <c:v>10000</c:v>
                </c:pt>
                <c:pt idx="12">
                  <c:v>100000</c:v>
                </c:pt>
                <c:pt idx="13">
                  <c:v>150000</c:v>
                </c:pt>
                <c:pt idx="14">
                  <c:v>200000</c:v>
                </c:pt>
                <c:pt idx="15">
                  <c:v>500000</c:v>
                </c:pt>
                <c:pt idx="16">
                  <c:v>1000000</c:v>
                </c:pt>
              </c:numCache>
            </c:numRef>
          </c:cat>
          <c:val>
            <c:numRef>
              <c:f>Лист1!$B$49:$B$65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26</c:v>
                </c:pt>
                <c:pt idx="6">
                  <c:v>56</c:v>
                </c:pt>
                <c:pt idx="7">
                  <c:v>113</c:v>
                </c:pt>
                <c:pt idx="8">
                  <c:v>224</c:v>
                </c:pt>
                <c:pt idx="9">
                  <c:v>271</c:v>
                </c:pt>
                <c:pt idx="10">
                  <c:v>350</c:v>
                </c:pt>
                <c:pt idx="11">
                  <c:v>451</c:v>
                </c:pt>
                <c:pt idx="12">
                  <c:v>581</c:v>
                </c:pt>
                <c:pt idx="13">
                  <c:v>613</c:v>
                </c:pt>
                <c:pt idx="14">
                  <c:v>818</c:v>
                </c:pt>
                <c:pt idx="15">
                  <c:v>767</c:v>
                </c:pt>
                <c:pt idx="16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5-413D-A2FD-54904CE4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3502463"/>
        <c:axId val="453492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Лист1!$A$49:$A$65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40</c:v>
                      </c:pt>
                      <c:pt idx="4">
                        <c:v>80</c:v>
                      </c:pt>
                      <c:pt idx="5">
                        <c:v>100</c:v>
                      </c:pt>
                      <c:pt idx="6">
                        <c:v>200</c:v>
                      </c:pt>
                      <c:pt idx="7">
                        <c:v>400</c:v>
                      </c:pt>
                      <c:pt idx="8">
                        <c:v>800</c:v>
                      </c:pt>
                      <c:pt idx="9">
                        <c:v>1000</c:v>
                      </c:pt>
                      <c:pt idx="10">
                        <c:v>5000</c:v>
                      </c:pt>
                      <c:pt idx="11">
                        <c:v>10000</c:v>
                      </c:pt>
                      <c:pt idx="12">
                        <c:v>100000</c:v>
                      </c:pt>
                      <c:pt idx="13">
                        <c:v>150000</c:v>
                      </c:pt>
                      <c:pt idx="14">
                        <c:v>200000</c:v>
                      </c:pt>
                      <c:pt idx="15">
                        <c:v>500000</c:v>
                      </c:pt>
                      <c:pt idx="16">
                        <c:v>1000000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2A5-413D-A2FD-54904CE4FFBB}"/>
                  </c:ext>
                </c:extLst>
              </c15:ser>
            </c15:filteredBarSeries>
          </c:ext>
        </c:extLst>
      </c:barChart>
      <c:catAx>
        <c:axId val="453502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492063"/>
        <c:crosses val="autoZero"/>
        <c:auto val="1"/>
        <c:lblAlgn val="ctr"/>
        <c:lblOffset val="100"/>
        <c:noMultiLvlLbl val="0"/>
      </c:catAx>
      <c:valAx>
        <c:axId val="453492063"/>
        <c:scaling>
          <c:orientation val="minMax"/>
          <c:max val="8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50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01:40:33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613 0,'-606'606,"600"-600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1,'1212'1212,"-1197"-1197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11:17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05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1236 0,'-1224'1223,"1213"-1210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1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0T01:38:2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1,'1020'1020,"-1008"-1008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784-D92A-4284-94B3-C386155640F3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401-F9D3-437D-9111-CC27A2D08511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BF46-6852-4422-97E5-82C206A0883F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8E3E-6CC7-40E3-A720-7F29E9D0C024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2EAF-C271-4F97-BC66-33281797A5C0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FE8-B79B-4C2C-A16A-A1E5E70C3159}" type="datetime1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358-46C0-4E52-93AA-4355E3407619}" type="datetime1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677-FCD7-4C5E-834C-1780AD17593F}" type="datetime1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E631-773F-42E7-8B9C-141C0F4AC7D8}" type="datetime1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BFC5-383C-4D9D-998C-C0D4377393C2}" type="datetime1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583-232F-495D-AEAA-C975519FA29A}" type="datetime1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F01A-C444-4398-87A7-3FC8D95D0BBA}" type="datetime1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9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0.png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customXml" Target="../ink/ink30.xml"/><Relationship Id="rId5" Type="http://schemas.openxmlformats.org/officeDocument/2006/relationships/image" Target="../media/image11.png"/><Relationship Id="rId10" Type="http://schemas.openxmlformats.org/officeDocument/2006/relationships/customXml" Target="../ink/ink29.xml"/><Relationship Id="rId4" Type="http://schemas.openxmlformats.org/officeDocument/2006/relationships/customXml" Target="../ink/ink2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tachurganov/Interval-T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70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60.png"/><Relationship Id="rId7" Type="http://schemas.openxmlformats.org/officeDocument/2006/relationships/customXml" Target="../ink/ink17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70.png"/><Relationship Id="rId4" Type="http://schemas.openxmlformats.org/officeDocument/2006/relationships/customXml" Target="../ink/ink15.xml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1252188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3" y="2040512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20733-88DC-A7D4-AB2F-07A990E44FD4}"/>
              </a:ext>
            </a:extLst>
          </p:cNvPr>
          <p:cNvSpPr txBox="1"/>
          <p:nvPr/>
        </p:nvSpPr>
        <p:spPr>
          <a:xfrm flipH="1">
            <a:off x="5768488" y="6094385"/>
            <a:ext cx="6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57E3A35D-756B-3BF8-D843-34FC0CE8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5910897" y="432792"/>
            <a:ext cx="370205" cy="607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7542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698FE6-3E04-C7AF-10B8-1C9AC2D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0" y="362259"/>
            <a:ext cx="10442576" cy="5965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3A143DB-F6DA-7A70-5BA6-1EBB2DC9639C}"/>
              </a:ext>
            </a:extLst>
          </p:cNvPr>
          <p:cNvSpPr/>
          <p:nvPr/>
        </p:nvSpPr>
        <p:spPr>
          <a:xfrm>
            <a:off x="5167267" y="1832395"/>
            <a:ext cx="1067049" cy="10670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4CB6CE7-D6D7-3E97-CEC8-27F95C31E2FE}"/>
              </a:ext>
            </a:extLst>
          </p:cNvPr>
          <p:cNvSpPr/>
          <p:nvPr/>
        </p:nvSpPr>
        <p:spPr>
          <a:xfrm>
            <a:off x="3296589" y="3017784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C41C2-460E-E16C-7609-8699881505F3}"/>
              </a:ext>
            </a:extLst>
          </p:cNvPr>
          <p:cNvSpPr/>
          <p:nvPr/>
        </p:nvSpPr>
        <p:spPr>
          <a:xfrm>
            <a:off x="6852585" y="3017783"/>
            <a:ext cx="1067049" cy="10670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14:cNvPr>
              <p14:cNvContentPartPr/>
              <p14:nvPr/>
            </p14:nvContentPartPr>
            <p14:xfrm rot="20828647">
              <a:off x="6308007" y="2710885"/>
              <a:ext cx="442269" cy="44226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28BA94F-DC69-2410-09F2-B0E886431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828647">
                <a:off x="6299003" y="2701881"/>
                <a:ext cx="459917" cy="459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14:cNvPr>
              <p14:cNvContentPartPr/>
              <p14:nvPr/>
            </p14:nvContentPartPr>
            <p14:xfrm rot="658945">
              <a:off x="4638100" y="2713577"/>
              <a:ext cx="444929" cy="444929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9A831B-F2C0-2A49-D3E5-69ECEE2B5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58945">
                <a:off x="4629101" y="2704585"/>
                <a:ext cx="462568" cy="462554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D279F33D-9784-6123-A30D-65A0537E656C}"/>
              </a:ext>
            </a:extLst>
          </p:cNvPr>
          <p:cNvSpPr/>
          <p:nvPr/>
        </p:nvSpPr>
        <p:spPr>
          <a:xfrm>
            <a:off x="1869526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-5</a:t>
            </a:r>
            <a:r>
              <a:rPr lang="en-US" sz="1200" dirty="0"/>
              <a:t>;</a:t>
            </a:r>
            <a:r>
              <a:rPr lang="ru-RU" sz="1200" dirty="0"/>
              <a:t>-3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10</a:t>
            </a:r>
            <a:endParaRPr lang="ru-RU" sz="12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401A029-1829-83D7-8B8F-C877A3CA862E}"/>
              </a:ext>
            </a:extLst>
          </p:cNvPr>
          <p:cNvSpPr/>
          <p:nvPr/>
        </p:nvSpPr>
        <p:spPr>
          <a:xfrm>
            <a:off x="4531989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[4,5;5]</a:t>
            </a:r>
          </a:p>
          <a:p>
            <a:pPr algn="ctr"/>
            <a:r>
              <a:rPr lang="en-US" sz="1200" dirty="0"/>
              <a:t>Max = 5</a:t>
            </a:r>
            <a:endParaRPr lang="ru-RU" sz="12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C2F4627-4A51-F303-7118-4C6920CBF718}"/>
              </a:ext>
            </a:extLst>
          </p:cNvPr>
          <p:cNvSpPr/>
          <p:nvPr/>
        </p:nvSpPr>
        <p:spPr>
          <a:xfrm>
            <a:off x="8060270" y="4219378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9</a:t>
            </a:r>
            <a:r>
              <a:rPr lang="en-US" sz="1200" dirty="0"/>
              <a:t>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23C10-C793-F8D9-EB6C-A5F6A5726B07}"/>
              </a:ext>
            </a:extLst>
          </p:cNvPr>
          <p:cNvSpPr/>
          <p:nvPr/>
        </p:nvSpPr>
        <p:spPr>
          <a:xfrm>
            <a:off x="931413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[10;14]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AB7000D-0A35-8BA8-7E44-18D6AD1148EA}"/>
              </a:ext>
            </a:extLst>
          </p:cNvPr>
          <p:cNvSpPr/>
          <p:nvPr/>
        </p:nvSpPr>
        <p:spPr>
          <a:xfrm>
            <a:off x="6728202" y="5625810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8,6</a:t>
            </a:r>
            <a:r>
              <a:rPr lang="en-US" sz="1200" dirty="0"/>
              <a:t>;10]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B550798-7D56-D6FA-4571-3554A1C289E2}"/>
              </a:ext>
            </a:extLst>
          </p:cNvPr>
          <p:cNvSpPr/>
          <p:nvPr/>
        </p:nvSpPr>
        <p:spPr>
          <a:xfrm>
            <a:off x="2794325" y="5654426"/>
            <a:ext cx="1067049" cy="106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3</a:t>
            </a:r>
            <a:r>
              <a:rPr lang="en-US" sz="1200" dirty="0"/>
              <a:t>; 10]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</a:t>
            </a:r>
            <a:r>
              <a:rPr lang="en-US" sz="1200" dirty="0"/>
              <a:t>0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14:cNvPr>
              <p14:cNvContentPartPr/>
              <p14:nvPr/>
            </p14:nvContentPartPr>
            <p14:xfrm>
              <a:off x="2837969" y="3862367"/>
              <a:ext cx="444929" cy="444929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EDF04A7-6C9B-4740-5F4A-4CE7DFC62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8970" y="3853375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14:cNvPr>
              <p14:cNvContentPartPr/>
              <p14:nvPr/>
            </p14:nvContentPartPr>
            <p14:xfrm>
              <a:off x="7640352" y="5180881"/>
              <a:ext cx="444929" cy="444929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BDCF98-B55F-E6DD-3746-BDA88E091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1353" y="5171889"/>
                <a:ext cx="462568" cy="462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14:cNvPr>
              <p14:cNvContentPartPr/>
              <p14:nvPr/>
            </p14:nvContentPartPr>
            <p14:xfrm rot="21329040">
              <a:off x="7821066" y="3921034"/>
              <a:ext cx="372187" cy="372187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2AB8438-E688-0AC7-DC10-90308FFFC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29040">
                <a:off x="7812059" y="3912027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14:cNvPr>
              <p14:cNvContentPartPr/>
              <p14:nvPr/>
            </p14:nvContentPartPr>
            <p14:xfrm>
              <a:off x="9127222" y="5245498"/>
              <a:ext cx="372187" cy="37218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B09BC62-0B72-C7E3-04C3-287325203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8215" y="52364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14:cNvPr>
              <p14:cNvContentPartPr/>
              <p14:nvPr/>
            </p14:nvContentPartPr>
            <p14:xfrm>
              <a:off x="4327659" y="3870998"/>
              <a:ext cx="372187" cy="372187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E04B41C-7F82-E50A-AA87-44DD10BCDF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8652" y="3861991"/>
                <a:ext cx="389842" cy="389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14:cNvPr>
              <p14:cNvContentPartPr/>
              <p14:nvPr/>
            </p14:nvContentPartPr>
            <p14:xfrm rot="611233">
              <a:off x="2701823" y="5280614"/>
              <a:ext cx="372187" cy="372187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C7224E7-219F-9FAB-A5AC-0BE971093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611233">
                <a:off x="2692816" y="5271607"/>
                <a:ext cx="389842" cy="3898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28C77265-AAFA-D77C-2B77-952608D53C11}"/>
              </a:ext>
            </a:extLst>
          </p:cNvPr>
          <p:cNvSpPr/>
          <p:nvPr/>
        </p:nvSpPr>
        <p:spPr>
          <a:xfrm>
            <a:off x="5167266" y="593612"/>
            <a:ext cx="1067049" cy="10670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[-2;8]</a:t>
            </a:r>
          </a:p>
          <a:p>
            <a:pPr algn="ctr"/>
            <a:r>
              <a:rPr lang="en-US" sz="1200" dirty="0"/>
              <a:t>Max = 8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9E493-EF6F-6E86-05FE-3F1926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26 -1.85185E-6 L -0.1586 0.18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586 0.18264 C -0.1888 0.25209 -0.24479 0.28009 -0.27461 0.3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7461 0.35023 C -0.25248 0.36343 -0.23568 0.41435 -0.21341 0.42778 C -0.18555 0.49236 -0.19466 0.53565 -0.19063 0.574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7" presetClass="path" presetSubtype="0" accel="50000" decel="5000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063 0.57431 C -0.20807 0.52709 -0.27904 0.40533 -0.27396 0.34884 C -0.28021 0.28634 -0.1832 0.20787 -0.15495 0.21806 C -0.09037 0.21551 -0.07383 0.3625 -0.0513 0.34931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path" presetSubtype="0" accel="50000" decel="5000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13 0.34931 L -0.15625 0.17847 C -0.15938 0.11412 -0.04375 0.0088 -0.003 0.01574 C 0.04791 0.01412 0.11484 0.19468 0.13802 0.1812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7" presetClass="path" presetSubtype="0" accel="50000" decel="5000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3802 0.18125 C 0.17265 0.25949 0.20221 0.27454 0.23724 0.3534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1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37" presetClass="path" presetSubtype="0" accel="50000" decel="5000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3724 0.35347 C 0.19883 0.42662 0.16784 0.47894 0.12969 0.55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7" presetClass="path" presetSubtype="0" accel="50000" decel="5000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2969 0.55232 C 0.15195 0.56528 0.19193 0.39051 0.23724 0.3632 C 0.29831 0.37639 0.32096 0.54236 0.347 0.57801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1" grpId="0" animBg="1"/>
      <p:bldP spid="22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6D49CF-5E15-F126-791E-C42657E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E526-4727-7466-2D2C-BFF24D0AA833}"/>
              </a:ext>
            </a:extLst>
          </p:cNvPr>
          <p:cNvSpPr txBox="1"/>
          <p:nvPr/>
        </p:nvSpPr>
        <p:spPr>
          <a:xfrm>
            <a:off x="635494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D8FE2-2F24-A91B-4A21-C8E10788BD38}"/>
              </a:ext>
            </a:extLst>
          </p:cNvPr>
          <p:cNvSpPr txBox="1"/>
          <p:nvPr/>
        </p:nvSpPr>
        <p:spPr>
          <a:xfrm>
            <a:off x="683988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309379-5B11-9FF0-6A52-4B10F9E2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64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правее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224D97-8276-6C76-D77F-44614BD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>
                <a:solidFill>
                  <a:schemeClr val="tx1"/>
                </a:solidFill>
              </a:rPr>
              <a:t>13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1E0D4-FABA-CB23-30AC-9A182A0DBB4E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2EA99-4577-DBB2-0FB4-88575BC02656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Интервал x не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при этом x лежит левее интервала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0911D5-5D05-D6E5-732B-C5E5D894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перекрытия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ED4A-E836-47B7-6301-FFFDC0EA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07DD1-F238-F53C-49F2-21AC38D6FD46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D6BF6-C8B2-80E6-87E6-CFD35C061B7F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26CD32-EBDE-8BD0-A216-E8025D087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добавление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проверка на перекрытие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 – удаление узла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F86593-1DB5-8F10-2B06-D5FA83E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r>
              <a:rPr lang="en-US" dirty="0"/>
              <a:t> “</a:t>
            </a:r>
            <a:r>
              <a:rPr lang="ru-RU" dirty="0"/>
              <a:t>Дерева интервалов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Поиск всех интервалов (точек), которые перекрываются заданным интервалом.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a typeface="Calibri" panose="020F0502020204030204" pitchFamily="34" charset="0"/>
              </a:rPr>
              <a:t>П</a:t>
            </a:r>
            <a:r>
              <a:rPr lang="ru-RU" dirty="0">
                <a:effectLst/>
                <a:ea typeface="Calibri" panose="020F0502020204030204" pitchFamily="34" charset="0"/>
              </a:rPr>
              <a:t>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3E8156-AC6C-D694-5E94-49A9063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13609-4521-2608-7D8D-DA28F15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mtClean="0">
                <a:solidFill>
                  <a:schemeClr val="tx1"/>
                </a:solidFill>
              </a:rPr>
              <a:t>17</a:t>
            </a:fld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DF4EE8D-3FC6-D264-EA95-EE57F5D90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100236"/>
              </p:ext>
            </p:extLst>
          </p:nvPr>
        </p:nvGraphicFramePr>
        <p:xfrm>
          <a:off x="2254416" y="1576978"/>
          <a:ext cx="7683167" cy="4595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073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Удаление узла из дерева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275BB7-81C3-1F62-567E-900A150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>
              <a:solidFill>
                <a:schemeClr val="tx1"/>
              </a:solidFill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D50D23B-8553-2B56-E811-7357DE29C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489655"/>
              </p:ext>
            </p:extLst>
          </p:nvPr>
        </p:nvGraphicFramePr>
        <p:xfrm>
          <a:off x="838200" y="1855961"/>
          <a:ext cx="5244853" cy="369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13F1D48-1797-9704-B273-EED994BDD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15251"/>
              </p:ext>
            </p:extLst>
          </p:nvPr>
        </p:nvGraphicFramePr>
        <p:xfrm>
          <a:off x="6108949" y="1855961"/>
          <a:ext cx="5244852" cy="369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3CBA80-EAB8-E510-D60E-6BF241B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>
              <a:solidFill>
                <a:schemeClr val="tx1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A9DD364-5D26-BE82-133A-79E0DE24C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98685"/>
              </p:ext>
            </p:extLst>
          </p:nvPr>
        </p:nvGraphicFramePr>
        <p:xfrm>
          <a:off x="2275296" y="1693863"/>
          <a:ext cx="7641407" cy="439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89348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</a:t>
            </a:r>
            <a:r>
              <a:rPr lang="ru-RU" sz="1900" dirty="0">
                <a:ea typeface="Calibri" panose="020F0502020204030204" pitchFamily="34" charset="0"/>
              </a:rPr>
              <a:t> </a:t>
            </a:r>
            <a:r>
              <a:rPr lang="en-US" sz="1900" dirty="0">
                <a:ea typeface="Calibri" panose="020F0502020204030204" pitchFamily="34" charset="0"/>
              </a:rPr>
              <a:t>“</a:t>
            </a:r>
            <a:r>
              <a:rPr lang="ru-RU" sz="1900" dirty="0">
                <a:ea typeface="Calibri" panose="020F0502020204030204" pitchFamily="34" charset="0"/>
              </a:rPr>
              <a:t>Д</a:t>
            </a:r>
            <a:r>
              <a:rPr lang="ru-RU" sz="1900" dirty="0">
                <a:effectLst/>
                <a:ea typeface="Calibri" panose="020F0502020204030204" pitchFamily="34" charset="0"/>
              </a:rPr>
              <a:t>ерево интервалов</a:t>
            </a:r>
            <a:r>
              <a:rPr lang="en-US" sz="1900" dirty="0">
                <a:effectLst/>
                <a:ea typeface="Calibri" panose="020F0502020204030204" pitchFamily="34" charset="0"/>
              </a:rPr>
              <a:t>”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</a:t>
            </a:r>
            <a:r>
              <a:rPr lang="ru-RU" sz="1900" dirty="0">
                <a:ea typeface="Calibri" panose="020F0502020204030204" pitchFamily="34" charset="0"/>
              </a:rPr>
              <a:t>дерева интервалов </a:t>
            </a:r>
            <a:r>
              <a:rPr lang="ru-RU" sz="1900" dirty="0">
                <a:effectLst/>
                <a:ea typeface="Calibri" panose="020F0502020204030204" pitchFamily="34" charset="0"/>
              </a:rPr>
              <a:t>следующие операции: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 (время работы);</a:t>
            </a:r>
            <a:endParaRPr lang="en-US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4) </a:t>
            </a:r>
            <a:r>
              <a:rPr lang="ru-RU" sz="1900" dirty="0">
                <a:ea typeface="Calibri" panose="020F0502020204030204" pitchFamily="34" charset="0"/>
              </a:rPr>
              <a:t>Реализовать систему автоматического тестирования</a:t>
            </a:r>
            <a:r>
              <a:rPr lang="en-US" sz="1900" dirty="0">
                <a:ea typeface="Calibri" panose="020F0502020204030204" pitchFamily="34" charset="0"/>
              </a:rPr>
              <a:t>;</a:t>
            </a:r>
            <a:endParaRPr lang="ru-RU" sz="1900" dirty="0">
              <a:effectLst/>
              <a:ea typeface="Calibri" panose="020F0502020204030204" pitchFamily="34" charset="0"/>
            </a:endParaRP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900" dirty="0">
                <a:ea typeface="Calibri" panose="020F0502020204030204" pitchFamily="34" charset="0"/>
              </a:rPr>
              <a:t>5</a:t>
            </a:r>
            <a:r>
              <a:rPr lang="ru-RU" sz="1900" dirty="0">
                <a:effectLst/>
                <a:ea typeface="Calibri" panose="020F0502020204030204" pitchFamily="34" charset="0"/>
              </a:rPr>
              <a:t>) Результаты проделанной работы выложить в </a:t>
            </a:r>
            <a:r>
              <a:rPr lang="ru-RU" sz="1900" dirty="0">
                <a:ea typeface="Calibri" panose="020F0502020204030204" pitchFamily="34" charset="0"/>
              </a:rPr>
              <a:t>с</a:t>
            </a:r>
            <a:r>
              <a:rPr lang="ru-RU" sz="1900" dirty="0">
                <a:effectLst/>
                <a:ea typeface="Calibri" panose="020F0502020204030204" pitchFamily="34" charset="0"/>
              </a:rPr>
              <a:t>реде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en-US" sz="1900" dirty="0">
                <a:effectLst/>
                <a:ea typeface="Calibri" panose="020F0502020204030204" pitchFamily="34" charset="0"/>
              </a:rPr>
              <a:t>: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Отчет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2. Презентация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</a:t>
            </a:r>
            <a:r>
              <a:rPr lang="ru-RU" sz="1900" dirty="0">
                <a:ea typeface="Calibri" panose="020F0502020204030204" pitchFamily="34" charset="0"/>
              </a:rPr>
              <a:t>3. Программный код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4.  Тесты </a:t>
            </a:r>
          </a:p>
          <a:p>
            <a:pPr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900" dirty="0">
                <a:ea typeface="Calibri" panose="020F0502020204030204" pitchFamily="34" charset="0"/>
              </a:rPr>
              <a:t>	5.  Пакет </a:t>
            </a:r>
            <a:r>
              <a:rPr lang="en-US" sz="1900" dirty="0">
                <a:ea typeface="Calibri" panose="020F0502020204030204" pitchFamily="34" charset="0"/>
              </a:rPr>
              <a:t>CATS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47D77-A2BF-A6EE-910D-8016010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ru-RU" dirty="0"/>
              <a:t>Сформирован список литературы по теме </a:t>
            </a:r>
            <a:r>
              <a:rPr lang="en-US" dirty="0"/>
              <a:t>“</a:t>
            </a:r>
            <a:r>
              <a:rPr lang="ru-RU" dirty="0"/>
              <a:t>Дерево интервалов</a:t>
            </a:r>
            <a:r>
              <a:rPr lang="en-US" dirty="0"/>
              <a:t>”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Подготовлен очень хороший доклад по теме </a:t>
            </a:r>
            <a:r>
              <a:rPr lang="en-US" dirty="0"/>
              <a:t>“</a:t>
            </a:r>
            <a:r>
              <a:rPr lang="ru-RU" dirty="0"/>
              <a:t>Дерево интервалов</a:t>
            </a:r>
            <a:r>
              <a:rPr lang="en-US" dirty="0"/>
              <a:t>”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Реализован (на языке программирования </a:t>
            </a:r>
            <a:r>
              <a:rPr lang="en-US" dirty="0"/>
              <a:t>C#</a:t>
            </a:r>
            <a:r>
              <a:rPr lang="ru-RU" dirty="0"/>
              <a:t>) эффективный программный код по операциям над указанной структурой данных</a:t>
            </a:r>
          </a:p>
          <a:p>
            <a:pPr marL="514350" indent="-514350">
              <a:buAutoNum type="arabicParenR"/>
            </a:pPr>
            <a:r>
              <a:rPr lang="ru-RU" dirty="0"/>
              <a:t>Программный код протестирован на 37 тестах</a:t>
            </a:r>
          </a:p>
          <a:p>
            <a:pPr marL="514350" indent="-514350">
              <a:buAutoNum type="arabicParenR"/>
            </a:pPr>
            <a:r>
              <a:rPr lang="ru-RU" dirty="0"/>
              <a:t>Проведен анализ эффективности операций по времени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Результаты проделанной работы можно посмотреть по ссылке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nikitachurganov</a:t>
            </a:r>
            <a:r>
              <a:rPr lang="en-US" dirty="0">
                <a:hlinkClick r:id="rId2"/>
              </a:rPr>
              <a:t>/Interval-Tree (github.com)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465A15-0B05-0B99-53E4-F4630560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Количество строк в коде – 898 (Язык программирования </a:t>
            </a:r>
            <a:r>
              <a:rPr lang="en-US" dirty="0"/>
              <a:t>C#</a:t>
            </a:r>
            <a:r>
              <a:rPr lang="ru-RU" dirty="0"/>
              <a:t>)</a:t>
            </a:r>
          </a:p>
          <a:p>
            <a:r>
              <a:rPr lang="ru-RU" dirty="0"/>
              <a:t>Количество классов – 3</a:t>
            </a:r>
          </a:p>
          <a:p>
            <a:r>
              <a:rPr lang="ru-RU" dirty="0"/>
              <a:t>Количество методов – 9</a:t>
            </a:r>
          </a:p>
          <a:p>
            <a:r>
              <a:rPr lang="ru-RU" dirty="0"/>
              <a:t>Количество тестов – 37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549E-1608-3350-8562-E99702E8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121268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2543147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466767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044888"/>
            <a:ext cx="26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EDA323-653E-46ED-74C8-40010AF1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225" y="6353740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9E157-FADF-2171-D2E9-B6C9C2E1A22D}"/>
              </a:ext>
            </a:extLst>
          </p:cNvPr>
          <p:cNvSpPr txBox="1"/>
          <p:nvPr/>
        </p:nvSpPr>
        <p:spPr>
          <a:xfrm>
            <a:off x="818606" y="2842766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узла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444A-6736-E070-BB42-AF6FA20C14FC}"/>
              </a:ext>
            </a:extLst>
          </p:cNvPr>
          <p:cNvSpPr txBox="1"/>
          <p:nvPr/>
        </p:nvSpPr>
        <p:spPr>
          <a:xfrm>
            <a:off x="818605" y="1790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F3489-D961-9959-7F8A-ED5D826EE84D}"/>
              </a:ext>
            </a:extLst>
          </p:cNvPr>
          <p:cNvSpPr txBox="1"/>
          <p:nvPr/>
        </p:nvSpPr>
        <p:spPr>
          <a:xfrm>
            <a:off x="4288366" y="1790700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90253-FBDB-B91E-172B-F1AAEF77F4A7}"/>
              </a:ext>
            </a:extLst>
          </p:cNvPr>
          <p:cNvSpPr txBox="1"/>
          <p:nvPr/>
        </p:nvSpPr>
        <p:spPr>
          <a:xfrm>
            <a:off x="7710439" y="179070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0E6FF-3E90-F692-BDC5-D8EDE60ECC55}"/>
              </a:ext>
            </a:extLst>
          </p:cNvPr>
          <p:cNvSpPr txBox="1"/>
          <p:nvPr/>
        </p:nvSpPr>
        <p:spPr>
          <a:xfrm>
            <a:off x="4288366" y="2842766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B5977-C1B2-3710-3011-989B9F4F18A9}"/>
              </a:ext>
            </a:extLst>
          </p:cNvPr>
          <p:cNvSpPr txBox="1"/>
          <p:nvPr/>
        </p:nvSpPr>
        <p:spPr>
          <a:xfrm>
            <a:off x="7710439" y="2842766"/>
            <a:ext cx="9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63C37-5828-F1A3-5529-53043C105F84}"/>
              </a:ext>
            </a:extLst>
          </p:cNvPr>
          <p:cNvSpPr txBox="1"/>
          <p:nvPr/>
        </p:nvSpPr>
        <p:spPr>
          <a:xfrm>
            <a:off x="818605" y="36459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узла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6F1C6-0205-DCCC-0E50-4B7B66B2BD13}"/>
              </a:ext>
            </a:extLst>
          </p:cNvPr>
          <p:cNvSpPr txBox="1"/>
          <p:nvPr/>
        </p:nvSpPr>
        <p:spPr>
          <a:xfrm>
            <a:off x="4288365" y="364590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9C0F9-A72E-DC6B-C50C-F016F95B7B23}"/>
              </a:ext>
            </a:extLst>
          </p:cNvPr>
          <p:cNvSpPr txBox="1"/>
          <p:nvPr/>
        </p:nvSpPr>
        <p:spPr>
          <a:xfrm>
            <a:off x="7710438" y="3645903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Узел удален</a:t>
            </a:r>
            <a:r>
              <a:rPr lang="en-US" dirty="0"/>
              <a:t>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Такого узла нет в дереве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180AC-DC2C-F86E-1ECC-B669ABE86D82}"/>
              </a:ext>
            </a:extLst>
          </p:cNvPr>
          <p:cNvSpPr txBox="1"/>
          <p:nvPr/>
        </p:nvSpPr>
        <p:spPr>
          <a:xfrm>
            <a:off x="818605" y="4449040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1648A-D086-8ADE-0881-A4085AA3F1F6}"/>
              </a:ext>
            </a:extLst>
          </p:cNvPr>
          <p:cNvSpPr txBox="1"/>
          <p:nvPr/>
        </p:nvSpPr>
        <p:spPr>
          <a:xfrm>
            <a:off x="4288365" y="4449040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Интервал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D1ACF-04C1-8F2B-0B8F-7475D2732D55}"/>
              </a:ext>
            </a:extLst>
          </p:cNvPr>
          <p:cNvSpPr txBox="1"/>
          <p:nvPr/>
        </p:nvSpPr>
        <p:spPr>
          <a:xfrm>
            <a:off x="7710438" y="4449040"/>
            <a:ext cx="426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Интервал х частично перекрывает</a:t>
            </a:r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</a:p>
          <a:p>
            <a:r>
              <a:rPr lang="en-US" dirty="0"/>
              <a:t>“</a:t>
            </a:r>
            <a:r>
              <a:rPr lang="ru-RU" dirty="0"/>
              <a:t>Интервал х полностью</a:t>
            </a:r>
            <a:r>
              <a:rPr lang="en-US" dirty="0"/>
              <a:t> </a:t>
            </a:r>
            <a:r>
              <a:rPr lang="ru-RU" dirty="0"/>
              <a:t>перекрывает</a:t>
            </a:r>
            <a:endParaRPr lang="en-US" dirty="0"/>
          </a:p>
          <a:p>
            <a:r>
              <a:rPr lang="ru-RU" dirty="0"/>
              <a:t> интервал </a:t>
            </a:r>
            <a:r>
              <a:rPr lang="en-US" dirty="0"/>
              <a:t>y”</a:t>
            </a:r>
            <a:r>
              <a:rPr lang="ru-RU" dirty="0"/>
              <a:t> </a:t>
            </a:r>
          </a:p>
          <a:p>
            <a:r>
              <a:rPr lang="en-US" dirty="0"/>
              <a:t>“</a:t>
            </a:r>
            <a:r>
              <a:rPr lang="ru-RU" dirty="0"/>
              <a:t>Интервал х не перекрывает интервал</a:t>
            </a:r>
            <a:r>
              <a:rPr lang="en-US" dirty="0"/>
              <a:t> y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5E62E0D-61B1-12E2-F12E-2289BB815BE3}"/>
              </a:ext>
            </a:extLst>
          </p:cNvPr>
          <p:cNvCxnSpPr/>
          <p:nvPr/>
        </p:nvCxnSpPr>
        <p:spPr>
          <a:xfrm>
            <a:off x="911225" y="2447925"/>
            <a:ext cx="10440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F945231-7E13-E1A4-8E22-9D9C4891DBF8}"/>
              </a:ext>
            </a:extLst>
          </p:cNvPr>
          <p:cNvCxnSpPr>
            <a:cxnSpLocks/>
          </p:cNvCxnSpPr>
          <p:nvPr/>
        </p:nvCxnSpPr>
        <p:spPr>
          <a:xfrm>
            <a:off x="4019550" y="1790700"/>
            <a:ext cx="0" cy="4048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337AB21-8774-FCCA-7DB5-1041FC7CB1C3}"/>
              </a:ext>
            </a:extLst>
          </p:cNvPr>
          <p:cNvCxnSpPr>
            <a:cxnSpLocks/>
          </p:cNvCxnSpPr>
          <p:nvPr/>
        </p:nvCxnSpPr>
        <p:spPr>
          <a:xfrm>
            <a:off x="7486650" y="1790700"/>
            <a:ext cx="0" cy="405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5D67FF-416A-4B43-22AB-158B74E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36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Произвольный интервал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CD166C-BA68-B09E-35DF-01BE75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3509"/>
            <a:ext cx="2743200" cy="365125"/>
          </a:xfrm>
        </p:spPr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Процесс добавления узла в дерево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A279237-A04E-F67D-87E8-17D150FA59E9}"/>
              </a:ext>
            </a:extLst>
          </p:cNvPr>
          <p:cNvSpPr/>
          <p:nvPr/>
        </p:nvSpPr>
        <p:spPr>
          <a:xfrm>
            <a:off x="5527645" y="2948141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D8D167-80F6-D9D8-DE12-1E3642882B60}"/>
              </a:ext>
            </a:extLst>
          </p:cNvPr>
          <p:cNvSpPr/>
          <p:nvPr/>
        </p:nvSpPr>
        <p:spPr>
          <a:xfrm>
            <a:off x="3905197" y="4207875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[4;12]</a:t>
            </a:r>
          </a:p>
          <a:p>
            <a:pPr algn="ctr"/>
            <a:r>
              <a:rPr lang="en-US" sz="1200" dirty="0"/>
              <a:t>Max = </a:t>
            </a:r>
            <a:r>
              <a:rPr lang="ru-RU" sz="12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D72433-CA6C-1E9E-9A02-D0D8A3B3E309}"/>
              </a:ext>
            </a:extLst>
          </p:cNvPr>
          <p:cNvSpPr/>
          <p:nvPr/>
        </p:nvSpPr>
        <p:spPr>
          <a:xfrm>
            <a:off x="7049631" y="41998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[7;12]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14:cNvPr>
              <p14:cNvContentPartPr/>
              <p14:nvPr/>
            </p14:nvContentPartPr>
            <p14:xfrm>
              <a:off x="6664355" y="3846275"/>
              <a:ext cx="385276" cy="385276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DBD0FED-F866-3FF2-A2A8-43EB83585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5353" y="3837273"/>
                <a:ext cx="402919" cy="402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14:cNvPr>
              <p14:cNvContentPartPr/>
              <p14:nvPr/>
            </p14:nvContentPartPr>
            <p14:xfrm>
              <a:off x="5041907" y="3886851"/>
              <a:ext cx="396000" cy="396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6C4D135-6DEC-CD31-10F0-085BF13AB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2907" y="3877859"/>
                <a:ext cx="413640" cy="41362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3281CEE4-3951-8E74-0EDE-D4CD0E2A4333}"/>
              </a:ext>
            </a:extLst>
          </p:cNvPr>
          <p:cNvSpPr/>
          <p:nvPr/>
        </p:nvSpPr>
        <p:spPr>
          <a:xfrm>
            <a:off x="5527645" y="1627179"/>
            <a:ext cx="1136710" cy="11367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6</a:t>
            </a:r>
            <a:r>
              <a:rPr lang="en-US" sz="1200" dirty="0"/>
              <a:t>;1</a:t>
            </a:r>
            <a:r>
              <a:rPr lang="ru-RU" sz="1200" dirty="0"/>
              <a:t>5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459825-8C56-3DE3-41EF-FF59610D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14:cNvPr>
              <p14:cNvContentPartPr/>
              <p14:nvPr/>
            </p14:nvContentPartPr>
            <p14:xfrm>
              <a:off x="6962721" y="5293198"/>
              <a:ext cx="220362" cy="220362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992B792-A1F2-229A-14CC-F92E37BD5F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3734" y="5284211"/>
                <a:ext cx="237977" cy="237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4245 0.02662 0.08047 0.01759 0.12539 0.0169 C 0.12682 0.07199 0.12943 0.14861 0.12943 0.1905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43 0.19051 C 0.15182 0.20324 0.06367 0.26088 0.03464 0.33657 C 0.02214 0.41296 0.07044 0.48657 0.0375 0.55463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5707851" y="1489641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2229B1D4-C018-72BC-0790-E893D0FDFC5C}"/>
              </a:ext>
            </a:extLst>
          </p:cNvPr>
          <p:cNvSpPr/>
          <p:nvPr/>
        </p:nvSpPr>
        <p:spPr>
          <a:xfrm>
            <a:off x="2741765" y="2663377"/>
            <a:ext cx="1067049" cy="1026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[7;1</a:t>
            </a:r>
            <a:r>
              <a:rPr lang="ru-RU" sz="1200" dirty="0"/>
              <a:t>7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</a:t>
            </a:r>
            <a:r>
              <a:rPr lang="ru-RU" sz="1200" dirty="0"/>
              <a:t>7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2F5998-FEA4-324B-BFD4-E6E7B727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85683"/>
              <a:ext cx="1136710" cy="10934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3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12BD06-5A8D-ED07-9C0F-DA7EF97E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937</Words>
  <Application>Microsoft Office PowerPoint</Application>
  <PresentationFormat>Широкоэкранный</PresentationFormat>
  <Paragraphs>228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Формальная постановка задачи </vt:lpstr>
      <vt:lpstr>Характеристики </vt:lpstr>
      <vt:lpstr>Пример дерева интервалов</vt:lpstr>
      <vt:lpstr>Операции над деревом</vt:lpstr>
      <vt:lpstr>Добавление узла в дерево</vt:lpstr>
      <vt:lpstr>Процесс добавления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Варианты перекрытия </vt:lpstr>
      <vt:lpstr>Варианты перекрытия</vt:lpstr>
      <vt:lpstr>Варианты перекрытия</vt:lpstr>
      <vt:lpstr>Реализация операция</vt:lpstr>
      <vt:lpstr>Назначение “Дерева интервалов”</vt:lpstr>
      <vt:lpstr>Добавление узла в дерево  </vt:lpstr>
      <vt:lpstr>Удаление узла из дерева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44</cp:revision>
  <dcterms:created xsi:type="dcterms:W3CDTF">2022-12-14T00:50:38Z</dcterms:created>
  <dcterms:modified xsi:type="dcterms:W3CDTF">2023-01-14T08:45:13Z</dcterms:modified>
</cp:coreProperties>
</file>