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7" r:id="rId3"/>
    <p:sldId id="258" r:id="rId4"/>
    <p:sldId id="259" r:id="rId5"/>
    <p:sldId id="266" r:id="rId6"/>
    <p:sldId id="260" r:id="rId7"/>
    <p:sldId id="268" r:id="rId8"/>
    <p:sldId id="269" r:id="rId9"/>
    <p:sldId id="267" r:id="rId10"/>
    <p:sldId id="272" r:id="rId11"/>
    <p:sldId id="273" r:id="rId12"/>
    <p:sldId id="261" r:id="rId13"/>
    <p:sldId id="275" r:id="rId14"/>
    <p:sldId id="276" r:id="rId15"/>
    <p:sldId id="277" r:id="rId16"/>
    <p:sldId id="270" r:id="rId17"/>
    <p:sldId id="262" r:id="rId18"/>
    <p:sldId id="263" r:id="rId19"/>
    <p:sldId id="264" r:id="rId20"/>
    <p:sldId id="274" r:id="rId21"/>
    <p:sldId id="265" r:id="rId2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7" userDrawn="1">
          <p15:clr>
            <a:srgbClr val="A4A3A4"/>
          </p15:clr>
        </p15:guide>
        <p15:guide id="3" pos="574" userDrawn="1">
          <p15:clr>
            <a:srgbClr val="A4A3A4"/>
          </p15:clr>
        </p15:guide>
        <p15:guide id="4" pos="7151" userDrawn="1">
          <p15:clr>
            <a:srgbClr val="A4A3A4"/>
          </p15:clr>
        </p15:guide>
        <p15:guide id="5" orient="horz" pos="232" userDrawn="1">
          <p15:clr>
            <a:srgbClr val="A4A3A4"/>
          </p15:clr>
        </p15:guide>
        <p15:guide id="6" orient="horz" pos="408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4C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73" autoAdjust="0"/>
    <p:restoredTop sz="96357" autoAdjust="0"/>
  </p:normalViewPr>
  <p:slideViewPr>
    <p:cSldViewPr snapToGrid="0">
      <p:cViewPr varScale="1">
        <p:scale>
          <a:sx n="68" d="100"/>
          <a:sy n="68" d="100"/>
        </p:scale>
        <p:origin x="1044" y="66"/>
      </p:cViewPr>
      <p:guideLst>
        <p:guide orient="horz" pos="2160"/>
        <p:guide pos="3817"/>
        <p:guide pos="574"/>
        <p:guide pos="7151"/>
        <p:guide orient="horz" pos="232"/>
        <p:guide orient="horz" pos="408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EDE8BEB4-516A-AB81-4822-D4209ACD502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C279CA0-F961-B100-29F3-3F2974EB96D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0775FE-3F94-4831-A43A-6ED7C29BFAC4}" type="datetimeFigureOut">
              <a:rPr lang="ru-RU" smtClean="0"/>
              <a:t>17.12.2022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7C5C0FA-FA82-8D67-71A2-3A23B95CCB7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5C1BF5E-7ED9-1C01-8CC4-F3ED45B68D4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034371-6522-481C-8A8A-24B88EEA6D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20948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14T01:09:53.71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1,'804'804,"-794"-794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14T02:30:05.05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1,'1056'1056,"-1043"-1043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14T02:30:05.05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1100 0,'-1089'1089,"1079"-1078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14T02:39:36.35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1,'1056'1056,"-1043"-1043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14T02:39:36.36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1100 0,'-1089'1089,"1079"-1078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14T02:40:04.28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1,'1056'1056,"-1043"-1043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14T03:26:19.82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1,'1056'1056,"-1043"-1043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14T03:26:19.82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1100 0,'-1089'1089,"1079"-1078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14T03:26:19.83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1,'1056'1056,"-1043"-1043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14T03:26:26.42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1,'1056'1056,"-1043"-1043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14T03:26:26.42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1100 0,'-1089'1089,"1079"-1078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14T01:09:56.79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0,'932'932,"-922"-922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14T03:26:26.42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1,'1056'1056,"-1043"-1043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14T03:34:17.31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1,'991'991,"-979"-979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14T03:34:17.31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1033 0,'-1023'1022,"1014"-1011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14T03:34:17.31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1,'991'991,"-979"-979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14T03:35:58.10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1,'991'991,"-979"-979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14T03:35:58.10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1033 0,'-1023'1022,"1014"-1011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14T03:35:58.10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1,'991'991,"-979"-979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14T03:34:17.31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1,'991'991,"-979"-979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14T03:34:17.31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1033 0,'-1023'1022,"1014"-1011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14T03:35:58.10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1,'991'991,"-979"-979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14T01:14:02.05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1100 0,'-1089'1089,"1079"-1078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14T03:35:58.10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1033 0,'-1023'1022,"1014"-1011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14T01:14:04.42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1016 1,'-1005'1004,"995"-993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14T01:14:23.00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0,'932'932,"-922"-922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14T02:04:05.55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1,'1056'1056,"-1043"-1043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14T02:04:05.55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1100 0,'-1089'1089,"1079"-1078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14T02:16:22.53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1,'1056'1056,"-1043"-1043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14T02:16:22.54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1100 0,'-1089'1089,"1079"-1078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E476BF-0D63-4BA0-BEBA-970FC038D5A2}" type="datetimeFigureOut">
              <a:rPr lang="ru-RU" smtClean="0"/>
              <a:t>17.12.2022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927337-83EB-4083-A375-B9C63436C9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7435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927337-83EB-4083-A375-B9C63436C951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85491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834765-F696-96C3-B140-73327D7401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0C85D15-9B81-20B8-C0B7-C178A2C9CB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10A784C-3E57-2442-EE8A-238A6551E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D751B-AB8F-4E09-80F0-C94387E8BBBB}" type="datetimeFigureOut">
              <a:rPr lang="ru-RU" smtClean="0"/>
              <a:t>17.12.2022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36D0ADA-125F-C8F7-AF60-F1479BDA7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C306962-FC0F-D790-D8DE-74CB7A91B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62560-E0F8-43D8-8E93-488BE82A51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8546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C62BC0-BAAD-758A-74B8-8E349DA1C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1D0849C-4580-9F51-7DE1-27FE09D5AA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ACC0B88-D30C-36E2-4CB2-1985C6F05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D751B-AB8F-4E09-80F0-C94387E8BBBB}" type="datetimeFigureOut">
              <a:rPr lang="ru-RU" smtClean="0"/>
              <a:t>17.12.2022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192F548-1208-D7FB-D05D-CCA368F50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79C2498-38D6-B892-4886-2775D8AAC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62560-E0F8-43D8-8E93-488BE82A51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9516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56497B6-CD00-95EA-677D-B780C4F6F7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D5745E1-2CE2-4174-E81F-D031D7D2C3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7302FBB-B6E4-B78E-B448-A1F27B737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D751B-AB8F-4E09-80F0-C94387E8BBBB}" type="datetimeFigureOut">
              <a:rPr lang="ru-RU" smtClean="0"/>
              <a:t>17.12.2022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AFD45DD-059A-B456-1EBD-00B3E45A7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8FF27B9-4349-3068-B685-D4BC874F6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62560-E0F8-43D8-8E93-488BE82A51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1812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E6734C-E13E-6FFE-EC9A-8BE57DBDA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C8D351A-7BBC-4CA2-14B4-7B11BB0C94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B27BFDA-FDED-01F4-08C8-3B4EEAE38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D751B-AB8F-4E09-80F0-C94387E8BBBB}" type="datetimeFigureOut">
              <a:rPr lang="ru-RU" smtClean="0"/>
              <a:t>17.12.2022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939B4B0-B842-68EB-CEE7-E5F793E39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82ECC97-AAA8-2CBE-6C7F-BF0191E02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62560-E0F8-43D8-8E93-488BE82A51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2528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6C8629-7359-8500-E267-A19DA88B6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8591236-7495-7B70-4606-C0ACD13536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682CB4E-057F-5B50-836C-406E91D13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D751B-AB8F-4E09-80F0-C94387E8BBBB}" type="datetimeFigureOut">
              <a:rPr lang="ru-RU" smtClean="0"/>
              <a:t>17.12.2022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66637A1-2768-14D1-DA0A-788E140D8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8802E02-3914-DE33-6D11-B6FCB4E4C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62560-E0F8-43D8-8E93-488BE82A51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015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DAF28A-7627-B2A7-2BE4-82A7DAC8B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215B88A-4A40-E56C-86FA-217C2CCD4A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719CD63-3E76-46CF-5055-F51EB6560A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387C44A-5EC3-546E-5E5F-A6EF6D287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D751B-AB8F-4E09-80F0-C94387E8BBBB}" type="datetimeFigureOut">
              <a:rPr lang="ru-RU" smtClean="0"/>
              <a:t>17.12.2022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D6676C7-EDE2-C0E2-448A-033DDA508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D5B7401-DCD3-1F5F-8CBC-F680BEA37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62560-E0F8-43D8-8E93-488BE82A51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240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645DD1-DF9A-2EBB-FEBF-D1A99345C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24D8B5D-CC3F-1C23-41FC-F6CA5501C6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D1F9810-EF4D-BF20-0E9A-5E5B3ACF41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A3AD791-3422-790D-5E1F-F92FFAB890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76946BF-7763-EE4D-DD81-6C1F2EFBEA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6515AED-98F2-86C6-594B-64E86A738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D751B-AB8F-4E09-80F0-C94387E8BBBB}" type="datetimeFigureOut">
              <a:rPr lang="ru-RU" smtClean="0"/>
              <a:t>17.12.2022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47C9E13-37D3-B427-920A-E43920119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E4EDD45-1E17-11AF-4605-2FEF413A4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62560-E0F8-43D8-8E93-488BE82A51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9534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FBCAF7-00CD-CCCB-FE3E-60CD42D94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9E6BFEE-9F9F-E82F-42AF-049D56BFD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D751B-AB8F-4E09-80F0-C94387E8BBBB}" type="datetimeFigureOut">
              <a:rPr lang="ru-RU" smtClean="0"/>
              <a:t>17.12.2022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CD13B81-36F5-D677-0241-F25E3D0D4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F89F88F-2CE0-3F0C-E9BC-BBD6612CC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62560-E0F8-43D8-8E93-488BE82A51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9611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3B4C4B3-2A36-EE89-13D7-BF6057C28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D751B-AB8F-4E09-80F0-C94387E8BBBB}" type="datetimeFigureOut">
              <a:rPr lang="ru-RU" smtClean="0"/>
              <a:t>17.12.2022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1F4FDF8-C719-FE18-7246-6325ED3FA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3EDA7C4-97F7-41E6-941B-465245F59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62560-E0F8-43D8-8E93-488BE82A51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2264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EC04F0-9468-784B-F05D-4200AA3DD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25C8454-F891-62A7-1721-DE57820A85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326B29F-7633-3BC1-09B1-E439BA0FAD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F0014C4-C87B-C096-602F-1563576C1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D751B-AB8F-4E09-80F0-C94387E8BBBB}" type="datetimeFigureOut">
              <a:rPr lang="ru-RU" smtClean="0"/>
              <a:t>17.12.2022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2FEE788-1315-35AB-24D4-2F5EC6550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830FCEE-5BA8-B38B-C841-2BBF888D9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62560-E0F8-43D8-8E93-488BE82A51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0057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D65EF9-5CA2-444C-63BD-F4906046F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3D74251-5E1E-20A0-1179-19445D635D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3D8D0F9-A7CD-81C3-BABF-15E06B8DF7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F39E0E8-2DE6-B36D-49A7-8CD83C595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D751B-AB8F-4E09-80F0-C94387E8BBBB}" type="datetimeFigureOut">
              <a:rPr lang="ru-RU" smtClean="0"/>
              <a:t>17.12.2022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CE3FC11-1FB6-B21F-2E4B-09B84A822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727C071-1216-8FE3-B067-38AD358F9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62560-E0F8-43D8-8E93-488BE82A51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076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60606A-2D29-C55C-0870-0A254070D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82DA3CB-A91A-0DB8-D008-4D72E83FBE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EE995F4-F929-4BA7-A491-F11822B628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FD751B-AB8F-4E09-80F0-C94387E8BBBB}" type="datetimeFigureOut">
              <a:rPr lang="ru-RU" smtClean="0"/>
              <a:t>17.12.2022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6AE6C08-EFF1-C8E4-866E-34ED73E153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A04FC44-D1E0-8540-4C14-25DB380F4F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362560-E0F8-43D8-8E93-488BE82A51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7669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25.xml"/><Relationship Id="rId3" Type="http://schemas.openxmlformats.org/officeDocument/2006/relationships/image" Target="../media/image6.png"/><Relationship Id="rId7" Type="http://schemas.openxmlformats.org/officeDocument/2006/relationships/customXml" Target="../ink/ink24.xml"/><Relationship Id="rId2" Type="http://schemas.openxmlformats.org/officeDocument/2006/relationships/customXml" Target="../ink/ink2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3.xml"/><Relationship Id="rId5" Type="http://schemas.openxmlformats.org/officeDocument/2006/relationships/image" Target="../media/image7.png"/><Relationship Id="rId4" Type="http://schemas.openxmlformats.org/officeDocument/2006/relationships/customXml" Target="../ink/ink22.xml"/><Relationship Id="rId9" Type="http://schemas.openxmlformats.org/officeDocument/2006/relationships/customXml" Target="../ink/ink2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customXml" Target="../ink/ink30.xml"/><Relationship Id="rId2" Type="http://schemas.openxmlformats.org/officeDocument/2006/relationships/customXml" Target="../ink/ink2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9.xml"/><Relationship Id="rId5" Type="http://schemas.openxmlformats.org/officeDocument/2006/relationships/image" Target="../media/image9.png"/><Relationship Id="rId4" Type="http://schemas.openxmlformats.org/officeDocument/2006/relationships/customXml" Target="../ink/ink2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5" Type="http://schemas.openxmlformats.org/officeDocument/2006/relationships/image" Target="../media/image2.png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qud121/Interval-Tre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customXml" Target="../ink/ink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customXml" Target="../ink/ink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customXml" Target="../ink/ink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4.xml"/><Relationship Id="rId5" Type="http://schemas.openxmlformats.org/officeDocument/2006/relationships/image" Target="../media/image7.png"/><Relationship Id="rId4" Type="http://schemas.openxmlformats.org/officeDocument/2006/relationships/customXml" Target="../ink/ink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7.xml"/><Relationship Id="rId5" Type="http://schemas.openxmlformats.org/officeDocument/2006/relationships/image" Target="../media/image7.png"/><Relationship Id="rId4" Type="http://schemas.openxmlformats.org/officeDocument/2006/relationships/customXml" Target="../ink/ink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0.xml"/><Relationship Id="rId5" Type="http://schemas.openxmlformats.org/officeDocument/2006/relationships/image" Target="../media/image7.png"/><Relationship Id="rId4" Type="http://schemas.openxmlformats.org/officeDocument/2006/relationships/customXml" Target="../ink/ink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2BB2B38-A4CF-A8BA-16E9-865F322B08FC}"/>
              </a:ext>
            </a:extLst>
          </p:cNvPr>
          <p:cNvSpPr txBox="1"/>
          <p:nvPr/>
        </p:nvSpPr>
        <p:spPr>
          <a:xfrm>
            <a:off x="3610061" y="394283"/>
            <a:ext cx="4971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Дальневосточный федеральный университет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30A46A-B48D-1CF5-E152-2883A3ABC020}"/>
              </a:ext>
            </a:extLst>
          </p:cNvPr>
          <p:cNvSpPr txBox="1"/>
          <p:nvPr/>
        </p:nvSpPr>
        <p:spPr>
          <a:xfrm>
            <a:off x="3928844" y="1217803"/>
            <a:ext cx="4334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Алгоритмы и структуры данных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47ABED-89AD-3E59-BCF0-492FB9DCE5B0}"/>
              </a:ext>
            </a:extLst>
          </p:cNvPr>
          <p:cNvSpPr txBox="1"/>
          <p:nvPr/>
        </p:nvSpPr>
        <p:spPr>
          <a:xfrm>
            <a:off x="4407015" y="3198168"/>
            <a:ext cx="3377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Дерево</a:t>
            </a:r>
            <a:r>
              <a:rPr lang="ru-RU" dirty="0"/>
              <a:t> </a:t>
            </a:r>
            <a:r>
              <a:rPr lang="ru-RU" sz="2400" dirty="0"/>
              <a:t>интервалов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3CCE9F-5FC1-6804-E55C-AB53E64C9303}"/>
              </a:ext>
            </a:extLst>
          </p:cNvPr>
          <p:cNvSpPr txBox="1"/>
          <p:nvPr/>
        </p:nvSpPr>
        <p:spPr>
          <a:xfrm>
            <a:off x="8875552" y="4676757"/>
            <a:ext cx="296131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Выполнил студент</a:t>
            </a:r>
          </a:p>
          <a:p>
            <a:r>
              <a:rPr lang="ru-RU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гр. Б9121-09.03.03пикд</a:t>
            </a:r>
          </a:p>
          <a:p>
            <a:r>
              <a:rPr lang="ru-RU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Чурганов Никита Сергеевич</a:t>
            </a:r>
            <a:endParaRPr lang="ru-RU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1FAEEA-585E-9000-571D-B302ED084AB7}"/>
              </a:ext>
            </a:extLst>
          </p:cNvPr>
          <p:cNvSpPr txBox="1"/>
          <p:nvPr/>
        </p:nvSpPr>
        <p:spPr>
          <a:xfrm>
            <a:off x="8875552" y="5563521"/>
            <a:ext cx="29613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Руководитель практики </a:t>
            </a:r>
          </a:p>
          <a:p>
            <a:r>
              <a:rPr lang="ru-RU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Доцент ИМКТ А.С </a:t>
            </a:r>
            <a:r>
              <a:rPr lang="ru-RU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Кленин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13264655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7A549B12-95C7-2FB4-3837-E95C3FE67106}"/>
              </a:ext>
            </a:extLst>
          </p:cNvPr>
          <p:cNvGrpSpPr/>
          <p:nvPr/>
        </p:nvGrpSpPr>
        <p:grpSpPr>
          <a:xfrm>
            <a:off x="1314431" y="1802869"/>
            <a:ext cx="4018782" cy="3641018"/>
            <a:chOff x="6691077" y="1690688"/>
            <a:chExt cx="4281144" cy="3878718"/>
          </a:xfrm>
        </p:grpSpPr>
        <p:sp>
          <p:nvSpPr>
            <p:cNvPr id="5" name="Овал 4">
              <a:extLst>
                <a:ext uri="{FF2B5EF4-FFF2-40B4-BE49-F238E27FC236}">
                  <a16:creationId xmlns:a16="http://schemas.microsoft.com/office/drawing/2014/main" id="{DE3FD013-F50E-2263-F629-4F4E791848FA}"/>
                </a:ext>
              </a:extLst>
            </p:cNvPr>
            <p:cNvSpPr/>
            <p:nvPr/>
          </p:nvSpPr>
          <p:spPr>
            <a:xfrm>
              <a:off x="8313525" y="1690688"/>
              <a:ext cx="1136710" cy="1136710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[5;1</a:t>
              </a:r>
              <a:r>
                <a:rPr lang="ru-RU" sz="1200" dirty="0"/>
                <a:t>0</a:t>
              </a:r>
              <a:r>
                <a:rPr lang="en-US" sz="1200" dirty="0"/>
                <a:t>]</a:t>
              </a:r>
            </a:p>
            <a:p>
              <a:pPr algn="ctr"/>
              <a:r>
                <a:rPr lang="en-US" sz="1200" dirty="0"/>
                <a:t>Max = 1</a:t>
              </a:r>
              <a:r>
                <a:rPr lang="ru-RU" sz="1200" dirty="0"/>
                <a:t>7</a:t>
              </a:r>
            </a:p>
          </p:txBody>
        </p:sp>
        <p:sp>
          <p:nvSpPr>
            <p:cNvPr id="6" name="Овал 5">
              <a:extLst>
                <a:ext uri="{FF2B5EF4-FFF2-40B4-BE49-F238E27FC236}">
                  <a16:creationId xmlns:a16="http://schemas.microsoft.com/office/drawing/2014/main" id="{84B9926F-1B96-2529-CFD0-2E088B842729}"/>
                </a:ext>
              </a:extLst>
            </p:cNvPr>
            <p:cNvSpPr/>
            <p:nvPr/>
          </p:nvSpPr>
          <p:spPr>
            <a:xfrm>
              <a:off x="6691077" y="2950422"/>
              <a:ext cx="1136710" cy="11367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[4;12]</a:t>
              </a:r>
            </a:p>
            <a:p>
              <a:pPr algn="ctr"/>
              <a:r>
                <a:rPr lang="en-US" sz="1200" dirty="0"/>
                <a:t>Max = </a:t>
              </a:r>
              <a:r>
                <a:rPr lang="ru-RU" sz="1200" dirty="0"/>
                <a:t>12</a:t>
              </a:r>
            </a:p>
          </p:txBody>
        </p:sp>
        <p:sp>
          <p:nvSpPr>
            <p:cNvPr id="7" name="Овал 6">
              <a:extLst>
                <a:ext uri="{FF2B5EF4-FFF2-40B4-BE49-F238E27FC236}">
                  <a16:creationId xmlns:a16="http://schemas.microsoft.com/office/drawing/2014/main" id="{47DDDB4E-C9D8-0EFE-07C2-0510F0DEB516}"/>
                </a:ext>
              </a:extLst>
            </p:cNvPr>
            <p:cNvSpPr/>
            <p:nvPr/>
          </p:nvSpPr>
          <p:spPr>
            <a:xfrm>
              <a:off x="9835511" y="2942404"/>
              <a:ext cx="1136710" cy="113671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[7;1</a:t>
              </a:r>
              <a:r>
                <a:rPr lang="ru-RU" sz="1200" dirty="0"/>
                <a:t>7</a:t>
              </a:r>
              <a:r>
                <a:rPr lang="en-US" sz="1200" dirty="0"/>
                <a:t>]</a:t>
              </a:r>
            </a:p>
            <a:p>
              <a:pPr algn="ctr"/>
              <a:r>
                <a:rPr lang="en-US" sz="1200" dirty="0"/>
                <a:t>Max = 1</a:t>
              </a:r>
              <a:r>
                <a:rPr lang="ru-RU" sz="1200" dirty="0"/>
                <a:t>7</a:t>
              </a:r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8" name="Рукописный ввод 7">
                  <a:extLst>
                    <a:ext uri="{FF2B5EF4-FFF2-40B4-BE49-F238E27FC236}">
                      <a16:creationId xmlns:a16="http://schemas.microsoft.com/office/drawing/2014/main" id="{95E8EF1D-9A12-BA34-4297-F790CF5E31B2}"/>
                    </a:ext>
                  </a:extLst>
                </p14:cNvPr>
                <p14:cNvContentPartPr/>
                <p14:nvPr/>
              </p14:nvContentPartPr>
              <p14:xfrm>
                <a:off x="9450235" y="2588822"/>
                <a:ext cx="385276" cy="385276"/>
              </p14:xfrm>
            </p:contentPart>
          </mc:Choice>
          <mc:Fallback xmlns="">
            <p:pic>
              <p:nvPicPr>
                <p:cNvPr id="8" name="Рукописный ввод 7">
                  <a:extLst>
                    <a:ext uri="{FF2B5EF4-FFF2-40B4-BE49-F238E27FC236}">
                      <a16:creationId xmlns:a16="http://schemas.microsoft.com/office/drawing/2014/main" id="{95E8EF1D-9A12-BA34-4297-F790CF5E31B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440641" y="2579228"/>
                  <a:ext cx="404079" cy="40407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9" name="Рукописный ввод 8">
                  <a:extLst>
                    <a:ext uri="{FF2B5EF4-FFF2-40B4-BE49-F238E27FC236}">
                      <a16:creationId xmlns:a16="http://schemas.microsoft.com/office/drawing/2014/main" id="{33B10EF1-246D-693A-E816-0F36DDEBC92E}"/>
                    </a:ext>
                  </a:extLst>
                </p14:cNvPr>
                <p14:cNvContentPartPr/>
                <p14:nvPr/>
              </p14:nvContentPartPr>
              <p14:xfrm>
                <a:off x="7827787" y="2629398"/>
                <a:ext cx="396000" cy="396000"/>
              </p14:xfrm>
            </p:contentPart>
          </mc:Choice>
          <mc:Fallback xmlns="">
            <p:pic>
              <p:nvPicPr>
                <p:cNvPr id="9" name="Рукописный ввод 8">
                  <a:extLst>
                    <a:ext uri="{FF2B5EF4-FFF2-40B4-BE49-F238E27FC236}">
                      <a16:creationId xmlns:a16="http://schemas.microsoft.com/office/drawing/2014/main" id="{33B10EF1-246D-693A-E816-0F36DDEBC92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818203" y="2619824"/>
                  <a:ext cx="414784" cy="414766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10" name="Овал 9">
              <a:extLst>
                <a:ext uri="{FF2B5EF4-FFF2-40B4-BE49-F238E27FC236}">
                  <a16:creationId xmlns:a16="http://schemas.microsoft.com/office/drawing/2014/main" id="{3B7D82F3-7FFB-B3BD-B72F-CAED7300BBFD}"/>
                </a:ext>
              </a:extLst>
            </p:cNvPr>
            <p:cNvSpPr/>
            <p:nvPr/>
          </p:nvSpPr>
          <p:spPr>
            <a:xfrm>
              <a:off x="8881880" y="4432696"/>
              <a:ext cx="1136710" cy="11367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[</a:t>
              </a:r>
              <a:r>
                <a:rPr lang="ru-RU" sz="1200" dirty="0"/>
                <a:t>6</a:t>
              </a:r>
              <a:r>
                <a:rPr lang="en-US" sz="1200" dirty="0"/>
                <a:t>;1</a:t>
              </a:r>
              <a:r>
                <a:rPr lang="ru-RU" sz="1200" dirty="0"/>
                <a:t>5</a:t>
              </a:r>
              <a:r>
                <a:rPr lang="en-US" sz="1200" dirty="0"/>
                <a:t>]</a:t>
              </a:r>
            </a:p>
            <a:p>
              <a:pPr algn="ctr"/>
              <a:r>
                <a:rPr lang="en-US" sz="1200" dirty="0"/>
                <a:t>Max = 1</a:t>
              </a:r>
              <a:r>
                <a:rPr lang="ru-RU" sz="1200" dirty="0"/>
                <a:t>5</a:t>
              </a:r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1" name="Рукописный ввод 10">
                  <a:extLst>
                    <a:ext uri="{FF2B5EF4-FFF2-40B4-BE49-F238E27FC236}">
                      <a16:creationId xmlns:a16="http://schemas.microsoft.com/office/drawing/2014/main" id="{FBC1B59B-9067-2F4D-ACA4-CFE172E04C97}"/>
                    </a:ext>
                  </a:extLst>
                </p14:cNvPr>
                <p14:cNvContentPartPr/>
                <p14:nvPr/>
              </p14:nvContentPartPr>
              <p14:xfrm rot="4800000">
                <a:off x="9754457" y="4087132"/>
                <a:ext cx="385276" cy="385276"/>
              </p14:xfrm>
            </p:contentPart>
          </mc:Choice>
          <mc:Fallback xmlns="">
            <p:pic>
              <p:nvPicPr>
                <p:cNvPr id="11" name="Рукописный ввод 10">
                  <a:extLst>
                    <a:ext uri="{FF2B5EF4-FFF2-40B4-BE49-F238E27FC236}">
                      <a16:creationId xmlns:a16="http://schemas.microsoft.com/office/drawing/2014/main" id="{FBC1B59B-9067-2F4D-ACA4-CFE172E04C97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 rot="4800000">
                  <a:off x="9744863" y="4077538"/>
                  <a:ext cx="404079" cy="404079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5EE56257-8866-9CB6-2CDB-FCAAC4F0B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5473" y="-48810"/>
            <a:ext cx="10442576" cy="1325563"/>
          </a:xfrm>
        </p:spPr>
        <p:txBody>
          <a:bodyPr/>
          <a:lstStyle/>
          <a:p>
            <a:r>
              <a:rPr lang="ru-RU" dirty="0"/>
              <a:t>Удаление узла из дерево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B1CA2BD-5F3E-30DD-4BF0-00C268A5405F}"/>
              </a:ext>
            </a:extLst>
          </p:cNvPr>
          <p:cNvSpPr txBox="1"/>
          <p:nvPr/>
        </p:nvSpPr>
        <p:spPr>
          <a:xfrm flipH="1">
            <a:off x="915473" y="1802869"/>
            <a:ext cx="263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1</a:t>
            </a:r>
          </a:p>
        </p:txBody>
      </p:sp>
      <p:grpSp>
        <p:nvGrpSpPr>
          <p:cNvPr id="23" name="Группа 22">
            <a:extLst>
              <a:ext uri="{FF2B5EF4-FFF2-40B4-BE49-F238E27FC236}">
                <a16:creationId xmlns:a16="http://schemas.microsoft.com/office/drawing/2014/main" id="{24CBF044-252E-99F0-32D5-835CBD97D1BD}"/>
              </a:ext>
            </a:extLst>
          </p:cNvPr>
          <p:cNvGrpSpPr/>
          <p:nvPr/>
        </p:nvGrpSpPr>
        <p:grpSpPr>
          <a:xfrm>
            <a:off x="6780198" y="1802869"/>
            <a:ext cx="4018782" cy="3641018"/>
            <a:chOff x="6691077" y="1690688"/>
            <a:chExt cx="4281144" cy="3878718"/>
          </a:xfrm>
        </p:grpSpPr>
        <p:sp>
          <p:nvSpPr>
            <p:cNvPr id="24" name="Овал 23">
              <a:extLst>
                <a:ext uri="{FF2B5EF4-FFF2-40B4-BE49-F238E27FC236}">
                  <a16:creationId xmlns:a16="http://schemas.microsoft.com/office/drawing/2014/main" id="{93625DBD-DF46-C73A-0158-006479481C3D}"/>
                </a:ext>
              </a:extLst>
            </p:cNvPr>
            <p:cNvSpPr/>
            <p:nvPr/>
          </p:nvSpPr>
          <p:spPr>
            <a:xfrm>
              <a:off x="8313525" y="1690688"/>
              <a:ext cx="1136710" cy="1136710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[5;10]</a:t>
              </a:r>
            </a:p>
            <a:p>
              <a:pPr algn="ctr"/>
              <a:r>
                <a:rPr lang="en-US" sz="1200" dirty="0"/>
                <a:t>Max = 1</a:t>
              </a:r>
              <a:r>
                <a:rPr lang="ru-RU" sz="1200" dirty="0"/>
                <a:t>7</a:t>
              </a:r>
            </a:p>
          </p:txBody>
        </p:sp>
        <p:sp>
          <p:nvSpPr>
            <p:cNvPr id="25" name="Овал 24">
              <a:extLst>
                <a:ext uri="{FF2B5EF4-FFF2-40B4-BE49-F238E27FC236}">
                  <a16:creationId xmlns:a16="http://schemas.microsoft.com/office/drawing/2014/main" id="{4B897979-1AF5-B4BC-B3CC-A0833733D1AF}"/>
                </a:ext>
              </a:extLst>
            </p:cNvPr>
            <p:cNvSpPr/>
            <p:nvPr/>
          </p:nvSpPr>
          <p:spPr>
            <a:xfrm>
              <a:off x="6691077" y="2950422"/>
              <a:ext cx="1136710" cy="11367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[4;12]</a:t>
              </a:r>
            </a:p>
            <a:p>
              <a:pPr algn="ctr"/>
              <a:r>
                <a:rPr lang="en-US" sz="1200" dirty="0"/>
                <a:t>Max = </a:t>
              </a:r>
              <a:r>
                <a:rPr lang="ru-RU" sz="1200" dirty="0"/>
                <a:t>12</a:t>
              </a:r>
            </a:p>
          </p:txBody>
        </p:sp>
        <p:sp>
          <p:nvSpPr>
            <p:cNvPr id="26" name="Овал 25">
              <a:extLst>
                <a:ext uri="{FF2B5EF4-FFF2-40B4-BE49-F238E27FC236}">
                  <a16:creationId xmlns:a16="http://schemas.microsoft.com/office/drawing/2014/main" id="{FD3ACA05-4B19-18F7-CE1F-5B2501BB5F80}"/>
                </a:ext>
              </a:extLst>
            </p:cNvPr>
            <p:cNvSpPr/>
            <p:nvPr/>
          </p:nvSpPr>
          <p:spPr>
            <a:xfrm>
              <a:off x="9835511" y="2942404"/>
              <a:ext cx="1136710" cy="113671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[</a:t>
              </a:r>
              <a:r>
                <a:rPr lang="ru-RU" sz="1200" dirty="0"/>
                <a:t>6</a:t>
              </a:r>
              <a:r>
                <a:rPr lang="en-US" sz="1200" dirty="0"/>
                <a:t>;1</a:t>
              </a:r>
              <a:r>
                <a:rPr lang="ru-RU" sz="1200" dirty="0"/>
                <a:t>5</a:t>
              </a:r>
              <a:r>
                <a:rPr lang="en-US" sz="1200" dirty="0"/>
                <a:t>]</a:t>
              </a:r>
            </a:p>
            <a:p>
              <a:pPr algn="ctr"/>
              <a:r>
                <a:rPr lang="en-US" sz="1200" dirty="0"/>
                <a:t>Max = </a:t>
              </a:r>
              <a:r>
                <a:rPr lang="ru-RU" sz="1200" dirty="0"/>
                <a:t>15</a:t>
              </a:r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27" name="Рукописный ввод 26">
                  <a:extLst>
                    <a:ext uri="{FF2B5EF4-FFF2-40B4-BE49-F238E27FC236}">
                      <a16:creationId xmlns:a16="http://schemas.microsoft.com/office/drawing/2014/main" id="{64B5B972-57B4-8CD3-37A1-1FE348F3B5F6}"/>
                    </a:ext>
                  </a:extLst>
                </p14:cNvPr>
                <p14:cNvContentPartPr/>
                <p14:nvPr/>
              </p14:nvContentPartPr>
              <p14:xfrm>
                <a:off x="9450235" y="2588822"/>
                <a:ext cx="385276" cy="385276"/>
              </p14:xfrm>
            </p:contentPart>
          </mc:Choice>
          <mc:Fallback xmlns="">
            <p:pic>
              <p:nvPicPr>
                <p:cNvPr id="27" name="Рукописный ввод 26">
                  <a:extLst>
                    <a:ext uri="{FF2B5EF4-FFF2-40B4-BE49-F238E27FC236}">
                      <a16:creationId xmlns:a16="http://schemas.microsoft.com/office/drawing/2014/main" id="{64B5B972-57B4-8CD3-37A1-1FE348F3B5F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440641" y="2579228"/>
                  <a:ext cx="404079" cy="40407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8" name="Рукописный ввод 27">
                  <a:extLst>
                    <a:ext uri="{FF2B5EF4-FFF2-40B4-BE49-F238E27FC236}">
                      <a16:creationId xmlns:a16="http://schemas.microsoft.com/office/drawing/2014/main" id="{7F9EBDCF-E2C7-ECF8-24B8-0BA47E9A0F69}"/>
                    </a:ext>
                  </a:extLst>
                </p14:cNvPr>
                <p14:cNvContentPartPr/>
                <p14:nvPr/>
              </p14:nvContentPartPr>
              <p14:xfrm>
                <a:off x="7827787" y="2629398"/>
                <a:ext cx="396000" cy="396000"/>
              </p14:xfrm>
            </p:contentPart>
          </mc:Choice>
          <mc:Fallback xmlns="">
            <p:pic>
              <p:nvPicPr>
                <p:cNvPr id="28" name="Рукописный ввод 27">
                  <a:extLst>
                    <a:ext uri="{FF2B5EF4-FFF2-40B4-BE49-F238E27FC236}">
                      <a16:creationId xmlns:a16="http://schemas.microsoft.com/office/drawing/2014/main" id="{7F9EBDCF-E2C7-ECF8-24B8-0BA47E9A0F6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818203" y="2619824"/>
                  <a:ext cx="414784" cy="414766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29" name="Овал 28">
              <a:extLst>
                <a:ext uri="{FF2B5EF4-FFF2-40B4-BE49-F238E27FC236}">
                  <a16:creationId xmlns:a16="http://schemas.microsoft.com/office/drawing/2014/main" id="{7A645EB0-8242-838A-E4CA-38076449027D}"/>
                </a:ext>
              </a:extLst>
            </p:cNvPr>
            <p:cNvSpPr/>
            <p:nvPr/>
          </p:nvSpPr>
          <p:spPr>
            <a:xfrm>
              <a:off x="8881880" y="4432696"/>
              <a:ext cx="1136710" cy="11367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[</a:t>
              </a:r>
              <a:r>
                <a:rPr lang="ru-RU" sz="1200" dirty="0"/>
                <a:t>6</a:t>
              </a:r>
              <a:r>
                <a:rPr lang="en-US" sz="1200" dirty="0"/>
                <a:t>;1</a:t>
              </a:r>
              <a:r>
                <a:rPr lang="ru-RU" sz="1200" dirty="0"/>
                <a:t>5</a:t>
              </a:r>
              <a:r>
                <a:rPr lang="en-US" sz="1200" dirty="0"/>
                <a:t>]</a:t>
              </a:r>
            </a:p>
            <a:p>
              <a:pPr algn="ctr"/>
              <a:r>
                <a:rPr lang="en-US" sz="1200" dirty="0"/>
                <a:t>Max = 1</a:t>
              </a:r>
              <a:r>
                <a:rPr lang="ru-RU" sz="1200" dirty="0"/>
                <a:t>5</a:t>
              </a:r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30" name="Рукописный ввод 29">
                  <a:extLst>
                    <a:ext uri="{FF2B5EF4-FFF2-40B4-BE49-F238E27FC236}">
                      <a16:creationId xmlns:a16="http://schemas.microsoft.com/office/drawing/2014/main" id="{173C8381-680B-EB42-658B-1564C283CF85}"/>
                    </a:ext>
                  </a:extLst>
                </p14:cNvPr>
                <p14:cNvContentPartPr/>
                <p14:nvPr/>
              </p14:nvContentPartPr>
              <p14:xfrm rot="4800000">
                <a:off x="9754457" y="4087132"/>
                <a:ext cx="385276" cy="385276"/>
              </p14:xfrm>
            </p:contentPart>
          </mc:Choice>
          <mc:Fallback xmlns="">
            <p:pic>
              <p:nvPicPr>
                <p:cNvPr id="30" name="Рукописный ввод 29">
                  <a:extLst>
                    <a:ext uri="{FF2B5EF4-FFF2-40B4-BE49-F238E27FC236}">
                      <a16:creationId xmlns:a16="http://schemas.microsoft.com/office/drawing/2014/main" id="{173C8381-680B-EB42-658B-1564C283CF85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 rot="4800000">
                  <a:off x="9744863" y="4077538"/>
                  <a:ext cx="404079" cy="404079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3FBBE7A3-34B8-A2A7-560E-2758F09658DD}"/>
              </a:ext>
            </a:extLst>
          </p:cNvPr>
          <p:cNvSpPr txBox="1"/>
          <p:nvPr/>
        </p:nvSpPr>
        <p:spPr>
          <a:xfrm flipH="1">
            <a:off x="6381240" y="1802869"/>
            <a:ext cx="263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2</a:t>
            </a:r>
          </a:p>
        </p:txBody>
      </p:sp>
      <p:sp>
        <p:nvSpPr>
          <p:cNvPr id="33" name="Дуга 32">
            <a:extLst>
              <a:ext uri="{FF2B5EF4-FFF2-40B4-BE49-F238E27FC236}">
                <a16:creationId xmlns:a16="http://schemas.microsoft.com/office/drawing/2014/main" id="{D4E9F3EA-6048-F2AA-A406-815285E10C92}"/>
              </a:ext>
            </a:extLst>
          </p:cNvPr>
          <p:cNvSpPr/>
          <p:nvPr/>
        </p:nvSpPr>
        <p:spPr>
          <a:xfrm rot="4439853">
            <a:off x="9287817" y="3637011"/>
            <a:ext cx="1516692" cy="1611517"/>
          </a:xfrm>
          <a:prstGeom prst="arc">
            <a:avLst/>
          </a:prstGeom>
          <a:ln w="15875">
            <a:headEnd type="triangle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49255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7A549B12-95C7-2FB4-3837-E95C3FE67106}"/>
              </a:ext>
            </a:extLst>
          </p:cNvPr>
          <p:cNvGrpSpPr/>
          <p:nvPr/>
        </p:nvGrpSpPr>
        <p:grpSpPr>
          <a:xfrm>
            <a:off x="1314431" y="1802869"/>
            <a:ext cx="4018782" cy="2249582"/>
            <a:chOff x="6691077" y="1690688"/>
            <a:chExt cx="4281144" cy="2396444"/>
          </a:xfrm>
        </p:grpSpPr>
        <p:sp>
          <p:nvSpPr>
            <p:cNvPr id="5" name="Овал 4">
              <a:extLst>
                <a:ext uri="{FF2B5EF4-FFF2-40B4-BE49-F238E27FC236}">
                  <a16:creationId xmlns:a16="http://schemas.microsoft.com/office/drawing/2014/main" id="{DE3FD013-F50E-2263-F629-4F4E791848FA}"/>
                </a:ext>
              </a:extLst>
            </p:cNvPr>
            <p:cNvSpPr/>
            <p:nvPr/>
          </p:nvSpPr>
          <p:spPr>
            <a:xfrm>
              <a:off x="8313525" y="1690688"/>
              <a:ext cx="1136710" cy="1136710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[5;10]</a:t>
              </a:r>
            </a:p>
            <a:p>
              <a:pPr algn="ctr"/>
              <a:r>
                <a:rPr lang="en-US" sz="1200" dirty="0"/>
                <a:t>Max = 1</a:t>
              </a:r>
              <a:r>
                <a:rPr lang="ru-RU" sz="1200" dirty="0"/>
                <a:t>7</a:t>
              </a:r>
            </a:p>
          </p:txBody>
        </p:sp>
        <p:sp>
          <p:nvSpPr>
            <p:cNvPr id="6" name="Овал 5">
              <a:extLst>
                <a:ext uri="{FF2B5EF4-FFF2-40B4-BE49-F238E27FC236}">
                  <a16:creationId xmlns:a16="http://schemas.microsoft.com/office/drawing/2014/main" id="{84B9926F-1B96-2529-CFD0-2E088B842729}"/>
                </a:ext>
              </a:extLst>
            </p:cNvPr>
            <p:cNvSpPr/>
            <p:nvPr/>
          </p:nvSpPr>
          <p:spPr>
            <a:xfrm>
              <a:off x="6691077" y="2950422"/>
              <a:ext cx="1136710" cy="11367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[4;12]</a:t>
              </a:r>
            </a:p>
            <a:p>
              <a:pPr algn="ctr"/>
              <a:r>
                <a:rPr lang="en-US" sz="1200" dirty="0"/>
                <a:t>Max = </a:t>
              </a:r>
              <a:r>
                <a:rPr lang="ru-RU" sz="1200" dirty="0"/>
                <a:t>12</a:t>
              </a:r>
            </a:p>
          </p:txBody>
        </p:sp>
        <p:sp>
          <p:nvSpPr>
            <p:cNvPr id="7" name="Овал 6">
              <a:extLst>
                <a:ext uri="{FF2B5EF4-FFF2-40B4-BE49-F238E27FC236}">
                  <a16:creationId xmlns:a16="http://schemas.microsoft.com/office/drawing/2014/main" id="{47DDDB4E-C9D8-0EFE-07C2-0510F0DEB516}"/>
                </a:ext>
              </a:extLst>
            </p:cNvPr>
            <p:cNvSpPr/>
            <p:nvPr/>
          </p:nvSpPr>
          <p:spPr>
            <a:xfrm>
              <a:off x="9835511" y="2942404"/>
              <a:ext cx="1136710" cy="113671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[</a:t>
              </a:r>
              <a:r>
                <a:rPr lang="ru-RU" sz="1200" dirty="0"/>
                <a:t>6</a:t>
              </a:r>
              <a:r>
                <a:rPr lang="en-US" sz="1200" dirty="0"/>
                <a:t>;1</a:t>
              </a:r>
              <a:r>
                <a:rPr lang="ru-RU" sz="1200" dirty="0"/>
                <a:t>5</a:t>
              </a:r>
              <a:r>
                <a:rPr lang="en-US" sz="1200" dirty="0"/>
                <a:t>]</a:t>
              </a:r>
            </a:p>
            <a:p>
              <a:pPr algn="ctr"/>
              <a:r>
                <a:rPr lang="en-US" sz="1200" dirty="0"/>
                <a:t>Max = 1</a:t>
              </a:r>
              <a:r>
                <a:rPr lang="ru-RU" sz="1200" dirty="0"/>
                <a:t>5</a:t>
              </a:r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8" name="Рукописный ввод 7">
                  <a:extLst>
                    <a:ext uri="{FF2B5EF4-FFF2-40B4-BE49-F238E27FC236}">
                      <a16:creationId xmlns:a16="http://schemas.microsoft.com/office/drawing/2014/main" id="{95E8EF1D-9A12-BA34-4297-F790CF5E31B2}"/>
                    </a:ext>
                  </a:extLst>
                </p14:cNvPr>
                <p14:cNvContentPartPr/>
                <p14:nvPr/>
              </p14:nvContentPartPr>
              <p14:xfrm>
                <a:off x="9450235" y="2588822"/>
                <a:ext cx="385276" cy="385276"/>
              </p14:xfrm>
            </p:contentPart>
          </mc:Choice>
          <mc:Fallback xmlns="">
            <p:pic>
              <p:nvPicPr>
                <p:cNvPr id="8" name="Рукописный ввод 7">
                  <a:extLst>
                    <a:ext uri="{FF2B5EF4-FFF2-40B4-BE49-F238E27FC236}">
                      <a16:creationId xmlns:a16="http://schemas.microsoft.com/office/drawing/2014/main" id="{95E8EF1D-9A12-BA34-4297-F790CF5E31B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440641" y="2579228"/>
                  <a:ext cx="404079" cy="40407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9" name="Рукописный ввод 8">
                  <a:extLst>
                    <a:ext uri="{FF2B5EF4-FFF2-40B4-BE49-F238E27FC236}">
                      <a16:creationId xmlns:a16="http://schemas.microsoft.com/office/drawing/2014/main" id="{33B10EF1-246D-693A-E816-0F36DDEBC92E}"/>
                    </a:ext>
                  </a:extLst>
                </p14:cNvPr>
                <p14:cNvContentPartPr/>
                <p14:nvPr/>
              </p14:nvContentPartPr>
              <p14:xfrm>
                <a:off x="7827787" y="2629398"/>
                <a:ext cx="396000" cy="396000"/>
              </p14:xfrm>
            </p:contentPart>
          </mc:Choice>
          <mc:Fallback xmlns="">
            <p:pic>
              <p:nvPicPr>
                <p:cNvPr id="9" name="Рукописный ввод 8">
                  <a:extLst>
                    <a:ext uri="{FF2B5EF4-FFF2-40B4-BE49-F238E27FC236}">
                      <a16:creationId xmlns:a16="http://schemas.microsoft.com/office/drawing/2014/main" id="{33B10EF1-246D-693A-E816-0F36DDEBC92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818203" y="2619824"/>
                  <a:ext cx="414784" cy="414766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5EE56257-8866-9CB6-2CDB-FCAAC4F0B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5473" y="-48267"/>
            <a:ext cx="10442576" cy="1325563"/>
          </a:xfrm>
        </p:spPr>
        <p:txBody>
          <a:bodyPr/>
          <a:lstStyle/>
          <a:p>
            <a:r>
              <a:rPr lang="ru-RU" dirty="0"/>
              <a:t>Удаление узла из дерево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B1CA2BD-5F3E-30DD-4BF0-00C268A5405F}"/>
              </a:ext>
            </a:extLst>
          </p:cNvPr>
          <p:cNvSpPr txBox="1"/>
          <p:nvPr/>
        </p:nvSpPr>
        <p:spPr>
          <a:xfrm flipH="1">
            <a:off x="915473" y="1802869"/>
            <a:ext cx="263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3</a:t>
            </a:r>
          </a:p>
        </p:txBody>
      </p:sp>
      <p:grpSp>
        <p:nvGrpSpPr>
          <p:cNvPr id="23" name="Группа 22">
            <a:extLst>
              <a:ext uri="{FF2B5EF4-FFF2-40B4-BE49-F238E27FC236}">
                <a16:creationId xmlns:a16="http://schemas.microsoft.com/office/drawing/2014/main" id="{24CBF044-252E-99F0-32D5-835CBD97D1BD}"/>
              </a:ext>
            </a:extLst>
          </p:cNvPr>
          <p:cNvGrpSpPr/>
          <p:nvPr/>
        </p:nvGrpSpPr>
        <p:grpSpPr>
          <a:xfrm>
            <a:off x="6780198" y="1802869"/>
            <a:ext cx="4018782" cy="2249582"/>
            <a:chOff x="6691077" y="1690688"/>
            <a:chExt cx="4281144" cy="2396444"/>
          </a:xfrm>
        </p:grpSpPr>
        <p:sp>
          <p:nvSpPr>
            <p:cNvPr id="24" name="Овал 23">
              <a:extLst>
                <a:ext uri="{FF2B5EF4-FFF2-40B4-BE49-F238E27FC236}">
                  <a16:creationId xmlns:a16="http://schemas.microsoft.com/office/drawing/2014/main" id="{93625DBD-DF46-C73A-0158-006479481C3D}"/>
                </a:ext>
              </a:extLst>
            </p:cNvPr>
            <p:cNvSpPr/>
            <p:nvPr/>
          </p:nvSpPr>
          <p:spPr>
            <a:xfrm>
              <a:off x="8313525" y="1690688"/>
              <a:ext cx="1136710" cy="1136710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[5;10]</a:t>
              </a:r>
            </a:p>
            <a:p>
              <a:pPr algn="ctr"/>
              <a:r>
                <a:rPr lang="en-US" sz="1200" dirty="0"/>
                <a:t>Max = 1</a:t>
              </a:r>
              <a:r>
                <a:rPr lang="ru-RU" sz="1200" dirty="0"/>
                <a:t>5</a:t>
              </a:r>
            </a:p>
          </p:txBody>
        </p:sp>
        <p:sp>
          <p:nvSpPr>
            <p:cNvPr id="25" name="Овал 24">
              <a:extLst>
                <a:ext uri="{FF2B5EF4-FFF2-40B4-BE49-F238E27FC236}">
                  <a16:creationId xmlns:a16="http://schemas.microsoft.com/office/drawing/2014/main" id="{4B897979-1AF5-B4BC-B3CC-A0833733D1AF}"/>
                </a:ext>
              </a:extLst>
            </p:cNvPr>
            <p:cNvSpPr/>
            <p:nvPr/>
          </p:nvSpPr>
          <p:spPr>
            <a:xfrm>
              <a:off x="6691077" y="2950422"/>
              <a:ext cx="1136710" cy="11367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[4;12]</a:t>
              </a:r>
            </a:p>
            <a:p>
              <a:pPr algn="ctr"/>
              <a:r>
                <a:rPr lang="en-US" sz="1200" dirty="0"/>
                <a:t>Max = </a:t>
              </a:r>
              <a:r>
                <a:rPr lang="ru-RU" sz="1200" dirty="0"/>
                <a:t>12</a:t>
              </a:r>
            </a:p>
          </p:txBody>
        </p:sp>
        <p:sp>
          <p:nvSpPr>
            <p:cNvPr id="26" name="Овал 25">
              <a:extLst>
                <a:ext uri="{FF2B5EF4-FFF2-40B4-BE49-F238E27FC236}">
                  <a16:creationId xmlns:a16="http://schemas.microsoft.com/office/drawing/2014/main" id="{FD3ACA05-4B19-18F7-CE1F-5B2501BB5F80}"/>
                </a:ext>
              </a:extLst>
            </p:cNvPr>
            <p:cNvSpPr/>
            <p:nvPr/>
          </p:nvSpPr>
          <p:spPr>
            <a:xfrm>
              <a:off x="9835511" y="2942404"/>
              <a:ext cx="1136710" cy="113671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[</a:t>
              </a:r>
              <a:r>
                <a:rPr lang="ru-RU" sz="1200" dirty="0"/>
                <a:t>6</a:t>
              </a:r>
              <a:r>
                <a:rPr lang="en-US" sz="1200" dirty="0"/>
                <a:t>;1</a:t>
              </a:r>
              <a:r>
                <a:rPr lang="ru-RU" sz="1200" dirty="0"/>
                <a:t>5</a:t>
              </a:r>
              <a:r>
                <a:rPr lang="en-US" sz="1200" dirty="0"/>
                <a:t>]</a:t>
              </a:r>
            </a:p>
            <a:p>
              <a:pPr algn="ctr"/>
              <a:r>
                <a:rPr lang="en-US" sz="1200" dirty="0"/>
                <a:t>Max = </a:t>
              </a:r>
              <a:r>
                <a:rPr lang="ru-RU" sz="1200" dirty="0"/>
                <a:t>15</a:t>
              </a:r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7" name="Рукописный ввод 26">
                  <a:extLst>
                    <a:ext uri="{FF2B5EF4-FFF2-40B4-BE49-F238E27FC236}">
                      <a16:creationId xmlns:a16="http://schemas.microsoft.com/office/drawing/2014/main" id="{64B5B972-57B4-8CD3-37A1-1FE348F3B5F6}"/>
                    </a:ext>
                  </a:extLst>
                </p14:cNvPr>
                <p14:cNvContentPartPr/>
                <p14:nvPr/>
              </p14:nvContentPartPr>
              <p14:xfrm>
                <a:off x="9450235" y="2588822"/>
                <a:ext cx="385276" cy="385276"/>
              </p14:xfrm>
            </p:contentPart>
          </mc:Choice>
          <mc:Fallback xmlns="">
            <p:pic>
              <p:nvPicPr>
                <p:cNvPr id="27" name="Рукописный ввод 26">
                  <a:extLst>
                    <a:ext uri="{FF2B5EF4-FFF2-40B4-BE49-F238E27FC236}">
                      <a16:creationId xmlns:a16="http://schemas.microsoft.com/office/drawing/2014/main" id="{64B5B972-57B4-8CD3-37A1-1FE348F3B5F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440641" y="2579228"/>
                  <a:ext cx="404079" cy="40407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28" name="Рукописный ввод 27">
                  <a:extLst>
                    <a:ext uri="{FF2B5EF4-FFF2-40B4-BE49-F238E27FC236}">
                      <a16:creationId xmlns:a16="http://schemas.microsoft.com/office/drawing/2014/main" id="{7F9EBDCF-E2C7-ECF8-24B8-0BA47E9A0F69}"/>
                    </a:ext>
                  </a:extLst>
                </p14:cNvPr>
                <p14:cNvContentPartPr/>
                <p14:nvPr/>
              </p14:nvContentPartPr>
              <p14:xfrm>
                <a:off x="7827787" y="2629398"/>
                <a:ext cx="396000" cy="396000"/>
              </p14:xfrm>
            </p:contentPart>
          </mc:Choice>
          <mc:Fallback xmlns="">
            <p:pic>
              <p:nvPicPr>
                <p:cNvPr id="28" name="Рукописный ввод 27">
                  <a:extLst>
                    <a:ext uri="{FF2B5EF4-FFF2-40B4-BE49-F238E27FC236}">
                      <a16:creationId xmlns:a16="http://schemas.microsoft.com/office/drawing/2014/main" id="{7F9EBDCF-E2C7-ECF8-24B8-0BA47E9A0F6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818203" y="2619824"/>
                  <a:ext cx="414784" cy="414766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3FBBE7A3-34B8-A2A7-560E-2758F09658DD}"/>
              </a:ext>
            </a:extLst>
          </p:cNvPr>
          <p:cNvSpPr txBox="1"/>
          <p:nvPr/>
        </p:nvSpPr>
        <p:spPr>
          <a:xfrm flipH="1">
            <a:off x="6381240" y="1802869"/>
            <a:ext cx="263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7385221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5601AE-249F-225D-22AA-25A83E365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224" y="365125"/>
            <a:ext cx="10442576" cy="1325563"/>
          </a:xfrm>
        </p:spPr>
        <p:txBody>
          <a:bodyPr/>
          <a:lstStyle/>
          <a:p>
            <a:r>
              <a:rPr lang="ru-RU" dirty="0"/>
              <a:t>Проверка на перекрытие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4FAD05F-06E9-F1C5-6DBB-FFDBCE3429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1225" y="1825625"/>
            <a:ext cx="1044257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effectLst/>
                <a:ea typeface="Calibri" panose="020F0502020204030204" pitchFamily="34" charset="0"/>
              </a:rPr>
              <a:t>Для проверки на перекрытие дерево должно иметь хотя бы один узел. Проверка делается через сравнение границ интервала у узла в дереве и границ заданного интервала, который проверяется на то, какие интервалы он перекрывает. 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617005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38BAA6-17F8-C0E7-C211-EC86BC552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ffectLst/>
                <a:ea typeface="Calibri" panose="020F0502020204030204" pitchFamily="34" charset="0"/>
              </a:rPr>
              <a:t>Случаи, которые входят в проверку </a:t>
            </a:r>
            <a:br>
              <a:rPr lang="ru-RU" dirty="0">
                <a:effectLst/>
                <a:ea typeface="Calibri" panose="020F0502020204030204" pitchFamily="34" charset="0"/>
              </a:rPr>
            </a:b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7D00B7-D970-2716-436D-CCB2535F1405}"/>
              </a:ext>
            </a:extLst>
          </p:cNvPr>
          <p:cNvSpPr txBox="1"/>
          <p:nvPr/>
        </p:nvSpPr>
        <p:spPr>
          <a:xfrm>
            <a:off x="838200" y="1690688"/>
            <a:ext cx="377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1)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0C2B224-E276-060D-2851-A0C3A02B6B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123" y="3891250"/>
            <a:ext cx="4620939" cy="228446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5733CA4-1E64-2A3B-1B05-4C36F3EA8980}"/>
              </a:ext>
            </a:extLst>
          </p:cNvPr>
          <p:cNvSpPr txBox="1"/>
          <p:nvPr/>
        </p:nvSpPr>
        <p:spPr>
          <a:xfrm>
            <a:off x="1323142" y="1690688"/>
            <a:ext cx="4406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Интервал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x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частично перекрывает интервал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root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при этом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x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не выходит за границы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root 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CF1412-21C7-D449-9ED6-D82B42BBFB70}"/>
              </a:ext>
            </a:extLst>
          </p:cNvPr>
          <p:cNvSpPr txBox="1"/>
          <p:nvPr/>
        </p:nvSpPr>
        <p:spPr>
          <a:xfrm>
            <a:off x="6096000" y="1690688"/>
            <a:ext cx="377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2)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5439FC-56FC-0365-C719-FF7FEC82463B}"/>
              </a:ext>
            </a:extLst>
          </p:cNvPr>
          <p:cNvSpPr txBox="1"/>
          <p:nvPr/>
        </p:nvSpPr>
        <p:spPr>
          <a:xfrm>
            <a:off x="6580942" y="1690688"/>
            <a:ext cx="4406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Интервал x частично перекрывает интервал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root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при этом x выходит за правую границы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root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endParaRPr lang="ru-RU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F0EB0EC-B504-DB80-DB99-EC2B2BBE67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8438" y="3981909"/>
            <a:ext cx="4620939" cy="2193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9410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38BAA6-17F8-C0E7-C211-EC86BC552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ffectLst/>
                <a:ea typeface="Calibri" panose="020F0502020204030204" pitchFamily="34" charset="0"/>
              </a:rPr>
              <a:t>Случаи, которые входят в проверку </a:t>
            </a:r>
            <a:br>
              <a:rPr lang="ru-RU" dirty="0">
                <a:effectLst/>
                <a:ea typeface="Calibri" panose="020F0502020204030204" pitchFamily="34" charset="0"/>
              </a:rPr>
            </a:b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7D00B7-D970-2716-436D-CCB2535F1405}"/>
              </a:ext>
            </a:extLst>
          </p:cNvPr>
          <p:cNvSpPr txBox="1"/>
          <p:nvPr/>
        </p:nvSpPr>
        <p:spPr>
          <a:xfrm>
            <a:off x="838200" y="1690688"/>
            <a:ext cx="377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3)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733CA4-1E64-2A3B-1B05-4C36F3EA8980}"/>
              </a:ext>
            </a:extLst>
          </p:cNvPr>
          <p:cNvSpPr txBox="1"/>
          <p:nvPr/>
        </p:nvSpPr>
        <p:spPr>
          <a:xfrm>
            <a:off x="1323142" y="1690688"/>
            <a:ext cx="4406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Интервал x полностью перекрывает интервал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root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при этом x выходит за правую границы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root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CF1412-21C7-D449-9ED6-D82B42BBFB70}"/>
              </a:ext>
            </a:extLst>
          </p:cNvPr>
          <p:cNvSpPr txBox="1"/>
          <p:nvPr/>
        </p:nvSpPr>
        <p:spPr>
          <a:xfrm>
            <a:off x="6096000" y="1690688"/>
            <a:ext cx="377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4)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5439FC-56FC-0365-C719-FF7FEC82463B}"/>
              </a:ext>
            </a:extLst>
          </p:cNvPr>
          <p:cNvSpPr txBox="1"/>
          <p:nvPr/>
        </p:nvSpPr>
        <p:spPr>
          <a:xfrm>
            <a:off x="6580942" y="1690688"/>
            <a:ext cx="4406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Интервал x не перекрывает интервал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root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при этом x лежит правее интервала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root</a:t>
            </a:r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F20BD56-D4DD-A2F1-D024-353C288FDF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624" y="3981909"/>
            <a:ext cx="4620939" cy="2193806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1DFEC1F7-8B04-1F88-FEB6-5D70E60ABE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8439" y="3981909"/>
            <a:ext cx="4569403" cy="2193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9746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38BAA6-17F8-C0E7-C211-EC86BC552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ffectLst/>
                <a:ea typeface="Calibri" panose="020F0502020204030204" pitchFamily="34" charset="0"/>
              </a:rPr>
              <a:t>Случаи, которые входят в проверку </a:t>
            </a:r>
            <a:br>
              <a:rPr lang="ru-RU" dirty="0">
                <a:effectLst/>
                <a:ea typeface="Calibri" panose="020F0502020204030204" pitchFamily="34" charset="0"/>
              </a:rPr>
            </a:b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7D00B7-D970-2716-436D-CCB2535F1405}"/>
              </a:ext>
            </a:extLst>
          </p:cNvPr>
          <p:cNvSpPr txBox="1"/>
          <p:nvPr/>
        </p:nvSpPr>
        <p:spPr>
          <a:xfrm>
            <a:off x="838200" y="1690688"/>
            <a:ext cx="377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5)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733CA4-1E64-2A3B-1B05-4C36F3EA8980}"/>
              </a:ext>
            </a:extLst>
          </p:cNvPr>
          <p:cNvSpPr txBox="1"/>
          <p:nvPr/>
        </p:nvSpPr>
        <p:spPr>
          <a:xfrm>
            <a:off x="1323142" y="1690688"/>
            <a:ext cx="4406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Интервал x не перекрывает интервал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root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при этом x лежит левее интервала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root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CF1412-21C7-D449-9ED6-D82B42BBFB70}"/>
              </a:ext>
            </a:extLst>
          </p:cNvPr>
          <p:cNvSpPr txBox="1"/>
          <p:nvPr/>
        </p:nvSpPr>
        <p:spPr>
          <a:xfrm>
            <a:off x="6096000" y="1690688"/>
            <a:ext cx="377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6)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5439FC-56FC-0365-C719-FF7FEC82463B}"/>
              </a:ext>
            </a:extLst>
          </p:cNvPr>
          <p:cNvSpPr txBox="1"/>
          <p:nvPr/>
        </p:nvSpPr>
        <p:spPr>
          <a:xfrm>
            <a:off x="6580942" y="1690688"/>
            <a:ext cx="4406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Интервал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x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частично перекрывает интервал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root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при этом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x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выходит за левую границы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root</a:t>
            </a:r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0E7B892-2EC2-C103-16DE-97B1800000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0943" y="3891250"/>
            <a:ext cx="4406900" cy="2284465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E72BF691-56DD-F2F0-8289-2608E9AAB2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142" y="3939581"/>
            <a:ext cx="4406900" cy="2236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3381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69D268-D5DA-113C-E660-4273CF2BF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0E4F3FA-0A3A-8B4D-6812-4685D0ADA0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/>
                <a:ea typeface="Calibri" panose="020F0502020204030204" pitchFamily="34" charset="0"/>
              </a:rPr>
              <a:t>Insert </a:t>
            </a:r>
            <a:r>
              <a:rPr lang="ru-RU" dirty="0">
                <a:effectLst/>
                <a:ea typeface="Calibri" panose="020F0502020204030204" pitchFamily="34" charset="0"/>
              </a:rPr>
              <a:t>(</a:t>
            </a:r>
            <a:r>
              <a:rPr lang="en-US" i="1" dirty="0">
                <a:effectLst/>
                <a:ea typeface="Calibri" panose="020F0502020204030204" pitchFamily="34" charset="0"/>
              </a:rPr>
              <a:t>root</a:t>
            </a:r>
            <a:r>
              <a:rPr lang="ru-RU" dirty="0">
                <a:effectLst/>
                <a:ea typeface="Calibri" panose="020F0502020204030204" pitchFamily="34" charset="0"/>
              </a:rPr>
              <a:t>, [</a:t>
            </a:r>
            <a:r>
              <a:rPr lang="en-US" i="1" dirty="0">
                <a:effectLst/>
                <a:ea typeface="Calibri" panose="020F0502020204030204" pitchFamily="34" charset="0"/>
              </a:rPr>
              <a:t>x</a:t>
            </a:r>
            <a:r>
              <a:rPr lang="ru-RU" i="1" dirty="0">
                <a:effectLst/>
                <a:ea typeface="Calibri" panose="020F0502020204030204" pitchFamily="34" charset="0"/>
              </a:rPr>
              <a:t>.</a:t>
            </a:r>
            <a:r>
              <a:rPr lang="en-US" i="1" dirty="0">
                <a:effectLst/>
                <a:ea typeface="Calibri" panose="020F0502020204030204" pitchFamily="34" charset="0"/>
              </a:rPr>
              <a:t>low</a:t>
            </a:r>
            <a:r>
              <a:rPr lang="ru-RU" dirty="0">
                <a:effectLst/>
                <a:ea typeface="Calibri" panose="020F0502020204030204" pitchFamily="34" charset="0"/>
              </a:rPr>
              <a:t>, </a:t>
            </a:r>
            <a:r>
              <a:rPr lang="en-US" i="1" dirty="0">
                <a:effectLst/>
                <a:ea typeface="Calibri" panose="020F0502020204030204" pitchFamily="34" charset="0"/>
              </a:rPr>
              <a:t>x</a:t>
            </a:r>
            <a:r>
              <a:rPr lang="ru-RU" i="1" dirty="0">
                <a:effectLst/>
                <a:ea typeface="Calibri" panose="020F0502020204030204" pitchFamily="34" charset="0"/>
              </a:rPr>
              <a:t>.</a:t>
            </a:r>
            <a:r>
              <a:rPr lang="en-US" i="1" dirty="0">
                <a:effectLst/>
                <a:ea typeface="Calibri" panose="020F0502020204030204" pitchFamily="34" charset="0"/>
              </a:rPr>
              <a:t>high</a:t>
            </a:r>
            <a:r>
              <a:rPr lang="ru-RU" dirty="0">
                <a:effectLst/>
                <a:ea typeface="Calibri" panose="020F0502020204030204" pitchFamily="34" charset="0"/>
              </a:rPr>
              <a:t>])</a:t>
            </a:r>
            <a:endParaRPr lang="en-US" dirty="0">
              <a:effectLst/>
              <a:ea typeface="Calibri" panose="020F0502020204030204" pitchFamily="34" charset="0"/>
            </a:endParaRPr>
          </a:p>
          <a:p>
            <a:endParaRPr lang="en-US" dirty="0"/>
          </a:p>
          <a:p>
            <a:r>
              <a:rPr lang="en-US" dirty="0" err="1">
                <a:effectLst/>
                <a:ea typeface="Calibri" panose="020F0502020204030204" pitchFamily="34" charset="0"/>
              </a:rPr>
              <a:t>isOverlapping</a:t>
            </a:r>
            <a:r>
              <a:rPr lang="ru-RU" dirty="0">
                <a:effectLst/>
                <a:ea typeface="Calibri" panose="020F0502020204030204" pitchFamily="34" charset="0"/>
              </a:rPr>
              <a:t>(</a:t>
            </a:r>
            <a:r>
              <a:rPr lang="en-US" i="1" dirty="0">
                <a:effectLst/>
                <a:ea typeface="Calibri" panose="020F0502020204030204" pitchFamily="34" charset="0"/>
              </a:rPr>
              <a:t>root</a:t>
            </a:r>
            <a:r>
              <a:rPr lang="ru-RU" dirty="0">
                <a:effectLst/>
                <a:ea typeface="Calibri" panose="020F0502020204030204" pitchFamily="34" charset="0"/>
              </a:rPr>
              <a:t>, [</a:t>
            </a:r>
            <a:r>
              <a:rPr lang="en-US" i="1" dirty="0">
                <a:effectLst/>
                <a:ea typeface="Calibri" panose="020F0502020204030204" pitchFamily="34" charset="0"/>
              </a:rPr>
              <a:t>x</a:t>
            </a:r>
            <a:r>
              <a:rPr lang="ru-RU" i="1" dirty="0">
                <a:effectLst/>
                <a:ea typeface="Calibri" panose="020F0502020204030204" pitchFamily="34" charset="0"/>
              </a:rPr>
              <a:t>.</a:t>
            </a:r>
            <a:r>
              <a:rPr lang="en-US" i="1" dirty="0">
                <a:effectLst/>
                <a:ea typeface="Calibri" panose="020F0502020204030204" pitchFamily="34" charset="0"/>
              </a:rPr>
              <a:t>low</a:t>
            </a:r>
            <a:r>
              <a:rPr lang="ru-RU" dirty="0">
                <a:effectLst/>
                <a:ea typeface="Calibri" panose="020F0502020204030204" pitchFamily="34" charset="0"/>
              </a:rPr>
              <a:t>, </a:t>
            </a:r>
            <a:r>
              <a:rPr lang="en-US" i="1" dirty="0">
                <a:effectLst/>
                <a:ea typeface="Calibri" panose="020F0502020204030204" pitchFamily="34" charset="0"/>
              </a:rPr>
              <a:t>x</a:t>
            </a:r>
            <a:r>
              <a:rPr lang="ru-RU" i="1" dirty="0">
                <a:effectLst/>
                <a:ea typeface="Calibri" panose="020F0502020204030204" pitchFamily="34" charset="0"/>
              </a:rPr>
              <a:t>.</a:t>
            </a:r>
            <a:r>
              <a:rPr lang="en-US" i="1" dirty="0">
                <a:effectLst/>
                <a:ea typeface="Calibri" panose="020F0502020204030204" pitchFamily="34" charset="0"/>
              </a:rPr>
              <a:t>high</a:t>
            </a:r>
            <a:r>
              <a:rPr lang="ru-RU" dirty="0">
                <a:effectLst/>
                <a:ea typeface="Calibri" panose="020F0502020204030204" pitchFamily="34" charset="0"/>
              </a:rPr>
              <a:t>])</a:t>
            </a:r>
            <a:endParaRPr lang="en-US" dirty="0">
              <a:effectLst/>
              <a:ea typeface="Calibri" panose="020F0502020204030204" pitchFamily="34" charset="0"/>
            </a:endParaRPr>
          </a:p>
          <a:p>
            <a:endParaRPr lang="en-US" dirty="0"/>
          </a:p>
          <a:p>
            <a:r>
              <a:rPr lang="en-US" dirty="0">
                <a:effectLst/>
                <a:ea typeface="Calibri" panose="020F0502020204030204" pitchFamily="34" charset="0"/>
              </a:rPr>
              <a:t>Remove</a:t>
            </a:r>
            <a:r>
              <a:rPr lang="ru-RU" dirty="0">
                <a:effectLst/>
                <a:ea typeface="Calibri" panose="020F0502020204030204" pitchFamily="34" charset="0"/>
              </a:rPr>
              <a:t> (</a:t>
            </a:r>
            <a:r>
              <a:rPr lang="en-US" dirty="0">
                <a:effectLst/>
                <a:ea typeface="Calibri" panose="020F0502020204030204" pitchFamily="34" charset="0"/>
              </a:rPr>
              <a:t>root</a:t>
            </a:r>
            <a:r>
              <a:rPr lang="ru-RU" dirty="0">
                <a:effectLst/>
                <a:ea typeface="Calibri" panose="020F0502020204030204" pitchFamily="34" charset="0"/>
              </a:rPr>
              <a:t>, [</a:t>
            </a:r>
            <a:r>
              <a:rPr lang="en-US" i="1" dirty="0">
                <a:effectLst/>
                <a:ea typeface="Calibri" panose="020F0502020204030204" pitchFamily="34" charset="0"/>
              </a:rPr>
              <a:t>x</a:t>
            </a:r>
            <a:r>
              <a:rPr lang="ru-RU" i="1" dirty="0">
                <a:effectLst/>
                <a:ea typeface="Calibri" panose="020F0502020204030204" pitchFamily="34" charset="0"/>
              </a:rPr>
              <a:t>.</a:t>
            </a:r>
            <a:r>
              <a:rPr lang="en-US" i="1" dirty="0">
                <a:effectLst/>
                <a:ea typeface="Calibri" panose="020F0502020204030204" pitchFamily="34" charset="0"/>
              </a:rPr>
              <a:t>low</a:t>
            </a:r>
            <a:r>
              <a:rPr lang="ru-RU" dirty="0">
                <a:effectLst/>
                <a:ea typeface="Calibri" panose="020F0502020204030204" pitchFamily="34" charset="0"/>
              </a:rPr>
              <a:t>, </a:t>
            </a:r>
            <a:r>
              <a:rPr lang="en-US" i="1" dirty="0">
                <a:effectLst/>
                <a:ea typeface="Calibri" panose="020F0502020204030204" pitchFamily="34" charset="0"/>
              </a:rPr>
              <a:t>x</a:t>
            </a:r>
            <a:r>
              <a:rPr lang="ru-RU" i="1" dirty="0">
                <a:effectLst/>
                <a:ea typeface="Calibri" panose="020F0502020204030204" pitchFamily="34" charset="0"/>
              </a:rPr>
              <a:t>.</a:t>
            </a:r>
            <a:r>
              <a:rPr lang="en-US" i="1" dirty="0">
                <a:effectLst/>
                <a:ea typeface="Calibri" panose="020F0502020204030204" pitchFamily="34" charset="0"/>
              </a:rPr>
              <a:t>high</a:t>
            </a:r>
            <a:r>
              <a:rPr lang="ru-RU" dirty="0">
                <a:effectLst/>
                <a:ea typeface="Calibri" panose="020F0502020204030204" pitchFamily="34" charset="0"/>
              </a:rPr>
              <a:t>])</a:t>
            </a:r>
            <a:endParaRPr lang="en-US" dirty="0">
              <a:effectLst/>
              <a:ea typeface="Calibri" panose="020F0502020204030204" pitchFamily="34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665868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B713AE-5C95-8C0C-5CC0-9511AF5E1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Назначение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BA388E4-B3CB-1F62-F131-94AB28A2E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effectLst/>
                <a:ea typeface="Calibri" panose="020F0502020204030204" pitchFamily="34" charset="0"/>
              </a:rPr>
              <a:t>Находить все интервалы, которые перекрываются с любым заданным интервалом или точкой. </a:t>
            </a:r>
            <a:endParaRPr lang="en-US" dirty="0">
              <a:effectLst/>
              <a:ea typeface="Calibri" panose="020F0502020204030204" pitchFamily="34" charset="0"/>
            </a:endParaRP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>
                <a:effectLst/>
                <a:ea typeface="Calibri" panose="020F0502020204030204" pitchFamily="34" charset="0"/>
              </a:rPr>
              <a:t>Дерево интервалов используется для поиска видимых элементов внутри трехмерной сцены.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281714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636017-BED1-67F3-EF74-CC00FA46D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Характеристики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CECA1F6-DA43-EC5C-D8A4-6330ABEB88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Время работы – </a:t>
            </a:r>
            <a:r>
              <a:rPr lang="en-US" dirty="0"/>
              <a:t>O</a:t>
            </a:r>
            <a:r>
              <a:rPr lang="ru-RU" dirty="0"/>
              <a:t>(</a:t>
            </a:r>
            <a:r>
              <a:rPr lang="en-US" dirty="0"/>
              <a:t>n</a:t>
            </a:r>
            <a:r>
              <a:rPr lang="ru-RU" dirty="0"/>
              <a:t>)</a:t>
            </a:r>
          </a:p>
          <a:p>
            <a:r>
              <a:rPr lang="ru-RU" dirty="0"/>
              <a:t>Начальное время создания – </a:t>
            </a:r>
            <a:r>
              <a:rPr lang="en-US" dirty="0"/>
              <a:t>O(n log n)</a:t>
            </a:r>
          </a:p>
          <a:p>
            <a:r>
              <a:rPr lang="ru-RU" dirty="0"/>
              <a:t>Ограничение памяти</a:t>
            </a:r>
            <a:r>
              <a:rPr lang="en-US" dirty="0"/>
              <a:t> – O(n)</a:t>
            </a:r>
          </a:p>
          <a:p>
            <a:r>
              <a:rPr lang="ru-RU" dirty="0"/>
              <a:t>Время вставки – </a:t>
            </a:r>
            <a:r>
              <a:rPr lang="en-US" dirty="0"/>
              <a:t>O(log n)</a:t>
            </a:r>
            <a:endParaRPr lang="ru-RU" dirty="0"/>
          </a:p>
          <a:p>
            <a:r>
              <a:rPr lang="ru-RU" dirty="0"/>
              <a:t>Время удаления –</a:t>
            </a:r>
            <a:r>
              <a:rPr lang="en-US" dirty="0"/>
              <a:t> O(log n)</a:t>
            </a:r>
          </a:p>
          <a:p>
            <a:r>
              <a:rPr lang="ru-RU" dirty="0"/>
              <a:t>Количество строк в коде – 1007</a:t>
            </a:r>
          </a:p>
          <a:p>
            <a:r>
              <a:rPr lang="ru-RU" dirty="0"/>
              <a:t>Количество классов – 2</a:t>
            </a:r>
          </a:p>
          <a:p>
            <a:r>
              <a:rPr lang="ru-RU" dirty="0"/>
              <a:t>Количество методов – 9</a:t>
            </a:r>
          </a:p>
          <a:p>
            <a:r>
              <a:rPr lang="ru-RU" dirty="0"/>
              <a:t>Количество тестов – 37</a:t>
            </a:r>
          </a:p>
          <a:p>
            <a:pPr marL="0" indent="0">
              <a:buNone/>
            </a:pP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770994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E64ABF-CE26-4758-0754-2F251B19C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Формальная постановка задачи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7CA1FFD-4B6B-3AFE-A998-63722B306D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indent="0" algn="just">
              <a:lnSpc>
                <a:spcPct val="150000"/>
              </a:lnSpc>
              <a:buNone/>
            </a:pPr>
            <a:r>
              <a:rPr lang="ru-RU" sz="1900" dirty="0">
                <a:effectLst/>
                <a:ea typeface="Calibri" panose="020F0502020204030204" pitchFamily="34" charset="0"/>
              </a:rPr>
              <a:t>1) Изучить структуру данных, дерево интервалов;</a:t>
            </a:r>
          </a:p>
          <a:p>
            <a:pPr indent="0" algn="just">
              <a:lnSpc>
                <a:spcPct val="150000"/>
              </a:lnSpc>
              <a:buNone/>
            </a:pPr>
            <a:r>
              <a:rPr lang="ru-RU" sz="1900" dirty="0">
                <a:effectLst/>
                <a:ea typeface="Calibri" panose="020F0502020204030204" pitchFamily="34" charset="0"/>
              </a:rPr>
              <a:t>2) Реализовать для структуры данных следующие операции:</a:t>
            </a:r>
          </a:p>
          <a:p>
            <a:pPr indent="0" algn="just">
              <a:lnSpc>
                <a:spcPct val="150000"/>
              </a:lnSpc>
              <a:buNone/>
            </a:pPr>
            <a:r>
              <a:rPr lang="ru-RU" sz="1900" dirty="0">
                <a:effectLst/>
                <a:ea typeface="Calibri" panose="020F0502020204030204" pitchFamily="34" charset="0"/>
              </a:rPr>
              <a:t>	1. Добавление</a:t>
            </a:r>
          </a:p>
          <a:p>
            <a:pPr indent="0" algn="just">
              <a:lnSpc>
                <a:spcPct val="150000"/>
              </a:lnSpc>
              <a:buNone/>
            </a:pPr>
            <a:r>
              <a:rPr lang="ru-RU" sz="1900" dirty="0">
                <a:effectLst/>
                <a:ea typeface="Calibri" panose="020F0502020204030204" pitchFamily="34" charset="0"/>
              </a:rPr>
              <a:t>	2. Удаление</a:t>
            </a:r>
          </a:p>
          <a:p>
            <a:pPr indent="0" algn="just">
              <a:lnSpc>
                <a:spcPct val="150000"/>
              </a:lnSpc>
              <a:buNone/>
            </a:pPr>
            <a:r>
              <a:rPr lang="ru-RU" sz="1900" dirty="0">
                <a:effectLst/>
                <a:ea typeface="Calibri" panose="020F0502020204030204" pitchFamily="34" charset="0"/>
              </a:rPr>
              <a:t>	3. Проверка на перекрытие</a:t>
            </a:r>
          </a:p>
          <a:p>
            <a:pPr indent="0" algn="just">
              <a:lnSpc>
                <a:spcPct val="150000"/>
              </a:lnSpc>
              <a:buNone/>
            </a:pPr>
            <a:r>
              <a:rPr lang="ru-RU" sz="1900" dirty="0">
                <a:effectLst/>
                <a:ea typeface="Calibri" panose="020F0502020204030204" pitchFamily="34" charset="0"/>
              </a:rPr>
              <a:t>Ограничения:</a:t>
            </a:r>
          </a:p>
          <a:p>
            <a:pPr indent="0" algn="just">
              <a:lnSpc>
                <a:spcPct val="150000"/>
              </a:lnSpc>
              <a:buNone/>
            </a:pPr>
            <a:r>
              <a:rPr lang="ru-RU" sz="1900" dirty="0">
                <a:effectLst/>
                <a:ea typeface="Calibri" panose="020F0502020204030204" pitchFamily="34" charset="0"/>
              </a:rPr>
              <a:t>На вход принимаются значения типа </a:t>
            </a:r>
            <a:r>
              <a:rPr lang="ru-RU" sz="1900" dirty="0" err="1">
                <a:effectLst/>
                <a:ea typeface="Calibri" panose="020F0502020204030204" pitchFamily="34" charset="0"/>
              </a:rPr>
              <a:t>double.ы</a:t>
            </a:r>
            <a:endParaRPr lang="ru-RU" sz="1900" dirty="0">
              <a:effectLst/>
              <a:ea typeface="Calibri" panose="020F0502020204030204" pitchFamily="34" charset="0"/>
            </a:endParaRPr>
          </a:p>
          <a:p>
            <a:pPr indent="0" algn="just">
              <a:lnSpc>
                <a:spcPct val="150000"/>
              </a:lnSpc>
              <a:buNone/>
            </a:pPr>
            <a:r>
              <a:rPr lang="ru-RU" sz="1900" dirty="0">
                <a:effectLst/>
                <a:ea typeface="Calibri" panose="020F0502020204030204" pitchFamily="34" charset="0"/>
              </a:rPr>
              <a:t>3) Выполнить исследование на производительность;</a:t>
            </a:r>
          </a:p>
          <a:p>
            <a:pPr indent="0" algn="just">
              <a:lnSpc>
                <a:spcPct val="150000"/>
              </a:lnSpc>
              <a:buNone/>
            </a:pPr>
            <a:r>
              <a:rPr lang="ru-RU" sz="1900" dirty="0">
                <a:effectLst/>
                <a:ea typeface="Calibri" panose="020F0502020204030204" pitchFamily="34" charset="0"/>
              </a:rPr>
              <a:t>4) Результаты выложить </a:t>
            </a:r>
            <a:r>
              <a:rPr lang="ru-RU" sz="1900" dirty="0" err="1">
                <a:effectLst/>
                <a:ea typeface="Calibri" panose="020F0502020204030204" pitchFamily="34" charset="0"/>
              </a:rPr>
              <a:t>GitHub</a:t>
            </a:r>
            <a:r>
              <a:rPr lang="ru-RU" sz="1900" dirty="0">
                <a:effectLst/>
                <a:ea typeface="Calibri" panose="020F0502020204030204" pitchFamily="34" charset="0"/>
              </a:rPr>
              <a:t>;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58234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09A030-A95D-6E02-68AB-1A6F7EDA1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825" y="-91765"/>
            <a:ext cx="10515600" cy="1325563"/>
          </a:xfrm>
        </p:spPr>
        <p:txBody>
          <a:bodyPr/>
          <a:lstStyle/>
          <a:p>
            <a:r>
              <a:rPr lang="ru-RU" dirty="0"/>
              <a:t>Пример дерева интервалов</a:t>
            </a:r>
          </a:p>
        </p:txBody>
      </p:sp>
      <p:grpSp>
        <p:nvGrpSpPr>
          <p:cNvPr id="40" name="Группа 39">
            <a:extLst>
              <a:ext uri="{FF2B5EF4-FFF2-40B4-BE49-F238E27FC236}">
                <a16:creationId xmlns:a16="http://schemas.microsoft.com/office/drawing/2014/main" id="{70179800-1D78-91E7-DE0F-5514ABEB2D67}"/>
              </a:ext>
            </a:extLst>
          </p:cNvPr>
          <p:cNvGrpSpPr/>
          <p:nvPr/>
        </p:nvGrpSpPr>
        <p:grpSpPr>
          <a:xfrm>
            <a:off x="911225" y="2543147"/>
            <a:ext cx="7010895" cy="3946553"/>
            <a:chOff x="2426106" y="1855103"/>
            <a:chExt cx="7010895" cy="3946553"/>
          </a:xfrm>
        </p:grpSpPr>
        <p:sp>
          <p:nvSpPr>
            <p:cNvPr id="4" name="Овал 3">
              <a:extLst>
                <a:ext uri="{FF2B5EF4-FFF2-40B4-BE49-F238E27FC236}">
                  <a16:creationId xmlns:a16="http://schemas.microsoft.com/office/drawing/2014/main" id="{CF222583-A753-3F73-D06F-2EF5114415F8}"/>
                </a:ext>
              </a:extLst>
            </p:cNvPr>
            <p:cNvSpPr/>
            <p:nvPr/>
          </p:nvSpPr>
          <p:spPr>
            <a:xfrm>
              <a:off x="5371051" y="1855103"/>
              <a:ext cx="1136710" cy="11367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[5;10]</a:t>
              </a:r>
            </a:p>
            <a:p>
              <a:pPr algn="ctr"/>
              <a:r>
                <a:rPr lang="en-US" sz="1200" dirty="0"/>
                <a:t>Max = 24</a:t>
              </a:r>
              <a:endParaRPr lang="ru-RU" sz="1200" dirty="0"/>
            </a:p>
          </p:txBody>
        </p:sp>
        <p:sp>
          <p:nvSpPr>
            <p:cNvPr id="27" name="Овал 26">
              <a:extLst>
                <a:ext uri="{FF2B5EF4-FFF2-40B4-BE49-F238E27FC236}">
                  <a16:creationId xmlns:a16="http://schemas.microsoft.com/office/drawing/2014/main" id="{47BDB8AE-8240-FBC3-9CDB-9A29545D0B3B}"/>
                </a:ext>
              </a:extLst>
            </p:cNvPr>
            <p:cNvSpPr/>
            <p:nvPr/>
          </p:nvSpPr>
          <p:spPr>
            <a:xfrm>
              <a:off x="3748603" y="3114837"/>
              <a:ext cx="1136710" cy="11367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[4;12]</a:t>
              </a:r>
            </a:p>
            <a:p>
              <a:pPr algn="ctr"/>
              <a:r>
                <a:rPr lang="en-US" sz="1200" dirty="0"/>
                <a:t>Max = 20</a:t>
              </a:r>
              <a:endParaRPr lang="ru-RU" sz="1200" dirty="0"/>
            </a:p>
          </p:txBody>
        </p:sp>
        <p:sp>
          <p:nvSpPr>
            <p:cNvPr id="28" name="Овал 27">
              <a:extLst>
                <a:ext uri="{FF2B5EF4-FFF2-40B4-BE49-F238E27FC236}">
                  <a16:creationId xmlns:a16="http://schemas.microsoft.com/office/drawing/2014/main" id="{3D1586BB-2D0A-0AFC-0F85-46F63BF38406}"/>
                </a:ext>
              </a:extLst>
            </p:cNvPr>
            <p:cNvSpPr/>
            <p:nvPr/>
          </p:nvSpPr>
          <p:spPr>
            <a:xfrm>
              <a:off x="2426106" y="4664946"/>
              <a:ext cx="1136710" cy="11367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[-4;5]</a:t>
              </a:r>
            </a:p>
            <a:p>
              <a:pPr algn="ctr"/>
              <a:r>
                <a:rPr lang="en-US" sz="1200" dirty="0"/>
                <a:t>Max = 5</a:t>
              </a:r>
              <a:endParaRPr lang="ru-RU" sz="1200" dirty="0"/>
            </a:p>
          </p:txBody>
        </p:sp>
        <p:sp>
          <p:nvSpPr>
            <p:cNvPr id="29" name="Овал 28">
              <a:extLst>
                <a:ext uri="{FF2B5EF4-FFF2-40B4-BE49-F238E27FC236}">
                  <a16:creationId xmlns:a16="http://schemas.microsoft.com/office/drawing/2014/main" id="{A85716FA-B88A-30DC-8D78-D370868E564B}"/>
                </a:ext>
              </a:extLst>
            </p:cNvPr>
            <p:cNvSpPr/>
            <p:nvPr/>
          </p:nvSpPr>
          <p:spPr>
            <a:xfrm>
              <a:off x="6893037" y="3106819"/>
              <a:ext cx="1136710" cy="11367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[7;12]</a:t>
              </a:r>
            </a:p>
            <a:p>
              <a:pPr algn="ctr"/>
              <a:r>
                <a:rPr lang="en-US" sz="1200" dirty="0"/>
                <a:t>Max = 24</a:t>
              </a:r>
              <a:endParaRPr lang="ru-RU" sz="1200" dirty="0"/>
            </a:p>
          </p:txBody>
        </p:sp>
        <p:sp>
          <p:nvSpPr>
            <p:cNvPr id="30" name="Овал 29">
              <a:extLst>
                <a:ext uri="{FF2B5EF4-FFF2-40B4-BE49-F238E27FC236}">
                  <a16:creationId xmlns:a16="http://schemas.microsoft.com/office/drawing/2014/main" id="{2E500C91-AC51-1EFD-C16D-7B7EF89F812E}"/>
                </a:ext>
              </a:extLst>
            </p:cNvPr>
            <p:cNvSpPr/>
            <p:nvPr/>
          </p:nvSpPr>
          <p:spPr>
            <a:xfrm>
              <a:off x="4970657" y="4659753"/>
              <a:ext cx="1136710" cy="11367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[4,5;20]</a:t>
              </a:r>
            </a:p>
            <a:p>
              <a:pPr algn="ctr"/>
              <a:r>
                <a:rPr lang="en-US" sz="1200" dirty="0"/>
                <a:t>Max = 20</a:t>
              </a:r>
              <a:endParaRPr lang="ru-RU" sz="1200" dirty="0"/>
            </a:p>
          </p:txBody>
        </p:sp>
        <p:sp>
          <p:nvSpPr>
            <p:cNvPr id="31" name="Овал 30">
              <a:extLst>
                <a:ext uri="{FF2B5EF4-FFF2-40B4-BE49-F238E27FC236}">
                  <a16:creationId xmlns:a16="http://schemas.microsoft.com/office/drawing/2014/main" id="{329A374E-0577-DC78-6FB1-3356E07A3112}"/>
                </a:ext>
              </a:extLst>
            </p:cNvPr>
            <p:cNvSpPr/>
            <p:nvPr/>
          </p:nvSpPr>
          <p:spPr>
            <a:xfrm>
              <a:off x="8300291" y="4664946"/>
              <a:ext cx="1136710" cy="11367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[16;24]</a:t>
              </a:r>
            </a:p>
            <a:p>
              <a:pPr algn="ctr"/>
              <a:r>
                <a:rPr lang="en-US" sz="1200" dirty="0"/>
                <a:t>Max = 24</a:t>
              </a:r>
              <a:endParaRPr lang="ru-RU" sz="1200" dirty="0"/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34" name="Рукописный ввод 33">
                  <a:extLst>
                    <a:ext uri="{FF2B5EF4-FFF2-40B4-BE49-F238E27FC236}">
                      <a16:creationId xmlns:a16="http://schemas.microsoft.com/office/drawing/2014/main" id="{4ECA1D0A-DAAB-3DBA-4488-172BA8E56A74}"/>
                    </a:ext>
                  </a:extLst>
                </p14:cNvPr>
                <p14:cNvContentPartPr/>
                <p14:nvPr/>
              </p14:nvContentPartPr>
              <p14:xfrm>
                <a:off x="6544840" y="2800027"/>
                <a:ext cx="293400" cy="293400"/>
              </p14:xfrm>
            </p:contentPart>
          </mc:Choice>
          <mc:Fallback xmlns="">
            <p:pic>
              <p:nvPicPr>
                <p:cNvPr id="34" name="Рукописный ввод 33">
                  <a:extLst>
                    <a:ext uri="{FF2B5EF4-FFF2-40B4-BE49-F238E27FC236}">
                      <a16:creationId xmlns:a16="http://schemas.microsoft.com/office/drawing/2014/main" id="{4ECA1D0A-DAAB-3DBA-4488-172BA8E56A74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535840" y="2791387"/>
                  <a:ext cx="311040" cy="31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5" name="Рукописный ввод 34">
                  <a:extLst>
                    <a:ext uri="{FF2B5EF4-FFF2-40B4-BE49-F238E27FC236}">
                      <a16:creationId xmlns:a16="http://schemas.microsoft.com/office/drawing/2014/main" id="{6AA9CCFC-FBAC-478F-272D-7D3FA9AC52D5}"/>
                    </a:ext>
                  </a:extLst>
                </p14:cNvPr>
                <p14:cNvContentPartPr/>
                <p14:nvPr/>
              </p14:nvContentPartPr>
              <p14:xfrm>
                <a:off x="7996000" y="4251547"/>
                <a:ext cx="339480" cy="339480"/>
              </p14:xfrm>
            </p:contentPart>
          </mc:Choice>
          <mc:Fallback xmlns="">
            <p:pic>
              <p:nvPicPr>
                <p:cNvPr id="35" name="Рукописный ввод 34">
                  <a:extLst>
                    <a:ext uri="{FF2B5EF4-FFF2-40B4-BE49-F238E27FC236}">
                      <a16:creationId xmlns:a16="http://schemas.microsoft.com/office/drawing/2014/main" id="{6AA9CCFC-FBAC-478F-272D-7D3FA9AC52D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987360" y="4242547"/>
                  <a:ext cx="357120" cy="35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6" name="Рукописный ввод 35">
                  <a:extLst>
                    <a:ext uri="{FF2B5EF4-FFF2-40B4-BE49-F238E27FC236}">
                      <a16:creationId xmlns:a16="http://schemas.microsoft.com/office/drawing/2014/main" id="{06D755AF-1431-8BED-737B-15916900FDA2}"/>
                    </a:ext>
                  </a:extLst>
                </p14:cNvPr>
                <p14:cNvContentPartPr/>
                <p14:nvPr/>
              </p14:nvContentPartPr>
              <p14:xfrm>
                <a:off x="4970657" y="2797406"/>
                <a:ext cx="396000" cy="396000"/>
              </p14:xfrm>
            </p:contentPart>
          </mc:Choice>
          <mc:Fallback xmlns="">
            <p:pic>
              <p:nvPicPr>
                <p:cNvPr id="36" name="Рукописный ввод 35">
                  <a:extLst>
                    <a:ext uri="{FF2B5EF4-FFF2-40B4-BE49-F238E27FC236}">
                      <a16:creationId xmlns:a16="http://schemas.microsoft.com/office/drawing/2014/main" id="{06D755AF-1431-8BED-737B-15916900FDA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962017" y="2788406"/>
                  <a:ext cx="413640" cy="41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37" name="Рукописный ввод 36">
                  <a:extLst>
                    <a:ext uri="{FF2B5EF4-FFF2-40B4-BE49-F238E27FC236}">
                      <a16:creationId xmlns:a16="http://schemas.microsoft.com/office/drawing/2014/main" id="{C8A63558-2EAA-FC4D-E147-FF4FB42A6FF6}"/>
                    </a:ext>
                  </a:extLst>
                </p14:cNvPr>
                <p14:cNvContentPartPr/>
                <p14:nvPr/>
              </p14:nvContentPartPr>
              <p14:xfrm>
                <a:off x="3477017" y="4321286"/>
                <a:ext cx="365760" cy="365760"/>
              </p14:xfrm>
            </p:contentPart>
          </mc:Choice>
          <mc:Fallback xmlns="">
            <p:pic>
              <p:nvPicPr>
                <p:cNvPr id="37" name="Рукописный ввод 36">
                  <a:extLst>
                    <a:ext uri="{FF2B5EF4-FFF2-40B4-BE49-F238E27FC236}">
                      <a16:creationId xmlns:a16="http://schemas.microsoft.com/office/drawing/2014/main" id="{C8A63558-2EAA-FC4D-E147-FF4FB42A6FF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468377" y="4312646"/>
                  <a:ext cx="383400" cy="38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38" name="Рукописный ввод 37">
                  <a:extLst>
                    <a:ext uri="{FF2B5EF4-FFF2-40B4-BE49-F238E27FC236}">
                      <a16:creationId xmlns:a16="http://schemas.microsoft.com/office/drawing/2014/main" id="{2630365D-7050-F265-91B3-C8644C4D6E2B}"/>
                    </a:ext>
                  </a:extLst>
                </p14:cNvPr>
                <p14:cNvContentPartPr/>
                <p14:nvPr/>
              </p14:nvContentPartPr>
              <p14:xfrm>
                <a:off x="4752497" y="4260446"/>
                <a:ext cx="339480" cy="339480"/>
              </p14:xfrm>
            </p:contentPart>
          </mc:Choice>
          <mc:Fallback xmlns="">
            <p:pic>
              <p:nvPicPr>
                <p:cNvPr id="38" name="Рукописный ввод 37">
                  <a:extLst>
                    <a:ext uri="{FF2B5EF4-FFF2-40B4-BE49-F238E27FC236}">
                      <a16:creationId xmlns:a16="http://schemas.microsoft.com/office/drawing/2014/main" id="{2630365D-7050-F265-91B3-C8644C4D6E2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743497" y="4251446"/>
                  <a:ext cx="357120" cy="3571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41" name="Овал 40">
            <a:extLst>
              <a:ext uri="{FF2B5EF4-FFF2-40B4-BE49-F238E27FC236}">
                <a16:creationId xmlns:a16="http://schemas.microsoft.com/office/drawing/2014/main" id="{3825FE25-3364-66F5-C300-C160BC43C945}"/>
              </a:ext>
            </a:extLst>
          </p:cNvPr>
          <p:cNvSpPr/>
          <p:nvPr/>
        </p:nvSpPr>
        <p:spPr>
          <a:xfrm>
            <a:off x="8994734" y="3637557"/>
            <a:ext cx="1136710" cy="11367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[min; high]</a:t>
            </a:r>
          </a:p>
          <a:p>
            <a:pPr algn="ctr"/>
            <a:r>
              <a:rPr lang="en-US" sz="1050" dirty="0"/>
              <a:t>Max </a:t>
            </a:r>
            <a:endParaRPr lang="ru-RU" sz="105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9F7BAA9-0EB9-0805-F485-8B006331B380}"/>
              </a:ext>
            </a:extLst>
          </p:cNvPr>
          <p:cNvSpPr txBox="1"/>
          <p:nvPr/>
        </p:nvSpPr>
        <p:spPr>
          <a:xfrm>
            <a:off x="8994734" y="3059436"/>
            <a:ext cx="2338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Структура узла 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AC6A223-260E-169D-109C-9A78D12B0D3B}"/>
              </a:ext>
            </a:extLst>
          </p:cNvPr>
          <p:cNvSpPr txBox="1"/>
          <p:nvPr/>
        </p:nvSpPr>
        <p:spPr>
          <a:xfrm>
            <a:off x="8994734" y="4983056"/>
            <a:ext cx="2338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[min; high] – </a:t>
            </a:r>
            <a:r>
              <a:rPr lang="ru-RU" dirty="0"/>
              <a:t>интервал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D378083-A8DA-4670-39F5-5CBB9E150394}"/>
              </a:ext>
            </a:extLst>
          </p:cNvPr>
          <p:cNvSpPr txBox="1"/>
          <p:nvPr/>
        </p:nvSpPr>
        <p:spPr>
          <a:xfrm>
            <a:off x="8994734" y="5561177"/>
            <a:ext cx="25457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Max – </a:t>
            </a:r>
            <a:r>
              <a:rPr lang="ru-RU" dirty="0"/>
              <a:t>максимальное значение в каком-то из поддеревьев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B8F8DFF-A84B-6286-51FE-4E5AFF581389}"/>
              </a:ext>
            </a:extLst>
          </p:cNvPr>
          <p:cNvSpPr txBox="1"/>
          <p:nvPr/>
        </p:nvSpPr>
        <p:spPr>
          <a:xfrm>
            <a:off x="817824" y="1401977"/>
            <a:ext cx="6131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Набор интервалов </a:t>
            </a:r>
            <a:r>
              <a:rPr lang="en-US" dirty="0"/>
              <a:t>[5;10]</a:t>
            </a:r>
            <a:r>
              <a:rPr lang="ru-RU" dirty="0"/>
              <a:t>,</a:t>
            </a:r>
            <a:r>
              <a:rPr lang="en-US" dirty="0"/>
              <a:t> [</a:t>
            </a:r>
            <a:r>
              <a:rPr lang="ru-RU" dirty="0"/>
              <a:t>4</a:t>
            </a:r>
            <a:r>
              <a:rPr lang="en-US" dirty="0"/>
              <a:t>;1</a:t>
            </a:r>
            <a:r>
              <a:rPr lang="ru-RU" dirty="0"/>
              <a:t>2</a:t>
            </a:r>
            <a:r>
              <a:rPr lang="en-US" dirty="0"/>
              <a:t>]</a:t>
            </a:r>
            <a:r>
              <a:rPr lang="ru-RU" dirty="0"/>
              <a:t>,</a:t>
            </a:r>
            <a:r>
              <a:rPr lang="en-US" dirty="0"/>
              <a:t> [</a:t>
            </a:r>
            <a:r>
              <a:rPr lang="ru-RU" dirty="0"/>
              <a:t>-4</a:t>
            </a:r>
            <a:r>
              <a:rPr lang="en-US" dirty="0"/>
              <a:t>;</a:t>
            </a:r>
            <a:r>
              <a:rPr lang="ru-RU" dirty="0"/>
              <a:t>5</a:t>
            </a:r>
            <a:r>
              <a:rPr lang="en-US" dirty="0"/>
              <a:t>]</a:t>
            </a:r>
            <a:r>
              <a:rPr lang="ru-RU" dirty="0"/>
              <a:t>,</a:t>
            </a:r>
            <a:r>
              <a:rPr lang="en-US" dirty="0"/>
              <a:t> [4,5;20]</a:t>
            </a:r>
            <a:r>
              <a:rPr lang="ru-RU" dirty="0"/>
              <a:t>,</a:t>
            </a:r>
            <a:r>
              <a:rPr lang="en-US" dirty="0"/>
              <a:t> [7;12], [16;24]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330959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9E9867-C268-3863-4BB3-EA931C59B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Исследование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867FAF7-C017-7C65-CBFC-9CD63BD9D3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60815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B4246A-390E-B78E-8B6C-B5A695735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50789411-70DD-2AE4-3A3A-369AC41973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qud121/Interval-Tree (github.com)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87567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C0E671-C6B6-BB0C-706C-3887C6086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606" y="0"/>
            <a:ext cx="10533607" cy="1229381"/>
          </a:xfrm>
        </p:spPr>
        <p:txBody>
          <a:bodyPr/>
          <a:lstStyle/>
          <a:p>
            <a:r>
              <a:rPr lang="ru-RU" dirty="0"/>
              <a:t>Операции над деревом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BC3A60B-6C47-119C-405A-66DDDAE002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3276" y="1965172"/>
            <a:ext cx="3010988" cy="515755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Добавление узла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C4738B18-7FCC-DF5D-0FDE-326F3A3524F7}"/>
              </a:ext>
            </a:extLst>
          </p:cNvPr>
          <p:cNvSpPr txBox="1">
            <a:spLocks/>
          </p:cNvSpPr>
          <p:nvPr/>
        </p:nvSpPr>
        <p:spPr>
          <a:xfrm>
            <a:off x="4868491" y="3266793"/>
            <a:ext cx="2645226" cy="47221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/>
              <a:t>Удаление узла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8A22027F-2E12-9A50-45AA-5B019E767632}"/>
              </a:ext>
            </a:extLst>
          </p:cNvPr>
          <p:cNvSpPr txBox="1">
            <a:spLocks/>
          </p:cNvSpPr>
          <p:nvPr/>
        </p:nvSpPr>
        <p:spPr>
          <a:xfrm>
            <a:off x="6710169" y="4524870"/>
            <a:ext cx="3770813" cy="498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/>
              <a:t>Проверка на перекрытие</a:t>
            </a:r>
          </a:p>
        </p:txBody>
      </p:sp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9855FADC-CCD8-F17C-CAB1-4A33C14370DB}"/>
              </a:ext>
            </a:extLst>
          </p:cNvPr>
          <p:cNvCxnSpPr>
            <a:stCxn id="3" idx="3"/>
          </p:cNvCxnSpPr>
          <p:nvPr/>
        </p:nvCxnSpPr>
        <p:spPr>
          <a:xfrm flipV="1">
            <a:off x="5624264" y="2223049"/>
            <a:ext cx="46114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A75E30A9-DD2A-6F63-B74E-249FAE69825A}"/>
              </a:ext>
            </a:extLst>
          </p:cNvPr>
          <p:cNvCxnSpPr/>
          <p:nvPr/>
        </p:nvCxnSpPr>
        <p:spPr>
          <a:xfrm flipV="1">
            <a:off x="7513717" y="3502899"/>
            <a:ext cx="46114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1303149B-E095-F234-6302-6AB0AD41107E}"/>
              </a:ext>
            </a:extLst>
          </p:cNvPr>
          <p:cNvCxnSpPr/>
          <p:nvPr/>
        </p:nvCxnSpPr>
        <p:spPr>
          <a:xfrm flipV="1">
            <a:off x="9170204" y="4760815"/>
            <a:ext cx="46114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D2F664BB-B083-6E4A-69CE-F446E3BE56E3}"/>
              </a:ext>
            </a:extLst>
          </p:cNvPr>
          <p:cNvCxnSpPr/>
          <p:nvPr/>
        </p:nvCxnSpPr>
        <p:spPr>
          <a:xfrm flipV="1">
            <a:off x="10480982" y="4754896"/>
            <a:ext cx="46114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5574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5601AE-249F-225D-22AA-25A83E365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138" y="-44027"/>
            <a:ext cx="10442576" cy="1325563"/>
          </a:xfrm>
        </p:spPr>
        <p:txBody>
          <a:bodyPr/>
          <a:lstStyle/>
          <a:p>
            <a:r>
              <a:rPr lang="ru-RU" dirty="0"/>
              <a:t>Добавление узла в дерево</a:t>
            </a:r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41BAE782-5361-7EEA-DDD3-B3B177AC85F6}"/>
              </a:ext>
            </a:extLst>
          </p:cNvPr>
          <p:cNvGrpSpPr/>
          <p:nvPr/>
        </p:nvGrpSpPr>
        <p:grpSpPr>
          <a:xfrm>
            <a:off x="6985570" y="2537718"/>
            <a:ext cx="4281144" cy="2396444"/>
            <a:chOff x="1491482" y="2133844"/>
            <a:chExt cx="4281144" cy="2396444"/>
          </a:xfrm>
        </p:grpSpPr>
        <p:sp>
          <p:nvSpPr>
            <p:cNvPr id="4" name="Овал 3">
              <a:extLst>
                <a:ext uri="{FF2B5EF4-FFF2-40B4-BE49-F238E27FC236}">
                  <a16:creationId xmlns:a16="http://schemas.microsoft.com/office/drawing/2014/main" id="{9C51E2B4-9135-B66E-552B-D60D6C0DFCE7}"/>
                </a:ext>
              </a:extLst>
            </p:cNvPr>
            <p:cNvSpPr/>
            <p:nvPr/>
          </p:nvSpPr>
          <p:spPr>
            <a:xfrm>
              <a:off x="3113930" y="2133844"/>
              <a:ext cx="1136710" cy="11367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[5;10]</a:t>
              </a:r>
            </a:p>
            <a:p>
              <a:pPr algn="ctr"/>
              <a:r>
                <a:rPr lang="en-US" sz="1200" dirty="0"/>
                <a:t>Max = 12</a:t>
              </a:r>
              <a:endParaRPr lang="ru-RU" sz="1200" dirty="0"/>
            </a:p>
          </p:txBody>
        </p:sp>
        <p:sp>
          <p:nvSpPr>
            <p:cNvPr id="5" name="Овал 4">
              <a:extLst>
                <a:ext uri="{FF2B5EF4-FFF2-40B4-BE49-F238E27FC236}">
                  <a16:creationId xmlns:a16="http://schemas.microsoft.com/office/drawing/2014/main" id="{9B334729-68AF-FCA7-30A8-E250121B8833}"/>
                </a:ext>
              </a:extLst>
            </p:cNvPr>
            <p:cNvSpPr/>
            <p:nvPr/>
          </p:nvSpPr>
          <p:spPr>
            <a:xfrm>
              <a:off x="1491482" y="3393578"/>
              <a:ext cx="1136710" cy="11367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[4;12]</a:t>
              </a:r>
            </a:p>
            <a:p>
              <a:pPr algn="ctr"/>
              <a:r>
                <a:rPr lang="en-US" sz="1200" dirty="0"/>
                <a:t>Max = 20</a:t>
              </a:r>
              <a:endParaRPr lang="ru-RU" sz="1200" dirty="0"/>
            </a:p>
          </p:txBody>
        </p:sp>
        <p:sp>
          <p:nvSpPr>
            <p:cNvPr id="6" name="Овал 5">
              <a:extLst>
                <a:ext uri="{FF2B5EF4-FFF2-40B4-BE49-F238E27FC236}">
                  <a16:creationId xmlns:a16="http://schemas.microsoft.com/office/drawing/2014/main" id="{F31DF25D-1097-9BCA-D150-C197FB71A266}"/>
                </a:ext>
              </a:extLst>
            </p:cNvPr>
            <p:cNvSpPr/>
            <p:nvPr/>
          </p:nvSpPr>
          <p:spPr>
            <a:xfrm>
              <a:off x="4635916" y="3385560"/>
              <a:ext cx="1136710" cy="11367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[7;12]</a:t>
              </a:r>
            </a:p>
            <a:p>
              <a:pPr algn="ctr"/>
              <a:r>
                <a:rPr lang="en-US" sz="1200" dirty="0"/>
                <a:t>Max = 12</a:t>
              </a:r>
              <a:endParaRPr lang="ru-RU" sz="1200" dirty="0"/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7" name="Рукописный ввод 6">
                  <a:extLst>
                    <a:ext uri="{FF2B5EF4-FFF2-40B4-BE49-F238E27FC236}">
                      <a16:creationId xmlns:a16="http://schemas.microsoft.com/office/drawing/2014/main" id="{06498982-515C-8E5E-3B04-79FA93CC4FD5}"/>
                    </a:ext>
                  </a:extLst>
                </p14:cNvPr>
                <p14:cNvContentPartPr/>
                <p14:nvPr/>
              </p14:nvContentPartPr>
              <p14:xfrm>
                <a:off x="4250640" y="3031978"/>
                <a:ext cx="385276" cy="385276"/>
              </p14:xfrm>
            </p:contentPart>
          </mc:Choice>
          <mc:Fallback xmlns="">
            <p:pic>
              <p:nvPicPr>
                <p:cNvPr id="7" name="Рукописный ввод 6">
                  <a:extLst>
                    <a:ext uri="{FF2B5EF4-FFF2-40B4-BE49-F238E27FC236}">
                      <a16:creationId xmlns:a16="http://schemas.microsoft.com/office/drawing/2014/main" id="{06498982-515C-8E5E-3B04-79FA93CC4FD5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241638" y="3023336"/>
                  <a:ext cx="402919" cy="40291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8" name="Рукописный ввод 7">
                  <a:extLst>
                    <a:ext uri="{FF2B5EF4-FFF2-40B4-BE49-F238E27FC236}">
                      <a16:creationId xmlns:a16="http://schemas.microsoft.com/office/drawing/2014/main" id="{D5C1E5CE-4EAB-1BCA-36D0-E0D3EA1DAB89}"/>
                    </a:ext>
                  </a:extLst>
                </p14:cNvPr>
                <p14:cNvContentPartPr/>
                <p14:nvPr/>
              </p14:nvContentPartPr>
              <p14:xfrm>
                <a:off x="2628192" y="3072554"/>
                <a:ext cx="396000" cy="396000"/>
              </p14:xfrm>
            </p:contentPart>
          </mc:Choice>
          <mc:Fallback xmlns="">
            <p:pic>
              <p:nvPicPr>
                <p:cNvPr id="8" name="Рукописный ввод 7">
                  <a:extLst>
                    <a:ext uri="{FF2B5EF4-FFF2-40B4-BE49-F238E27FC236}">
                      <a16:creationId xmlns:a16="http://schemas.microsoft.com/office/drawing/2014/main" id="{D5C1E5CE-4EAB-1BCA-36D0-E0D3EA1DAB8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619552" y="3063554"/>
                  <a:ext cx="413640" cy="4136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4EA70F47-F094-FD64-5C64-C81A6D6137E2}"/>
              </a:ext>
            </a:extLst>
          </p:cNvPr>
          <p:cNvSpPr txBox="1"/>
          <p:nvPr/>
        </p:nvSpPr>
        <p:spPr>
          <a:xfrm>
            <a:off x="824138" y="1723771"/>
            <a:ext cx="5984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Для добавления нужно выполнить в следующие действия</a:t>
            </a:r>
            <a:r>
              <a:rPr lang="en-US" dirty="0"/>
              <a:t>:</a:t>
            </a:r>
            <a:endParaRPr lang="ru-R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99E89D-F408-D3BC-7929-D793C192C610}"/>
              </a:ext>
            </a:extLst>
          </p:cNvPr>
          <p:cNvSpPr txBox="1"/>
          <p:nvPr/>
        </p:nvSpPr>
        <p:spPr>
          <a:xfrm>
            <a:off x="824138" y="2432068"/>
            <a:ext cx="5262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R"/>
            </a:pPr>
            <a:r>
              <a:rPr lang="ru-RU" dirty="0"/>
              <a:t>Взять произвольный интервал, к примеру</a:t>
            </a:r>
            <a:r>
              <a:rPr lang="en-US" dirty="0"/>
              <a:t> [6;15]</a:t>
            </a:r>
            <a:endParaRPr lang="ru-R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D7DE83D-2443-4520-EE27-904F51B0FCDC}"/>
              </a:ext>
            </a:extLst>
          </p:cNvPr>
          <p:cNvSpPr txBox="1"/>
          <p:nvPr/>
        </p:nvSpPr>
        <p:spPr>
          <a:xfrm>
            <a:off x="1177185" y="3060135"/>
            <a:ext cx="2920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Тогда узел будет иметь вид</a:t>
            </a:r>
            <a:r>
              <a:rPr lang="en-US" dirty="0"/>
              <a:t>:</a:t>
            </a:r>
            <a:endParaRPr lang="ru-RU" dirty="0"/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F8D1ED43-788D-5598-96EE-7CAFE4C612AA}"/>
              </a:ext>
            </a:extLst>
          </p:cNvPr>
          <p:cNvSpPr/>
          <p:nvPr/>
        </p:nvSpPr>
        <p:spPr>
          <a:xfrm>
            <a:off x="1177185" y="3797452"/>
            <a:ext cx="1136710" cy="11367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[6;15]</a:t>
            </a:r>
          </a:p>
          <a:p>
            <a:pPr algn="ctr"/>
            <a:r>
              <a:rPr lang="en-US" sz="1200" dirty="0"/>
              <a:t>Max = 15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3969309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0311D1-31F2-3C9A-A374-D2E23B398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697" y="-48267"/>
            <a:ext cx="10515600" cy="1325563"/>
          </a:xfrm>
        </p:spPr>
        <p:txBody>
          <a:bodyPr/>
          <a:lstStyle/>
          <a:p>
            <a:r>
              <a:rPr lang="ru-RU" dirty="0"/>
              <a:t>Добавление узла в дерево</a:t>
            </a:r>
          </a:p>
        </p:txBody>
      </p: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62CC3D4C-E960-F271-C43A-4526EB9E76B5}"/>
              </a:ext>
            </a:extLst>
          </p:cNvPr>
          <p:cNvGrpSpPr/>
          <p:nvPr/>
        </p:nvGrpSpPr>
        <p:grpSpPr>
          <a:xfrm>
            <a:off x="6534323" y="1743448"/>
            <a:ext cx="4281144" cy="3718832"/>
            <a:chOff x="1491482" y="811456"/>
            <a:chExt cx="4281144" cy="3718832"/>
          </a:xfrm>
        </p:grpSpPr>
        <p:sp>
          <p:nvSpPr>
            <p:cNvPr id="5" name="Овал 4">
              <a:extLst>
                <a:ext uri="{FF2B5EF4-FFF2-40B4-BE49-F238E27FC236}">
                  <a16:creationId xmlns:a16="http://schemas.microsoft.com/office/drawing/2014/main" id="{0A279237-A04E-F67D-87E8-17D150FA59E9}"/>
                </a:ext>
              </a:extLst>
            </p:cNvPr>
            <p:cNvSpPr/>
            <p:nvPr/>
          </p:nvSpPr>
          <p:spPr>
            <a:xfrm>
              <a:off x="3113930" y="2133844"/>
              <a:ext cx="1136710" cy="113671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[5;10]</a:t>
              </a:r>
            </a:p>
            <a:p>
              <a:pPr algn="ctr"/>
              <a:r>
                <a:rPr lang="en-US" sz="1200" dirty="0"/>
                <a:t>Max = 12</a:t>
              </a:r>
              <a:endParaRPr lang="ru-RU" sz="1200" dirty="0"/>
            </a:p>
          </p:txBody>
        </p:sp>
        <p:sp>
          <p:nvSpPr>
            <p:cNvPr id="6" name="Овал 5">
              <a:extLst>
                <a:ext uri="{FF2B5EF4-FFF2-40B4-BE49-F238E27FC236}">
                  <a16:creationId xmlns:a16="http://schemas.microsoft.com/office/drawing/2014/main" id="{B0D8D167-80F6-D9D8-DE12-1E3642882B60}"/>
                </a:ext>
              </a:extLst>
            </p:cNvPr>
            <p:cNvSpPr/>
            <p:nvPr/>
          </p:nvSpPr>
          <p:spPr>
            <a:xfrm>
              <a:off x="1491482" y="3393578"/>
              <a:ext cx="1136710" cy="11367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[4;12]</a:t>
              </a:r>
            </a:p>
            <a:p>
              <a:pPr algn="ctr"/>
              <a:r>
                <a:rPr lang="en-US" sz="1200" dirty="0"/>
                <a:t>Max = </a:t>
              </a:r>
              <a:r>
                <a:rPr lang="ru-RU" sz="1200" dirty="0"/>
                <a:t>12</a:t>
              </a:r>
            </a:p>
          </p:txBody>
        </p:sp>
        <p:sp>
          <p:nvSpPr>
            <p:cNvPr id="7" name="Овал 6">
              <a:extLst>
                <a:ext uri="{FF2B5EF4-FFF2-40B4-BE49-F238E27FC236}">
                  <a16:creationId xmlns:a16="http://schemas.microsoft.com/office/drawing/2014/main" id="{9ED72433-CA6C-1E9E-9A02-D0D8A3B3E309}"/>
                </a:ext>
              </a:extLst>
            </p:cNvPr>
            <p:cNvSpPr/>
            <p:nvPr/>
          </p:nvSpPr>
          <p:spPr>
            <a:xfrm>
              <a:off x="4635916" y="3385560"/>
              <a:ext cx="1136710" cy="11367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[7;12]</a:t>
              </a:r>
            </a:p>
            <a:p>
              <a:pPr algn="ctr"/>
              <a:r>
                <a:rPr lang="en-US" sz="1200" dirty="0"/>
                <a:t>Max = 12</a:t>
              </a:r>
              <a:endParaRPr lang="ru-RU" sz="1200" dirty="0"/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8" name="Рукописный ввод 7">
                  <a:extLst>
                    <a:ext uri="{FF2B5EF4-FFF2-40B4-BE49-F238E27FC236}">
                      <a16:creationId xmlns:a16="http://schemas.microsoft.com/office/drawing/2014/main" id="{7DBD0FED-F866-3FF2-A2A8-43EB8358594E}"/>
                    </a:ext>
                  </a:extLst>
                </p14:cNvPr>
                <p14:cNvContentPartPr/>
                <p14:nvPr/>
              </p14:nvContentPartPr>
              <p14:xfrm>
                <a:off x="4250640" y="3031978"/>
                <a:ext cx="385276" cy="385276"/>
              </p14:xfrm>
            </p:contentPart>
          </mc:Choice>
          <mc:Fallback xmlns="">
            <p:pic>
              <p:nvPicPr>
                <p:cNvPr id="8" name="Рукописный ввод 7">
                  <a:extLst>
                    <a:ext uri="{FF2B5EF4-FFF2-40B4-BE49-F238E27FC236}">
                      <a16:creationId xmlns:a16="http://schemas.microsoft.com/office/drawing/2014/main" id="{7DBD0FED-F866-3FF2-A2A8-43EB8358594E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241638" y="3022976"/>
                  <a:ext cx="402919" cy="40291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9" name="Рукописный ввод 8">
                  <a:extLst>
                    <a:ext uri="{FF2B5EF4-FFF2-40B4-BE49-F238E27FC236}">
                      <a16:creationId xmlns:a16="http://schemas.microsoft.com/office/drawing/2014/main" id="{86C4D135-6DEC-CD31-10F0-085BF13AB490}"/>
                    </a:ext>
                  </a:extLst>
                </p14:cNvPr>
                <p14:cNvContentPartPr/>
                <p14:nvPr/>
              </p14:nvContentPartPr>
              <p14:xfrm>
                <a:off x="2628192" y="3072554"/>
                <a:ext cx="396000" cy="396000"/>
              </p14:xfrm>
            </p:contentPart>
          </mc:Choice>
          <mc:Fallback xmlns="">
            <p:pic>
              <p:nvPicPr>
                <p:cNvPr id="9" name="Рукописный ввод 8">
                  <a:extLst>
                    <a:ext uri="{FF2B5EF4-FFF2-40B4-BE49-F238E27FC236}">
                      <a16:creationId xmlns:a16="http://schemas.microsoft.com/office/drawing/2014/main" id="{86C4D135-6DEC-CD31-10F0-085BF13AB49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619552" y="3063554"/>
                  <a:ext cx="413640" cy="41364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17" name="Овал 16">
              <a:extLst>
                <a:ext uri="{FF2B5EF4-FFF2-40B4-BE49-F238E27FC236}">
                  <a16:creationId xmlns:a16="http://schemas.microsoft.com/office/drawing/2014/main" id="{3281CEE4-3951-8E74-0EDE-D4CD0E2A4333}"/>
                </a:ext>
              </a:extLst>
            </p:cNvPr>
            <p:cNvSpPr/>
            <p:nvPr/>
          </p:nvSpPr>
          <p:spPr>
            <a:xfrm>
              <a:off x="3113930" y="811456"/>
              <a:ext cx="1136710" cy="11367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[7;12]</a:t>
              </a:r>
            </a:p>
            <a:p>
              <a:pPr algn="ctr"/>
              <a:r>
                <a:rPr lang="en-US" sz="1200" dirty="0"/>
                <a:t>Max = 12</a:t>
              </a:r>
              <a:endParaRPr lang="ru-RU" sz="1200" dirty="0"/>
            </a:p>
          </p:txBody>
        </p:sp>
      </p:grpSp>
      <p:sp>
        <p:nvSpPr>
          <p:cNvPr id="10" name="Овал 9">
            <a:extLst>
              <a:ext uri="{FF2B5EF4-FFF2-40B4-BE49-F238E27FC236}">
                <a16:creationId xmlns:a16="http://schemas.microsoft.com/office/drawing/2014/main" id="{CFD4C3D3-A57D-58CC-8E10-79309A2F4944}"/>
              </a:ext>
            </a:extLst>
          </p:cNvPr>
          <p:cNvSpPr/>
          <p:nvPr/>
        </p:nvSpPr>
        <p:spPr>
          <a:xfrm>
            <a:off x="940995" y="3628490"/>
            <a:ext cx="1136710" cy="11367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[6;15]</a:t>
            </a:r>
          </a:p>
          <a:p>
            <a:pPr algn="ctr"/>
            <a:r>
              <a:rPr lang="en-US" sz="1200" dirty="0"/>
              <a:t>Max = 15</a:t>
            </a:r>
            <a:endParaRPr lang="ru-RU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847927-8A3F-0577-6552-D3CB4704B62B}"/>
              </a:ext>
            </a:extLst>
          </p:cNvPr>
          <p:cNvSpPr txBox="1"/>
          <p:nvPr/>
        </p:nvSpPr>
        <p:spPr>
          <a:xfrm>
            <a:off x="838200" y="1690688"/>
            <a:ext cx="451668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2) </a:t>
            </a:r>
            <a:r>
              <a:rPr lang="ru-RU" dirty="0"/>
              <a:t>Если дерево имеет хотя бы один узел, то </a:t>
            </a:r>
          </a:p>
          <a:p>
            <a:r>
              <a:rPr lang="ru-RU" dirty="0"/>
              <a:t>     сравнивается нижнюю граница узла, </a:t>
            </a:r>
          </a:p>
          <a:p>
            <a:r>
              <a:rPr lang="ru-RU" dirty="0"/>
              <a:t>     который добавляется в дерево с нижней </a:t>
            </a:r>
          </a:p>
          <a:p>
            <a:r>
              <a:rPr lang="ru-RU" dirty="0"/>
              <a:t>     границей в первом узле </a:t>
            </a:r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9FDC9235-CD47-1FB5-D146-2CC88CABA9E8}"/>
              </a:ext>
            </a:extLst>
          </p:cNvPr>
          <p:cNvSpPr/>
          <p:nvPr/>
        </p:nvSpPr>
        <p:spPr>
          <a:xfrm>
            <a:off x="3517074" y="3628490"/>
            <a:ext cx="1136710" cy="113671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[5;10]</a:t>
            </a:r>
          </a:p>
          <a:p>
            <a:pPr algn="ctr"/>
            <a:r>
              <a:rPr lang="en-US" sz="1200" dirty="0"/>
              <a:t>Max = 12</a:t>
            </a:r>
            <a:endParaRPr lang="ru-RU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9AA099B-2C8A-0A21-6E65-BBB6EA73DA54}"/>
              </a:ext>
            </a:extLst>
          </p:cNvPr>
          <p:cNvSpPr txBox="1"/>
          <p:nvPr/>
        </p:nvSpPr>
        <p:spPr>
          <a:xfrm>
            <a:off x="3439886" y="3106073"/>
            <a:ext cx="1655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Узел из дерева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E32B05-4CE4-5378-54AE-D04D86F68001}"/>
              </a:ext>
            </a:extLst>
          </p:cNvPr>
          <p:cNvSpPr txBox="1"/>
          <p:nvPr/>
        </p:nvSpPr>
        <p:spPr>
          <a:xfrm>
            <a:off x="838200" y="3122389"/>
            <a:ext cx="2107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Добавляемый узел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D3703DE-B77D-F127-DF51-8162C8866D08}"/>
              </a:ext>
            </a:extLst>
          </p:cNvPr>
          <p:cNvSpPr txBox="1"/>
          <p:nvPr/>
        </p:nvSpPr>
        <p:spPr>
          <a:xfrm>
            <a:off x="838200" y="5277614"/>
            <a:ext cx="525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6 </a:t>
            </a:r>
            <a:r>
              <a:rPr lang="en-US" dirty="0"/>
              <a:t>&gt;</a:t>
            </a:r>
            <a:r>
              <a:rPr lang="ru-RU" dirty="0"/>
              <a:t> </a:t>
            </a:r>
            <a:r>
              <a:rPr lang="en-US" dirty="0"/>
              <a:t>5</a:t>
            </a:r>
            <a:r>
              <a:rPr lang="ru-RU" dirty="0"/>
              <a:t> поэтому узел переходит в правое поддерево 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3" name="Дуга 2">
            <a:extLst>
              <a:ext uri="{FF2B5EF4-FFF2-40B4-BE49-F238E27FC236}">
                <a16:creationId xmlns:a16="http://schemas.microsoft.com/office/drawing/2014/main" id="{2A387A50-03F0-4D54-2C6F-BBF87B9CDCD7}"/>
              </a:ext>
            </a:extLst>
          </p:cNvPr>
          <p:cNvSpPr/>
          <p:nvPr/>
        </p:nvSpPr>
        <p:spPr>
          <a:xfrm>
            <a:off x="8877154" y="2642154"/>
            <a:ext cx="1516692" cy="1611517"/>
          </a:xfrm>
          <a:prstGeom prst="arc">
            <a:avLst/>
          </a:prstGeom>
          <a:ln w="15875"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963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5601AE-249F-225D-22AA-25A83E365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5620"/>
            <a:ext cx="10442576" cy="1325563"/>
          </a:xfrm>
        </p:spPr>
        <p:txBody>
          <a:bodyPr/>
          <a:lstStyle/>
          <a:p>
            <a:r>
              <a:rPr lang="ru-RU" dirty="0"/>
              <a:t>Добавление узла в дерево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1AAE66-81B5-CC27-63FC-81FBAE36C0B6}"/>
              </a:ext>
            </a:extLst>
          </p:cNvPr>
          <p:cNvSpPr txBox="1"/>
          <p:nvPr/>
        </p:nvSpPr>
        <p:spPr>
          <a:xfrm>
            <a:off x="838200" y="1690688"/>
            <a:ext cx="43592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3</a:t>
            </a:r>
            <a:r>
              <a:rPr lang="en-US" dirty="0"/>
              <a:t>) </a:t>
            </a:r>
            <a:r>
              <a:rPr lang="ru-RU" dirty="0"/>
              <a:t>Далее добавляемый узел сравнивается </a:t>
            </a:r>
          </a:p>
          <a:p>
            <a:r>
              <a:rPr lang="ru-RU" dirty="0"/>
              <a:t>     со следующим узлом в дереве</a:t>
            </a: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12ACEE1C-AD7B-C8D6-9CDB-9BDF2362A9C0}"/>
              </a:ext>
            </a:extLst>
          </p:cNvPr>
          <p:cNvSpPr/>
          <p:nvPr/>
        </p:nvSpPr>
        <p:spPr>
          <a:xfrm>
            <a:off x="940995" y="3628490"/>
            <a:ext cx="1136710" cy="11367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[6;15]</a:t>
            </a:r>
          </a:p>
          <a:p>
            <a:pPr algn="ctr"/>
            <a:r>
              <a:rPr lang="en-US" sz="1200" dirty="0"/>
              <a:t>Max = 15</a:t>
            </a:r>
            <a:endParaRPr lang="ru-RU" sz="1200" dirty="0"/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E8C09E9B-71A5-3443-EA75-DA212BA439EA}"/>
              </a:ext>
            </a:extLst>
          </p:cNvPr>
          <p:cNvSpPr/>
          <p:nvPr/>
        </p:nvSpPr>
        <p:spPr>
          <a:xfrm>
            <a:off x="3517074" y="3628490"/>
            <a:ext cx="1136710" cy="113671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[</a:t>
            </a:r>
            <a:r>
              <a:rPr lang="ru-RU" sz="1200" dirty="0"/>
              <a:t>7</a:t>
            </a:r>
            <a:r>
              <a:rPr lang="en-US" sz="1200" dirty="0"/>
              <a:t>;1</a:t>
            </a:r>
            <a:r>
              <a:rPr lang="ru-RU" sz="1200" dirty="0"/>
              <a:t>2</a:t>
            </a:r>
            <a:r>
              <a:rPr lang="en-US" sz="1200" dirty="0"/>
              <a:t>]</a:t>
            </a:r>
          </a:p>
          <a:p>
            <a:pPr algn="ctr"/>
            <a:r>
              <a:rPr lang="en-US" sz="1200" dirty="0"/>
              <a:t>Max = 12</a:t>
            </a:r>
            <a:endParaRPr lang="ru-RU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8EC90D-05A7-2BC0-8E66-2230A2E17056}"/>
              </a:ext>
            </a:extLst>
          </p:cNvPr>
          <p:cNvSpPr txBox="1"/>
          <p:nvPr/>
        </p:nvSpPr>
        <p:spPr>
          <a:xfrm>
            <a:off x="3439886" y="3106073"/>
            <a:ext cx="1655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Узел из дерева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67DE44-A19A-5F8F-F0CB-254C0E77AA64}"/>
              </a:ext>
            </a:extLst>
          </p:cNvPr>
          <p:cNvSpPr txBox="1"/>
          <p:nvPr/>
        </p:nvSpPr>
        <p:spPr>
          <a:xfrm>
            <a:off x="838200" y="3122389"/>
            <a:ext cx="2107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Добавляемый узел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545B8A-CE58-84B3-F26B-5DE620EF1754}"/>
              </a:ext>
            </a:extLst>
          </p:cNvPr>
          <p:cNvSpPr txBox="1"/>
          <p:nvPr/>
        </p:nvSpPr>
        <p:spPr>
          <a:xfrm>
            <a:off x="838200" y="5277614"/>
            <a:ext cx="525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6  </a:t>
            </a:r>
            <a:r>
              <a:rPr lang="en-US" dirty="0"/>
              <a:t>&lt; 7 </a:t>
            </a:r>
            <a:r>
              <a:rPr lang="ru-RU" dirty="0"/>
              <a:t>поэтому узел переходит в левое поддерево </a:t>
            </a:r>
            <a:r>
              <a:rPr lang="en-US" dirty="0"/>
              <a:t> </a:t>
            </a:r>
            <a:endParaRPr lang="ru-RU" dirty="0"/>
          </a:p>
        </p:txBody>
      </p: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B201A014-5F22-10D0-D212-B48D3A645EF5}"/>
              </a:ext>
            </a:extLst>
          </p:cNvPr>
          <p:cNvGrpSpPr/>
          <p:nvPr/>
        </p:nvGrpSpPr>
        <p:grpSpPr>
          <a:xfrm>
            <a:off x="6534323" y="2827260"/>
            <a:ext cx="4819477" cy="2635020"/>
            <a:chOff x="1491482" y="1895268"/>
            <a:chExt cx="4819477" cy="2635020"/>
          </a:xfrm>
        </p:grpSpPr>
        <p:sp>
          <p:nvSpPr>
            <p:cNvPr id="13" name="Овал 12">
              <a:extLst>
                <a:ext uri="{FF2B5EF4-FFF2-40B4-BE49-F238E27FC236}">
                  <a16:creationId xmlns:a16="http://schemas.microsoft.com/office/drawing/2014/main" id="{933EAE42-D43C-B5DC-F027-0466F6E33BFF}"/>
                </a:ext>
              </a:extLst>
            </p:cNvPr>
            <p:cNvSpPr/>
            <p:nvPr/>
          </p:nvSpPr>
          <p:spPr>
            <a:xfrm>
              <a:off x="3113930" y="2133844"/>
              <a:ext cx="1136710" cy="1136710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[5;10]</a:t>
              </a:r>
            </a:p>
            <a:p>
              <a:pPr algn="ctr"/>
              <a:r>
                <a:rPr lang="en-US" sz="1200" dirty="0"/>
                <a:t>Max = 12</a:t>
              </a:r>
              <a:endParaRPr lang="ru-RU" sz="1200" dirty="0"/>
            </a:p>
          </p:txBody>
        </p:sp>
        <p:sp>
          <p:nvSpPr>
            <p:cNvPr id="14" name="Овал 13">
              <a:extLst>
                <a:ext uri="{FF2B5EF4-FFF2-40B4-BE49-F238E27FC236}">
                  <a16:creationId xmlns:a16="http://schemas.microsoft.com/office/drawing/2014/main" id="{F4EE0E25-F1D9-D531-A0B6-3E18D8C0F6C6}"/>
                </a:ext>
              </a:extLst>
            </p:cNvPr>
            <p:cNvSpPr/>
            <p:nvPr/>
          </p:nvSpPr>
          <p:spPr>
            <a:xfrm>
              <a:off x="1491482" y="3393578"/>
              <a:ext cx="1136710" cy="11367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[4;12]</a:t>
              </a:r>
            </a:p>
            <a:p>
              <a:pPr algn="ctr"/>
              <a:r>
                <a:rPr lang="en-US" sz="1200" dirty="0"/>
                <a:t>Max = </a:t>
              </a:r>
              <a:r>
                <a:rPr lang="ru-RU" sz="1200" dirty="0"/>
                <a:t>12</a:t>
              </a:r>
            </a:p>
          </p:txBody>
        </p:sp>
        <p:sp>
          <p:nvSpPr>
            <p:cNvPr id="15" name="Овал 14">
              <a:extLst>
                <a:ext uri="{FF2B5EF4-FFF2-40B4-BE49-F238E27FC236}">
                  <a16:creationId xmlns:a16="http://schemas.microsoft.com/office/drawing/2014/main" id="{2C1F7B06-7F07-0F45-0D39-789A600188E4}"/>
                </a:ext>
              </a:extLst>
            </p:cNvPr>
            <p:cNvSpPr/>
            <p:nvPr/>
          </p:nvSpPr>
          <p:spPr>
            <a:xfrm>
              <a:off x="4635916" y="3385560"/>
              <a:ext cx="1136710" cy="1136710"/>
            </a:xfrm>
            <a:prstGeom prst="ellipse">
              <a:avLst/>
            </a:prstGeom>
            <a:solidFill>
              <a:srgbClr val="B4C7E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[7;12]</a:t>
              </a:r>
            </a:p>
            <a:p>
              <a:pPr algn="ctr"/>
              <a:r>
                <a:rPr lang="en-US" sz="1200" dirty="0"/>
                <a:t>Max = 12</a:t>
              </a:r>
              <a:endParaRPr lang="ru-RU" sz="1200" dirty="0"/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6" name="Рукописный ввод 15">
                  <a:extLst>
                    <a:ext uri="{FF2B5EF4-FFF2-40B4-BE49-F238E27FC236}">
                      <a16:creationId xmlns:a16="http://schemas.microsoft.com/office/drawing/2014/main" id="{AF3AD4E9-2462-5444-A5A6-41B9B62D8037}"/>
                    </a:ext>
                  </a:extLst>
                </p14:cNvPr>
                <p14:cNvContentPartPr/>
                <p14:nvPr/>
              </p14:nvContentPartPr>
              <p14:xfrm>
                <a:off x="4250640" y="3031978"/>
                <a:ext cx="385276" cy="385276"/>
              </p14:xfrm>
            </p:contentPart>
          </mc:Choice>
          <mc:Fallback xmlns="">
            <p:pic>
              <p:nvPicPr>
                <p:cNvPr id="16" name="Рукописный ввод 15">
                  <a:extLst>
                    <a:ext uri="{FF2B5EF4-FFF2-40B4-BE49-F238E27FC236}">
                      <a16:creationId xmlns:a16="http://schemas.microsoft.com/office/drawing/2014/main" id="{AF3AD4E9-2462-5444-A5A6-41B9B62D8037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241638" y="3022976"/>
                  <a:ext cx="402919" cy="40291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7" name="Рукописный ввод 16">
                  <a:extLst>
                    <a:ext uri="{FF2B5EF4-FFF2-40B4-BE49-F238E27FC236}">
                      <a16:creationId xmlns:a16="http://schemas.microsoft.com/office/drawing/2014/main" id="{E205B06B-937F-4F5E-1A5D-E5E1C13A9809}"/>
                    </a:ext>
                  </a:extLst>
                </p14:cNvPr>
                <p14:cNvContentPartPr/>
                <p14:nvPr/>
              </p14:nvContentPartPr>
              <p14:xfrm>
                <a:off x="2628192" y="3072554"/>
                <a:ext cx="396000" cy="396000"/>
              </p14:xfrm>
            </p:contentPart>
          </mc:Choice>
          <mc:Fallback xmlns="">
            <p:pic>
              <p:nvPicPr>
                <p:cNvPr id="17" name="Рукописный ввод 16">
                  <a:extLst>
                    <a:ext uri="{FF2B5EF4-FFF2-40B4-BE49-F238E27FC236}">
                      <a16:creationId xmlns:a16="http://schemas.microsoft.com/office/drawing/2014/main" id="{E205B06B-937F-4F5E-1A5D-E5E1C13A980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619552" y="3063554"/>
                  <a:ext cx="413640" cy="41364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18" name="Овал 17">
              <a:extLst>
                <a:ext uri="{FF2B5EF4-FFF2-40B4-BE49-F238E27FC236}">
                  <a16:creationId xmlns:a16="http://schemas.microsoft.com/office/drawing/2014/main" id="{4870A30D-4F71-CAE9-517E-ADCC1C8A3519}"/>
                </a:ext>
              </a:extLst>
            </p:cNvPr>
            <p:cNvSpPr/>
            <p:nvPr/>
          </p:nvSpPr>
          <p:spPr>
            <a:xfrm>
              <a:off x="5174249" y="1895268"/>
              <a:ext cx="1136710" cy="11367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[</a:t>
              </a:r>
              <a:r>
                <a:rPr lang="ru-RU" sz="1200" dirty="0"/>
                <a:t>6</a:t>
              </a:r>
              <a:r>
                <a:rPr lang="en-US" sz="1200" dirty="0"/>
                <a:t>;1</a:t>
              </a:r>
              <a:r>
                <a:rPr lang="ru-RU" sz="1200" dirty="0"/>
                <a:t>5</a:t>
              </a:r>
              <a:r>
                <a:rPr lang="en-US" sz="1200" dirty="0"/>
                <a:t>]</a:t>
              </a:r>
            </a:p>
            <a:p>
              <a:pPr algn="ctr"/>
              <a:r>
                <a:rPr lang="en-US" sz="1200" dirty="0"/>
                <a:t>Max = 1</a:t>
              </a:r>
              <a:r>
                <a:rPr lang="ru-RU" sz="1200" dirty="0"/>
                <a:t>5</a:t>
              </a:r>
            </a:p>
          </p:txBody>
        </p:sp>
      </p:grpSp>
      <p:sp>
        <p:nvSpPr>
          <p:cNvPr id="3" name="Дуга 2">
            <a:extLst>
              <a:ext uri="{FF2B5EF4-FFF2-40B4-BE49-F238E27FC236}">
                <a16:creationId xmlns:a16="http://schemas.microsoft.com/office/drawing/2014/main" id="{292F9516-44BC-EE67-0878-62186FA477C0}"/>
              </a:ext>
            </a:extLst>
          </p:cNvPr>
          <p:cNvSpPr/>
          <p:nvPr/>
        </p:nvSpPr>
        <p:spPr>
          <a:xfrm rot="15924923">
            <a:off x="9398931" y="3750369"/>
            <a:ext cx="1516692" cy="1611517"/>
          </a:xfrm>
          <a:prstGeom prst="arc">
            <a:avLst/>
          </a:prstGeom>
          <a:ln w="15875">
            <a:headEnd type="triangl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7082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7F9DECBD-D8A9-9313-9F82-FB37B0D23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4185"/>
            <a:ext cx="10515600" cy="1325563"/>
          </a:xfrm>
        </p:spPr>
        <p:txBody>
          <a:bodyPr/>
          <a:lstStyle/>
          <a:p>
            <a:r>
              <a:rPr lang="ru-RU" dirty="0"/>
              <a:t>Добавление узла в дерево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7BEB5E-C103-39C2-A88C-727F1BB1E140}"/>
              </a:ext>
            </a:extLst>
          </p:cNvPr>
          <p:cNvSpPr txBox="1"/>
          <p:nvPr/>
        </p:nvSpPr>
        <p:spPr>
          <a:xfrm>
            <a:off x="838200" y="1690688"/>
            <a:ext cx="48029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3) </a:t>
            </a:r>
            <a:r>
              <a:rPr lang="ru-RU" dirty="0"/>
              <a:t>После того как стало понятно где узел будет</a:t>
            </a:r>
          </a:p>
          <a:p>
            <a:r>
              <a:rPr lang="ru-RU" dirty="0"/>
              <a:t>    расположен в дереве, во всех узлах правого </a:t>
            </a:r>
          </a:p>
          <a:p>
            <a:r>
              <a:rPr lang="ru-RU" dirty="0"/>
              <a:t>    поддерева и в корневом узле считаются </a:t>
            </a:r>
          </a:p>
          <a:p>
            <a:r>
              <a:rPr lang="ru-RU" dirty="0"/>
              <a:t>    максимальные значения.</a:t>
            </a:r>
          </a:p>
        </p:txBody>
      </p: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256CD865-0999-EEBD-F557-DEA39F0E67AD}"/>
              </a:ext>
            </a:extLst>
          </p:cNvPr>
          <p:cNvGrpSpPr/>
          <p:nvPr/>
        </p:nvGrpSpPr>
        <p:grpSpPr>
          <a:xfrm>
            <a:off x="6691077" y="1690688"/>
            <a:ext cx="4281144" cy="3878718"/>
            <a:chOff x="6691077" y="1690688"/>
            <a:chExt cx="4281144" cy="3878718"/>
          </a:xfrm>
        </p:grpSpPr>
        <p:sp>
          <p:nvSpPr>
            <p:cNvPr id="8" name="Овал 7">
              <a:extLst>
                <a:ext uri="{FF2B5EF4-FFF2-40B4-BE49-F238E27FC236}">
                  <a16:creationId xmlns:a16="http://schemas.microsoft.com/office/drawing/2014/main" id="{1A76D442-D709-80D9-7298-71DC0EC7D6F7}"/>
                </a:ext>
              </a:extLst>
            </p:cNvPr>
            <p:cNvSpPr/>
            <p:nvPr/>
          </p:nvSpPr>
          <p:spPr>
            <a:xfrm>
              <a:off x="8313525" y="1690688"/>
              <a:ext cx="1136710" cy="1136710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[5;10]</a:t>
              </a:r>
            </a:p>
            <a:p>
              <a:pPr algn="ctr"/>
              <a:r>
                <a:rPr lang="en-US" sz="1200" dirty="0"/>
                <a:t>Max = 1</a:t>
              </a:r>
              <a:r>
                <a:rPr lang="ru-RU" sz="1200" dirty="0"/>
                <a:t>5</a:t>
              </a:r>
            </a:p>
          </p:txBody>
        </p:sp>
        <p:sp>
          <p:nvSpPr>
            <p:cNvPr id="9" name="Овал 8">
              <a:extLst>
                <a:ext uri="{FF2B5EF4-FFF2-40B4-BE49-F238E27FC236}">
                  <a16:creationId xmlns:a16="http://schemas.microsoft.com/office/drawing/2014/main" id="{56ADA976-6063-428A-3191-B1D594FC92C7}"/>
                </a:ext>
              </a:extLst>
            </p:cNvPr>
            <p:cNvSpPr/>
            <p:nvPr/>
          </p:nvSpPr>
          <p:spPr>
            <a:xfrm>
              <a:off x="6691077" y="2950422"/>
              <a:ext cx="1136710" cy="11367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[4;12]</a:t>
              </a:r>
            </a:p>
            <a:p>
              <a:pPr algn="ctr"/>
              <a:r>
                <a:rPr lang="en-US" sz="1200" dirty="0"/>
                <a:t>Max = </a:t>
              </a:r>
              <a:r>
                <a:rPr lang="ru-RU" sz="1200" dirty="0"/>
                <a:t>12</a:t>
              </a:r>
            </a:p>
          </p:txBody>
        </p:sp>
        <p:sp>
          <p:nvSpPr>
            <p:cNvPr id="10" name="Овал 9">
              <a:extLst>
                <a:ext uri="{FF2B5EF4-FFF2-40B4-BE49-F238E27FC236}">
                  <a16:creationId xmlns:a16="http://schemas.microsoft.com/office/drawing/2014/main" id="{0ECEA5E9-6D51-C763-6979-E99CB40A1A40}"/>
                </a:ext>
              </a:extLst>
            </p:cNvPr>
            <p:cNvSpPr/>
            <p:nvPr/>
          </p:nvSpPr>
          <p:spPr>
            <a:xfrm>
              <a:off x="9835511" y="2942404"/>
              <a:ext cx="1136710" cy="113671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[7;12]</a:t>
              </a:r>
            </a:p>
            <a:p>
              <a:pPr algn="ctr"/>
              <a:r>
                <a:rPr lang="en-US" sz="1200" dirty="0"/>
                <a:t>Max = 1</a:t>
              </a:r>
              <a:r>
                <a:rPr lang="ru-RU" sz="1200" dirty="0"/>
                <a:t>5</a:t>
              </a:r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1" name="Рукописный ввод 10">
                  <a:extLst>
                    <a:ext uri="{FF2B5EF4-FFF2-40B4-BE49-F238E27FC236}">
                      <a16:creationId xmlns:a16="http://schemas.microsoft.com/office/drawing/2014/main" id="{2D70AF8B-C458-7FBB-35A1-28FDEBEA9A1F}"/>
                    </a:ext>
                  </a:extLst>
                </p14:cNvPr>
                <p14:cNvContentPartPr/>
                <p14:nvPr/>
              </p14:nvContentPartPr>
              <p14:xfrm>
                <a:off x="9450235" y="2588822"/>
                <a:ext cx="385276" cy="385276"/>
              </p14:xfrm>
            </p:contentPart>
          </mc:Choice>
          <mc:Fallback xmlns="">
            <p:pic>
              <p:nvPicPr>
                <p:cNvPr id="11" name="Рукописный ввод 10">
                  <a:extLst>
                    <a:ext uri="{FF2B5EF4-FFF2-40B4-BE49-F238E27FC236}">
                      <a16:creationId xmlns:a16="http://schemas.microsoft.com/office/drawing/2014/main" id="{2D70AF8B-C458-7FBB-35A1-28FDEBEA9A1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441233" y="2579820"/>
                  <a:ext cx="402919" cy="40291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2" name="Рукописный ввод 11">
                  <a:extLst>
                    <a:ext uri="{FF2B5EF4-FFF2-40B4-BE49-F238E27FC236}">
                      <a16:creationId xmlns:a16="http://schemas.microsoft.com/office/drawing/2014/main" id="{E12F4D60-9E14-3BB6-DDD2-BFF4A3530226}"/>
                    </a:ext>
                  </a:extLst>
                </p14:cNvPr>
                <p14:cNvContentPartPr/>
                <p14:nvPr/>
              </p14:nvContentPartPr>
              <p14:xfrm>
                <a:off x="7827787" y="2629398"/>
                <a:ext cx="396000" cy="396000"/>
              </p14:xfrm>
            </p:contentPart>
          </mc:Choice>
          <mc:Fallback xmlns="">
            <p:pic>
              <p:nvPicPr>
                <p:cNvPr id="12" name="Рукописный ввод 11">
                  <a:extLst>
                    <a:ext uri="{FF2B5EF4-FFF2-40B4-BE49-F238E27FC236}">
                      <a16:creationId xmlns:a16="http://schemas.microsoft.com/office/drawing/2014/main" id="{E12F4D60-9E14-3BB6-DDD2-BFF4A353022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818787" y="2620406"/>
                  <a:ext cx="413640" cy="413624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13" name="Овал 12">
              <a:extLst>
                <a:ext uri="{FF2B5EF4-FFF2-40B4-BE49-F238E27FC236}">
                  <a16:creationId xmlns:a16="http://schemas.microsoft.com/office/drawing/2014/main" id="{0BC4900F-3409-811F-EF0B-0578569934FB}"/>
                </a:ext>
              </a:extLst>
            </p:cNvPr>
            <p:cNvSpPr/>
            <p:nvPr/>
          </p:nvSpPr>
          <p:spPr>
            <a:xfrm>
              <a:off x="8881880" y="4432696"/>
              <a:ext cx="1136710" cy="11367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[</a:t>
              </a:r>
              <a:r>
                <a:rPr lang="ru-RU" sz="1200" dirty="0"/>
                <a:t>6</a:t>
              </a:r>
              <a:r>
                <a:rPr lang="en-US" sz="1200" dirty="0"/>
                <a:t>;1</a:t>
              </a:r>
              <a:r>
                <a:rPr lang="ru-RU" sz="1200" dirty="0"/>
                <a:t>5</a:t>
              </a:r>
              <a:r>
                <a:rPr lang="en-US" sz="1200" dirty="0"/>
                <a:t>]</a:t>
              </a:r>
            </a:p>
            <a:p>
              <a:pPr algn="ctr"/>
              <a:r>
                <a:rPr lang="en-US" sz="1200" dirty="0"/>
                <a:t>Max = 1</a:t>
              </a:r>
              <a:r>
                <a:rPr lang="ru-RU" sz="1200" dirty="0"/>
                <a:t>5</a:t>
              </a:r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1" name="Рукописный ввод 20">
                  <a:extLst>
                    <a:ext uri="{FF2B5EF4-FFF2-40B4-BE49-F238E27FC236}">
                      <a16:creationId xmlns:a16="http://schemas.microsoft.com/office/drawing/2014/main" id="{EC81E119-AE4B-EDAB-8166-5362A62EDD67}"/>
                    </a:ext>
                  </a:extLst>
                </p14:cNvPr>
                <p14:cNvContentPartPr/>
                <p14:nvPr/>
              </p14:nvContentPartPr>
              <p14:xfrm rot="4800000">
                <a:off x="9754457" y="4087132"/>
                <a:ext cx="385276" cy="385276"/>
              </p14:xfrm>
            </p:contentPart>
          </mc:Choice>
          <mc:Fallback xmlns="">
            <p:pic>
              <p:nvPicPr>
                <p:cNvPr id="21" name="Рукописный ввод 20">
                  <a:extLst>
                    <a:ext uri="{FF2B5EF4-FFF2-40B4-BE49-F238E27FC236}">
                      <a16:creationId xmlns:a16="http://schemas.microsoft.com/office/drawing/2014/main" id="{EC81E119-AE4B-EDAB-8166-5362A62EDD67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 rot="4800000">
                  <a:off x="9745455" y="4078130"/>
                  <a:ext cx="402919" cy="402919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055CC672-C450-1661-E7DA-ADFA4C8A1E37}"/>
              </a:ext>
            </a:extLst>
          </p:cNvPr>
          <p:cNvSpPr txBox="1"/>
          <p:nvPr/>
        </p:nvSpPr>
        <p:spPr>
          <a:xfrm>
            <a:off x="815729" y="3025398"/>
            <a:ext cx="47905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    Так как узел, который был добавлен – лист, </a:t>
            </a:r>
          </a:p>
          <a:p>
            <a:r>
              <a:rPr lang="ru-RU" dirty="0"/>
              <a:t>    то его максимум равен его верхней границе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9103A12-0666-F844-FE98-07FC23315156}"/>
              </a:ext>
            </a:extLst>
          </p:cNvPr>
          <p:cNvSpPr txBox="1"/>
          <p:nvPr/>
        </p:nvSpPr>
        <p:spPr>
          <a:xfrm>
            <a:off x="811901" y="3763966"/>
            <a:ext cx="524201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    Далее сравнивается максимум добавленного</a:t>
            </a:r>
          </a:p>
          <a:p>
            <a:r>
              <a:rPr lang="ru-RU" dirty="0"/>
              <a:t>    узла с максимумом его родителя (</a:t>
            </a:r>
            <a:r>
              <a:rPr lang="en-US" dirty="0"/>
              <a:t>[7;12]</a:t>
            </a:r>
            <a:r>
              <a:rPr lang="ru-RU" dirty="0"/>
              <a:t> </a:t>
            </a:r>
            <a:r>
              <a:rPr lang="en-US" dirty="0"/>
              <a:t>max =12</a:t>
            </a:r>
            <a:r>
              <a:rPr lang="ru-RU" dirty="0"/>
              <a:t>)</a:t>
            </a:r>
            <a:endParaRPr lang="en-US" dirty="0"/>
          </a:p>
          <a:p>
            <a:endParaRPr lang="en-US" dirty="0"/>
          </a:p>
          <a:p>
            <a:r>
              <a:rPr lang="en-US" dirty="0"/>
              <a:t>    15 &gt; 12, </a:t>
            </a:r>
            <a:r>
              <a:rPr lang="ru-RU" dirty="0"/>
              <a:t>следовательно 12 заменяем на 15</a:t>
            </a:r>
          </a:p>
          <a:p>
            <a:endParaRPr lang="ru-RU" dirty="0"/>
          </a:p>
          <a:p>
            <a:r>
              <a:rPr lang="ru-RU" dirty="0"/>
              <a:t>    по аналогии меняются максимумы на </a:t>
            </a:r>
          </a:p>
          <a:p>
            <a:r>
              <a:rPr lang="ru-RU" dirty="0"/>
              <a:t>    уровнях выше</a:t>
            </a:r>
          </a:p>
        </p:txBody>
      </p:sp>
    </p:spTree>
    <p:extLst>
      <p:ext uri="{BB962C8B-B14F-4D97-AF65-F5344CB8AC3E}">
        <p14:creationId xmlns:p14="http://schemas.microsoft.com/office/powerpoint/2010/main" val="3054381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E2B583C3-E04B-FBD4-9E55-2DF354D0B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54603"/>
            <a:ext cx="10515600" cy="1325563"/>
          </a:xfrm>
        </p:spPr>
        <p:txBody>
          <a:bodyPr/>
          <a:lstStyle/>
          <a:p>
            <a:r>
              <a:rPr lang="ru-RU" dirty="0"/>
              <a:t>Результат добавления узла в дерево</a:t>
            </a:r>
          </a:p>
        </p:txBody>
      </p: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18DCE13C-684C-297E-3955-CDDF506292B5}"/>
              </a:ext>
            </a:extLst>
          </p:cNvPr>
          <p:cNvGrpSpPr/>
          <p:nvPr/>
        </p:nvGrpSpPr>
        <p:grpSpPr>
          <a:xfrm>
            <a:off x="3955428" y="1690688"/>
            <a:ext cx="4281144" cy="3878718"/>
            <a:chOff x="6691077" y="1690688"/>
            <a:chExt cx="4281144" cy="3878718"/>
          </a:xfrm>
        </p:grpSpPr>
        <p:sp>
          <p:nvSpPr>
            <p:cNvPr id="3" name="Овал 2">
              <a:extLst>
                <a:ext uri="{FF2B5EF4-FFF2-40B4-BE49-F238E27FC236}">
                  <a16:creationId xmlns:a16="http://schemas.microsoft.com/office/drawing/2014/main" id="{D5586650-B57F-CD0E-AE36-D3E73CBEEE54}"/>
                </a:ext>
              </a:extLst>
            </p:cNvPr>
            <p:cNvSpPr/>
            <p:nvPr/>
          </p:nvSpPr>
          <p:spPr>
            <a:xfrm>
              <a:off x="8313525" y="1690688"/>
              <a:ext cx="1136710" cy="1136710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[5;10]</a:t>
              </a:r>
            </a:p>
            <a:p>
              <a:pPr algn="ctr"/>
              <a:r>
                <a:rPr lang="en-US" sz="1200" dirty="0"/>
                <a:t>Max = 1</a:t>
              </a:r>
              <a:r>
                <a:rPr lang="ru-RU" sz="1200" dirty="0"/>
                <a:t>5</a:t>
              </a:r>
            </a:p>
          </p:txBody>
        </p:sp>
        <p:sp>
          <p:nvSpPr>
            <p:cNvPr id="14" name="Овал 13">
              <a:extLst>
                <a:ext uri="{FF2B5EF4-FFF2-40B4-BE49-F238E27FC236}">
                  <a16:creationId xmlns:a16="http://schemas.microsoft.com/office/drawing/2014/main" id="{541B4F0C-FF3C-D6B8-5B75-CEF4C30C6D8C}"/>
                </a:ext>
              </a:extLst>
            </p:cNvPr>
            <p:cNvSpPr/>
            <p:nvPr/>
          </p:nvSpPr>
          <p:spPr>
            <a:xfrm>
              <a:off x="6691077" y="2950422"/>
              <a:ext cx="1136710" cy="11367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[4;12]</a:t>
              </a:r>
            </a:p>
            <a:p>
              <a:pPr algn="ctr"/>
              <a:r>
                <a:rPr lang="en-US" sz="1200" dirty="0"/>
                <a:t>Max = </a:t>
              </a:r>
              <a:r>
                <a:rPr lang="ru-RU" sz="1200" dirty="0"/>
                <a:t>12</a:t>
              </a:r>
            </a:p>
          </p:txBody>
        </p:sp>
        <p:sp>
          <p:nvSpPr>
            <p:cNvPr id="15" name="Овал 14">
              <a:extLst>
                <a:ext uri="{FF2B5EF4-FFF2-40B4-BE49-F238E27FC236}">
                  <a16:creationId xmlns:a16="http://schemas.microsoft.com/office/drawing/2014/main" id="{EC14397A-FD7C-C0F2-1195-843B7FF989A7}"/>
                </a:ext>
              </a:extLst>
            </p:cNvPr>
            <p:cNvSpPr/>
            <p:nvPr/>
          </p:nvSpPr>
          <p:spPr>
            <a:xfrm>
              <a:off x="9835511" y="2942404"/>
              <a:ext cx="1136710" cy="113671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[7;12]</a:t>
              </a:r>
            </a:p>
            <a:p>
              <a:pPr algn="ctr"/>
              <a:r>
                <a:rPr lang="en-US" sz="1200" dirty="0"/>
                <a:t>Max = 1</a:t>
              </a:r>
              <a:r>
                <a:rPr lang="ru-RU" sz="1200" dirty="0"/>
                <a:t>5</a:t>
              </a:r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6" name="Рукописный ввод 15">
                  <a:extLst>
                    <a:ext uri="{FF2B5EF4-FFF2-40B4-BE49-F238E27FC236}">
                      <a16:creationId xmlns:a16="http://schemas.microsoft.com/office/drawing/2014/main" id="{5BA8D177-0EE6-C563-C6A8-515AE1663F43}"/>
                    </a:ext>
                  </a:extLst>
                </p14:cNvPr>
                <p14:cNvContentPartPr/>
                <p14:nvPr/>
              </p14:nvContentPartPr>
              <p14:xfrm>
                <a:off x="9450235" y="2588822"/>
                <a:ext cx="385276" cy="385276"/>
              </p14:xfrm>
            </p:contentPart>
          </mc:Choice>
          <mc:Fallback xmlns="">
            <p:pic>
              <p:nvPicPr>
                <p:cNvPr id="16" name="Рукописный ввод 15">
                  <a:extLst>
                    <a:ext uri="{FF2B5EF4-FFF2-40B4-BE49-F238E27FC236}">
                      <a16:creationId xmlns:a16="http://schemas.microsoft.com/office/drawing/2014/main" id="{5BA8D177-0EE6-C563-C6A8-515AE1663F43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441233" y="2579820"/>
                  <a:ext cx="402919" cy="40291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7" name="Рукописный ввод 16">
                  <a:extLst>
                    <a:ext uri="{FF2B5EF4-FFF2-40B4-BE49-F238E27FC236}">
                      <a16:creationId xmlns:a16="http://schemas.microsoft.com/office/drawing/2014/main" id="{051C9D61-F858-B0D1-B68C-CC1A13CBC8FF}"/>
                    </a:ext>
                  </a:extLst>
                </p14:cNvPr>
                <p14:cNvContentPartPr/>
                <p14:nvPr/>
              </p14:nvContentPartPr>
              <p14:xfrm>
                <a:off x="7827787" y="2629398"/>
                <a:ext cx="396000" cy="396000"/>
              </p14:xfrm>
            </p:contentPart>
          </mc:Choice>
          <mc:Fallback xmlns="">
            <p:pic>
              <p:nvPicPr>
                <p:cNvPr id="17" name="Рукописный ввод 16">
                  <a:extLst>
                    <a:ext uri="{FF2B5EF4-FFF2-40B4-BE49-F238E27FC236}">
                      <a16:creationId xmlns:a16="http://schemas.microsoft.com/office/drawing/2014/main" id="{051C9D61-F858-B0D1-B68C-CC1A13CBC8F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818787" y="2620406"/>
                  <a:ext cx="413640" cy="413624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18" name="Овал 17">
              <a:extLst>
                <a:ext uri="{FF2B5EF4-FFF2-40B4-BE49-F238E27FC236}">
                  <a16:creationId xmlns:a16="http://schemas.microsoft.com/office/drawing/2014/main" id="{4E05AD70-BB2A-157E-EBB5-9D364789F427}"/>
                </a:ext>
              </a:extLst>
            </p:cNvPr>
            <p:cNvSpPr/>
            <p:nvPr/>
          </p:nvSpPr>
          <p:spPr>
            <a:xfrm>
              <a:off x="8881880" y="4432696"/>
              <a:ext cx="1136710" cy="11367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[</a:t>
              </a:r>
              <a:r>
                <a:rPr lang="ru-RU" sz="1200" dirty="0"/>
                <a:t>6</a:t>
              </a:r>
              <a:r>
                <a:rPr lang="en-US" sz="1200" dirty="0"/>
                <a:t>;1</a:t>
              </a:r>
              <a:r>
                <a:rPr lang="ru-RU" sz="1200" dirty="0"/>
                <a:t>5</a:t>
              </a:r>
              <a:r>
                <a:rPr lang="en-US" sz="1200" dirty="0"/>
                <a:t>]</a:t>
              </a:r>
            </a:p>
            <a:p>
              <a:pPr algn="ctr"/>
              <a:r>
                <a:rPr lang="en-US" sz="1200" dirty="0"/>
                <a:t>Max = 1</a:t>
              </a:r>
              <a:r>
                <a:rPr lang="ru-RU" sz="1200" dirty="0"/>
                <a:t>5</a:t>
              </a:r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9" name="Рукописный ввод 18">
                  <a:extLst>
                    <a:ext uri="{FF2B5EF4-FFF2-40B4-BE49-F238E27FC236}">
                      <a16:creationId xmlns:a16="http://schemas.microsoft.com/office/drawing/2014/main" id="{7EC74C08-1D87-F1FD-0276-B1545E623017}"/>
                    </a:ext>
                  </a:extLst>
                </p14:cNvPr>
                <p14:cNvContentPartPr/>
                <p14:nvPr/>
              </p14:nvContentPartPr>
              <p14:xfrm rot="4800000">
                <a:off x="9754457" y="4087132"/>
                <a:ext cx="385276" cy="385276"/>
              </p14:xfrm>
            </p:contentPart>
          </mc:Choice>
          <mc:Fallback xmlns="">
            <p:pic>
              <p:nvPicPr>
                <p:cNvPr id="19" name="Рукописный ввод 18">
                  <a:extLst>
                    <a:ext uri="{FF2B5EF4-FFF2-40B4-BE49-F238E27FC236}">
                      <a16:creationId xmlns:a16="http://schemas.microsoft.com/office/drawing/2014/main" id="{7EC74C08-1D87-F1FD-0276-B1545E623017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 rot="4800000">
                  <a:off x="9745455" y="4078130"/>
                  <a:ext cx="402919" cy="402919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7333569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08C1243B-0490-3E43-4125-C7F0E2865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259" y="-54603"/>
            <a:ext cx="10442576" cy="1325563"/>
          </a:xfrm>
        </p:spPr>
        <p:txBody>
          <a:bodyPr/>
          <a:lstStyle/>
          <a:p>
            <a:r>
              <a:rPr lang="ru-RU" dirty="0"/>
              <a:t>Удаление узла из дерево</a:t>
            </a:r>
          </a:p>
        </p:txBody>
      </p: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8694EA12-A890-2172-863E-797EB88D4C03}"/>
              </a:ext>
            </a:extLst>
          </p:cNvPr>
          <p:cNvGrpSpPr/>
          <p:nvPr/>
        </p:nvGrpSpPr>
        <p:grpSpPr>
          <a:xfrm>
            <a:off x="6691077" y="1690688"/>
            <a:ext cx="4281144" cy="3878718"/>
            <a:chOff x="6691077" y="1690688"/>
            <a:chExt cx="4281144" cy="3878718"/>
          </a:xfrm>
        </p:grpSpPr>
        <p:sp>
          <p:nvSpPr>
            <p:cNvPr id="3" name="Овал 2">
              <a:extLst>
                <a:ext uri="{FF2B5EF4-FFF2-40B4-BE49-F238E27FC236}">
                  <a16:creationId xmlns:a16="http://schemas.microsoft.com/office/drawing/2014/main" id="{3F508A6A-8692-72A6-04F7-F60DFE4FE331}"/>
                </a:ext>
              </a:extLst>
            </p:cNvPr>
            <p:cNvSpPr/>
            <p:nvPr/>
          </p:nvSpPr>
          <p:spPr>
            <a:xfrm>
              <a:off x="8313525" y="1690688"/>
              <a:ext cx="1136710" cy="1136710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[5;10]</a:t>
              </a:r>
            </a:p>
            <a:p>
              <a:pPr algn="ctr"/>
              <a:r>
                <a:rPr lang="en-US" sz="1200" dirty="0"/>
                <a:t>Max = 1</a:t>
              </a:r>
              <a:r>
                <a:rPr lang="ru-RU" sz="1200" dirty="0"/>
                <a:t>7</a:t>
              </a:r>
            </a:p>
          </p:txBody>
        </p:sp>
        <p:sp>
          <p:nvSpPr>
            <p:cNvPr id="5" name="Овал 4">
              <a:extLst>
                <a:ext uri="{FF2B5EF4-FFF2-40B4-BE49-F238E27FC236}">
                  <a16:creationId xmlns:a16="http://schemas.microsoft.com/office/drawing/2014/main" id="{2D37032E-85DC-D20F-B073-50EF8F6CEAB8}"/>
                </a:ext>
              </a:extLst>
            </p:cNvPr>
            <p:cNvSpPr/>
            <p:nvPr/>
          </p:nvSpPr>
          <p:spPr>
            <a:xfrm>
              <a:off x="6691077" y="2950422"/>
              <a:ext cx="1136710" cy="11367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[4;12]</a:t>
              </a:r>
            </a:p>
            <a:p>
              <a:pPr algn="ctr"/>
              <a:r>
                <a:rPr lang="en-US" sz="1200" dirty="0"/>
                <a:t>Max = </a:t>
              </a:r>
              <a:r>
                <a:rPr lang="ru-RU" sz="1200" dirty="0"/>
                <a:t>12</a:t>
              </a:r>
            </a:p>
          </p:txBody>
        </p:sp>
        <p:sp>
          <p:nvSpPr>
            <p:cNvPr id="6" name="Овал 5">
              <a:extLst>
                <a:ext uri="{FF2B5EF4-FFF2-40B4-BE49-F238E27FC236}">
                  <a16:creationId xmlns:a16="http://schemas.microsoft.com/office/drawing/2014/main" id="{1E80FFFD-07B0-5DB2-6B91-2BBC7C76E22F}"/>
                </a:ext>
              </a:extLst>
            </p:cNvPr>
            <p:cNvSpPr/>
            <p:nvPr/>
          </p:nvSpPr>
          <p:spPr>
            <a:xfrm>
              <a:off x="9835511" y="2942404"/>
              <a:ext cx="1136710" cy="113671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[7;1</a:t>
              </a:r>
              <a:r>
                <a:rPr lang="ru-RU" sz="1200" dirty="0"/>
                <a:t>7</a:t>
              </a:r>
              <a:r>
                <a:rPr lang="en-US" sz="1200" dirty="0"/>
                <a:t>]</a:t>
              </a:r>
            </a:p>
            <a:p>
              <a:pPr algn="ctr"/>
              <a:r>
                <a:rPr lang="en-US" sz="1200" dirty="0"/>
                <a:t>Max = 1</a:t>
              </a:r>
              <a:r>
                <a:rPr lang="ru-RU" sz="1200" dirty="0"/>
                <a:t>7</a:t>
              </a:r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7" name="Рукописный ввод 6">
                  <a:extLst>
                    <a:ext uri="{FF2B5EF4-FFF2-40B4-BE49-F238E27FC236}">
                      <a16:creationId xmlns:a16="http://schemas.microsoft.com/office/drawing/2014/main" id="{0952EE71-E0F4-67D2-4959-C5F43357232D}"/>
                    </a:ext>
                  </a:extLst>
                </p14:cNvPr>
                <p14:cNvContentPartPr/>
                <p14:nvPr/>
              </p14:nvContentPartPr>
              <p14:xfrm>
                <a:off x="9450235" y="2588822"/>
                <a:ext cx="385276" cy="385276"/>
              </p14:xfrm>
            </p:contentPart>
          </mc:Choice>
          <mc:Fallback xmlns="">
            <p:pic>
              <p:nvPicPr>
                <p:cNvPr id="7" name="Рукописный ввод 6">
                  <a:extLst>
                    <a:ext uri="{FF2B5EF4-FFF2-40B4-BE49-F238E27FC236}">
                      <a16:creationId xmlns:a16="http://schemas.microsoft.com/office/drawing/2014/main" id="{0952EE71-E0F4-67D2-4959-C5F43357232D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441233" y="2579820"/>
                  <a:ext cx="402919" cy="40291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8" name="Рукописный ввод 7">
                  <a:extLst>
                    <a:ext uri="{FF2B5EF4-FFF2-40B4-BE49-F238E27FC236}">
                      <a16:creationId xmlns:a16="http://schemas.microsoft.com/office/drawing/2014/main" id="{A14A73BE-FC1A-28F8-49C5-4A112EC4EAA2}"/>
                    </a:ext>
                  </a:extLst>
                </p14:cNvPr>
                <p14:cNvContentPartPr/>
                <p14:nvPr/>
              </p14:nvContentPartPr>
              <p14:xfrm>
                <a:off x="7827787" y="2629398"/>
                <a:ext cx="396000" cy="396000"/>
              </p14:xfrm>
            </p:contentPart>
          </mc:Choice>
          <mc:Fallback xmlns="">
            <p:pic>
              <p:nvPicPr>
                <p:cNvPr id="8" name="Рукописный ввод 7">
                  <a:extLst>
                    <a:ext uri="{FF2B5EF4-FFF2-40B4-BE49-F238E27FC236}">
                      <a16:creationId xmlns:a16="http://schemas.microsoft.com/office/drawing/2014/main" id="{A14A73BE-FC1A-28F8-49C5-4A112EC4EAA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818787" y="2620406"/>
                  <a:ext cx="413640" cy="413624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9" name="Овал 8">
              <a:extLst>
                <a:ext uri="{FF2B5EF4-FFF2-40B4-BE49-F238E27FC236}">
                  <a16:creationId xmlns:a16="http://schemas.microsoft.com/office/drawing/2014/main" id="{C9CDE06C-2EC4-393A-B9C3-99D7BD25BC31}"/>
                </a:ext>
              </a:extLst>
            </p:cNvPr>
            <p:cNvSpPr/>
            <p:nvPr/>
          </p:nvSpPr>
          <p:spPr>
            <a:xfrm>
              <a:off x="8881880" y="4432696"/>
              <a:ext cx="1136710" cy="11367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[</a:t>
              </a:r>
              <a:r>
                <a:rPr lang="ru-RU" sz="1200" dirty="0"/>
                <a:t>6</a:t>
              </a:r>
              <a:r>
                <a:rPr lang="en-US" sz="1200" dirty="0"/>
                <a:t>;1</a:t>
              </a:r>
              <a:r>
                <a:rPr lang="ru-RU" sz="1200" dirty="0"/>
                <a:t>5</a:t>
              </a:r>
              <a:r>
                <a:rPr lang="en-US" sz="1200" dirty="0"/>
                <a:t>]</a:t>
              </a:r>
            </a:p>
            <a:p>
              <a:pPr algn="ctr"/>
              <a:r>
                <a:rPr lang="en-US" sz="1200" dirty="0"/>
                <a:t>Max = 1</a:t>
              </a:r>
              <a:r>
                <a:rPr lang="ru-RU" sz="1200" dirty="0"/>
                <a:t>5</a:t>
              </a:r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0" name="Рукописный ввод 9">
                  <a:extLst>
                    <a:ext uri="{FF2B5EF4-FFF2-40B4-BE49-F238E27FC236}">
                      <a16:creationId xmlns:a16="http://schemas.microsoft.com/office/drawing/2014/main" id="{5EC5A700-CAF2-9B84-75C9-CE7A888B7CD8}"/>
                    </a:ext>
                  </a:extLst>
                </p14:cNvPr>
                <p14:cNvContentPartPr/>
                <p14:nvPr/>
              </p14:nvContentPartPr>
              <p14:xfrm rot="4800000">
                <a:off x="9754457" y="4087132"/>
                <a:ext cx="385276" cy="385276"/>
              </p14:xfrm>
            </p:contentPart>
          </mc:Choice>
          <mc:Fallback xmlns="">
            <p:pic>
              <p:nvPicPr>
                <p:cNvPr id="10" name="Рукописный ввод 9">
                  <a:extLst>
                    <a:ext uri="{FF2B5EF4-FFF2-40B4-BE49-F238E27FC236}">
                      <a16:creationId xmlns:a16="http://schemas.microsoft.com/office/drawing/2014/main" id="{5EC5A700-CAF2-9B84-75C9-CE7A888B7CD8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 rot="4800000">
                  <a:off x="9745455" y="4078130"/>
                  <a:ext cx="402919" cy="402919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2813CDB6-FC99-748E-46C7-8CE24B2EE11A}"/>
              </a:ext>
            </a:extLst>
          </p:cNvPr>
          <p:cNvSpPr txBox="1"/>
          <p:nvPr/>
        </p:nvSpPr>
        <p:spPr>
          <a:xfrm>
            <a:off x="824259" y="2888849"/>
            <a:ext cx="533684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R"/>
            </a:pPr>
            <a:r>
              <a:rPr lang="ru-RU" dirty="0"/>
              <a:t>Выбирается узел, который будет удален</a:t>
            </a:r>
          </a:p>
          <a:p>
            <a:pPr marL="342900" indent="-342900">
              <a:buAutoNum type="arabicParenR"/>
            </a:pPr>
            <a:r>
              <a:rPr lang="ru-RU" dirty="0"/>
              <a:t>У узла есть лист поэтому уделяемому узлу</a:t>
            </a:r>
          </a:p>
          <a:p>
            <a:r>
              <a:rPr lang="ru-RU" dirty="0"/>
              <a:t>       присваиваются значения листа</a:t>
            </a:r>
          </a:p>
          <a:p>
            <a:pPr marL="342900" indent="-342900">
              <a:buAutoNum type="arabicParenR" startAt="3"/>
            </a:pPr>
            <a:r>
              <a:rPr lang="ru-RU" dirty="0"/>
              <a:t>Затем лист удаляется </a:t>
            </a:r>
          </a:p>
          <a:p>
            <a:pPr marL="342900" indent="-342900">
              <a:buAutoNum type="arabicParenR" startAt="3"/>
            </a:pPr>
            <a:r>
              <a:rPr lang="ru-RU" dirty="0"/>
              <a:t>Считаются максимальные значения в поддереве</a:t>
            </a:r>
          </a:p>
          <a:p>
            <a:r>
              <a:rPr lang="ru-RU" dirty="0"/>
              <a:t>       и корневом узле</a:t>
            </a:r>
          </a:p>
        </p:txBody>
      </p:sp>
    </p:spTree>
    <p:extLst>
      <p:ext uri="{BB962C8B-B14F-4D97-AF65-F5344CB8AC3E}">
        <p14:creationId xmlns:p14="http://schemas.microsoft.com/office/powerpoint/2010/main" val="25493436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</TotalTime>
  <Words>1018</Words>
  <Application>Microsoft Office PowerPoint</Application>
  <PresentationFormat>Широкоэкранный</PresentationFormat>
  <Paragraphs>212</Paragraphs>
  <Slides>21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  <vt:lpstr>Пример дерева интервалов</vt:lpstr>
      <vt:lpstr>Операции над деревом</vt:lpstr>
      <vt:lpstr>Добавление узла в дерево</vt:lpstr>
      <vt:lpstr>Добавление узла в дерево</vt:lpstr>
      <vt:lpstr>Добавление узла в дерево</vt:lpstr>
      <vt:lpstr>Добавление узла в дерево</vt:lpstr>
      <vt:lpstr>Результат добавления узла в дерево</vt:lpstr>
      <vt:lpstr>Удаление узла из дерево</vt:lpstr>
      <vt:lpstr>Удаление узла из дерево</vt:lpstr>
      <vt:lpstr>Удаление узла из дерево</vt:lpstr>
      <vt:lpstr>Проверка на перекрытие</vt:lpstr>
      <vt:lpstr>Случаи, которые входят в проверку  </vt:lpstr>
      <vt:lpstr>Случаи, которые входят в проверку  </vt:lpstr>
      <vt:lpstr>Случаи, которые входят в проверку  </vt:lpstr>
      <vt:lpstr>Реализация</vt:lpstr>
      <vt:lpstr>Назначение</vt:lpstr>
      <vt:lpstr>Характеристики </vt:lpstr>
      <vt:lpstr>Формальная постановка задачи </vt:lpstr>
      <vt:lpstr>Исследование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Чурганов Никита Сергеевич</dc:creator>
  <cp:lastModifiedBy>Чурганов Никита Сергеевич</cp:lastModifiedBy>
  <cp:revision>18</cp:revision>
  <dcterms:created xsi:type="dcterms:W3CDTF">2022-12-14T00:50:38Z</dcterms:created>
  <dcterms:modified xsi:type="dcterms:W3CDTF">2022-12-17T06:38:56Z</dcterms:modified>
</cp:coreProperties>
</file>