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59" r:id="rId6"/>
    <p:sldId id="261" r:id="rId7"/>
    <p:sldId id="260" r:id="rId8"/>
    <p:sldId id="262" r:id="rId9"/>
    <p:sldId id="263" r:id="rId10"/>
    <p:sldId id="270" r:id="rId11"/>
    <p:sldId id="269" r:id="rId12"/>
    <p:sldId id="268" r:id="rId13"/>
    <p:sldId id="267" r:id="rId14"/>
    <p:sldId id="266" r:id="rId15"/>
    <p:sldId id="265" r:id="rId16"/>
    <p:sldId id="272" r:id="rId17"/>
    <p:sldId id="274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146" userDrawn="1">
          <p15:clr>
            <a:srgbClr val="A4A3A4"/>
          </p15:clr>
        </p15:guide>
        <p15:guide id="6" orient="horz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13B"/>
    <a:srgbClr val="F29E54"/>
    <a:srgbClr val="EE7C37"/>
    <a:srgbClr val="FFD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40" y="108"/>
      </p:cViewPr>
      <p:guideLst>
        <p:guide orient="horz" pos="1620"/>
        <p:guide pos="2880"/>
        <p:guide pos="385"/>
        <p:guide pos="5375"/>
        <p:guide orient="horz" pos="146"/>
        <p:guide orient="horz"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vfustud-my.sharepoint.com/personal/churganov_nse_students_dvfu_ru/Documents/&#1050;&#1085;&#1080;&#1075;&#1072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vfustud-my.sharepoint.com/personal/churganov_nse_students_dvfu_ru/Documents/&#1050;&#1085;&#1080;&#1075;&#1072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vfustud-my.sharepoint.com/personal/churganov_nse_students_dvfu_ru/Documents/&#1050;&#1085;&#1080;&#1075;&#1072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Вставка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int</c:v>
          </c:tx>
          <c:spPr>
            <a:ln w="19050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shade val="76000"/>
                </a:schemeClr>
              </a:solidFill>
              <a:ln w="9525">
                <a:solidFill>
                  <a:schemeClr val="accent2">
                    <a:shade val="76000"/>
                  </a:schemeClr>
                </a:solidFill>
              </a:ln>
              <a:effectLst/>
            </c:spPr>
          </c:marker>
          <c:xVal>
            <c:numRef>
              <c:f>Лист1!$C$4:$C$20</c:f>
              <c:numCache>
                <c:formatCode>General</c:formatCode>
                <c:ptCount val="1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200000</c:v>
                </c:pt>
                <c:pt idx="7">
                  <c:v>250000</c:v>
                </c:pt>
                <c:pt idx="8">
                  <c:v>350000</c:v>
                </c:pt>
                <c:pt idx="9">
                  <c:v>500000</c:v>
                </c:pt>
                <c:pt idx="10">
                  <c:v>750000</c:v>
                </c:pt>
                <c:pt idx="11">
                  <c:v>1000000</c:v>
                </c:pt>
                <c:pt idx="12">
                  <c:v>1500000</c:v>
                </c:pt>
                <c:pt idx="13">
                  <c:v>2500000</c:v>
                </c:pt>
                <c:pt idx="14">
                  <c:v>3500000</c:v>
                </c:pt>
                <c:pt idx="15">
                  <c:v>5000000</c:v>
                </c:pt>
                <c:pt idx="16">
                  <c:v>7000000</c:v>
                </c:pt>
              </c:numCache>
            </c:numRef>
          </c:xVal>
          <c:yVal>
            <c:numRef>
              <c:f>Лист1!$D$4:$D$20</c:f>
              <c:numCache>
                <c:formatCode>General</c:formatCode>
                <c:ptCount val="17"/>
                <c:pt idx="0">
                  <c:v>0.21609999999999999</c:v>
                </c:pt>
                <c:pt idx="1">
                  <c:v>1.3166</c:v>
                </c:pt>
                <c:pt idx="2">
                  <c:v>4.18</c:v>
                </c:pt>
                <c:pt idx="3">
                  <c:v>43.71</c:v>
                </c:pt>
                <c:pt idx="4">
                  <c:v>249.41</c:v>
                </c:pt>
                <c:pt idx="5">
                  <c:v>480.24</c:v>
                </c:pt>
                <c:pt idx="6">
                  <c:v>1099.75</c:v>
                </c:pt>
                <c:pt idx="7">
                  <c:v>1583.48</c:v>
                </c:pt>
                <c:pt idx="8">
                  <c:v>2022.53</c:v>
                </c:pt>
                <c:pt idx="9">
                  <c:v>3247.7759999999998</c:v>
                </c:pt>
                <c:pt idx="10">
                  <c:v>4713.6750000000002</c:v>
                </c:pt>
                <c:pt idx="11">
                  <c:v>5384.3380999999999</c:v>
                </c:pt>
                <c:pt idx="12">
                  <c:v>9130.7733000000007</c:v>
                </c:pt>
                <c:pt idx="13">
                  <c:v>16975.587100000001</c:v>
                </c:pt>
                <c:pt idx="14">
                  <c:v>24353.172399999999</c:v>
                </c:pt>
                <c:pt idx="15">
                  <c:v>38268.494899999998</c:v>
                </c:pt>
                <c:pt idx="16">
                  <c:v>55495.102899999998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5E1-46B8-B2B8-012038300B3D}"/>
            </c:ext>
          </c:extLst>
        </c:ser>
        <c:ser>
          <c:idx val="1"/>
          <c:order val="1"/>
          <c:tx>
            <c:v>double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Лист1!$C$4:$C$20</c:f>
              <c:numCache>
                <c:formatCode>General</c:formatCode>
                <c:ptCount val="1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200000</c:v>
                </c:pt>
                <c:pt idx="7">
                  <c:v>250000</c:v>
                </c:pt>
                <c:pt idx="8">
                  <c:v>350000</c:v>
                </c:pt>
                <c:pt idx="9">
                  <c:v>500000</c:v>
                </c:pt>
                <c:pt idx="10">
                  <c:v>750000</c:v>
                </c:pt>
                <c:pt idx="11">
                  <c:v>1000000</c:v>
                </c:pt>
                <c:pt idx="12">
                  <c:v>1500000</c:v>
                </c:pt>
                <c:pt idx="13">
                  <c:v>2500000</c:v>
                </c:pt>
                <c:pt idx="14">
                  <c:v>3500000</c:v>
                </c:pt>
                <c:pt idx="15">
                  <c:v>5000000</c:v>
                </c:pt>
                <c:pt idx="16">
                  <c:v>7000000</c:v>
                </c:pt>
              </c:numCache>
            </c:numRef>
          </c:xVal>
          <c:yVal>
            <c:numRef>
              <c:f>Лист1!$E$4:$E$20</c:f>
              <c:numCache>
                <c:formatCode>General</c:formatCode>
                <c:ptCount val="17"/>
                <c:pt idx="0">
                  <c:v>8.2199999999999995E-2</c:v>
                </c:pt>
                <c:pt idx="1">
                  <c:v>0.93489999999999995</c:v>
                </c:pt>
                <c:pt idx="2">
                  <c:v>1.4662999999999999</c:v>
                </c:pt>
                <c:pt idx="3">
                  <c:v>31.857399999999998</c:v>
                </c:pt>
                <c:pt idx="4">
                  <c:v>143.5984</c:v>
                </c:pt>
                <c:pt idx="5">
                  <c:v>311.42239999999998</c:v>
                </c:pt>
                <c:pt idx="6">
                  <c:v>704.62649999999996</c:v>
                </c:pt>
                <c:pt idx="7">
                  <c:v>970.94179999999994</c:v>
                </c:pt>
                <c:pt idx="8">
                  <c:v>1410.7563</c:v>
                </c:pt>
                <c:pt idx="9">
                  <c:v>2336.3679000000002</c:v>
                </c:pt>
                <c:pt idx="10">
                  <c:v>3916.6091000000001</c:v>
                </c:pt>
                <c:pt idx="11">
                  <c:v>5608.2394000000004</c:v>
                </c:pt>
                <c:pt idx="12">
                  <c:v>9157.1735000000008</c:v>
                </c:pt>
                <c:pt idx="13">
                  <c:v>17141.902699999999</c:v>
                </c:pt>
                <c:pt idx="14">
                  <c:v>25450.0867</c:v>
                </c:pt>
                <c:pt idx="15">
                  <c:v>38759.564100000003</c:v>
                </c:pt>
                <c:pt idx="16">
                  <c:v>56622.488599999997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5E1-46B8-B2B8-012038300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6966544"/>
        <c:axId val="1676963632"/>
      </c:scatterChart>
      <c:valAx>
        <c:axId val="167696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6963632"/>
        <c:crosses val="autoZero"/>
        <c:crossBetween val="midCat"/>
      </c:valAx>
      <c:valAx>
        <c:axId val="167696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6966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int</c:v>
          </c:tx>
          <c:spPr>
            <a:ln w="19050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Лист1!$C$4:$C$20</c:f>
              <c:numCache>
                <c:formatCode>General</c:formatCode>
                <c:ptCount val="1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200000</c:v>
                </c:pt>
                <c:pt idx="7">
                  <c:v>250000</c:v>
                </c:pt>
                <c:pt idx="8">
                  <c:v>350000</c:v>
                </c:pt>
                <c:pt idx="9">
                  <c:v>500000</c:v>
                </c:pt>
                <c:pt idx="10">
                  <c:v>750000</c:v>
                </c:pt>
                <c:pt idx="11">
                  <c:v>1000000</c:v>
                </c:pt>
                <c:pt idx="12">
                  <c:v>1500000</c:v>
                </c:pt>
                <c:pt idx="13">
                  <c:v>2500000</c:v>
                </c:pt>
                <c:pt idx="14">
                  <c:v>3500000</c:v>
                </c:pt>
                <c:pt idx="15">
                  <c:v>5000000</c:v>
                </c:pt>
                <c:pt idx="16">
                  <c:v>7000000</c:v>
                </c:pt>
              </c:numCache>
            </c:numRef>
          </c:xVal>
          <c:yVal>
            <c:numRef>
              <c:f>Лист1!$F$4:$F$20</c:f>
              <c:numCache>
                <c:formatCode>General</c:formatCode>
                <c:ptCount val="17"/>
                <c:pt idx="0">
                  <c:v>1.4E-2</c:v>
                </c:pt>
                <c:pt idx="1">
                  <c:v>3.9899999999999998E-2</c:v>
                </c:pt>
                <c:pt idx="2">
                  <c:v>6.5299999999999997E-2</c:v>
                </c:pt>
                <c:pt idx="3">
                  <c:v>0.75790000000000002</c:v>
                </c:pt>
                <c:pt idx="4">
                  <c:v>2.1385999999999998</c:v>
                </c:pt>
                <c:pt idx="5">
                  <c:v>5.7363999999999997</c:v>
                </c:pt>
                <c:pt idx="6">
                  <c:v>23.73</c:v>
                </c:pt>
                <c:pt idx="7">
                  <c:v>21.110900000000001</c:v>
                </c:pt>
                <c:pt idx="8">
                  <c:v>32.857100000000003</c:v>
                </c:pt>
                <c:pt idx="9">
                  <c:v>49.354300000000002</c:v>
                </c:pt>
                <c:pt idx="10">
                  <c:v>67.403499999999994</c:v>
                </c:pt>
                <c:pt idx="11">
                  <c:v>91.429199999999994</c:v>
                </c:pt>
                <c:pt idx="12">
                  <c:v>139.87620000000001</c:v>
                </c:pt>
                <c:pt idx="13">
                  <c:v>243.12049999999999</c:v>
                </c:pt>
                <c:pt idx="14">
                  <c:v>350.1961</c:v>
                </c:pt>
                <c:pt idx="15">
                  <c:v>505.83550000000002</c:v>
                </c:pt>
                <c:pt idx="16">
                  <c:v>721.81650000000002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45-4C45-B8E7-206DA3103BE9}"/>
            </c:ext>
          </c:extLst>
        </c:ser>
        <c:ser>
          <c:idx val="1"/>
          <c:order val="1"/>
          <c:tx>
            <c:v>double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Лист1!$C$4:$C$20</c:f>
              <c:numCache>
                <c:formatCode>General</c:formatCode>
                <c:ptCount val="1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200000</c:v>
                </c:pt>
                <c:pt idx="7">
                  <c:v>250000</c:v>
                </c:pt>
                <c:pt idx="8">
                  <c:v>350000</c:v>
                </c:pt>
                <c:pt idx="9">
                  <c:v>500000</c:v>
                </c:pt>
                <c:pt idx="10">
                  <c:v>750000</c:v>
                </c:pt>
                <c:pt idx="11">
                  <c:v>1000000</c:v>
                </c:pt>
                <c:pt idx="12">
                  <c:v>1500000</c:v>
                </c:pt>
                <c:pt idx="13">
                  <c:v>2500000</c:v>
                </c:pt>
                <c:pt idx="14">
                  <c:v>3500000</c:v>
                </c:pt>
                <c:pt idx="15">
                  <c:v>5000000</c:v>
                </c:pt>
                <c:pt idx="16">
                  <c:v>7000000</c:v>
                </c:pt>
              </c:numCache>
            </c:numRef>
          </c:xVal>
          <c:yVal>
            <c:numRef>
              <c:f>Лист1!$G$4:$G$20</c:f>
              <c:numCache>
                <c:formatCode>General</c:formatCode>
                <c:ptCount val="17"/>
                <c:pt idx="0">
                  <c:v>5.1999999999999998E-3</c:v>
                </c:pt>
                <c:pt idx="1">
                  <c:v>1.7899999999999999E-2</c:v>
                </c:pt>
                <c:pt idx="2">
                  <c:v>2.86E-2</c:v>
                </c:pt>
                <c:pt idx="3">
                  <c:v>0.24690000000000001</c:v>
                </c:pt>
                <c:pt idx="4">
                  <c:v>1.4965999999999999</c:v>
                </c:pt>
                <c:pt idx="5">
                  <c:v>2.8178999999999998</c:v>
                </c:pt>
                <c:pt idx="6">
                  <c:v>9.0006000000000004</c:v>
                </c:pt>
                <c:pt idx="7">
                  <c:v>20.5778</c:v>
                </c:pt>
                <c:pt idx="8">
                  <c:v>28.7789</c:v>
                </c:pt>
                <c:pt idx="9">
                  <c:v>43.075099999999999</c:v>
                </c:pt>
                <c:pt idx="10">
                  <c:v>69.006699999999995</c:v>
                </c:pt>
                <c:pt idx="11">
                  <c:v>89.380200000000002</c:v>
                </c:pt>
                <c:pt idx="12">
                  <c:v>140.89830000000001</c:v>
                </c:pt>
                <c:pt idx="13">
                  <c:v>243.37350000000001</c:v>
                </c:pt>
                <c:pt idx="14">
                  <c:v>351.9049</c:v>
                </c:pt>
                <c:pt idx="15">
                  <c:v>507.55410000000001</c:v>
                </c:pt>
                <c:pt idx="16">
                  <c:v>728.28579999999999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745-4C45-B8E7-206DA3103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423535"/>
        <c:axId val="426435183"/>
      </c:scatterChart>
      <c:valAx>
        <c:axId val="426423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6435183"/>
        <c:crosses val="autoZero"/>
        <c:crossBetween val="midCat"/>
      </c:valAx>
      <c:valAx>
        <c:axId val="42643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6423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Проверка</a:t>
            </a:r>
            <a:r>
              <a:rPr lang="ru-RU" baseline="0"/>
              <a:t> на перекрытие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int</c:v>
          </c:tx>
          <c:spPr>
            <a:ln w="19050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Лист1!$C$4:$C$20</c:f>
              <c:numCache>
                <c:formatCode>General</c:formatCode>
                <c:ptCount val="1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200000</c:v>
                </c:pt>
                <c:pt idx="7">
                  <c:v>250000</c:v>
                </c:pt>
                <c:pt idx="8">
                  <c:v>350000</c:v>
                </c:pt>
                <c:pt idx="9">
                  <c:v>500000</c:v>
                </c:pt>
                <c:pt idx="10">
                  <c:v>750000</c:v>
                </c:pt>
                <c:pt idx="11">
                  <c:v>1000000</c:v>
                </c:pt>
                <c:pt idx="12">
                  <c:v>1500000</c:v>
                </c:pt>
                <c:pt idx="13">
                  <c:v>2500000</c:v>
                </c:pt>
                <c:pt idx="14">
                  <c:v>3500000</c:v>
                </c:pt>
                <c:pt idx="15">
                  <c:v>5000000</c:v>
                </c:pt>
                <c:pt idx="16">
                  <c:v>7000000</c:v>
                </c:pt>
              </c:numCache>
            </c:numRef>
          </c:xVal>
          <c:yVal>
            <c:numRef>
              <c:f>Лист1!$H$4:$H$20</c:f>
              <c:numCache>
                <c:formatCode>General</c:formatCode>
                <c:ptCount val="17"/>
                <c:pt idx="0">
                  <c:v>3.7000000000000002E-3</c:v>
                </c:pt>
                <c:pt idx="1">
                  <c:v>1.6899999999999998E-2</c:v>
                </c:pt>
                <c:pt idx="2">
                  <c:v>3.4799999999999998E-2</c:v>
                </c:pt>
                <c:pt idx="3">
                  <c:v>0.3503</c:v>
                </c:pt>
                <c:pt idx="4">
                  <c:v>1.5206</c:v>
                </c:pt>
                <c:pt idx="5">
                  <c:v>4.2096</c:v>
                </c:pt>
                <c:pt idx="6">
                  <c:v>21.253499999999999</c:v>
                </c:pt>
                <c:pt idx="7">
                  <c:v>16.286200000000001</c:v>
                </c:pt>
                <c:pt idx="8">
                  <c:v>30.086400000000001</c:v>
                </c:pt>
                <c:pt idx="9">
                  <c:v>44.511200000000002</c:v>
                </c:pt>
                <c:pt idx="10">
                  <c:v>58.168399999999998</c:v>
                </c:pt>
                <c:pt idx="11">
                  <c:v>79.576599999999999</c:v>
                </c:pt>
                <c:pt idx="12">
                  <c:v>125.6112</c:v>
                </c:pt>
                <c:pt idx="13">
                  <c:v>212.06270000000001</c:v>
                </c:pt>
                <c:pt idx="14">
                  <c:v>313.61680000000001</c:v>
                </c:pt>
                <c:pt idx="15">
                  <c:v>463.54989999999998</c:v>
                </c:pt>
                <c:pt idx="16">
                  <c:v>627.33140000000003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47-4ED1-AE7C-18F05A24DC50}"/>
            </c:ext>
          </c:extLst>
        </c:ser>
        <c:ser>
          <c:idx val="1"/>
          <c:order val="1"/>
          <c:tx>
            <c:v>double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Лист1!$C$4:$C$20</c:f>
              <c:numCache>
                <c:formatCode>General</c:formatCode>
                <c:ptCount val="1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50000</c:v>
                </c:pt>
                <c:pt idx="5">
                  <c:v>100000</c:v>
                </c:pt>
                <c:pt idx="6">
                  <c:v>200000</c:v>
                </c:pt>
                <c:pt idx="7">
                  <c:v>250000</c:v>
                </c:pt>
                <c:pt idx="8">
                  <c:v>350000</c:v>
                </c:pt>
                <c:pt idx="9">
                  <c:v>500000</c:v>
                </c:pt>
                <c:pt idx="10">
                  <c:v>750000</c:v>
                </c:pt>
                <c:pt idx="11">
                  <c:v>1000000</c:v>
                </c:pt>
                <c:pt idx="12">
                  <c:v>1500000</c:v>
                </c:pt>
                <c:pt idx="13">
                  <c:v>2500000</c:v>
                </c:pt>
                <c:pt idx="14">
                  <c:v>3500000</c:v>
                </c:pt>
                <c:pt idx="15">
                  <c:v>5000000</c:v>
                </c:pt>
                <c:pt idx="16">
                  <c:v>7000000</c:v>
                </c:pt>
              </c:numCache>
            </c:numRef>
          </c:xVal>
          <c:yVal>
            <c:numRef>
              <c:f>Лист1!$I$4:$I$20</c:f>
              <c:numCache>
                <c:formatCode>General</c:formatCode>
                <c:ptCount val="17"/>
                <c:pt idx="0">
                  <c:v>2.2000000000000001E-3</c:v>
                </c:pt>
                <c:pt idx="1">
                  <c:v>8.6E-3</c:v>
                </c:pt>
                <c:pt idx="2">
                  <c:v>1.6400000000000001E-2</c:v>
                </c:pt>
                <c:pt idx="3">
                  <c:v>0.2036</c:v>
                </c:pt>
                <c:pt idx="4">
                  <c:v>1.179</c:v>
                </c:pt>
                <c:pt idx="5">
                  <c:v>2.0596999999999999</c:v>
                </c:pt>
                <c:pt idx="6">
                  <c:v>7.0522</c:v>
                </c:pt>
                <c:pt idx="7">
                  <c:v>19.658300000000001</c:v>
                </c:pt>
                <c:pt idx="8">
                  <c:v>24.126100000000001</c:v>
                </c:pt>
                <c:pt idx="9">
                  <c:v>38.8277</c:v>
                </c:pt>
                <c:pt idx="10">
                  <c:v>61.1629</c:v>
                </c:pt>
                <c:pt idx="11">
                  <c:v>81.323899999999995</c:v>
                </c:pt>
                <c:pt idx="12">
                  <c:v>125.8056</c:v>
                </c:pt>
                <c:pt idx="13">
                  <c:v>214.55350000000001</c:v>
                </c:pt>
                <c:pt idx="14">
                  <c:v>311.86770000000001</c:v>
                </c:pt>
                <c:pt idx="15">
                  <c:v>452.0043</c:v>
                </c:pt>
                <c:pt idx="16">
                  <c:v>641.01520000000005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47-4ED1-AE7C-18F05A24D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468975"/>
        <c:axId val="422466063"/>
      </c:scatterChart>
      <c:valAx>
        <c:axId val="422468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2466063"/>
        <c:crosses val="autoZero"/>
        <c:crossBetween val="midCat"/>
      </c:valAx>
      <c:valAx>
        <c:axId val="42246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24689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F83D-6BC1-45AB-BB38-7AC10106CD99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CBE9-15E8-4C8B-9E8F-78A4ED46E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DC8E-4640-488D-B1B6-83F28F1FDD21}" type="datetime1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DD2-F775-4697-82F2-E02E860AB71E}" type="datetime1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CCB0-0EBE-4C2E-8727-91DA3DE36683}" type="datetime1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9B4B-112B-45ED-8A93-DEC054AB2950}" type="datetime1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C757-C107-46F2-849C-4A1E818FDD01}" type="datetime1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9EBC-0C93-4DB8-A456-2321A158E730}" type="datetime1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E30-33F0-42D3-9D59-D54983B90C31}" type="datetime1">
              <a:rPr lang="ru-RU" smtClean="0"/>
              <a:t>27.01.2023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6A73-21D1-4D26-9400-2506123BD22E}" type="datetime1">
              <a:rPr lang="ru-RU" smtClean="0"/>
              <a:t>27.01.2023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6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325-762E-4EC5-8E64-EF9616445EA7}" type="datetime1">
              <a:rPr lang="ru-RU" smtClean="0"/>
              <a:t>27.01.2023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6A59-C952-4C1B-9C7F-CD1C8FB515CF}" type="datetime1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F2C4-F47D-4C06-9CD0-462F0A6E6C3A}" type="datetime1">
              <a:rPr lang="ru-RU" smtClean="0"/>
              <a:t>27.01.2023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A494-4286-4E45-82FF-AA40DAE6BA7A}" type="datetime1">
              <a:rPr lang="ru-RU" smtClean="0"/>
              <a:t>27.01.2023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805-E822-45F1-921A-0ABEBD707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29A1C33-F23A-47D0-26C8-934C2EC5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90" y="231775"/>
            <a:ext cx="464819" cy="771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6CC8A-853F-C8EE-A644-90AA71F0DD9C}"/>
              </a:ext>
            </a:extLst>
          </p:cNvPr>
          <p:cNvSpPr txBox="1"/>
          <p:nvPr/>
        </p:nvSpPr>
        <p:spPr>
          <a:xfrm>
            <a:off x="2173605" y="1130985"/>
            <a:ext cx="4796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A135-8CC8-9D49-2EAE-F5A804A76686}"/>
              </a:ext>
            </a:extLst>
          </p:cNvPr>
          <p:cNvSpPr txBox="1"/>
          <p:nvPr/>
        </p:nvSpPr>
        <p:spPr>
          <a:xfrm>
            <a:off x="2921953" y="1628811"/>
            <a:ext cx="330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Алгоритмы и структуры данных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50DE-A167-35E5-7C85-0597DBB0B8D5}"/>
              </a:ext>
            </a:extLst>
          </p:cNvPr>
          <p:cNvSpPr txBox="1"/>
          <p:nvPr/>
        </p:nvSpPr>
        <p:spPr>
          <a:xfrm>
            <a:off x="2883015" y="2436168"/>
            <a:ext cx="33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Дерево интервалов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4F768-359B-3FA4-C634-936186F88262}"/>
              </a:ext>
            </a:extLst>
          </p:cNvPr>
          <p:cNvSpPr txBox="1"/>
          <p:nvPr/>
        </p:nvSpPr>
        <p:spPr>
          <a:xfrm>
            <a:off x="6222048" y="3501741"/>
            <a:ext cx="2310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Выполнил студент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гр. Б9121-09.03.03пикд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Чурганов Никита Сергеевич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F406B-46E3-A276-EC1B-DBBC1BF86D81}"/>
              </a:ext>
            </a:extLst>
          </p:cNvPr>
          <p:cNvSpPr txBox="1"/>
          <p:nvPr/>
        </p:nvSpPr>
        <p:spPr>
          <a:xfrm>
            <a:off x="6222048" y="4240405"/>
            <a:ext cx="23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Руководитель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</a:rPr>
              <a:t>Доцент ИМКТ А.С. </a:t>
            </a:r>
            <a:r>
              <a:rPr lang="ru-RU" sz="1400" b="0" i="0" dirty="0" err="1">
                <a:solidFill>
                  <a:srgbClr val="000000"/>
                </a:solidFill>
                <a:effectLst/>
              </a:rPr>
              <a:t>Кленин</a:t>
            </a:r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8735D-D1BA-CE57-8EE8-C7AC8DAF0716}"/>
              </a:ext>
            </a:extLst>
          </p:cNvPr>
          <p:cNvSpPr txBox="1"/>
          <p:nvPr/>
        </p:nvSpPr>
        <p:spPr>
          <a:xfrm flipH="1">
            <a:off x="4244487" y="4650115"/>
            <a:ext cx="6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946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Полное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151348-B9DB-9541-59E7-7A9B26552861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C24C5-6470-A76F-91E8-C010FD03EC9B}"/>
              </a:ext>
            </a:extLst>
          </p:cNvPr>
          <p:cNvSpPr txBox="1"/>
          <p:nvPr/>
        </p:nvSpPr>
        <p:spPr>
          <a:xfrm flipH="1">
            <a:off x="8587978" y="279237"/>
            <a:ext cx="55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02674-DF34-EA8E-93AA-A8EA69E1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8"/>
            <a:ext cx="3883551" cy="3038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3E126-404A-63D2-6571-6833129C2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4" y="1371598"/>
            <a:ext cx="3883552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56907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Частичное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94FEA35-F56B-0C83-BA8F-C90CBA10942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86F9A-ABD8-E339-BD97-EF40CEAED42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62604-F34F-508E-B43E-4D331638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8" y="1371598"/>
            <a:ext cx="3883551" cy="3038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03231-76C5-8563-B6F9-534B4FEB6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3" y="1371599"/>
            <a:ext cx="388355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Отсутствие перекрытия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F7A69B9-1119-B79A-4099-1B339948A1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1735C-E3AB-CC34-56A8-D3D3FD2249E8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3C306-AC28-F103-A0BE-363A4355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87" y="1371599"/>
            <a:ext cx="3883550" cy="3038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969152-7A10-F093-7C3C-3E8AE2A52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262" y="1371599"/>
            <a:ext cx="3883550" cy="30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87388" y="227584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Реализация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93988-4C23-7F66-A226-F9288DBFF4F5}"/>
              </a:ext>
            </a:extLst>
          </p:cNvPr>
          <p:cNvSpPr txBox="1"/>
          <p:nvPr/>
        </p:nvSpPr>
        <p:spPr>
          <a:xfrm>
            <a:off x="525778" y="1592434"/>
            <a:ext cx="51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root.Insert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– добавление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9FE40-6E7B-2FF2-AF06-472AC50DF447}"/>
              </a:ext>
            </a:extLst>
          </p:cNvPr>
          <p:cNvSpPr txBox="1"/>
          <p:nvPr/>
        </p:nvSpPr>
        <p:spPr>
          <a:xfrm>
            <a:off x="525778" y="2033912"/>
            <a:ext cx="690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Rubik" pitchFamily="2" charset="-79"/>
                <a:cs typeface="Rubik" pitchFamily="2" charset="-79"/>
              </a:rPr>
              <a:t>root.Search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 – 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проверка на перекрытие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69072-9D44-9B41-4704-506D69B3927F}"/>
              </a:ext>
            </a:extLst>
          </p:cNvPr>
          <p:cNvSpPr txBox="1"/>
          <p:nvPr/>
        </p:nvSpPr>
        <p:spPr>
          <a:xfrm>
            <a:off x="525778" y="2473314"/>
            <a:ext cx="597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ubik" pitchFamily="2" charset="-79"/>
                <a:cs typeface="Rubik" pitchFamily="2" charset="-79"/>
              </a:rPr>
              <a:t>root.Remove</a:t>
            </a:r>
            <a:r>
              <a:rPr lang="en-US" dirty="0">
                <a:effectLst/>
                <a:latin typeface="Rubik" pitchFamily="2" charset="-79"/>
                <a:cs typeface="Rubik" pitchFamily="2" charset="-79"/>
              </a:rPr>
              <a:t>(x)</a:t>
            </a:r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 – удаление узла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A790D9C-21ED-83DF-80E4-8F31800F9A70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7C29C-2F00-9E4D-9EDF-09BE91D0E9CD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215B10-619F-7D53-2664-45D1B60D0858}"/>
              </a:ext>
            </a:extLst>
          </p:cNvPr>
          <p:cNvSpPr txBox="1"/>
          <p:nvPr/>
        </p:nvSpPr>
        <p:spPr>
          <a:xfrm>
            <a:off x="525778" y="1112680"/>
            <a:ext cx="5173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Методы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8B491-675A-14AE-8205-7DF81E8FC036}"/>
              </a:ext>
            </a:extLst>
          </p:cNvPr>
          <p:cNvSpPr txBox="1"/>
          <p:nvPr/>
        </p:nvSpPr>
        <p:spPr>
          <a:xfrm>
            <a:off x="525778" y="3111888"/>
            <a:ext cx="5744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effectLst/>
                <a:latin typeface="Rubik" pitchFamily="2" charset="-79"/>
                <a:cs typeface="Rubik" pitchFamily="2" charset="-79"/>
              </a:rPr>
              <a:t>Характеристики программного кода</a:t>
            </a:r>
            <a:endParaRPr lang="ru-RU" sz="20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6FD0-E72F-C6AD-8B03-8E537EE8D99C}"/>
              </a:ext>
            </a:extLst>
          </p:cNvPr>
          <p:cNvSpPr txBox="1"/>
          <p:nvPr/>
        </p:nvSpPr>
        <p:spPr>
          <a:xfrm>
            <a:off x="525778" y="3607332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строк – 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94CB-FF1F-701A-0388-9428BBFF9C00}"/>
              </a:ext>
            </a:extLst>
          </p:cNvPr>
          <p:cNvSpPr txBox="1"/>
          <p:nvPr/>
        </p:nvSpPr>
        <p:spPr>
          <a:xfrm>
            <a:off x="525778" y="4056308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классов –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35940-5208-869E-6622-66E4061740F9}"/>
              </a:ext>
            </a:extLst>
          </p:cNvPr>
          <p:cNvSpPr txBox="1"/>
          <p:nvPr/>
        </p:nvSpPr>
        <p:spPr>
          <a:xfrm>
            <a:off x="525778" y="4505285"/>
            <a:ext cx="648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Количество методов – 4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CCBFFD-64FE-E0A6-58F1-83EA08041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381" y="2994474"/>
            <a:ext cx="378161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19" y="231775"/>
            <a:ext cx="75602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Назначение 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“</a:t>
            </a:r>
            <a:r>
              <a:rPr lang="ru-RU" sz="3300" b="1" dirty="0">
                <a:latin typeface="Rubik" pitchFamily="2" charset="-79"/>
                <a:cs typeface="Rubik" pitchFamily="2" charset="-79"/>
              </a:rPr>
              <a:t>Дерева интервалов</a:t>
            </a:r>
            <a:r>
              <a:rPr lang="en-US" sz="3300" b="1" dirty="0">
                <a:latin typeface="Rubik" pitchFamily="2" charset="-79"/>
                <a:cs typeface="Rubik" pitchFamily="2" charset="-79"/>
              </a:rPr>
              <a:t>”</a:t>
            </a:r>
            <a:endParaRPr lang="ru-RU" sz="3300" b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CBF03-1688-B29D-4AFA-233954EF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26740">
            <a:off x="5318760" y="1149187"/>
            <a:ext cx="3699510" cy="2095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00FE-1159-ADAB-E84B-F7362C2A7CB0}"/>
              </a:ext>
            </a:extLst>
          </p:cNvPr>
          <p:cNvSpPr txBox="1"/>
          <p:nvPr/>
        </p:nvSpPr>
        <p:spPr>
          <a:xfrm>
            <a:off x="537210" y="1762360"/>
            <a:ext cx="478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всех интервалов (точек), которые перекрываются заданным интервалом.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457A3-B10C-F247-8D7E-D76BB4534FA9}"/>
              </a:ext>
            </a:extLst>
          </p:cNvPr>
          <p:cNvSpPr txBox="1"/>
          <p:nvPr/>
        </p:nvSpPr>
        <p:spPr>
          <a:xfrm>
            <a:off x="537210" y="2809874"/>
            <a:ext cx="478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latin typeface="Rubik" pitchFamily="2" charset="-79"/>
                <a:cs typeface="Rubik" pitchFamily="2" charset="-79"/>
              </a:rPr>
              <a:t>Область</a:t>
            </a:r>
            <a:r>
              <a:rPr lang="ru-RU" b="1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b="1" i="1" dirty="0">
                <a:latin typeface="Rubik" pitchFamily="2" charset="-79"/>
                <a:cs typeface="Rubik" pitchFamily="2" charset="-79"/>
              </a:rPr>
              <a:t>применения</a:t>
            </a:r>
            <a:r>
              <a:rPr lang="en-US" b="1" i="1" dirty="0">
                <a:latin typeface="Rubik" pitchFamily="2" charset="-79"/>
                <a:cs typeface="Rubik" pitchFamily="2" charset="-79"/>
              </a:rPr>
              <a:t>:</a:t>
            </a:r>
            <a:endParaRPr lang="en-US" b="1" i="1" dirty="0">
              <a:effectLst/>
              <a:latin typeface="Rubik" pitchFamily="2" charset="-79"/>
              <a:cs typeface="Rubik" pitchFamily="2" charset="-79"/>
            </a:endParaRPr>
          </a:p>
          <a:p>
            <a:r>
              <a:rPr lang="ru-RU" dirty="0">
                <a:effectLst/>
                <a:latin typeface="Rubik" pitchFamily="2" charset="-79"/>
                <a:cs typeface="Rubik" pitchFamily="2" charset="-79"/>
              </a:rPr>
              <a:t>Поиск видимых элементов внутри трехмерной сцены.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457FF82-EA06-3F20-79C1-46EDED5197F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AF5D9-7DF3-4A9D-E2D4-CA3C42ECBE7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1E9F63-DA9D-4891-152F-0E8ACC0EC06A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4E70-B3DA-4644-C8C9-88111C132389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B6B6AFF6-A1DE-C50C-DA46-8CF769197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610188"/>
              </p:ext>
            </p:extLst>
          </p:nvPr>
        </p:nvGraphicFramePr>
        <p:xfrm>
          <a:off x="1274363" y="1029720"/>
          <a:ext cx="6595274" cy="3647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84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D0B8AE-8BC5-59A3-68C8-88290E95A11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64F2A-3F5F-D68C-78F3-740BF75D9616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1B2380E-78BB-BB8C-A10E-0884619BC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453753"/>
              </p:ext>
            </p:extLst>
          </p:nvPr>
        </p:nvGraphicFramePr>
        <p:xfrm>
          <a:off x="1120440" y="925217"/>
          <a:ext cx="6725979" cy="3783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733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8FE785B-216E-5479-A97C-900F648D1E42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9E047-2D47-452F-1CE1-8C53AA2AAC0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FB405C3B-DE0B-FC6E-4AB4-23DC2731E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052018"/>
              </p:ext>
            </p:extLst>
          </p:nvPr>
        </p:nvGraphicFramePr>
        <p:xfrm>
          <a:off x="1360369" y="1086802"/>
          <a:ext cx="6423262" cy="377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315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Заключение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F309-4B42-3B4D-5726-D3B81762A7EF}"/>
              </a:ext>
            </a:extLst>
          </p:cNvPr>
          <p:cNvSpPr txBox="1"/>
          <p:nvPr/>
        </p:nvSpPr>
        <p:spPr>
          <a:xfrm>
            <a:off x="782243" y="2372040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Реализован (на языке программирования C#) эффективный программный код по операциям над указанной структурой данных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09EF4-07BA-3927-1511-F7BB6CE14DE8}"/>
              </a:ext>
            </a:extLst>
          </p:cNvPr>
          <p:cNvSpPr txBox="1"/>
          <p:nvPr/>
        </p:nvSpPr>
        <p:spPr>
          <a:xfrm>
            <a:off x="782243" y="1287401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Сформирован список литературы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599AD-1233-B789-0633-A52F6FF16621}"/>
              </a:ext>
            </a:extLst>
          </p:cNvPr>
          <p:cNvSpPr txBox="1"/>
          <p:nvPr/>
        </p:nvSpPr>
        <p:spPr>
          <a:xfrm>
            <a:off x="782243" y="1836426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Подготовлен доклад по теме “Дерево интервалов”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8790F-8DFB-F32F-ACC1-A20AD9B4D4BC}"/>
              </a:ext>
            </a:extLst>
          </p:cNvPr>
          <p:cNvSpPr txBox="1"/>
          <p:nvPr/>
        </p:nvSpPr>
        <p:spPr>
          <a:xfrm>
            <a:off x="782243" y="3698091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Проведен анализ эффективности операций по времени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53460-14F0-79F4-D57F-AC1D8E5E7CA4}"/>
              </a:ext>
            </a:extLst>
          </p:cNvPr>
          <p:cNvSpPr txBox="1"/>
          <p:nvPr/>
        </p:nvSpPr>
        <p:spPr>
          <a:xfrm>
            <a:off x="782243" y="4219955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проделанной работы можно посмотреть по ссылке: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nikitachurganov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/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Interval-Tree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(github.com)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EEBCE-859A-4852-D3AA-594547DF950D}"/>
              </a:ext>
            </a:extLst>
          </p:cNvPr>
          <p:cNvSpPr txBox="1"/>
          <p:nvPr/>
        </p:nvSpPr>
        <p:spPr>
          <a:xfrm>
            <a:off x="782243" y="3158176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Программный код протестирован на 37 тестах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BF4BB8-E43B-B33E-50EA-A3FEA6F1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72" y="1371854"/>
            <a:ext cx="192649" cy="323581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4045DB3-7118-E45F-6AC1-F29522A18A3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E1DEA-8A5D-884C-2E8D-6A667A6824C2}"/>
              </a:ext>
            </a:extLst>
          </p:cNvPr>
          <p:cNvSpPr txBox="1"/>
          <p:nvPr/>
        </p:nvSpPr>
        <p:spPr>
          <a:xfrm flipH="1">
            <a:off x="8563293" y="270246"/>
            <a:ext cx="62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205509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Суть алгоритма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611188" y="1448639"/>
                <a:ext cx="7921626" cy="877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Дано множество отрезков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𝐼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,…, [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]}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 и множество запросов.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1448639"/>
                <a:ext cx="7921626" cy="877869"/>
              </a:xfrm>
              <a:prstGeom prst="rect">
                <a:avLst/>
              </a:prstGeom>
              <a:blipFill>
                <a:blip r:embed="rId2"/>
                <a:stretch>
                  <a:fillRect l="-615" r="-615" b="-10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6CD74C-1A69-4272-A552-B5D8E41AD0EB}"/>
                  </a:ext>
                </a:extLst>
              </p:cNvPr>
              <p:cNvSpPr txBox="1"/>
              <p:nvPr/>
            </p:nvSpPr>
            <p:spPr>
              <a:xfrm>
                <a:off x="611188" y="3170712"/>
                <a:ext cx="7921626" cy="918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Для каждого запроса необходимо определить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под</a:t>
                </a: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множество отрезков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которые </a:t>
                </a: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перекрывают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6CD74C-1A69-4272-A552-B5D8E41A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3170712"/>
                <a:ext cx="7921626" cy="918906"/>
              </a:xfrm>
              <a:prstGeom prst="rect">
                <a:avLst/>
              </a:prstGeom>
              <a:blipFill>
                <a:blip r:embed="rId3"/>
                <a:stretch>
                  <a:fillRect l="-615" r="-615" b="-7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46962-8949-AB3B-C760-D478E9A8938A}"/>
                  </a:ext>
                </a:extLst>
              </p:cNvPr>
              <p:cNvSpPr txBox="1"/>
              <p:nvPr/>
            </p:nvSpPr>
            <p:spPr>
              <a:xfrm>
                <a:off x="611188" y="2440865"/>
                <a:ext cx="7921626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Каждый запрос характеризуется интервалом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46962-8949-AB3B-C760-D478E9A8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2440865"/>
                <a:ext cx="7921626" cy="615490"/>
              </a:xfrm>
              <a:prstGeom prst="rect">
                <a:avLst/>
              </a:prstGeom>
              <a:blipFill>
                <a:blip r:embed="rId4"/>
                <a:stretch>
                  <a:fillRect l="-615" b="-1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A3697-C69A-AFA9-1B40-0A1465E65860}"/>
              </a:ext>
            </a:extLst>
          </p:cNvPr>
          <p:cNvSpPr txBox="1"/>
          <p:nvPr/>
        </p:nvSpPr>
        <p:spPr>
          <a:xfrm>
            <a:off x="693420" y="198977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Характеристики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620EE31-0A2E-9923-4625-DFEF44D080A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A404779-BEDB-32EF-7AD4-89023D18B97F}"/>
              </a:ext>
            </a:extLst>
          </p:cNvPr>
          <p:cNvSpPr/>
          <p:nvPr/>
        </p:nvSpPr>
        <p:spPr>
          <a:xfrm>
            <a:off x="8532812" y="225242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EFA6-FA81-59EB-5454-8CFB08BF65B0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  <a:endParaRPr lang="ru-RU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/>
              <p:nvPr/>
            </p:nvSpPr>
            <p:spPr>
              <a:xfrm>
                <a:off x="548637" y="2020022"/>
                <a:ext cx="8487095" cy="877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На каждый запрос дерево интервалов позволяет отвечать за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,             	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Calibri" panose="020F0502020204030204" pitchFamily="34" charset="0"/>
                    <a:cs typeface="Rubik" pitchFamily="2" charset="-79"/>
                  </a:rPr>
                  <a:t> – размер ответа на запрос.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590C5-EFF4-4815-4F66-15F78D4D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2020022"/>
                <a:ext cx="8487095" cy="877676"/>
              </a:xfrm>
              <a:prstGeom prst="rect">
                <a:avLst/>
              </a:prstGeom>
              <a:blipFill>
                <a:blip r:embed="rId2"/>
                <a:stretch>
                  <a:fillRect l="-575" r="-575" b="-10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4BD6D-1569-2B3A-3DF3-5B34CA962467}"/>
                  </a:ext>
                </a:extLst>
              </p:cNvPr>
              <p:cNvSpPr txBox="1"/>
              <p:nvPr/>
            </p:nvSpPr>
            <p:spPr>
              <a:xfrm>
                <a:off x="548637" y="1500759"/>
                <a:ext cx="7315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Построение дерева интервалов занимает время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54BD6D-1569-2B3A-3DF3-5B34CA96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1500759"/>
                <a:ext cx="7315203" cy="369332"/>
              </a:xfrm>
              <a:prstGeom prst="rect">
                <a:avLst/>
              </a:prstGeom>
              <a:blipFill>
                <a:blip r:embed="rId3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4753F-0590-5652-7963-0EF1D9C2A7AC}"/>
                  </a:ext>
                </a:extLst>
              </p:cNvPr>
              <p:cNvSpPr txBox="1"/>
              <p:nvPr/>
            </p:nvSpPr>
            <p:spPr>
              <a:xfrm>
                <a:off x="548637" y="3047628"/>
                <a:ext cx="4767942" cy="462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dirty="0"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Размер памяти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Rubik" pitchFamily="2" charset="-79"/>
                    <a:ea typeface="Times New Roman" panose="02020603050405020304" pitchFamily="18" charset="0"/>
                    <a:cs typeface="Rubik" pitchFamily="2" charset="-79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4753F-0590-5652-7963-0EF1D9C2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3047628"/>
                <a:ext cx="4767942" cy="462178"/>
              </a:xfrm>
              <a:prstGeom prst="rect">
                <a:avLst/>
              </a:prstGeom>
              <a:blipFill>
                <a:blip r:embed="rId4"/>
                <a:stretch>
                  <a:fillRect l="-1023" b="-2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12040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i="1" dirty="0">
                <a:latin typeface="Rubik" pitchFamily="2" charset="-79"/>
                <a:cs typeface="Rubik" pitchFamily="2" charset="-79"/>
              </a:rPr>
              <a:t>Задачи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28FF-5250-23E0-C1E6-8CAA6870E75A}"/>
              </a:ext>
            </a:extLst>
          </p:cNvPr>
          <p:cNvSpPr txBox="1"/>
          <p:nvPr/>
        </p:nvSpPr>
        <p:spPr>
          <a:xfrm>
            <a:off x="782244" y="2322937"/>
            <a:ext cx="7762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</a:t>
            </a:r>
            <a:r>
              <a:rPr lang="ru-RU" sz="1600" dirty="0">
                <a:effectLst/>
              </a:rPr>
              <a:t> для дерева интервалов операции (добавление, удаление, проверка на перекрытие)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B0EDD-50D8-F5DE-FEA4-B9D198256A9C}"/>
              </a:ext>
            </a:extLst>
          </p:cNvPr>
          <p:cNvSpPr txBox="1"/>
          <p:nvPr/>
        </p:nvSpPr>
        <p:spPr>
          <a:xfrm>
            <a:off x="782244" y="1277275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Изучить структуру данных “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Дерево интервалов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”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4BFF7-B269-B337-AAE4-B9E039F310BC}"/>
              </a:ext>
            </a:extLst>
          </p:cNvPr>
          <p:cNvSpPr txBox="1"/>
          <p:nvPr/>
        </p:nvSpPr>
        <p:spPr>
          <a:xfrm>
            <a:off x="794513" y="1785480"/>
            <a:ext cx="7738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Выполнить исследование на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производительность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(время работы)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75401-7186-DBF3-D1DC-B1413CDD702E}"/>
              </a:ext>
            </a:extLst>
          </p:cNvPr>
          <p:cNvSpPr txBox="1"/>
          <p:nvPr/>
        </p:nvSpPr>
        <p:spPr>
          <a:xfrm>
            <a:off x="782245" y="344876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Ограничения: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 вход принимаются значения типа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double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EA0-4CA3-65FC-D67B-BE74128C600F}"/>
              </a:ext>
            </a:extLst>
          </p:cNvPr>
          <p:cNvSpPr txBox="1"/>
          <p:nvPr/>
        </p:nvSpPr>
        <p:spPr>
          <a:xfrm>
            <a:off x="782244" y="4199597"/>
            <a:ext cx="7750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Результаты проведенной работы выложить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в среде </a:t>
            </a:r>
            <a:r>
              <a:rPr lang="ru-RU" sz="1600" i="1" dirty="0" err="1">
                <a:effectLst/>
                <a:latin typeface="Rubik" pitchFamily="2" charset="-79"/>
                <a:cs typeface="Rubik" pitchFamily="2" charset="-79"/>
              </a:rPr>
              <a:t>Github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(отчет, презентация, программный код, тесты, пакет </a:t>
            </a:r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cats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)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C26F490-41C3-86DD-66F3-83FB4FB6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36" y="1381134"/>
            <a:ext cx="171057" cy="3235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E0294-F8C6-799D-38D8-398147E34ED6}"/>
              </a:ext>
            </a:extLst>
          </p:cNvPr>
          <p:cNvSpPr txBox="1"/>
          <p:nvPr/>
        </p:nvSpPr>
        <p:spPr>
          <a:xfrm>
            <a:off x="794513" y="2999042"/>
            <a:ext cx="7750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Реализовать </a:t>
            </a:r>
            <a:r>
              <a:rPr lang="ru-RU" sz="1600" i="1" dirty="0">
                <a:effectLst/>
                <a:latin typeface="Rubik" pitchFamily="2" charset="-79"/>
                <a:cs typeface="Rubik" pitchFamily="2" charset="-79"/>
              </a:rPr>
              <a:t>систему автоматического тестирования</a:t>
            </a:r>
            <a:endParaRPr lang="ru-RU" sz="1600" i="1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FE76F8D-693C-979A-59FF-5E5D4A99D47C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93C86-FA13-8649-3FAF-D5FEB559D003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2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Пример дерева интервалов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D5B63-0A04-2BE9-BE35-56019678950A}"/>
              </a:ext>
            </a:extLst>
          </p:cNvPr>
          <p:cNvSpPr txBox="1"/>
          <p:nvPr/>
        </p:nvSpPr>
        <p:spPr>
          <a:xfrm>
            <a:off x="543732" y="1375016"/>
            <a:ext cx="4141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Набор интервалов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[5;10], [4,12], [-4,5], [4,5;20], [7;12], [16;24]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34C03-BA69-4473-F9C5-E124E9F5C227}"/>
              </a:ext>
            </a:extLst>
          </p:cNvPr>
          <p:cNvSpPr txBox="1"/>
          <p:nvPr/>
        </p:nvSpPr>
        <p:spPr>
          <a:xfrm>
            <a:off x="543732" y="2088956"/>
            <a:ext cx="414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Rubik" pitchFamily="2" charset="-79"/>
                <a:cs typeface="Rubik" pitchFamily="2" charset="-79"/>
              </a:rPr>
              <a:t>Структура</a:t>
            </a:r>
            <a:r>
              <a:rPr lang="ru-RU" sz="2000" b="1" dirty="0">
                <a:effectLst/>
                <a:latin typeface="Rubik "/>
                <a:cs typeface="Rubik" pitchFamily="2" charset="-79"/>
              </a:rPr>
              <a:t> узла</a:t>
            </a:r>
            <a:endParaRPr lang="ru-RU" sz="2000" b="1" dirty="0">
              <a:latin typeface="Rubik "/>
              <a:cs typeface="Rubik" pitchFamily="2" charset="-79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CCA8937-9FD3-F8D3-4AF2-881A0E2D10EC}"/>
              </a:ext>
            </a:extLst>
          </p:cNvPr>
          <p:cNvSpPr/>
          <p:nvPr/>
        </p:nvSpPr>
        <p:spPr>
          <a:xfrm>
            <a:off x="637857" y="2805012"/>
            <a:ext cx="1079391" cy="580075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[low, high]</a:t>
            </a:r>
          </a:p>
          <a:p>
            <a:pPr algn="ctr"/>
            <a:r>
              <a:rPr lang="en-US" sz="1200" dirty="0">
                <a:latin typeface="Rubik" pitchFamily="2" charset="-79"/>
                <a:cs typeface="Rubik" pitchFamily="2" charset="-79"/>
              </a:rPr>
              <a:t>max</a:t>
            </a:r>
            <a:endParaRPr lang="ru-RU" sz="12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76A41A-8D7A-592D-792A-08F3653645C9}"/>
              </a:ext>
            </a:extLst>
          </p:cNvPr>
          <p:cNvSpPr txBox="1"/>
          <p:nvPr/>
        </p:nvSpPr>
        <p:spPr>
          <a:xfrm>
            <a:off x="543732" y="3570584"/>
            <a:ext cx="4028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Rubik" pitchFamily="2" charset="-79"/>
                <a:cs typeface="Rubik" pitchFamily="2" charset="-79"/>
              </a:rPr>
              <a:t>[low; high] - 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интервал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E938E-EC47-7097-8E76-07132131F142}"/>
              </a:ext>
            </a:extLst>
          </p:cNvPr>
          <p:cNvSpPr txBox="1"/>
          <p:nvPr/>
        </p:nvSpPr>
        <p:spPr>
          <a:xfrm>
            <a:off x="543732" y="3992544"/>
            <a:ext cx="4028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effectLst/>
                <a:latin typeface="Rubik" pitchFamily="2" charset="-79"/>
                <a:cs typeface="Rubik" pitchFamily="2" charset="-79"/>
              </a:rPr>
              <a:t>max</a:t>
            </a: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 - максимальное значение</a:t>
            </a:r>
            <a:br>
              <a:rPr lang="ru-RU" sz="1600" dirty="0">
                <a:effectLst/>
                <a:latin typeface="Rubik" pitchFamily="2" charset="-79"/>
                <a:cs typeface="Rubik" pitchFamily="2" charset="-79"/>
              </a:rPr>
            </a:br>
            <a:r>
              <a:rPr lang="ru-RU" sz="1600" dirty="0">
                <a:effectLst/>
                <a:latin typeface="Rubik" pitchFamily="2" charset="-79"/>
                <a:cs typeface="Rubik" pitchFamily="2" charset="-79"/>
              </a:rPr>
              <a:t>в поддеревьях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799164A-3F7A-DCB1-BB27-A5E5E0CCA7FC}"/>
              </a:ext>
            </a:extLst>
          </p:cNvPr>
          <p:cNvSpPr/>
          <p:nvPr/>
        </p:nvSpPr>
        <p:spPr>
          <a:xfrm>
            <a:off x="6127985" y="137501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[5, 10]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D92F2EC-5819-FCD9-7845-E9E2F89AB822}"/>
              </a:ext>
            </a:extLst>
          </p:cNvPr>
          <p:cNvSpPr/>
          <p:nvPr/>
        </p:nvSpPr>
        <p:spPr>
          <a:xfrm>
            <a:off x="5144307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[4, 12]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7BCD64F-09CD-AE6B-D85C-53C56B0AD8A7}"/>
              </a:ext>
            </a:extLst>
          </p:cNvPr>
          <p:cNvSpPr/>
          <p:nvPr/>
        </p:nvSpPr>
        <p:spPr>
          <a:xfrm>
            <a:off x="4572000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 5]</a:t>
            </a:r>
          </a:p>
          <a:p>
            <a:pPr algn="ctr"/>
            <a:r>
              <a:rPr lang="en-US" sz="1400" dirty="0">
                <a:latin typeface="Rubik "/>
              </a:rPr>
              <a:t>Max=5</a:t>
            </a:r>
            <a:endParaRPr lang="ru-RU" sz="1400" dirty="0">
              <a:latin typeface="Rubik 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B340DF-2A71-A817-CC98-B41F6738B427}"/>
              </a:ext>
            </a:extLst>
          </p:cNvPr>
          <p:cNvSpPr/>
          <p:nvPr/>
        </p:nvSpPr>
        <p:spPr>
          <a:xfrm>
            <a:off x="7163891" y="2718723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[7, 12]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4958E28-E94B-DB74-A063-9D19F5F4316A}"/>
              </a:ext>
            </a:extLst>
          </p:cNvPr>
          <p:cNvSpPr/>
          <p:nvPr/>
        </p:nvSpPr>
        <p:spPr>
          <a:xfrm>
            <a:off x="5714267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[-4,5,20]</a:t>
            </a:r>
          </a:p>
          <a:p>
            <a:pPr algn="ctr"/>
            <a:r>
              <a:rPr lang="en-US" sz="1400" dirty="0">
                <a:latin typeface="Rubik "/>
              </a:rPr>
              <a:t>Max=20</a:t>
            </a:r>
            <a:endParaRPr lang="ru-RU" sz="1400" dirty="0">
              <a:latin typeface="Rubik 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00A5A1D-7365-F41A-B2A5-98727E3D5896}"/>
              </a:ext>
            </a:extLst>
          </p:cNvPr>
          <p:cNvSpPr/>
          <p:nvPr/>
        </p:nvSpPr>
        <p:spPr>
          <a:xfrm>
            <a:off x="7751151" y="405092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[16, 24]</a:t>
            </a:r>
          </a:p>
          <a:p>
            <a:pPr algn="ctr"/>
            <a:r>
              <a:rPr lang="en-US" sz="1400" dirty="0">
                <a:latin typeface="Rubik "/>
              </a:rPr>
              <a:t>Max=24</a:t>
            </a:r>
            <a:endParaRPr lang="ru-RU" sz="1400" dirty="0">
              <a:latin typeface="Rubik "/>
            </a:endParaRPr>
          </a:p>
        </p:txBody>
      </p: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2BD31453-9441-4F1A-2997-1454ADE09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261" y="1638211"/>
            <a:ext cx="465725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D3894EF-4291-F6B5-E5B3-78AF720BDAD1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7163891" y="1638211"/>
            <a:ext cx="517953" cy="108051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A2E4DC6-D736-A72D-8B83-62DBEF510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2626" y="3489247"/>
            <a:ext cx="1069011" cy="5435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29373485-40C0-962F-A3FC-46B6A8CA691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6180213" y="2981918"/>
            <a:ext cx="52007" cy="1069011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CADDEC45-B2C5-8655-13F1-B4A6DA12214F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rot="16200000" flipV="1">
            <a:off x="7699946" y="3481770"/>
            <a:ext cx="1069011" cy="6930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3801194-D5B6-DDAC-6BA3-81FCE6826680}"/>
              </a:ext>
            </a:extLst>
          </p:cNvPr>
          <p:cNvSpPr/>
          <p:nvPr/>
        </p:nvSpPr>
        <p:spPr>
          <a:xfrm>
            <a:off x="8532812" y="225243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1D17A-7E20-A8D6-DB3D-517F9A54024A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Операции над деревом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E74F18-0E3F-DADD-71BD-7B2D74FF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543" y="1156116"/>
            <a:ext cx="2566915" cy="34554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D2DD7-0EE8-1C3E-4720-4EEDE48EE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188" y="1156114"/>
            <a:ext cx="2566916" cy="34554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63B29-5429-15D4-680A-929E92D87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5898" y="1156114"/>
            <a:ext cx="2566916" cy="3455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72DFD-F80D-9ACE-F6DF-CA0E23035515}"/>
              </a:ext>
            </a:extLst>
          </p:cNvPr>
          <p:cNvSpPr txBox="1"/>
          <p:nvPr/>
        </p:nvSpPr>
        <p:spPr>
          <a:xfrm>
            <a:off x="1642772" y="4746073"/>
            <a:ext cx="4403705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Тип перекрытия- частичное/полное перекрытие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B4B2-7F89-C5F7-33FE-E693437A6DAE}"/>
              </a:ext>
            </a:extLst>
          </p:cNvPr>
          <p:cNvSpPr txBox="1"/>
          <p:nvPr/>
        </p:nvSpPr>
        <p:spPr>
          <a:xfrm>
            <a:off x="6455011" y="4746073"/>
            <a:ext cx="2198281" cy="25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Rubik" pitchFamily="2" charset="-79"/>
                <a:cs typeface="Rubik" pitchFamily="2" charset="-79"/>
              </a:rPr>
              <a:t>Y - </a:t>
            </a:r>
            <a:r>
              <a:rPr lang="ru-RU" sz="1400" dirty="0">
                <a:effectLst/>
                <a:latin typeface="Rubik" pitchFamily="2" charset="-79"/>
                <a:cs typeface="Rubik" pitchFamily="2" charset="-79"/>
              </a:rPr>
              <a:t>интервал из дерева</a:t>
            </a:r>
            <a:endParaRPr lang="ru-RU" sz="1400" dirty="0">
              <a:latin typeface="Rubik" pitchFamily="2" charset="-79"/>
              <a:cs typeface="Rubik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/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cs typeface="Rubik" pitchFamily="2" charset="-79"/>
                      </a:rPr>
                      <m:t>≤</m:t>
                    </m:r>
                  </m:oMath>
                </a14:m>
                <a:r>
                  <a:rPr lang="en-US" dirty="0">
                    <a:effectLst/>
                    <a:latin typeface="Rubik" pitchFamily="2" charset="-79"/>
                    <a:cs typeface="Rubik" pitchFamily="2" charset="-79"/>
                  </a:rPr>
                  <a:t>n</a:t>
                </a:r>
                <a:endParaRPr lang="ru-RU" dirty="0">
                  <a:latin typeface="Rubik" pitchFamily="2" charset="-79"/>
                  <a:cs typeface="Rubik" pitchFamily="2" charset="-79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0AB75-B293-5691-66A8-0445AF0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" y="4727059"/>
                <a:ext cx="670095" cy="369332"/>
              </a:xfrm>
              <a:prstGeom prst="rect">
                <a:avLst/>
              </a:prstGeom>
              <a:blipFill>
                <a:blip r:embed="rId8"/>
                <a:stretch>
                  <a:fillRect l="-727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A21D1CC-5483-F363-BE00-CD3CF203D13D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4FFA6-4FF7-9FD0-FBCA-33BE5577C664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7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73671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Добавление узла в дерево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8A92E16-1BB5-4658-A27A-D860142D8313}"/>
              </a:ext>
            </a:extLst>
          </p:cNvPr>
          <p:cNvSpPr/>
          <p:nvPr/>
        </p:nvSpPr>
        <p:spPr>
          <a:xfrm>
            <a:off x="5925560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[5;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DC8F4-6191-19A1-2E58-007B8B9B8BE2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[6;15]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84ADF-BC3A-2B72-D801-C7D7AC142F82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27C90-3B43-907A-F6B2-7F908E015352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Добавляемый узел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70E54AB-FA8D-C17F-391B-7C4D64575E63}"/>
              </a:ext>
            </a:extLst>
          </p:cNvPr>
          <p:cNvSpPr/>
          <p:nvPr/>
        </p:nvSpPr>
        <p:spPr>
          <a:xfrm>
            <a:off x="611188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C2793F8-76EB-3A26-25F6-615AE3279255}"/>
              </a:ext>
            </a:extLst>
          </p:cNvPr>
          <p:cNvSpPr/>
          <p:nvPr/>
        </p:nvSpPr>
        <p:spPr>
          <a:xfrm>
            <a:off x="6961466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12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6C53FB-5AEC-DDC0-2DD2-BADB251E831B}"/>
              </a:ext>
            </a:extLst>
          </p:cNvPr>
          <p:cNvSpPr/>
          <p:nvPr/>
        </p:nvSpPr>
        <p:spPr>
          <a:xfrm>
            <a:off x="4889654" y="3050702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1A1FE807-7E47-847F-C23C-FC82F1851D6D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 rot="10800000" flipV="1">
            <a:off x="5407608" y="2308554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1983F78-CFA7-A022-61B9-9721B9E0C15B}"/>
              </a:ext>
            </a:extLst>
          </p:cNvPr>
          <p:cNvCxnSpPr>
            <a:stCxn id="2" idx="3"/>
            <a:endCxn id="8" idx="0"/>
          </p:cNvCxnSpPr>
          <p:nvPr/>
        </p:nvCxnSpPr>
        <p:spPr>
          <a:xfrm>
            <a:off x="6961466" y="2308555"/>
            <a:ext cx="517953" cy="742147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03EFAD5-4097-0CC4-1747-458577956D96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770748" y="3313897"/>
            <a:ext cx="190718" cy="65083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A88D243-F33A-1083-EBC1-EEA4F03038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44E3D-30AF-CAA6-1179-941A16B2A82E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19753E-6 L 0.58125 -0.3379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63" y="-16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8125 -0.33797 L 0.65451 -0.33797 C 0.68732 -0.33797 0.72778 -0.28056 0.72778 -0.23395 L 0.72778 -0.1296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37" presetClass="path" presetSubtype="0" accel="50000" decel="50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72778 -0.12963 C 0.74861 -0.11482 0.63299 -0.13056 0.62049 -0.06852 C 0.59913 0.01265 0.61406 0.08888 0.61667 0.17839 " pathEditMode="relative" rAng="0" ptsTypes="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1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7" grpId="1" animBg="1"/>
      <p:bldP spid="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Удаление узла из дерева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F409C21-4C1B-0AF3-9BB3-F6F41BCD2340}"/>
              </a:ext>
            </a:extLst>
          </p:cNvPr>
          <p:cNvSpPr/>
          <p:nvPr/>
        </p:nvSpPr>
        <p:spPr>
          <a:xfrm>
            <a:off x="5890756" y="204536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6DD3E2-7034-7562-4B87-7B324651866F}"/>
              </a:ext>
            </a:extLst>
          </p:cNvPr>
          <p:cNvSpPr/>
          <p:nvPr/>
        </p:nvSpPr>
        <p:spPr>
          <a:xfrm>
            <a:off x="4769942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12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4659BED-1A19-09AE-956E-A6913F0FC543}"/>
              </a:ext>
            </a:extLst>
          </p:cNvPr>
          <p:cNvSpPr/>
          <p:nvPr/>
        </p:nvSpPr>
        <p:spPr>
          <a:xfrm>
            <a:off x="6981215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latin typeface="Rubik 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6D3903-DFFC-0228-D8C4-E6E62EC68A03}"/>
              </a:ext>
            </a:extLst>
          </p:cNvPr>
          <p:cNvSpPr/>
          <p:nvPr/>
        </p:nvSpPr>
        <p:spPr>
          <a:xfrm>
            <a:off x="6330335" y="3818618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1F8152B3-670B-32BE-CD70-AA08BE08B52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287896" y="2308555"/>
            <a:ext cx="602861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3541890-E46B-E7D7-C409-763E8032143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926662" y="2308555"/>
            <a:ext cx="572506" cy="622346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48492937-6D07-776B-FEBC-0D7A08E6228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6848289" y="3194096"/>
            <a:ext cx="132927" cy="62452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9F7D5-177A-553D-20FC-80AA320D3CA5}"/>
              </a:ext>
            </a:extLst>
          </p:cNvPr>
          <p:cNvSpPr txBox="1"/>
          <p:nvPr/>
        </p:nvSpPr>
        <p:spPr>
          <a:xfrm>
            <a:off x="565408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7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;1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96B99-3327-C43B-F9D6-04344070882D}"/>
              </a:ext>
            </a:extLst>
          </p:cNvPr>
          <p:cNvSpPr txBox="1"/>
          <p:nvPr/>
        </p:nvSpPr>
        <p:spPr>
          <a:xfrm>
            <a:off x="565408" y="2308555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Удаляемый узел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61D81-AC83-888B-4151-6755D1F688CF}"/>
              </a:ext>
            </a:extLst>
          </p:cNvPr>
          <p:cNvSpPr txBox="1"/>
          <p:nvPr/>
        </p:nvSpPr>
        <p:spPr>
          <a:xfrm>
            <a:off x="4519203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5EBF972A-4CEB-F28D-4275-BB1B743B0214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7366241" y="3457291"/>
            <a:ext cx="132927" cy="624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518AF06-C555-D62F-F081-52E00E465331}"/>
              </a:ext>
            </a:extLst>
          </p:cNvPr>
          <p:cNvSpPr txBox="1"/>
          <p:nvPr/>
        </p:nvSpPr>
        <p:spPr>
          <a:xfrm>
            <a:off x="5213168" y="29309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0B7E33-77A7-3E0E-50F4-CD2DCD717D6B}"/>
              </a:ext>
            </a:extLst>
          </p:cNvPr>
          <p:cNvSpPr txBox="1"/>
          <p:nvPr/>
        </p:nvSpPr>
        <p:spPr>
          <a:xfrm>
            <a:off x="5213168" y="293624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[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6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; 1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5</a:t>
            </a:r>
            <a:r>
              <a:rPr lang="en-US" sz="1400" dirty="0">
                <a:solidFill>
                  <a:schemeClr val="bg1"/>
                </a:solidFill>
                <a:latin typeface="Rubik "/>
              </a:rPr>
              <a:t>]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ubik "/>
              </a:rPr>
              <a:t>Max=</a:t>
            </a:r>
            <a:r>
              <a:rPr lang="ru-RU" sz="1400" dirty="0">
                <a:solidFill>
                  <a:schemeClr val="bg1"/>
                </a:solidFill>
                <a:latin typeface="Rubik "/>
              </a:rPr>
              <a:t>15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9287A3-6602-EC3D-2EA7-365CC9AF7DE4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90B34D-97CF-FCE5-8FAC-5E966D49F93E}"/>
              </a:ext>
            </a:extLst>
          </p:cNvPr>
          <p:cNvSpPr txBox="1"/>
          <p:nvPr/>
        </p:nvSpPr>
        <p:spPr>
          <a:xfrm flipH="1">
            <a:off x="8653292" y="270246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718DFFF-7828-E774-53E7-5E8575B79057}"/>
              </a:ext>
            </a:extLst>
          </p:cNvPr>
          <p:cNvSpPr/>
          <p:nvPr/>
        </p:nvSpPr>
        <p:spPr>
          <a:xfrm>
            <a:off x="611188" y="293090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7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424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34568E-6 L 0.57743 -0.2935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1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43 -0.29352 L 0.67673 -0.29476 C 0.70885 -0.29476 0.70069 -0.15834 0.69896 -0.1157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2" grpId="0"/>
      <p:bldP spid="33" grpId="0"/>
      <p:bldP spid="34" grpId="0"/>
      <p:bldP spid="71" grpId="0"/>
      <p:bldP spid="72" grpId="0"/>
      <p:bldP spid="2" grpId="0" animBg="1"/>
      <p:bldP spid="2" grpId="1" animBg="1"/>
      <p:bldP spid="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9E242-C586-7BBB-5345-FD5D9EDF1FC7}"/>
              </a:ext>
            </a:extLst>
          </p:cNvPr>
          <p:cNvSpPr txBox="1"/>
          <p:nvPr/>
        </p:nvSpPr>
        <p:spPr>
          <a:xfrm>
            <a:off x="693420" y="231775"/>
            <a:ext cx="68057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300" b="1" dirty="0">
                <a:latin typeface="Rubik" pitchFamily="2" charset="-79"/>
                <a:cs typeface="Rubik" pitchFamily="2" charset="-79"/>
              </a:rPr>
              <a:t>Проверка на перекрытие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54D77-238F-68CD-60CE-AEF2ADC9A45B}"/>
              </a:ext>
            </a:extLst>
          </p:cNvPr>
          <p:cNvSpPr/>
          <p:nvPr/>
        </p:nvSpPr>
        <p:spPr>
          <a:xfrm>
            <a:off x="611188" y="231775"/>
            <a:ext cx="45719" cy="600164"/>
          </a:xfrm>
          <a:prstGeom prst="roundRect">
            <a:avLst/>
          </a:prstGeom>
          <a:solidFill>
            <a:srgbClr val="FFD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DA8B8-71A0-0C6E-D9D6-7DA84AFC50D0}"/>
              </a:ext>
            </a:extLst>
          </p:cNvPr>
          <p:cNvSpPr txBox="1"/>
          <p:nvPr/>
        </p:nvSpPr>
        <p:spPr>
          <a:xfrm>
            <a:off x="56540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интервал 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[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-2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;</a:t>
            </a:r>
            <a:r>
              <a:rPr lang="ru-RU" sz="1600" dirty="0">
                <a:latin typeface="Rubik" pitchFamily="2" charset="-79"/>
                <a:cs typeface="Rubik" pitchFamily="2" charset="-79"/>
              </a:rPr>
              <a:t>8</a:t>
            </a:r>
            <a:r>
              <a:rPr lang="en-US" sz="1600" dirty="0">
                <a:latin typeface="Rubik" pitchFamily="2" charset="-79"/>
                <a:cs typeface="Rubik" pitchFamily="2" charset="-79"/>
              </a:rPr>
              <a:t>]</a:t>
            </a:r>
            <a:endParaRPr lang="ru-RU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EBC5-F130-9F83-42E6-86665DABAABD}"/>
              </a:ext>
            </a:extLst>
          </p:cNvPr>
          <p:cNvSpPr txBox="1"/>
          <p:nvPr/>
        </p:nvSpPr>
        <p:spPr>
          <a:xfrm>
            <a:off x="565409" y="2304618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Проверяемый узел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8158-3C0F-87C2-AB14-484ED1A8997C}"/>
              </a:ext>
            </a:extLst>
          </p:cNvPr>
          <p:cNvSpPr txBox="1"/>
          <p:nvPr/>
        </p:nvSpPr>
        <p:spPr>
          <a:xfrm>
            <a:off x="4518539" y="1345479"/>
            <a:ext cx="4141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ubik" pitchFamily="2" charset="-79"/>
                <a:cs typeface="Rubik" pitchFamily="2" charset="-79"/>
              </a:rPr>
              <a:t>Исходное дерево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8A17F1E-BDFA-F8D3-6B19-344D671FECF3}"/>
              </a:ext>
            </a:extLst>
          </p:cNvPr>
          <p:cNvSpPr/>
          <p:nvPr/>
        </p:nvSpPr>
        <p:spPr>
          <a:xfrm>
            <a:off x="5646930" y="2059804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0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3BFA91E-6551-3C5D-67DB-6A24399E7E2F}"/>
              </a:ext>
            </a:extLst>
          </p:cNvPr>
          <p:cNvSpPr/>
          <p:nvPr/>
        </p:nvSpPr>
        <p:spPr>
          <a:xfrm>
            <a:off x="4668173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</a:t>
            </a:r>
            <a:r>
              <a:rPr lang="en-US" sz="1400" dirty="0">
                <a:latin typeface="Rubik "/>
              </a:rPr>
              <a:t>; 1</a:t>
            </a:r>
            <a:r>
              <a:rPr lang="ru-RU" sz="1400" dirty="0">
                <a:latin typeface="Rubik "/>
              </a:rPr>
              <a:t>2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2</a:t>
            </a:r>
            <a:endParaRPr lang="ru-RU" sz="1400" dirty="0">
              <a:latin typeface="Rubik 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B9E987B-2BB6-10AA-EBE9-0CCCDDC0BD55}"/>
              </a:ext>
            </a:extLst>
          </p:cNvPr>
          <p:cNvSpPr/>
          <p:nvPr/>
        </p:nvSpPr>
        <p:spPr>
          <a:xfrm>
            <a:off x="6589434" y="2755471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[7; 1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15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7BB50BE-789D-738A-3C23-BBDEE7BEA13B}"/>
              </a:ext>
            </a:extLst>
          </p:cNvPr>
          <p:cNvSpPr/>
          <p:nvPr/>
        </p:nvSpPr>
        <p:spPr>
          <a:xfrm>
            <a:off x="4000535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-3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Max=-3</a:t>
            </a:r>
            <a:endParaRPr lang="ru-RU" sz="1400" dirty="0">
              <a:latin typeface="Rubik 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3C19651-49EE-CB6A-09F4-C804EDC7B167}"/>
              </a:ext>
            </a:extLst>
          </p:cNvPr>
          <p:cNvSpPr/>
          <p:nvPr/>
        </p:nvSpPr>
        <p:spPr>
          <a:xfrm>
            <a:off x="5263302" y="3534769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4,5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5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1C982B0-86FD-777B-ECCE-C1D4F5D6BF26}"/>
              </a:ext>
            </a:extLst>
          </p:cNvPr>
          <p:cNvSpPr/>
          <p:nvPr/>
        </p:nvSpPr>
        <p:spPr>
          <a:xfrm>
            <a:off x="7237042" y="3591536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[9; 12]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904CF23-892F-BEC8-F17A-EC8DD6D72EEE}"/>
              </a:ext>
            </a:extLst>
          </p:cNvPr>
          <p:cNvSpPr/>
          <p:nvPr/>
        </p:nvSpPr>
        <p:spPr>
          <a:xfrm>
            <a:off x="3387463" y="4314067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[-10; -5]</a:t>
            </a:r>
          </a:p>
          <a:p>
            <a:pPr algn="ctr"/>
            <a:r>
              <a:rPr lang="en-US" sz="1400" dirty="0">
                <a:latin typeface="Rubik "/>
              </a:rPr>
              <a:t>Max=-</a:t>
            </a:r>
            <a:r>
              <a:rPr lang="ru-RU" sz="1400" dirty="0">
                <a:latin typeface="Rubik "/>
              </a:rPr>
              <a:t>5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AAB4D5C-AE95-69EA-1EDA-B3F0602B4700}"/>
              </a:ext>
            </a:extLst>
          </p:cNvPr>
          <p:cNvSpPr/>
          <p:nvPr/>
        </p:nvSpPr>
        <p:spPr>
          <a:xfrm>
            <a:off x="6589433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[8,</a:t>
            </a:r>
            <a:r>
              <a:rPr lang="ru-RU" sz="1400" dirty="0">
                <a:latin typeface="Rubik "/>
              </a:rPr>
              <a:t>6</a:t>
            </a:r>
            <a:r>
              <a:rPr lang="en-US" sz="1400" dirty="0">
                <a:latin typeface="Rubik "/>
              </a:rPr>
              <a:t>; 10]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0</a:t>
            </a:r>
            <a:endParaRPr lang="ru-RU" sz="1400" dirty="0">
              <a:latin typeface="Rubik "/>
            </a:endParaRP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1A663B23-4BEA-6BB6-9DF6-F75C7E636F7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5186126" y="2322999"/>
            <a:ext cx="460804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1B75CFEE-61C5-D51D-07E1-04A14F10F484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682836" y="2322999"/>
            <a:ext cx="424551" cy="432472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B571637-0026-6E20-A3EC-1E4AA59FAF1A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4518489" y="3018665"/>
            <a:ext cx="149685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04D03E95-1259-ABFB-F4D9-E8A69D8E394D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5704079" y="3018666"/>
            <a:ext cx="77176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18037E7-5964-A851-5196-C7D2DA581C07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625340" y="3018666"/>
            <a:ext cx="129655" cy="572870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80EECDD-26A7-8E24-D35C-AB5933E15196}"/>
              </a:ext>
            </a:extLst>
          </p:cNvPr>
          <p:cNvSpPr/>
          <p:nvPr/>
        </p:nvSpPr>
        <p:spPr>
          <a:xfrm>
            <a:off x="7884115" y="4385335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[10; 14]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1</a:t>
            </a:r>
            <a:r>
              <a:rPr lang="en-US" sz="1400" dirty="0">
                <a:latin typeface="Rubik "/>
              </a:rPr>
              <a:t>4</a:t>
            </a:r>
            <a:endParaRPr lang="ru-RU" sz="1400" dirty="0">
              <a:latin typeface="Rubik "/>
            </a:endParaRP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23CEFEE-7F9B-BCE2-FAF4-F538945896E9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3905417" y="3797963"/>
            <a:ext cx="95119" cy="516103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7358EBF8-199D-1C2F-D513-BE50F83B7E89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rot="10800000" flipV="1">
            <a:off x="7107386" y="3854731"/>
            <a:ext cx="129656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D2182442-8209-7EED-EB23-C860E8C8EBFB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8272948" y="3854731"/>
            <a:ext cx="129120" cy="530604"/>
          </a:xfrm>
          <a:prstGeom prst="curved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22E068-385F-56E4-ECE2-D54903320547}"/>
              </a:ext>
            </a:extLst>
          </p:cNvPr>
          <p:cNvSpPr/>
          <p:nvPr/>
        </p:nvSpPr>
        <p:spPr>
          <a:xfrm>
            <a:off x="617334" y="2755470"/>
            <a:ext cx="1035906" cy="5263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ubik "/>
              </a:rPr>
              <a:t>[</a:t>
            </a:r>
            <a:r>
              <a:rPr lang="ru-RU" sz="1400" dirty="0">
                <a:latin typeface="Rubik "/>
              </a:rPr>
              <a:t>-2</a:t>
            </a:r>
            <a:r>
              <a:rPr lang="en-US" sz="1400" dirty="0">
                <a:latin typeface="Rubik "/>
              </a:rPr>
              <a:t>; </a:t>
            </a:r>
            <a:r>
              <a:rPr lang="ru-RU" sz="1400" dirty="0">
                <a:latin typeface="Rubik "/>
              </a:rPr>
              <a:t>8</a:t>
            </a:r>
            <a:r>
              <a:rPr lang="en-US" sz="1400" dirty="0">
                <a:latin typeface="Rubik "/>
              </a:rPr>
              <a:t>]</a:t>
            </a:r>
          </a:p>
          <a:p>
            <a:pPr algn="ctr"/>
            <a:r>
              <a:rPr lang="en-US" sz="1400" dirty="0">
                <a:latin typeface="Rubik "/>
              </a:rPr>
              <a:t>Max=</a:t>
            </a:r>
            <a:r>
              <a:rPr lang="ru-RU" sz="1400" dirty="0">
                <a:latin typeface="Rubik "/>
              </a:rPr>
              <a:t>8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C50AA29A-EFD6-DB0B-152F-DE0F763258E8}"/>
              </a:ext>
            </a:extLst>
          </p:cNvPr>
          <p:cNvSpPr/>
          <p:nvPr/>
        </p:nvSpPr>
        <p:spPr>
          <a:xfrm>
            <a:off x="8532812" y="231774"/>
            <a:ext cx="1005840" cy="600165"/>
          </a:xfrm>
          <a:prstGeom prst="roundRect">
            <a:avLst/>
          </a:prstGeom>
          <a:gradFill>
            <a:gsLst>
              <a:gs pos="0">
                <a:srgbClr val="F29E54"/>
              </a:gs>
              <a:gs pos="100000">
                <a:srgbClr val="EE7C3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97EB6D-D554-E03C-19A7-ACFF6E60515C}"/>
              </a:ext>
            </a:extLst>
          </p:cNvPr>
          <p:cNvSpPr txBox="1"/>
          <p:nvPr/>
        </p:nvSpPr>
        <p:spPr>
          <a:xfrm flipH="1">
            <a:off x="8653292" y="263715"/>
            <a:ext cx="38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9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B229088E-1E4D-45F2-FBF9-3D8F8138FB2C}"/>
              </a:ext>
            </a:extLst>
          </p:cNvPr>
          <p:cNvSpPr/>
          <p:nvPr/>
        </p:nvSpPr>
        <p:spPr>
          <a:xfrm>
            <a:off x="611188" y="1434790"/>
            <a:ext cx="823602" cy="5021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7CBF2436-A676-6B5F-9221-05E209EB61BD}"/>
              </a:ext>
            </a:extLst>
          </p:cNvPr>
          <p:cNvSpPr/>
          <p:nvPr/>
        </p:nvSpPr>
        <p:spPr>
          <a:xfrm>
            <a:off x="611188" y="2739785"/>
            <a:ext cx="823602" cy="5021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7F0EEA12-B4B6-365A-4EEF-45E59ACFDAB8}"/>
              </a:ext>
            </a:extLst>
          </p:cNvPr>
          <p:cNvSpPr/>
          <p:nvPr/>
        </p:nvSpPr>
        <p:spPr>
          <a:xfrm>
            <a:off x="615094" y="2087288"/>
            <a:ext cx="823602" cy="502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33B007-151A-5D40-2933-559FD8551CD2}"/>
              </a:ext>
            </a:extLst>
          </p:cNvPr>
          <p:cNvSpPr txBox="1"/>
          <p:nvPr/>
        </p:nvSpPr>
        <p:spPr>
          <a:xfrm>
            <a:off x="1520070" y="1499367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Перекрывается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45E408-733B-65CF-2985-06D9F25E3EA6}"/>
              </a:ext>
            </a:extLst>
          </p:cNvPr>
          <p:cNvSpPr txBox="1"/>
          <p:nvPr/>
        </p:nvSpPr>
        <p:spPr>
          <a:xfrm>
            <a:off x="1520071" y="2799744"/>
            <a:ext cx="23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Заданный узел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9626AF-3369-A2BC-2E71-6C174E70DF96}"/>
              </a:ext>
            </a:extLst>
          </p:cNvPr>
          <p:cNvSpPr txBox="1"/>
          <p:nvPr/>
        </p:nvSpPr>
        <p:spPr>
          <a:xfrm>
            <a:off x="1520071" y="2122931"/>
            <a:ext cx="24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- Не перекрывается</a:t>
            </a:r>
          </a:p>
        </p:txBody>
      </p:sp>
    </p:spTree>
    <p:extLst>
      <p:ext uri="{BB962C8B-B14F-4D97-AF65-F5344CB8AC3E}">
        <p14:creationId xmlns:p14="http://schemas.microsoft.com/office/powerpoint/2010/main" val="3209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60494E-6 L 0.54618 -0.259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9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77 -0.12006 C 0.41163 -0.1213 0.41545 -0.16759 0.4158 -0.18796 C 0.41632 -0.20833 0.40972 -0.1963 0.42778 -0.22099 C 0.4467 -0.24815 0.50052 -0.24969 0.53924 -0.25648 " pathEditMode="relative" rAng="0" ptsTypes="AAAA">
                                      <p:cBhvr>
                                        <p:cTn id="5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750"/>
                            </p:stCondLst>
                            <p:childTnLst>
                              <p:par>
                                <p:cTn id="56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13148 C 0.45365 -0.13148 0.36459 -0.1463 0.31771 -0.11574 C 0.29254 -0.09198 0.28768 -0.10864 0.30868 0.02284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7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50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68 0.02284 C 0.34965 0.02284 0.37031 -0.06914 0.40313 -0.08457 C 0.43577 -0.1 0.45018 -0.1284 0.50469 -0.06975 C 0.53004 -0.03364 0.55521 -0.02377 0.53646 0.04784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250"/>
                            </p:stCondLst>
                            <p:childTnLst>
                              <p:par>
                                <p:cTn id="94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46 0.04784 L 0.43351 -0.15679 C 0.41997 -0.21173 0.50834 -0.23457 0.52222 -0.24352 C 0.54445 -0.2571 0.66441 -0.24908 0.68281 -0.12716 " pathEditMode="relative" rAng="0" ptsTypes="AAAA">
                                      <p:cBhvr>
                                        <p:cTn id="9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250"/>
                            </p:stCondLst>
                            <p:childTnLst>
                              <p:par>
                                <p:cTn id="9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2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81 -0.12716 C 0.70486 -0.11451 0.7533 -0.09568 0.7757 -0.08241 C 0.78785 -0.05093 0.77205 0.01049 0.77361 0.04228 " pathEditMode="relative" rAng="0" ptsTypes="AAA"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8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25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32" grpId="0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94" grpId="0" animBg="1"/>
      <p:bldP spid="95" grpId="0" animBg="1"/>
      <p:bldP spid="96" grpId="0" animBg="1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695</Words>
  <Application>Microsoft Office PowerPoint</Application>
  <PresentationFormat>Экран (16:9)</PresentationFormat>
  <Paragraphs>152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Rubik</vt:lpstr>
      <vt:lpstr>Rubik 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Чурганов Никита Сергеевич</dc:creator>
  <cp:lastModifiedBy>Чурганов Никита Сергеевич</cp:lastModifiedBy>
  <cp:revision>18</cp:revision>
  <dcterms:created xsi:type="dcterms:W3CDTF">2023-01-16T05:18:32Z</dcterms:created>
  <dcterms:modified xsi:type="dcterms:W3CDTF">2023-01-27T03:47:31Z</dcterms:modified>
</cp:coreProperties>
</file>