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6" r:id="rId6"/>
    <p:sldId id="260" r:id="rId7"/>
    <p:sldId id="268" r:id="rId8"/>
    <p:sldId id="269" r:id="rId9"/>
    <p:sldId id="267" r:id="rId10"/>
    <p:sldId id="272" r:id="rId11"/>
    <p:sldId id="273" r:id="rId12"/>
    <p:sldId id="261" r:id="rId13"/>
    <p:sldId id="275" r:id="rId14"/>
    <p:sldId id="276" r:id="rId15"/>
    <p:sldId id="277" r:id="rId16"/>
    <p:sldId id="262" r:id="rId17"/>
    <p:sldId id="263" r:id="rId18"/>
    <p:sldId id="264" r:id="rId19"/>
    <p:sldId id="270" r:id="rId20"/>
    <p:sldId id="271" r:id="rId21"/>
    <p:sldId id="274" r:id="rId22"/>
    <p:sldId id="26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6357" autoAdjust="0"/>
  </p:normalViewPr>
  <p:slideViewPr>
    <p:cSldViewPr snapToGrid="0">
      <p:cViewPr>
        <p:scale>
          <a:sx n="75" d="100"/>
          <a:sy n="75" d="100"/>
        </p:scale>
        <p:origin x="762" y="-90"/>
      </p:cViewPr>
      <p:guideLst>
        <p:guide orient="horz" pos="2160"/>
        <p:guide pos="3817"/>
        <p:guide pos="574"/>
        <p:guide pos="7151"/>
        <p:guide orient="horz" pos="232"/>
        <p:guide orient="horz" pos="40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DE8BEB4-516A-AB81-4822-D4209ACD50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279CA0-F961-B100-29F3-3F2974EB96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775FE-3F94-4831-A43A-6ED7C29BFAC4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C5C0FA-FA82-8D67-71A2-3A23B95C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C1BF5E-7ED9-1C01-8CC4-F3ED45B68D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34371-6522-481C-8A8A-24B88EEA6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094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09:53.7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1,'804'804,"-794"-794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30:05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30:05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39:36.3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39:36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40:04.2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19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19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19.8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09:56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0,'932'932,"-922"-922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26:26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4:17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1,'991'991,"-979"-979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02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3:35:58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1033 0,'-1023'1022,"1014"-1011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04.4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1016 1,'-1005'1004,"995"-993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1:14:23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0,'932'932,"-922"-922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04:05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04:05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16:22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1,'1056'1056,"-1043"-1043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4T02:16:22.5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1100 0,'-1089'1089,"1079"-1078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476BF-0D63-4BA0-BEBA-970FC038D5A2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7337-83EB-4083-A375-B9C63436C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4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27337-83EB-4083-A375-B9C63436C95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54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34765-F696-96C3-B140-73327D740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C85D15-9B81-20B8-C0B7-C178A2C9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0A784C-3E57-2442-EE8A-238A6551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6D0ADA-125F-C8F7-AF60-F1479BDA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306962-FC0F-D790-D8DE-74CB7A91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54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62BC0-BAAD-758A-74B8-8E349DA1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D0849C-4580-9F51-7DE1-27FE09D5A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CC0B88-D30C-36E2-4CB2-1985C6F0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92F548-1208-D7FB-D05D-CCA368F5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C2498-38D6-B892-4886-2775D8AA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1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6497B6-CD00-95EA-677D-B780C4F6F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5745E1-2CE2-4174-E81F-D031D7D2C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02FBB-B6E4-B78E-B448-A1F27B73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FD45DD-059A-B456-1EBD-00B3E45A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FF27B9-4349-3068-B685-D4BC874F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81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6734C-E13E-6FFE-EC9A-8BE57DB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8D351A-7BBC-4CA2-14B4-7B11BB0C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7BFDA-FDED-01F4-08C8-3B4EEAE3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39B4B0-B842-68EB-CEE7-E5F793E3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2ECC97-AAA8-2CBE-6C7F-BF0191E0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2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C8629-7359-8500-E267-A19DA88B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591236-7495-7B70-4606-C0ACD135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82CB4E-057F-5B50-836C-406E91D1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6637A1-2768-14D1-DA0A-788E140D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802E02-3914-DE33-6D11-B6FCB4E4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AF28A-7627-B2A7-2BE4-82A7DAC8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5B88A-4A40-E56C-86FA-217C2CCD4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19CD63-3E76-46CF-5055-F51EB6560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87C44A-5EC3-546E-5E5F-A6EF6D28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676C7-EDE2-C0E2-448A-033DDA50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5B7401-DCD3-1F5F-8CBC-F680BEA3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45DD1-DF9A-2EBB-FEBF-D1A9934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4D8B5D-CC3F-1C23-41FC-F6CA5501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1F9810-EF4D-BF20-0E9A-5E5B3ACF4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3AD791-3422-790D-5E1F-F92FFAB89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6946BF-7763-EE4D-DD81-6C1F2EFBE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515AED-98F2-86C6-594B-64E86A73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7C9E13-37D3-B427-920A-E4392011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4EDD45-1E17-11AF-4605-2FEF413A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53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BCAF7-00CD-CCCB-FE3E-60CD42D9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E6BFEE-9F9F-E82F-42AF-049D56BF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D13B81-36F5-D677-0241-F25E3D0D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89F88F-2CE0-3F0C-E9BC-BBD6612C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1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B4C4B3-2A36-EE89-13D7-BF6057C2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F4FDF8-C719-FE18-7246-6325ED3F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EDA7C4-97F7-41E6-941B-465245F5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26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C04F0-9468-784B-F05D-4200AA3D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C8454-F891-62A7-1721-DE57820A8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26B29F-7633-3BC1-09B1-E439BA0FA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0014C4-C87B-C096-602F-1563576C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FEE788-1315-35AB-24D4-2F5EC655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30FCEE-5BA8-B38B-C841-2BBF888D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05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65EF9-5CA2-444C-63BD-F4906046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D74251-5E1E-20A0-1179-19445D635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D8D0F9-A7CD-81C3-BABF-15E06B8DF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39E0E8-2DE6-B36D-49A7-8CD83C59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E3FC11-1FB6-B21F-2E4B-09B84A82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27C071-1216-8FE3-B067-38AD358F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7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0606A-2D29-C55C-0870-0A254070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2DA3CB-A91A-0DB8-D008-4D72E83FB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E995F4-F929-4BA7-A491-F11822B62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D751B-AB8F-4E09-80F0-C94387E8BBBB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AE6C08-EFF1-C8E4-866E-34ED73E15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4FC44-D1E0-8540-4C14-25DB380F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62560-E0F8-43D8-8E93-488BE82A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6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6.png"/><Relationship Id="rId7" Type="http://schemas.openxmlformats.org/officeDocument/2006/relationships/customXml" Target="../ink/ink24.xml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7.png"/><Relationship Id="rId4" Type="http://schemas.openxmlformats.org/officeDocument/2006/relationships/customXml" Target="../ink/ink22.xml"/><Relationship Id="rId9" Type="http://schemas.openxmlformats.org/officeDocument/2006/relationships/customXml" Target="../ink/ink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ustomXml" Target="../ink/ink30.xml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9.png"/><Relationship Id="rId4" Type="http://schemas.openxmlformats.org/officeDocument/2006/relationships/customXml" Target="../ink/ink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7.png"/><Relationship Id="rId4" Type="http://schemas.openxmlformats.org/officeDocument/2006/relationships/customXml" Target="../ink/ink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7.png"/><Relationship Id="rId4" Type="http://schemas.openxmlformats.org/officeDocument/2006/relationships/customXml" Target="../ink/ink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7.png"/><Relationship Id="rId4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B2B38-A4CF-A8BA-16E9-865F322B08FC}"/>
              </a:ext>
            </a:extLst>
          </p:cNvPr>
          <p:cNvSpPr txBox="1"/>
          <p:nvPr/>
        </p:nvSpPr>
        <p:spPr>
          <a:xfrm>
            <a:off x="3610061" y="394283"/>
            <a:ext cx="497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Дальневосточный федеральный университет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0A46A-B48D-1CF5-E152-2883A3ABC020}"/>
              </a:ext>
            </a:extLst>
          </p:cNvPr>
          <p:cNvSpPr txBox="1"/>
          <p:nvPr/>
        </p:nvSpPr>
        <p:spPr>
          <a:xfrm>
            <a:off x="3928844" y="1217803"/>
            <a:ext cx="433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Алгоритмы и структуры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ABED-89AD-3E59-BCF0-492FB9DCE5B0}"/>
              </a:ext>
            </a:extLst>
          </p:cNvPr>
          <p:cNvSpPr txBox="1"/>
          <p:nvPr/>
        </p:nvSpPr>
        <p:spPr>
          <a:xfrm>
            <a:off x="4407015" y="3198168"/>
            <a:ext cx="33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Дерево</a:t>
            </a:r>
            <a:r>
              <a:rPr lang="ru-RU" dirty="0"/>
              <a:t> </a:t>
            </a:r>
            <a:r>
              <a:rPr lang="ru-RU" sz="2400" dirty="0"/>
              <a:t>интервалов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CCE9F-5FC1-6804-E55C-AB53E64C9303}"/>
              </a:ext>
            </a:extLst>
          </p:cNvPr>
          <p:cNvSpPr txBox="1"/>
          <p:nvPr/>
        </p:nvSpPr>
        <p:spPr>
          <a:xfrm>
            <a:off x="8875552" y="4676757"/>
            <a:ext cx="2961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Выполнил студент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гр. Б9121-09.03.03пикд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Чурганов Никита Сергеевич</a:t>
            </a:r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FAEEA-585E-9000-571D-B302ED084AB7}"/>
              </a:ext>
            </a:extLst>
          </p:cNvPr>
          <p:cNvSpPr txBox="1"/>
          <p:nvPr/>
        </p:nvSpPr>
        <p:spPr>
          <a:xfrm>
            <a:off x="8875552" y="5563521"/>
            <a:ext cx="296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Руководитель практики 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Доцент ИМКТ А.С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Кленин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2646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A549B12-95C7-2FB4-3837-E95C3FE67106}"/>
              </a:ext>
            </a:extLst>
          </p:cNvPr>
          <p:cNvGrpSpPr/>
          <p:nvPr/>
        </p:nvGrpSpPr>
        <p:grpSpPr>
          <a:xfrm>
            <a:off x="1314431" y="1802869"/>
            <a:ext cx="4018782" cy="3641018"/>
            <a:chOff x="6691077" y="1690688"/>
            <a:chExt cx="4281144" cy="3878718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3FD013-F50E-2263-F629-4F4E791848FA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</a:t>
              </a:r>
              <a:r>
                <a:rPr lang="ru-RU" sz="1200" dirty="0"/>
                <a:t>0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4B9926F-1B96-2529-CFD0-2E088B842729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7DDDB4E-C9D8-0EFE-07C2-0510F0DEB516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</a:t>
              </a:r>
              <a:r>
                <a:rPr lang="ru-RU" sz="1200" dirty="0"/>
                <a:t>7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3B7D82F3-7FFB-B3BD-B72F-CAED7300BBFD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FBC1B59B-9067-2F4D-ACA4-CFE172E04C97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FBC1B59B-9067-2F4D-ACA4-CFE172E04C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4863" y="407753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EE56257-8866-9CB6-2CDB-FCAAC4F0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73" y="-48810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CA2BD-5F3E-30DD-4BF0-00C268A5405F}"/>
              </a:ext>
            </a:extLst>
          </p:cNvPr>
          <p:cNvSpPr txBox="1"/>
          <p:nvPr/>
        </p:nvSpPr>
        <p:spPr>
          <a:xfrm flipH="1">
            <a:off x="915473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4CBF044-252E-99F0-32D5-835CBD97D1BD}"/>
              </a:ext>
            </a:extLst>
          </p:cNvPr>
          <p:cNvGrpSpPr/>
          <p:nvPr/>
        </p:nvGrpSpPr>
        <p:grpSpPr>
          <a:xfrm>
            <a:off x="6780198" y="1802869"/>
            <a:ext cx="4018782" cy="3641018"/>
            <a:chOff x="6691077" y="1690688"/>
            <a:chExt cx="4281144" cy="3878718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3625DBD-DF46-C73A-0158-006479481C3D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897979-1AF5-B4BC-B3CC-A0833733D1AF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FD3ACA05-4B19-18F7-CE1F-5B2501BB5F80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7A645EB0-8242-838A-E4CA-38076449027D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173C8381-680B-EB42-658B-1564C283CF85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173C8381-680B-EB42-658B-1564C283CF8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4863" y="407753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BBE7A3-34B8-A2A7-560E-2758F09658DD}"/>
              </a:ext>
            </a:extLst>
          </p:cNvPr>
          <p:cNvSpPr txBox="1"/>
          <p:nvPr/>
        </p:nvSpPr>
        <p:spPr>
          <a:xfrm flipH="1">
            <a:off x="6381240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3" name="Дуга 32">
            <a:extLst>
              <a:ext uri="{FF2B5EF4-FFF2-40B4-BE49-F238E27FC236}">
                <a16:creationId xmlns:a16="http://schemas.microsoft.com/office/drawing/2014/main" id="{D4E9F3EA-6048-F2AA-A406-815285E10C92}"/>
              </a:ext>
            </a:extLst>
          </p:cNvPr>
          <p:cNvSpPr/>
          <p:nvPr/>
        </p:nvSpPr>
        <p:spPr>
          <a:xfrm rot="4439853">
            <a:off x="9287817" y="3637011"/>
            <a:ext cx="1516692" cy="1611517"/>
          </a:xfrm>
          <a:prstGeom prst="arc">
            <a:avLst/>
          </a:prstGeom>
          <a:ln w="15875">
            <a:headEnd type="triangl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92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A549B12-95C7-2FB4-3837-E95C3FE67106}"/>
              </a:ext>
            </a:extLst>
          </p:cNvPr>
          <p:cNvGrpSpPr/>
          <p:nvPr/>
        </p:nvGrpSpPr>
        <p:grpSpPr>
          <a:xfrm>
            <a:off x="1314431" y="1802869"/>
            <a:ext cx="4018782" cy="2249582"/>
            <a:chOff x="6691077" y="1690688"/>
            <a:chExt cx="4281144" cy="2396444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3FD013-F50E-2263-F629-4F4E791848FA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4B9926F-1B96-2529-CFD0-2E088B842729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7DDDB4E-C9D8-0EFE-07C2-0510F0DEB516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95E8EF1D-9A12-BA34-4297-F790CF5E31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3B10EF1-246D-693A-E816-0F36DDEBC9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EE56257-8866-9CB6-2CDB-FCAAC4F0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73" y="-48267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CA2BD-5F3E-30DD-4BF0-00C268A5405F}"/>
              </a:ext>
            </a:extLst>
          </p:cNvPr>
          <p:cNvSpPr txBox="1"/>
          <p:nvPr/>
        </p:nvSpPr>
        <p:spPr>
          <a:xfrm flipH="1">
            <a:off x="915473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4CBF044-252E-99F0-32D5-835CBD97D1BD}"/>
              </a:ext>
            </a:extLst>
          </p:cNvPr>
          <p:cNvGrpSpPr/>
          <p:nvPr/>
        </p:nvGrpSpPr>
        <p:grpSpPr>
          <a:xfrm>
            <a:off x="6780198" y="1802869"/>
            <a:ext cx="4018782" cy="2249582"/>
            <a:chOff x="6691077" y="1690688"/>
            <a:chExt cx="4281144" cy="2396444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3625DBD-DF46-C73A-0158-006479481C3D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897979-1AF5-B4BC-B3CC-A0833733D1AF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FD3ACA05-4B19-18F7-CE1F-5B2501BB5F80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4B5B972-57B4-8CD3-37A1-1FE348F3B5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0641" y="2579228"/>
                  <a:ext cx="404079" cy="404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F9EBDCF-E2C7-ECF8-24B8-0BA47E9A0F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203" y="2619824"/>
                  <a:ext cx="414784" cy="41476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BBE7A3-34B8-A2A7-560E-2758F09658DD}"/>
              </a:ext>
            </a:extLst>
          </p:cNvPr>
          <p:cNvSpPr txBox="1"/>
          <p:nvPr/>
        </p:nvSpPr>
        <p:spPr>
          <a:xfrm flipH="1">
            <a:off x="6381240" y="1802869"/>
            <a:ext cx="2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3852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601AE-249F-225D-22AA-25A83E36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365125"/>
            <a:ext cx="10442576" cy="1325563"/>
          </a:xfrm>
        </p:spPr>
        <p:txBody>
          <a:bodyPr/>
          <a:lstStyle/>
          <a:p>
            <a:r>
              <a:rPr lang="ru-RU" dirty="0"/>
              <a:t>Проверка на перекрытие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FAD05F-06E9-F1C5-6DBB-FFDBCE342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825625"/>
            <a:ext cx="104425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Для проверки на перекрытие дерево должно иметь хотя бы один узел. Проверка делается через сравнение границ интервала у узла в дереве и границ заданного интервала, который проверяется на то, какие интервалы он перекрывает.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70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ea typeface="Calibri" panose="020F0502020204030204" pitchFamily="34" charset="0"/>
              </a:rPr>
              <a:t>Случаи, которые входят в проверку </a:t>
            </a:r>
            <a:br>
              <a:rPr lang="ru-RU" dirty="0">
                <a:effectLst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D00B7-D970-2716-436D-CCB2535F1405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C2B224-E276-060D-2851-A0C3A02B6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23" y="3891250"/>
            <a:ext cx="4620939" cy="2284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33CA4-1E64-2A3B-1B05-4C36F3EA8980}"/>
              </a:ext>
            </a:extLst>
          </p:cNvPr>
          <p:cNvSpPr txBox="1"/>
          <p:nvPr/>
        </p:nvSpPr>
        <p:spPr>
          <a:xfrm>
            <a:off x="13231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частично перекрывает интервал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не выходит за границы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1412-21C7-D449-9ED6-D82B42BBFB70}"/>
              </a:ext>
            </a:extLst>
          </p:cNvPr>
          <p:cNvSpPr txBox="1"/>
          <p:nvPr/>
        </p:nvSpPr>
        <p:spPr>
          <a:xfrm>
            <a:off x="60960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439FC-56FC-0365-C719-FF7FEC82463B}"/>
              </a:ext>
            </a:extLst>
          </p:cNvPr>
          <p:cNvSpPr txBox="1"/>
          <p:nvPr/>
        </p:nvSpPr>
        <p:spPr>
          <a:xfrm>
            <a:off x="65809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x частично перекрывает интервал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x выходит за правую границы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0EB0EC-B504-DB80-DB99-EC2B2BBE6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38" y="3981909"/>
            <a:ext cx="4620939" cy="21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4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ea typeface="Calibri" panose="020F0502020204030204" pitchFamily="34" charset="0"/>
              </a:rPr>
              <a:t>Случаи, которые входят в проверку </a:t>
            </a:r>
            <a:br>
              <a:rPr lang="ru-RU" dirty="0">
                <a:effectLst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D00B7-D970-2716-436D-CCB2535F1405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33CA4-1E64-2A3B-1B05-4C36F3EA8980}"/>
              </a:ext>
            </a:extLst>
          </p:cNvPr>
          <p:cNvSpPr txBox="1"/>
          <p:nvPr/>
        </p:nvSpPr>
        <p:spPr>
          <a:xfrm>
            <a:off x="13231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x полностью перекрывает интервал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x выходит за правую границы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1412-21C7-D449-9ED6-D82B42BBFB70}"/>
              </a:ext>
            </a:extLst>
          </p:cNvPr>
          <p:cNvSpPr txBox="1"/>
          <p:nvPr/>
        </p:nvSpPr>
        <p:spPr>
          <a:xfrm>
            <a:off x="60960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439FC-56FC-0365-C719-FF7FEC82463B}"/>
              </a:ext>
            </a:extLst>
          </p:cNvPr>
          <p:cNvSpPr txBox="1"/>
          <p:nvPr/>
        </p:nvSpPr>
        <p:spPr>
          <a:xfrm>
            <a:off x="6580942" y="1690688"/>
            <a:ext cx="440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x не перекрывает интервал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x лежит правее интервала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20BD56-D4DD-A2F1-D024-353C288FD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24" y="3981909"/>
            <a:ext cx="4620939" cy="21938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FEC1F7-8B04-1F88-FEB6-5D70E60AB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39" y="3981909"/>
            <a:ext cx="4569403" cy="21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BAA6-17F8-C0E7-C211-EC86BC55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ea typeface="Calibri" panose="020F0502020204030204" pitchFamily="34" charset="0"/>
              </a:rPr>
              <a:t>Случаи, которые входят в проверку </a:t>
            </a:r>
            <a:br>
              <a:rPr lang="ru-RU" dirty="0">
                <a:effectLst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D00B7-D970-2716-436D-CCB2535F1405}"/>
              </a:ext>
            </a:extLst>
          </p:cNvPr>
          <p:cNvSpPr txBox="1"/>
          <p:nvPr/>
        </p:nvSpPr>
        <p:spPr>
          <a:xfrm>
            <a:off x="8382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33CA4-1E64-2A3B-1B05-4C36F3EA8980}"/>
              </a:ext>
            </a:extLst>
          </p:cNvPr>
          <p:cNvSpPr txBox="1"/>
          <p:nvPr/>
        </p:nvSpPr>
        <p:spPr>
          <a:xfrm>
            <a:off x="1323142" y="1690688"/>
            <a:ext cx="440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x не перекрывает интервал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x лежит левее интервала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1412-21C7-D449-9ED6-D82B42BBFB70}"/>
              </a:ext>
            </a:extLst>
          </p:cNvPr>
          <p:cNvSpPr txBox="1"/>
          <p:nvPr/>
        </p:nvSpPr>
        <p:spPr>
          <a:xfrm>
            <a:off x="6096000" y="1690688"/>
            <a:ext cx="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439FC-56FC-0365-C719-FF7FEC82463B}"/>
              </a:ext>
            </a:extLst>
          </p:cNvPr>
          <p:cNvSpPr txBox="1"/>
          <p:nvPr/>
        </p:nvSpPr>
        <p:spPr>
          <a:xfrm>
            <a:off x="6580942" y="1690688"/>
            <a:ext cx="440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Интервал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частично перекрывает интервал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при этом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выходит за левую границы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root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E7B892-2EC2-C103-16DE-97B18000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43" y="3891250"/>
            <a:ext cx="4406900" cy="22844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72BF691-56DD-F2F0-8289-2608E9AAB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42" y="3939581"/>
            <a:ext cx="4406900" cy="22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3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713AE-5C95-8C0C-5CC0-9511AF5E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A388E4-B3CB-1F62-F131-94AB28A2E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Находить все интервалы, которые перекрываются с любым заданным интервалом или точкой. 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Дерево интервалов используется для поиска видимых элементов внутри трехмерной сцены.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171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36017-BED1-67F3-EF74-CC00FA46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CA1F6-DA43-EC5C-D8A4-6330ABEB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Время работы – </a:t>
            </a:r>
            <a:r>
              <a:rPr lang="en-US" dirty="0"/>
              <a:t>O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</a:t>
            </a:r>
          </a:p>
          <a:p>
            <a:r>
              <a:rPr lang="ru-RU" dirty="0"/>
              <a:t>Время запроса – </a:t>
            </a:r>
            <a:r>
              <a:rPr lang="en-US" dirty="0"/>
              <a:t>O(log </a:t>
            </a:r>
            <a:r>
              <a:rPr lang="en-US" dirty="0" err="1"/>
              <a:t>n+m</a:t>
            </a:r>
            <a:r>
              <a:rPr lang="en-US" dirty="0"/>
              <a:t>)</a:t>
            </a:r>
          </a:p>
          <a:p>
            <a:r>
              <a:rPr lang="ru-RU" dirty="0"/>
              <a:t>Начальное время создания – </a:t>
            </a:r>
            <a:r>
              <a:rPr lang="en-US" dirty="0"/>
              <a:t>O(n log n)</a:t>
            </a:r>
          </a:p>
          <a:p>
            <a:r>
              <a:rPr lang="ru-RU" dirty="0"/>
              <a:t>Ограничение памяти</a:t>
            </a:r>
            <a:r>
              <a:rPr lang="en-US" dirty="0"/>
              <a:t> – O(n)</a:t>
            </a:r>
          </a:p>
          <a:p>
            <a:r>
              <a:rPr lang="ru-RU" dirty="0"/>
              <a:t>Время вставки – </a:t>
            </a:r>
            <a:r>
              <a:rPr lang="en-US" dirty="0"/>
              <a:t>O(log n)</a:t>
            </a:r>
            <a:endParaRPr lang="ru-RU" dirty="0"/>
          </a:p>
          <a:p>
            <a:r>
              <a:rPr lang="ru-RU" dirty="0"/>
              <a:t>Время удаления –</a:t>
            </a:r>
            <a:r>
              <a:rPr lang="en-US" dirty="0"/>
              <a:t> O(log n)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099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64ABF-CE26-4758-0754-2F251B19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Формальная постановка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A1FFD-4B6B-3AFE-A998-63722B30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1) Изучить структуру данных, дерево интервалов;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2) Реализовать для структуры данных следующие операции: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1. Добавление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2. Удаление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	3. Проверка на перекрытие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Ограничения: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На вход принимаются значения типа </a:t>
            </a:r>
            <a:r>
              <a:rPr lang="ru-RU" sz="1900" dirty="0" err="1">
                <a:effectLst/>
                <a:ea typeface="Calibri" panose="020F0502020204030204" pitchFamily="34" charset="0"/>
              </a:rPr>
              <a:t>double</a:t>
            </a:r>
            <a:r>
              <a:rPr lang="ru-RU" sz="1900" dirty="0">
                <a:effectLst/>
                <a:ea typeface="Calibri" panose="020F0502020204030204" pitchFamily="34" charset="0"/>
              </a:rPr>
              <a:t>. [27]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3) Выполнить исследование на производительность;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900" dirty="0">
                <a:effectLst/>
                <a:ea typeface="Calibri" panose="020F0502020204030204" pitchFamily="34" charset="0"/>
              </a:rPr>
              <a:t>4) Результаты выложить </a:t>
            </a:r>
            <a:r>
              <a:rPr lang="ru-RU" sz="1900" dirty="0" err="1">
                <a:effectLst/>
                <a:ea typeface="Calibri" panose="020F0502020204030204" pitchFamily="34" charset="0"/>
              </a:rPr>
              <a:t>GitHub</a:t>
            </a:r>
            <a:r>
              <a:rPr lang="ru-RU" sz="1900" dirty="0">
                <a:effectLst/>
                <a:ea typeface="Calibri" panose="020F0502020204030204" pitchFamily="34" charset="0"/>
              </a:rPr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23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D268-D5DA-113C-E660-4273CF2B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4F3FA-0A3A-8B4D-6812-4685D0AD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</a:rPr>
              <a:t>Insert </a:t>
            </a:r>
            <a:r>
              <a:rPr lang="ru-RU" dirty="0">
                <a:effectLst/>
                <a:ea typeface="Calibri" panose="020F0502020204030204" pitchFamily="34" charset="0"/>
              </a:rPr>
              <a:t>(</a:t>
            </a:r>
            <a:r>
              <a:rPr lang="en-US" i="1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en-US" dirty="0"/>
          </a:p>
          <a:p>
            <a:r>
              <a:rPr lang="en-US" dirty="0" err="1">
                <a:effectLst/>
                <a:ea typeface="Calibri" panose="020F0502020204030204" pitchFamily="34" charset="0"/>
              </a:rPr>
              <a:t>isOverlapping</a:t>
            </a:r>
            <a:r>
              <a:rPr lang="ru-RU" dirty="0">
                <a:effectLst/>
                <a:ea typeface="Calibri" panose="020F0502020204030204" pitchFamily="34" charset="0"/>
              </a:rPr>
              <a:t>(</a:t>
            </a:r>
            <a:r>
              <a:rPr lang="en-US" i="1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en-US" dirty="0"/>
          </a:p>
          <a:p>
            <a:r>
              <a:rPr lang="en-US" dirty="0">
                <a:effectLst/>
                <a:ea typeface="Calibri" panose="020F0502020204030204" pitchFamily="34" charset="0"/>
              </a:rPr>
              <a:t>Remove</a:t>
            </a:r>
            <a:r>
              <a:rPr lang="ru-RU" dirty="0">
                <a:effectLst/>
                <a:ea typeface="Calibri" panose="020F0502020204030204" pitchFamily="34" charset="0"/>
              </a:rPr>
              <a:t> (</a:t>
            </a:r>
            <a:r>
              <a:rPr lang="en-US" dirty="0">
                <a:effectLst/>
                <a:ea typeface="Calibri" panose="020F0502020204030204" pitchFamily="34" charset="0"/>
              </a:rPr>
              <a:t>root</a:t>
            </a:r>
            <a:r>
              <a:rPr lang="ru-RU" dirty="0">
                <a:effectLst/>
                <a:ea typeface="Calibri" panose="020F0502020204030204" pitchFamily="34" charset="0"/>
              </a:rPr>
              <a:t>, [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low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ea typeface="Calibri" panose="020F0502020204030204" pitchFamily="34" charset="0"/>
              </a:rPr>
              <a:t>x</a:t>
            </a:r>
            <a:r>
              <a:rPr lang="ru-RU" i="1" dirty="0">
                <a:effectLst/>
                <a:ea typeface="Calibri" panose="020F0502020204030204" pitchFamily="34" charset="0"/>
              </a:rPr>
              <a:t>.</a:t>
            </a:r>
            <a:r>
              <a:rPr lang="en-US" i="1" dirty="0">
                <a:effectLst/>
                <a:ea typeface="Calibri" panose="020F0502020204030204" pitchFamily="34" charset="0"/>
              </a:rPr>
              <a:t>high</a:t>
            </a:r>
            <a:r>
              <a:rPr lang="ru-RU" dirty="0">
                <a:effectLst/>
                <a:ea typeface="Calibri" panose="020F0502020204030204" pitchFamily="34" charset="0"/>
              </a:rPr>
              <a:t>])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58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9A030-A95D-6E02-68AB-1A6F7EDA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25" y="-91765"/>
            <a:ext cx="10515600" cy="1325563"/>
          </a:xfrm>
        </p:spPr>
        <p:txBody>
          <a:bodyPr/>
          <a:lstStyle/>
          <a:p>
            <a:r>
              <a:rPr lang="ru-RU" dirty="0"/>
              <a:t>Пример дерева интервалов</a:t>
            </a: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70179800-1D78-91E7-DE0F-5514ABEB2D67}"/>
              </a:ext>
            </a:extLst>
          </p:cNvPr>
          <p:cNvGrpSpPr/>
          <p:nvPr/>
        </p:nvGrpSpPr>
        <p:grpSpPr>
          <a:xfrm>
            <a:off x="911225" y="2543147"/>
            <a:ext cx="7010895" cy="3946553"/>
            <a:chOff x="2426106" y="1855103"/>
            <a:chExt cx="7010895" cy="3946553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CF222583-A753-3F73-D06F-2EF5114415F8}"/>
                </a:ext>
              </a:extLst>
            </p:cNvPr>
            <p:cNvSpPr/>
            <p:nvPr/>
          </p:nvSpPr>
          <p:spPr>
            <a:xfrm>
              <a:off x="5371051" y="1855103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7BDB8AE-8240-FBC3-9CDB-9A29545D0B3B}"/>
                </a:ext>
              </a:extLst>
            </p:cNvPr>
            <p:cNvSpPr/>
            <p:nvPr/>
          </p:nvSpPr>
          <p:spPr>
            <a:xfrm>
              <a:off x="3748603" y="3114837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3D1586BB-2D0A-0AFC-0F85-46F63BF38406}"/>
                </a:ext>
              </a:extLst>
            </p:cNvPr>
            <p:cNvSpPr/>
            <p:nvPr/>
          </p:nvSpPr>
          <p:spPr>
            <a:xfrm>
              <a:off x="2426106" y="466494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[-4;5]</a:t>
              </a:r>
            </a:p>
            <a:p>
              <a:pPr algn="ctr"/>
              <a:r>
                <a:rPr lang="en-US" sz="1200" dirty="0"/>
                <a:t>Max = 5</a:t>
              </a:r>
              <a:endParaRPr lang="ru-RU" sz="1200" dirty="0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A85716FA-B88A-30DC-8D78-D370868E564B}"/>
                </a:ext>
              </a:extLst>
            </p:cNvPr>
            <p:cNvSpPr/>
            <p:nvPr/>
          </p:nvSpPr>
          <p:spPr>
            <a:xfrm>
              <a:off x="6893037" y="3106819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2E500C91-AC51-1EFD-C16D-7B7EF89F812E}"/>
                </a:ext>
              </a:extLst>
            </p:cNvPr>
            <p:cNvSpPr/>
            <p:nvPr/>
          </p:nvSpPr>
          <p:spPr>
            <a:xfrm>
              <a:off x="4970657" y="4659753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[4,5;20]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329A374E-0577-DC78-6FB1-3356E07A3112}"/>
                </a:ext>
              </a:extLst>
            </p:cNvPr>
            <p:cNvSpPr/>
            <p:nvPr/>
          </p:nvSpPr>
          <p:spPr>
            <a:xfrm>
              <a:off x="8300291" y="466494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[16;24]</a:t>
              </a:r>
            </a:p>
            <a:p>
              <a:pPr algn="ctr"/>
              <a:r>
                <a:rPr lang="en-US" sz="1200" dirty="0"/>
                <a:t>Max = 24</a:t>
              </a:r>
              <a:endParaRPr lang="ru-RU" sz="12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4ECA1D0A-DAAB-3DBA-4488-172BA8E56A74}"/>
                    </a:ext>
                  </a:extLst>
                </p14:cNvPr>
                <p14:cNvContentPartPr/>
                <p14:nvPr/>
              </p14:nvContentPartPr>
              <p14:xfrm>
                <a:off x="6544840" y="2800027"/>
                <a:ext cx="293400" cy="29340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4ECA1D0A-DAAB-3DBA-4488-172BA8E56A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5840" y="2791387"/>
                  <a:ext cx="311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6AA9CCFC-FBAC-478F-272D-7D3FA9AC52D5}"/>
                    </a:ext>
                  </a:extLst>
                </p14:cNvPr>
                <p14:cNvContentPartPr/>
                <p14:nvPr/>
              </p14:nvContentPartPr>
              <p14:xfrm>
                <a:off x="7996000" y="4251547"/>
                <a:ext cx="339480" cy="33948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6AA9CCFC-FBAC-478F-272D-7D3FA9AC52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87360" y="4242547"/>
                  <a:ext cx="3571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06D755AF-1431-8BED-737B-15916900FDA2}"/>
                    </a:ext>
                  </a:extLst>
                </p14:cNvPr>
                <p14:cNvContentPartPr/>
                <p14:nvPr/>
              </p14:nvContentPartPr>
              <p14:xfrm>
                <a:off x="4970657" y="2797406"/>
                <a:ext cx="396000" cy="3960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06D755AF-1431-8BED-737B-15916900FD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62017" y="2788406"/>
                  <a:ext cx="4136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C8A63558-2EAA-FC4D-E147-FF4FB42A6FF6}"/>
                    </a:ext>
                  </a:extLst>
                </p14:cNvPr>
                <p14:cNvContentPartPr/>
                <p14:nvPr/>
              </p14:nvContentPartPr>
              <p14:xfrm>
                <a:off x="3477017" y="4321286"/>
                <a:ext cx="365760" cy="36576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C8A63558-2EAA-FC4D-E147-FF4FB42A6F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68377" y="4312646"/>
                  <a:ext cx="3834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2630365D-7050-F265-91B3-C8644C4D6E2B}"/>
                    </a:ext>
                  </a:extLst>
                </p14:cNvPr>
                <p14:cNvContentPartPr/>
                <p14:nvPr/>
              </p14:nvContentPartPr>
              <p14:xfrm>
                <a:off x="4752497" y="4260446"/>
                <a:ext cx="339480" cy="3394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2630365D-7050-F265-91B3-C8644C4D6E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43497" y="4251446"/>
                  <a:ext cx="357120" cy="357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Овал 40">
            <a:extLst>
              <a:ext uri="{FF2B5EF4-FFF2-40B4-BE49-F238E27FC236}">
                <a16:creationId xmlns:a16="http://schemas.microsoft.com/office/drawing/2014/main" id="{3825FE25-3364-66F5-C300-C160BC43C945}"/>
              </a:ext>
            </a:extLst>
          </p:cNvPr>
          <p:cNvSpPr/>
          <p:nvPr/>
        </p:nvSpPr>
        <p:spPr>
          <a:xfrm>
            <a:off x="8994734" y="3637557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[min; high]</a:t>
            </a:r>
          </a:p>
          <a:p>
            <a:pPr algn="ctr"/>
            <a:r>
              <a:rPr lang="en-US" sz="1050" dirty="0"/>
              <a:t>Max </a:t>
            </a:r>
            <a:endParaRPr lang="ru-RU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F7BAA9-0EB9-0805-F485-8B006331B380}"/>
              </a:ext>
            </a:extLst>
          </p:cNvPr>
          <p:cNvSpPr txBox="1"/>
          <p:nvPr/>
        </p:nvSpPr>
        <p:spPr>
          <a:xfrm>
            <a:off x="8994734" y="3059436"/>
            <a:ext cx="23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Структура узла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C6A223-260E-169D-109C-9A78D12B0D3B}"/>
              </a:ext>
            </a:extLst>
          </p:cNvPr>
          <p:cNvSpPr txBox="1"/>
          <p:nvPr/>
        </p:nvSpPr>
        <p:spPr>
          <a:xfrm>
            <a:off x="8994734" y="4983056"/>
            <a:ext cx="23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[min; high] – </a:t>
            </a:r>
            <a:r>
              <a:rPr lang="ru-RU" dirty="0"/>
              <a:t>интервал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378083-A8DA-4670-39F5-5CBB9E150394}"/>
              </a:ext>
            </a:extLst>
          </p:cNvPr>
          <p:cNvSpPr txBox="1"/>
          <p:nvPr/>
        </p:nvSpPr>
        <p:spPr>
          <a:xfrm>
            <a:off x="8994734" y="5561177"/>
            <a:ext cx="2545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– </a:t>
            </a:r>
            <a:r>
              <a:rPr lang="ru-RU" dirty="0"/>
              <a:t>максимальное значение в каком-то из поддеревьев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8F8DFF-A84B-6286-51FE-4E5AFF581389}"/>
              </a:ext>
            </a:extLst>
          </p:cNvPr>
          <p:cNvSpPr txBox="1"/>
          <p:nvPr/>
        </p:nvSpPr>
        <p:spPr>
          <a:xfrm>
            <a:off x="817824" y="1401977"/>
            <a:ext cx="613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Набор интервалов </a:t>
            </a:r>
            <a:r>
              <a:rPr lang="en-US" dirty="0"/>
              <a:t>[5;10]</a:t>
            </a:r>
            <a:r>
              <a:rPr lang="ru-RU" dirty="0"/>
              <a:t>,</a:t>
            </a:r>
            <a:r>
              <a:rPr lang="en-US" dirty="0"/>
              <a:t> [</a:t>
            </a:r>
            <a:r>
              <a:rPr lang="ru-RU" dirty="0"/>
              <a:t>4</a:t>
            </a:r>
            <a:r>
              <a:rPr lang="en-US" dirty="0"/>
              <a:t>;1</a:t>
            </a:r>
            <a:r>
              <a:rPr lang="ru-RU" dirty="0"/>
              <a:t>2</a:t>
            </a:r>
            <a:r>
              <a:rPr lang="en-US" dirty="0"/>
              <a:t>]</a:t>
            </a:r>
            <a:r>
              <a:rPr lang="ru-RU" dirty="0"/>
              <a:t>,</a:t>
            </a:r>
            <a:r>
              <a:rPr lang="en-US" dirty="0"/>
              <a:t> [</a:t>
            </a:r>
            <a:r>
              <a:rPr lang="ru-RU" dirty="0"/>
              <a:t>-4</a:t>
            </a:r>
            <a:r>
              <a:rPr lang="en-US" dirty="0"/>
              <a:t>;</a:t>
            </a:r>
            <a:r>
              <a:rPr lang="ru-RU" dirty="0"/>
              <a:t>5</a:t>
            </a:r>
            <a:r>
              <a:rPr lang="en-US" dirty="0"/>
              <a:t>]</a:t>
            </a:r>
            <a:r>
              <a:rPr lang="ru-RU" dirty="0"/>
              <a:t>,</a:t>
            </a:r>
            <a:r>
              <a:rPr lang="en-US" dirty="0"/>
              <a:t> [4,5;20]</a:t>
            </a:r>
            <a:r>
              <a:rPr lang="ru-RU" dirty="0"/>
              <a:t>,</a:t>
            </a:r>
            <a:r>
              <a:rPr lang="en-US" dirty="0"/>
              <a:t> [7;12], [16;24]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095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0CB09-77AE-ED60-1923-286A1598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Тестирующая 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BED71E-DEFF-9642-E639-F1AADAB56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485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9867-C268-3863-4BB3-EA931C59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67FAF7-C017-7C65-CBFC-9CD63BD9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81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4246A-390E-B78E-8B6C-B5A69573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0789411-70DD-2AE4-3A3A-369AC419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56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0E671-C6B6-BB0C-706C-3887C608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6" y="0"/>
            <a:ext cx="10533607" cy="1229381"/>
          </a:xfrm>
        </p:spPr>
        <p:txBody>
          <a:bodyPr/>
          <a:lstStyle/>
          <a:p>
            <a:r>
              <a:rPr lang="ru-RU" dirty="0"/>
              <a:t>Операции над деревом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C3A60B-6C47-119C-405A-66DDDAE00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3276" y="1965172"/>
            <a:ext cx="3010988" cy="51575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Добавление узла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4738B18-7FCC-DF5D-0FDE-326F3A3524F7}"/>
              </a:ext>
            </a:extLst>
          </p:cNvPr>
          <p:cNvSpPr txBox="1">
            <a:spLocks/>
          </p:cNvSpPr>
          <p:nvPr/>
        </p:nvSpPr>
        <p:spPr>
          <a:xfrm>
            <a:off x="4868491" y="3266793"/>
            <a:ext cx="2645226" cy="4722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Удаление узла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A22027F-2E12-9A50-45AA-5B019E767632}"/>
              </a:ext>
            </a:extLst>
          </p:cNvPr>
          <p:cNvSpPr txBox="1">
            <a:spLocks/>
          </p:cNvSpPr>
          <p:nvPr/>
        </p:nvSpPr>
        <p:spPr>
          <a:xfrm>
            <a:off x="6710169" y="4524870"/>
            <a:ext cx="3770813" cy="498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Проверка на перекрытие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9855FADC-CCD8-F17C-CAB1-4A33C14370DB}"/>
              </a:ext>
            </a:extLst>
          </p:cNvPr>
          <p:cNvCxnSpPr>
            <a:stCxn id="3" idx="3"/>
          </p:cNvCxnSpPr>
          <p:nvPr/>
        </p:nvCxnSpPr>
        <p:spPr>
          <a:xfrm flipV="1">
            <a:off x="5624264" y="2223049"/>
            <a:ext cx="461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75E30A9-DD2A-6F63-B74E-249FAE69825A}"/>
              </a:ext>
            </a:extLst>
          </p:cNvPr>
          <p:cNvCxnSpPr/>
          <p:nvPr/>
        </p:nvCxnSpPr>
        <p:spPr>
          <a:xfrm flipV="1">
            <a:off x="7513717" y="3502899"/>
            <a:ext cx="461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303149B-E095-F234-6302-6AB0AD41107E}"/>
              </a:ext>
            </a:extLst>
          </p:cNvPr>
          <p:cNvCxnSpPr/>
          <p:nvPr/>
        </p:nvCxnSpPr>
        <p:spPr>
          <a:xfrm flipV="1">
            <a:off x="9170204" y="4760815"/>
            <a:ext cx="461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2F664BB-B083-6E4A-69CE-F446E3BE56E3}"/>
              </a:ext>
            </a:extLst>
          </p:cNvPr>
          <p:cNvCxnSpPr/>
          <p:nvPr/>
        </p:nvCxnSpPr>
        <p:spPr>
          <a:xfrm flipV="1">
            <a:off x="10480982" y="4754896"/>
            <a:ext cx="461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57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601AE-249F-225D-22AA-25A83E36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38" y="-44027"/>
            <a:ext cx="10442576" cy="1325563"/>
          </a:xfrm>
        </p:spPr>
        <p:txBody>
          <a:bodyPr/>
          <a:lstStyle/>
          <a:p>
            <a:r>
              <a:rPr lang="ru-RU" dirty="0"/>
              <a:t>Добавление узла в дерево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1BAE782-5361-7EEA-DDD3-B3B177AC85F6}"/>
              </a:ext>
            </a:extLst>
          </p:cNvPr>
          <p:cNvGrpSpPr/>
          <p:nvPr/>
        </p:nvGrpSpPr>
        <p:grpSpPr>
          <a:xfrm>
            <a:off x="6985570" y="2537718"/>
            <a:ext cx="4281144" cy="2396444"/>
            <a:chOff x="1491482" y="2133844"/>
            <a:chExt cx="4281144" cy="239644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9C51E2B4-9135-B66E-552B-D60D6C0DFCE7}"/>
                </a:ext>
              </a:extLst>
            </p:cNvPr>
            <p:cNvSpPr/>
            <p:nvPr/>
          </p:nvSpPr>
          <p:spPr>
            <a:xfrm>
              <a:off x="3113930" y="2133844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9B334729-68AF-FCA7-30A8-E250121B8833}"/>
                </a:ext>
              </a:extLst>
            </p:cNvPr>
            <p:cNvSpPr/>
            <p:nvPr/>
          </p:nvSpPr>
          <p:spPr>
            <a:xfrm>
              <a:off x="1491482" y="3393578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20</a:t>
              </a:r>
              <a:endParaRPr lang="ru-RU" sz="1200" dirty="0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31DF25D-1097-9BCA-D150-C197FB71A266}"/>
                </a:ext>
              </a:extLst>
            </p:cNvPr>
            <p:cNvSpPr/>
            <p:nvPr/>
          </p:nvSpPr>
          <p:spPr>
            <a:xfrm>
              <a:off x="4635916" y="3385560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6498982-515C-8E5E-3B04-79FA93CC4FD5}"/>
                    </a:ext>
                  </a:extLst>
                </p14:cNvPr>
                <p14:cNvContentPartPr/>
                <p14:nvPr/>
              </p14:nvContentPartPr>
              <p14:xfrm>
                <a:off x="4250640" y="3031978"/>
                <a:ext cx="385276" cy="385276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6498982-515C-8E5E-3B04-79FA93CC4FD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41638" y="3023336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D5C1E5CE-4EAB-1BCA-36D0-E0D3EA1DAB89}"/>
                    </a:ext>
                  </a:extLst>
                </p14:cNvPr>
                <p14:cNvContentPartPr/>
                <p14:nvPr/>
              </p14:nvContentPartPr>
              <p14:xfrm>
                <a:off x="2628192" y="3072554"/>
                <a:ext cx="396000" cy="3960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D5C1E5CE-4EAB-1BCA-36D0-E0D3EA1DAB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552" y="3063554"/>
                  <a:ext cx="413640" cy="413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EA70F47-F094-FD64-5C64-C81A6D6137E2}"/>
              </a:ext>
            </a:extLst>
          </p:cNvPr>
          <p:cNvSpPr txBox="1"/>
          <p:nvPr/>
        </p:nvSpPr>
        <p:spPr>
          <a:xfrm>
            <a:off x="824138" y="1723771"/>
            <a:ext cx="598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добавления нужно выполнить в следующие действия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9E89D-F408-D3BC-7929-D793C192C610}"/>
              </a:ext>
            </a:extLst>
          </p:cNvPr>
          <p:cNvSpPr txBox="1"/>
          <p:nvPr/>
        </p:nvSpPr>
        <p:spPr>
          <a:xfrm>
            <a:off x="824138" y="243206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Взять произвольный интервал, к примеру</a:t>
            </a:r>
            <a:r>
              <a:rPr lang="en-US" dirty="0"/>
              <a:t> [6;15]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DE83D-2443-4520-EE27-904F51B0FCDC}"/>
              </a:ext>
            </a:extLst>
          </p:cNvPr>
          <p:cNvSpPr txBox="1"/>
          <p:nvPr/>
        </p:nvSpPr>
        <p:spPr>
          <a:xfrm>
            <a:off x="1177185" y="3060135"/>
            <a:ext cx="292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Тогда узел будет иметь вид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8D1ED43-788D-5598-96EE-7CAFE4C612AA}"/>
              </a:ext>
            </a:extLst>
          </p:cNvPr>
          <p:cNvSpPr/>
          <p:nvPr/>
        </p:nvSpPr>
        <p:spPr>
          <a:xfrm>
            <a:off x="1177185" y="3797452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[6;15]</a:t>
            </a:r>
          </a:p>
          <a:p>
            <a:pPr algn="ctr"/>
            <a:r>
              <a:rPr lang="en-US" sz="1200" dirty="0"/>
              <a:t>Max = 15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6930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311D1-31F2-3C9A-A374-D2E23B39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97" y="-48267"/>
            <a:ext cx="10515600" cy="1325563"/>
          </a:xfrm>
        </p:spPr>
        <p:txBody>
          <a:bodyPr/>
          <a:lstStyle/>
          <a:p>
            <a:r>
              <a:rPr lang="ru-RU" dirty="0"/>
              <a:t>Добавление узла в дерево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2CC3D4C-E960-F271-C43A-4526EB9E76B5}"/>
              </a:ext>
            </a:extLst>
          </p:cNvPr>
          <p:cNvGrpSpPr/>
          <p:nvPr/>
        </p:nvGrpSpPr>
        <p:grpSpPr>
          <a:xfrm>
            <a:off x="6534323" y="1743448"/>
            <a:ext cx="4281144" cy="3718832"/>
            <a:chOff x="1491482" y="811456"/>
            <a:chExt cx="4281144" cy="3718832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0A279237-A04E-F67D-87E8-17D150FA59E9}"/>
                </a:ext>
              </a:extLst>
            </p:cNvPr>
            <p:cNvSpPr/>
            <p:nvPr/>
          </p:nvSpPr>
          <p:spPr>
            <a:xfrm>
              <a:off x="3113930" y="2133844"/>
              <a:ext cx="1136710" cy="11367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B0D8D167-80F6-D9D8-DE12-1E3642882B60}"/>
                </a:ext>
              </a:extLst>
            </p:cNvPr>
            <p:cNvSpPr/>
            <p:nvPr/>
          </p:nvSpPr>
          <p:spPr>
            <a:xfrm>
              <a:off x="1491482" y="3393578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ED72433-CA6C-1E9E-9A02-D0D8A3B3E309}"/>
                </a:ext>
              </a:extLst>
            </p:cNvPr>
            <p:cNvSpPr/>
            <p:nvPr/>
          </p:nvSpPr>
          <p:spPr>
            <a:xfrm>
              <a:off x="4635916" y="3385560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7DBD0FED-F866-3FF2-A2A8-43EB8358594E}"/>
                    </a:ext>
                  </a:extLst>
                </p14:cNvPr>
                <p14:cNvContentPartPr/>
                <p14:nvPr/>
              </p14:nvContentPartPr>
              <p14:xfrm>
                <a:off x="4250640" y="3031978"/>
                <a:ext cx="385276" cy="385276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7DBD0FED-F866-3FF2-A2A8-43EB835859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41638" y="3022976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86C4D135-6DEC-CD31-10F0-085BF13AB490}"/>
                    </a:ext>
                  </a:extLst>
                </p14:cNvPr>
                <p14:cNvContentPartPr/>
                <p14:nvPr/>
              </p14:nvContentPartPr>
              <p14:xfrm>
                <a:off x="2628192" y="3072554"/>
                <a:ext cx="396000" cy="396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86C4D135-6DEC-CD31-10F0-085BF13AB4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552" y="3063554"/>
                  <a:ext cx="413640" cy="4136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3281CEE4-3951-8E74-0EDE-D4CD0E2A4333}"/>
                </a:ext>
              </a:extLst>
            </p:cNvPr>
            <p:cNvSpPr/>
            <p:nvPr/>
          </p:nvSpPr>
          <p:spPr>
            <a:xfrm>
              <a:off x="3113930" y="81145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CFD4C3D3-A57D-58CC-8E10-79309A2F4944}"/>
              </a:ext>
            </a:extLst>
          </p:cNvPr>
          <p:cNvSpPr/>
          <p:nvPr/>
        </p:nvSpPr>
        <p:spPr>
          <a:xfrm>
            <a:off x="940995" y="3628490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[6;15]</a:t>
            </a:r>
          </a:p>
          <a:p>
            <a:pPr algn="ctr"/>
            <a:r>
              <a:rPr lang="en-US" sz="1200" dirty="0"/>
              <a:t>Max = 15</a:t>
            </a:r>
            <a:endParaRPr lang="ru-RU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47927-8A3F-0577-6552-D3CB4704B62B}"/>
              </a:ext>
            </a:extLst>
          </p:cNvPr>
          <p:cNvSpPr txBox="1"/>
          <p:nvPr/>
        </p:nvSpPr>
        <p:spPr>
          <a:xfrm>
            <a:off x="838200" y="1690688"/>
            <a:ext cx="4516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</a:t>
            </a:r>
            <a:r>
              <a:rPr lang="ru-RU" dirty="0"/>
              <a:t>Если дерево имеет хотя бы один узел, то </a:t>
            </a:r>
          </a:p>
          <a:p>
            <a:r>
              <a:rPr lang="ru-RU" dirty="0"/>
              <a:t>     сравнивается нижнюю граница узла, </a:t>
            </a:r>
          </a:p>
          <a:p>
            <a:r>
              <a:rPr lang="ru-RU" dirty="0"/>
              <a:t>     который добавляется в дерево с нижней </a:t>
            </a:r>
          </a:p>
          <a:p>
            <a:r>
              <a:rPr lang="ru-RU" dirty="0"/>
              <a:t>     границей в первом узле 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9FDC9235-CD47-1FB5-D146-2CC88CABA9E8}"/>
              </a:ext>
            </a:extLst>
          </p:cNvPr>
          <p:cNvSpPr/>
          <p:nvPr/>
        </p:nvSpPr>
        <p:spPr>
          <a:xfrm>
            <a:off x="3517074" y="3628490"/>
            <a:ext cx="1136710" cy="11367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[5;10]</a:t>
            </a:r>
          </a:p>
          <a:p>
            <a:pPr algn="ctr"/>
            <a:r>
              <a:rPr lang="en-US" sz="1200" dirty="0"/>
              <a:t>Max = 12</a:t>
            </a:r>
            <a:endParaRPr lang="ru-R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AA099B-2C8A-0A21-6E65-BBB6EA73DA54}"/>
              </a:ext>
            </a:extLst>
          </p:cNvPr>
          <p:cNvSpPr txBox="1"/>
          <p:nvPr/>
        </p:nvSpPr>
        <p:spPr>
          <a:xfrm>
            <a:off x="3439886" y="3106073"/>
            <a:ext cx="165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Узел из дерева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E32B05-4CE4-5378-54AE-D04D86F68001}"/>
              </a:ext>
            </a:extLst>
          </p:cNvPr>
          <p:cNvSpPr txBox="1"/>
          <p:nvPr/>
        </p:nvSpPr>
        <p:spPr>
          <a:xfrm>
            <a:off x="838200" y="3122389"/>
            <a:ext cx="21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Добавляемый узел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3703DE-B77D-F127-DF51-8162C8866D08}"/>
              </a:ext>
            </a:extLst>
          </p:cNvPr>
          <p:cNvSpPr txBox="1"/>
          <p:nvPr/>
        </p:nvSpPr>
        <p:spPr>
          <a:xfrm>
            <a:off x="838200" y="5277614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 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5</a:t>
            </a:r>
            <a:r>
              <a:rPr lang="ru-RU" dirty="0"/>
              <a:t> поэтому узел переходит в правое поддерево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Дуга 2">
            <a:extLst>
              <a:ext uri="{FF2B5EF4-FFF2-40B4-BE49-F238E27FC236}">
                <a16:creationId xmlns:a16="http://schemas.microsoft.com/office/drawing/2014/main" id="{2A387A50-03F0-4D54-2C6F-BBF87B9CDCD7}"/>
              </a:ext>
            </a:extLst>
          </p:cNvPr>
          <p:cNvSpPr/>
          <p:nvPr/>
        </p:nvSpPr>
        <p:spPr>
          <a:xfrm>
            <a:off x="8877154" y="2642154"/>
            <a:ext cx="1516692" cy="1611517"/>
          </a:xfrm>
          <a:prstGeom prst="arc">
            <a:avLst/>
          </a:prstGeom>
          <a:ln w="15875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6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601AE-249F-225D-22AA-25A83E36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620"/>
            <a:ext cx="10442576" cy="1325563"/>
          </a:xfrm>
        </p:spPr>
        <p:txBody>
          <a:bodyPr/>
          <a:lstStyle/>
          <a:p>
            <a:r>
              <a:rPr lang="ru-RU" dirty="0"/>
              <a:t>Добавление узла в дерево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AAE66-81B5-CC27-63FC-81FBAE36C0B6}"/>
              </a:ext>
            </a:extLst>
          </p:cNvPr>
          <p:cNvSpPr txBox="1"/>
          <p:nvPr/>
        </p:nvSpPr>
        <p:spPr>
          <a:xfrm>
            <a:off x="838200" y="1690688"/>
            <a:ext cx="4359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) </a:t>
            </a:r>
            <a:r>
              <a:rPr lang="ru-RU" dirty="0"/>
              <a:t>Далее добавляемый узел сравнивается </a:t>
            </a:r>
          </a:p>
          <a:p>
            <a:r>
              <a:rPr lang="ru-RU" dirty="0"/>
              <a:t>     со следующим узлом в дереве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2ACEE1C-AD7B-C8D6-9CDB-9BDF2362A9C0}"/>
              </a:ext>
            </a:extLst>
          </p:cNvPr>
          <p:cNvSpPr/>
          <p:nvPr/>
        </p:nvSpPr>
        <p:spPr>
          <a:xfrm>
            <a:off x="940995" y="3628490"/>
            <a:ext cx="1136710" cy="113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[6;15]</a:t>
            </a:r>
          </a:p>
          <a:p>
            <a:pPr algn="ctr"/>
            <a:r>
              <a:rPr lang="en-US" sz="1200" dirty="0"/>
              <a:t>Max = 15</a:t>
            </a:r>
            <a:endParaRPr lang="ru-RU" sz="120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8C09E9B-71A5-3443-EA75-DA212BA439EA}"/>
              </a:ext>
            </a:extLst>
          </p:cNvPr>
          <p:cNvSpPr/>
          <p:nvPr/>
        </p:nvSpPr>
        <p:spPr>
          <a:xfrm>
            <a:off x="3517074" y="3628490"/>
            <a:ext cx="1136710" cy="11367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ru-RU" sz="1200" dirty="0"/>
              <a:t>7</a:t>
            </a:r>
            <a:r>
              <a:rPr lang="en-US" sz="1200" dirty="0"/>
              <a:t>;1</a:t>
            </a:r>
            <a:r>
              <a:rPr lang="ru-RU" sz="1200" dirty="0"/>
              <a:t>2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Max = 12</a:t>
            </a:r>
            <a:endParaRPr lang="ru-RU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EC90D-05A7-2BC0-8E66-2230A2E17056}"/>
              </a:ext>
            </a:extLst>
          </p:cNvPr>
          <p:cNvSpPr txBox="1"/>
          <p:nvPr/>
        </p:nvSpPr>
        <p:spPr>
          <a:xfrm>
            <a:off x="3439886" y="3106073"/>
            <a:ext cx="165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Узел из дерева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7DE44-A19A-5F8F-F0CB-254C0E77AA64}"/>
              </a:ext>
            </a:extLst>
          </p:cNvPr>
          <p:cNvSpPr txBox="1"/>
          <p:nvPr/>
        </p:nvSpPr>
        <p:spPr>
          <a:xfrm>
            <a:off x="838200" y="3122389"/>
            <a:ext cx="21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Добавляемый узел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45B8A-CE58-84B3-F26B-5DE620EF1754}"/>
              </a:ext>
            </a:extLst>
          </p:cNvPr>
          <p:cNvSpPr txBox="1"/>
          <p:nvPr/>
        </p:nvSpPr>
        <p:spPr>
          <a:xfrm>
            <a:off x="838200" y="5277614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  </a:t>
            </a:r>
            <a:r>
              <a:rPr lang="en-US" dirty="0"/>
              <a:t>&lt; 7 </a:t>
            </a:r>
            <a:r>
              <a:rPr lang="ru-RU" dirty="0"/>
              <a:t>поэтому узел переходит в левое поддерево </a:t>
            </a:r>
            <a:r>
              <a:rPr lang="en-US" dirty="0"/>
              <a:t> </a:t>
            </a:r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201A014-5F22-10D0-D212-B48D3A645EF5}"/>
              </a:ext>
            </a:extLst>
          </p:cNvPr>
          <p:cNvGrpSpPr/>
          <p:nvPr/>
        </p:nvGrpSpPr>
        <p:grpSpPr>
          <a:xfrm>
            <a:off x="6534323" y="2827260"/>
            <a:ext cx="4819477" cy="2635020"/>
            <a:chOff x="1491482" y="1895268"/>
            <a:chExt cx="4819477" cy="263502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933EAE42-D43C-B5DC-F027-0466F6E33BFF}"/>
                </a:ext>
              </a:extLst>
            </p:cNvPr>
            <p:cNvSpPr/>
            <p:nvPr/>
          </p:nvSpPr>
          <p:spPr>
            <a:xfrm>
              <a:off x="3113930" y="2133844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F4EE0E25-F1D9-D531-A0B6-3E18D8C0F6C6}"/>
                </a:ext>
              </a:extLst>
            </p:cNvPr>
            <p:cNvSpPr/>
            <p:nvPr/>
          </p:nvSpPr>
          <p:spPr>
            <a:xfrm>
              <a:off x="1491482" y="3393578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2C1F7B06-7F07-0F45-0D39-789A600188E4}"/>
                </a:ext>
              </a:extLst>
            </p:cNvPr>
            <p:cNvSpPr/>
            <p:nvPr/>
          </p:nvSpPr>
          <p:spPr>
            <a:xfrm>
              <a:off x="4635916" y="3385560"/>
              <a:ext cx="1136710" cy="1136710"/>
            </a:xfrm>
            <a:prstGeom prst="ellipse">
              <a:avLst/>
            </a:prstGeom>
            <a:solidFill>
              <a:srgbClr val="B4C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12</a:t>
              </a:r>
              <a:endParaRPr lang="ru-RU" sz="12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AF3AD4E9-2462-5444-A5A6-41B9B62D8037}"/>
                    </a:ext>
                  </a:extLst>
                </p14:cNvPr>
                <p14:cNvContentPartPr/>
                <p14:nvPr/>
              </p14:nvContentPartPr>
              <p14:xfrm>
                <a:off x="4250640" y="3031978"/>
                <a:ext cx="385276" cy="385276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AF3AD4E9-2462-5444-A5A6-41B9B62D80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41638" y="3022976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E205B06B-937F-4F5E-1A5D-E5E1C13A9809}"/>
                    </a:ext>
                  </a:extLst>
                </p14:cNvPr>
                <p14:cNvContentPartPr/>
                <p14:nvPr/>
              </p14:nvContentPartPr>
              <p14:xfrm>
                <a:off x="2628192" y="3072554"/>
                <a:ext cx="396000" cy="39600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E205B06B-937F-4F5E-1A5D-E5E1C13A98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552" y="3063554"/>
                  <a:ext cx="413640" cy="4136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4870A30D-4F71-CAE9-517E-ADCC1C8A3519}"/>
                </a:ext>
              </a:extLst>
            </p:cNvPr>
            <p:cNvSpPr/>
            <p:nvPr/>
          </p:nvSpPr>
          <p:spPr>
            <a:xfrm>
              <a:off x="5174249" y="1895268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</p:grpSp>
      <p:sp>
        <p:nvSpPr>
          <p:cNvPr id="3" name="Дуга 2">
            <a:extLst>
              <a:ext uri="{FF2B5EF4-FFF2-40B4-BE49-F238E27FC236}">
                <a16:creationId xmlns:a16="http://schemas.microsoft.com/office/drawing/2014/main" id="{292F9516-44BC-EE67-0878-62186FA477C0}"/>
              </a:ext>
            </a:extLst>
          </p:cNvPr>
          <p:cNvSpPr/>
          <p:nvPr/>
        </p:nvSpPr>
        <p:spPr>
          <a:xfrm rot="15924923">
            <a:off x="9398931" y="3750369"/>
            <a:ext cx="1516692" cy="1611517"/>
          </a:xfrm>
          <a:prstGeom prst="arc">
            <a:avLst/>
          </a:prstGeom>
          <a:ln w="15875"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08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F9DECBD-D8A9-9313-9F82-FB37B0D2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185"/>
            <a:ext cx="10515600" cy="1325563"/>
          </a:xfrm>
        </p:spPr>
        <p:txBody>
          <a:bodyPr/>
          <a:lstStyle/>
          <a:p>
            <a:r>
              <a:rPr lang="ru-RU" dirty="0"/>
              <a:t>Добавление узла в дерево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BEB5E-C103-39C2-A88C-727F1BB1E140}"/>
              </a:ext>
            </a:extLst>
          </p:cNvPr>
          <p:cNvSpPr txBox="1"/>
          <p:nvPr/>
        </p:nvSpPr>
        <p:spPr>
          <a:xfrm>
            <a:off x="838200" y="1690688"/>
            <a:ext cx="4802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</a:t>
            </a:r>
            <a:r>
              <a:rPr lang="ru-RU" dirty="0"/>
              <a:t>После того как стало понятно где узел будет</a:t>
            </a:r>
          </a:p>
          <a:p>
            <a:r>
              <a:rPr lang="ru-RU" dirty="0"/>
              <a:t>    расположен в дереве, во всех узлах правого </a:t>
            </a:r>
          </a:p>
          <a:p>
            <a:r>
              <a:rPr lang="ru-RU" dirty="0"/>
              <a:t>    поддерева и в корневом узле считаются </a:t>
            </a:r>
          </a:p>
          <a:p>
            <a:r>
              <a:rPr lang="ru-RU" dirty="0"/>
              <a:t>    максимальные значения.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56CD865-0999-EEBD-F557-DEA39F0E67AD}"/>
              </a:ext>
            </a:extLst>
          </p:cNvPr>
          <p:cNvGrpSpPr/>
          <p:nvPr/>
        </p:nvGrpSpPr>
        <p:grpSpPr>
          <a:xfrm>
            <a:off x="6691077" y="1690688"/>
            <a:ext cx="4281144" cy="3878718"/>
            <a:chOff x="6691077" y="1690688"/>
            <a:chExt cx="4281144" cy="3878718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1A76D442-D709-80D9-7298-71DC0EC7D6F7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56ADA976-6063-428A-3191-B1D594FC92C7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0ECEA5E9-6D51-C763-6979-E99CB40A1A40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D70AF8B-C458-7FBB-35A1-28FDEBEA9A1F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D70AF8B-C458-7FBB-35A1-28FDEBEA9A1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1233" y="257982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E12F4D60-9E14-3BB6-DDD2-BFF4A3530226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E12F4D60-9E14-3BB6-DDD2-BFF4A35302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787" y="2620406"/>
                  <a:ext cx="413640" cy="41362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BC4900F-3409-811F-EF0B-0578569934FB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EC81E119-AE4B-EDAB-8166-5362A62EDD67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EC81E119-AE4B-EDAB-8166-5362A62EDD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5455" y="407813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5CC672-C450-1661-E7DA-ADFA4C8A1E37}"/>
              </a:ext>
            </a:extLst>
          </p:cNvPr>
          <p:cNvSpPr txBox="1"/>
          <p:nvPr/>
        </p:nvSpPr>
        <p:spPr>
          <a:xfrm>
            <a:off x="815729" y="3025398"/>
            <a:ext cx="479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   Так как узел, который был добавлен – лист, </a:t>
            </a:r>
          </a:p>
          <a:p>
            <a:r>
              <a:rPr lang="ru-RU" dirty="0"/>
              <a:t>    то его максимум равен его верхней границе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103A12-0666-F844-FE98-07FC23315156}"/>
              </a:ext>
            </a:extLst>
          </p:cNvPr>
          <p:cNvSpPr txBox="1"/>
          <p:nvPr/>
        </p:nvSpPr>
        <p:spPr>
          <a:xfrm>
            <a:off x="811901" y="3763966"/>
            <a:ext cx="52420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   Далее сравнивается максимум добавленного</a:t>
            </a:r>
          </a:p>
          <a:p>
            <a:r>
              <a:rPr lang="ru-RU" dirty="0"/>
              <a:t>    узла с максимумом его родителя (</a:t>
            </a:r>
            <a:r>
              <a:rPr lang="en-US" dirty="0"/>
              <a:t>[7;12]</a:t>
            </a:r>
            <a:r>
              <a:rPr lang="ru-RU" dirty="0"/>
              <a:t> </a:t>
            </a:r>
            <a:r>
              <a:rPr lang="en-US" dirty="0"/>
              <a:t>max =12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15 &gt; 12, </a:t>
            </a:r>
            <a:r>
              <a:rPr lang="ru-RU" dirty="0"/>
              <a:t>следовательно 12 заменяем на 15</a:t>
            </a:r>
          </a:p>
          <a:p>
            <a:endParaRPr lang="ru-RU" dirty="0"/>
          </a:p>
          <a:p>
            <a:r>
              <a:rPr lang="ru-RU" dirty="0"/>
              <a:t>    по аналогии меняются максимумы на </a:t>
            </a:r>
          </a:p>
          <a:p>
            <a:r>
              <a:rPr lang="ru-RU" dirty="0"/>
              <a:t>    уровнях выше</a:t>
            </a:r>
          </a:p>
        </p:txBody>
      </p:sp>
    </p:spTree>
    <p:extLst>
      <p:ext uri="{BB962C8B-B14F-4D97-AF65-F5344CB8AC3E}">
        <p14:creationId xmlns:p14="http://schemas.microsoft.com/office/powerpoint/2010/main" val="305438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2B583C3-E04B-FBD4-9E55-2DF354D0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4603"/>
            <a:ext cx="10515600" cy="1325563"/>
          </a:xfrm>
        </p:spPr>
        <p:txBody>
          <a:bodyPr/>
          <a:lstStyle/>
          <a:p>
            <a:r>
              <a:rPr lang="ru-RU" dirty="0"/>
              <a:t>Результат добавления узла в дерево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8DCE13C-684C-297E-3955-CDDF506292B5}"/>
              </a:ext>
            </a:extLst>
          </p:cNvPr>
          <p:cNvGrpSpPr/>
          <p:nvPr/>
        </p:nvGrpSpPr>
        <p:grpSpPr>
          <a:xfrm>
            <a:off x="3955428" y="1690688"/>
            <a:ext cx="4281144" cy="3878718"/>
            <a:chOff x="6691077" y="1690688"/>
            <a:chExt cx="4281144" cy="3878718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D5586650-B57F-CD0E-AE36-D3E73CBEEE54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541B4F0C-FF3C-D6B8-5B75-CEF4C30C6D8C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C14397A-FD7C-C0F2-1195-843B7FF989A7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[7;12]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5BA8D177-0EE6-C563-C6A8-515AE1663F43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5BA8D177-0EE6-C563-C6A8-515AE1663F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1233" y="257982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051C9D61-F858-B0D1-B68C-CC1A13CBC8FF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051C9D61-F858-B0D1-B68C-CC1A13CBC8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787" y="2620406"/>
                  <a:ext cx="413640" cy="41362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4E05AD70-BB2A-157E-EBB5-9D364789F427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7EC74C08-1D87-F1FD-0276-B1545E623017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7EC74C08-1D87-F1FD-0276-B1545E62301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5455" y="407813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35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C1243B-0490-3E43-4125-C7F0E286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59" y="-54603"/>
            <a:ext cx="10442576" cy="1325563"/>
          </a:xfrm>
        </p:spPr>
        <p:txBody>
          <a:bodyPr/>
          <a:lstStyle/>
          <a:p>
            <a:r>
              <a:rPr lang="ru-RU" dirty="0"/>
              <a:t>Удаление узла из дерево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694EA12-A890-2172-863E-797EB88D4C03}"/>
              </a:ext>
            </a:extLst>
          </p:cNvPr>
          <p:cNvGrpSpPr/>
          <p:nvPr/>
        </p:nvGrpSpPr>
        <p:grpSpPr>
          <a:xfrm>
            <a:off x="6691077" y="1690688"/>
            <a:ext cx="4281144" cy="3878718"/>
            <a:chOff x="6691077" y="1690688"/>
            <a:chExt cx="4281144" cy="3878718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3F508A6A-8692-72A6-04F7-F60DFE4FE331}"/>
                </a:ext>
              </a:extLst>
            </p:cNvPr>
            <p:cNvSpPr/>
            <p:nvPr/>
          </p:nvSpPr>
          <p:spPr>
            <a:xfrm>
              <a:off x="8313525" y="1690688"/>
              <a:ext cx="1136710" cy="11367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[5;10]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D37032E-85DC-D20F-B073-50EF8F6CEAB8}"/>
                </a:ext>
              </a:extLst>
            </p:cNvPr>
            <p:cNvSpPr/>
            <p:nvPr/>
          </p:nvSpPr>
          <p:spPr>
            <a:xfrm>
              <a:off x="6691077" y="2950422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[4;12]</a:t>
              </a:r>
            </a:p>
            <a:p>
              <a:pPr algn="ctr"/>
              <a:r>
                <a:rPr lang="en-US" sz="1200" dirty="0"/>
                <a:t>Max = </a:t>
              </a:r>
              <a:r>
                <a:rPr lang="ru-RU" sz="1200" dirty="0"/>
                <a:t>12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E80FFFD-07B0-5DB2-6B91-2BBC7C76E22F}"/>
                </a:ext>
              </a:extLst>
            </p:cNvPr>
            <p:cNvSpPr/>
            <p:nvPr/>
          </p:nvSpPr>
          <p:spPr>
            <a:xfrm>
              <a:off x="9835511" y="2942404"/>
              <a:ext cx="1136710" cy="113671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[7;1</a:t>
              </a:r>
              <a:r>
                <a:rPr lang="ru-RU" sz="1200" dirty="0"/>
                <a:t>7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952EE71-E0F4-67D2-4959-C5F43357232D}"/>
                    </a:ext>
                  </a:extLst>
                </p14:cNvPr>
                <p14:cNvContentPartPr/>
                <p14:nvPr/>
              </p14:nvContentPartPr>
              <p14:xfrm>
                <a:off x="9450235" y="2588822"/>
                <a:ext cx="385276" cy="385276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952EE71-E0F4-67D2-4959-C5F4335723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1233" y="257982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14A73BE-FC1A-28F8-49C5-4A112EC4EAA2}"/>
                    </a:ext>
                  </a:extLst>
                </p14:cNvPr>
                <p14:cNvContentPartPr/>
                <p14:nvPr/>
              </p14:nvContentPartPr>
              <p14:xfrm>
                <a:off x="7827787" y="2629398"/>
                <a:ext cx="396000" cy="3960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14A73BE-FC1A-28F8-49C5-4A112EC4EA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8787" y="2620406"/>
                  <a:ext cx="413640" cy="41362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C9CDE06C-2EC4-393A-B9C3-99D7BD25BC31}"/>
                </a:ext>
              </a:extLst>
            </p:cNvPr>
            <p:cNvSpPr/>
            <p:nvPr/>
          </p:nvSpPr>
          <p:spPr>
            <a:xfrm>
              <a:off x="8881880" y="4432696"/>
              <a:ext cx="1136710" cy="1136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[</a:t>
              </a:r>
              <a:r>
                <a:rPr lang="ru-RU" sz="1200" dirty="0"/>
                <a:t>6</a:t>
              </a:r>
              <a:r>
                <a:rPr lang="en-US" sz="1200" dirty="0"/>
                <a:t>;1</a:t>
              </a:r>
              <a:r>
                <a:rPr lang="ru-RU" sz="1200" dirty="0"/>
                <a:t>5</a:t>
              </a:r>
              <a:r>
                <a:rPr lang="en-US" sz="1200" dirty="0"/>
                <a:t>]</a:t>
              </a:r>
            </a:p>
            <a:p>
              <a:pPr algn="ctr"/>
              <a:r>
                <a:rPr lang="en-US" sz="1200" dirty="0"/>
                <a:t>Max = 1</a:t>
              </a:r>
              <a:r>
                <a:rPr lang="ru-RU" sz="1200" dirty="0"/>
                <a:t>5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5EC5A700-CAF2-9B84-75C9-CE7A888B7CD8}"/>
                    </a:ext>
                  </a:extLst>
                </p14:cNvPr>
                <p14:cNvContentPartPr/>
                <p14:nvPr/>
              </p14:nvContentPartPr>
              <p14:xfrm rot="4800000">
                <a:off x="9754457" y="4087132"/>
                <a:ext cx="385276" cy="385276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5EC5A700-CAF2-9B84-75C9-CE7A888B7C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4800000">
                  <a:off x="9745455" y="4078130"/>
                  <a:ext cx="402919" cy="40291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813CDB6-FC99-748E-46C7-8CE24B2EE11A}"/>
              </a:ext>
            </a:extLst>
          </p:cNvPr>
          <p:cNvSpPr txBox="1"/>
          <p:nvPr/>
        </p:nvSpPr>
        <p:spPr>
          <a:xfrm>
            <a:off x="824259" y="2888849"/>
            <a:ext cx="53368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Выбирается узел, который будет удален</a:t>
            </a:r>
          </a:p>
          <a:p>
            <a:pPr marL="342900" indent="-342900">
              <a:buAutoNum type="arabicParenR"/>
            </a:pPr>
            <a:r>
              <a:rPr lang="ru-RU" dirty="0"/>
              <a:t>У узла есть лист поэтому уделяемому узлу</a:t>
            </a:r>
          </a:p>
          <a:p>
            <a:r>
              <a:rPr lang="ru-RU" dirty="0"/>
              <a:t>       присваиваются значения листа</a:t>
            </a:r>
          </a:p>
          <a:p>
            <a:pPr marL="342900" indent="-342900">
              <a:buAutoNum type="arabicParenR" startAt="3"/>
            </a:pPr>
            <a:r>
              <a:rPr lang="ru-RU" dirty="0"/>
              <a:t>Затем лист удаляется </a:t>
            </a:r>
          </a:p>
          <a:p>
            <a:pPr marL="342900" indent="-342900">
              <a:buAutoNum type="arabicParenR" startAt="3"/>
            </a:pPr>
            <a:r>
              <a:rPr lang="ru-RU" dirty="0"/>
              <a:t>Считаются максимальные значения в поддереве</a:t>
            </a:r>
          </a:p>
          <a:p>
            <a:r>
              <a:rPr lang="ru-RU" dirty="0"/>
              <a:t>       и корневом узле</a:t>
            </a:r>
          </a:p>
        </p:txBody>
      </p:sp>
    </p:spTree>
    <p:extLst>
      <p:ext uri="{BB962C8B-B14F-4D97-AF65-F5344CB8AC3E}">
        <p14:creationId xmlns:p14="http://schemas.microsoft.com/office/powerpoint/2010/main" val="2549343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1006</Words>
  <Application>Microsoft Office PowerPoint</Application>
  <PresentationFormat>Широкоэкранный</PresentationFormat>
  <Paragraphs>209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Пример дерева интервалов</vt:lpstr>
      <vt:lpstr>Операции над деревом</vt:lpstr>
      <vt:lpstr>Добавление узла в дерево</vt:lpstr>
      <vt:lpstr>Добавление узла в дерево</vt:lpstr>
      <vt:lpstr>Добавление узла в дерево</vt:lpstr>
      <vt:lpstr>Добавление узла в дерево</vt:lpstr>
      <vt:lpstr>Результат добавления узла в дерево</vt:lpstr>
      <vt:lpstr>Удаление узла из дерево</vt:lpstr>
      <vt:lpstr>Удаление узла из дерево</vt:lpstr>
      <vt:lpstr>Удаление узла из дерево</vt:lpstr>
      <vt:lpstr>Проверка на перекрытие</vt:lpstr>
      <vt:lpstr>Случаи, которые входят в проверку  </vt:lpstr>
      <vt:lpstr>Случаи, которые входят в проверку  </vt:lpstr>
      <vt:lpstr>Случаи, которые входят в проверку  </vt:lpstr>
      <vt:lpstr>Назначение</vt:lpstr>
      <vt:lpstr>Характеристики </vt:lpstr>
      <vt:lpstr>Формальная постановка задачи </vt:lpstr>
      <vt:lpstr>Реализация</vt:lpstr>
      <vt:lpstr>Тестирующая система</vt:lpstr>
      <vt:lpstr>Исследование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Чурганов Никита Сергеевич</dc:creator>
  <cp:lastModifiedBy>Чурганов Никита Сергеевич</cp:lastModifiedBy>
  <cp:revision>10</cp:revision>
  <dcterms:created xsi:type="dcterms:W3CDTF">2022-12-14T00:50:38Z</dcterms:created>
  <dcterms:modified xsi:type="dcterms:W3CDTF">2022-12-17T04:56:00Z</dcterms:modified>
</cp:coreProperties>
</file>