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59" r:id="rId6"/>
    <p:sldId id="261" r:id="rId7"/>
    <p:sldId id="260" r:id="rId8"/>
    <p:sldId id="262" r:id="rId9"/>
    <p:sldId id="263" r:id="rId10"/>
    <p:sldId id="270" r:id="rId11"/>
    <p:sldId id="269" r:id="rId12"/>
    <p:sldId id="268" r:id="rId13"/>
    <p:sldId id="267" r:id="rId14"/>
    <p:sldId id="266" r:id="rId15"/>
    <p:sldId id="265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 по времени</a:t>
            </a:r>
          </a:p>
        </c:rich>
      </c:tx>
      <c:layout>
        <c:manualLayout>
          <c:xMode val="edge"/>
          <c:yMode val="edge"/>
          <c:x val="0.26015943448955725"/>
          <c:y val="3.6574706718370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0-4D9D-B381-9E5DED389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BC0-4D9D-B381-9E5DED389440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layout>
            <c:manualLayout>
              <c:xMode val="edge"/>
              <c:yMode val="edge"/>
              <c:x val="0.41089461356700291"/>
              <c:y val="0.91584769562548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E-4A82-AB9D-D13D5F38DC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90E-4A82-AB9D-D13D5F38DC98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F-468A-8BC3-193B98E3C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2DF-468A-8BC3-193B98E3CF1C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D-451E-8162-B4CF73E72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C8D-451E-8162-B4CF73E72902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layout>
            <c:manualLayout>
              <c:xMode val="edge"/>
              <c:yMode val="edge"/>
              <c:x val="0.41205375268923539"/>
              <c:y val="0.92297235184881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24.01.2023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2404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587978" y="279237"/>
            <a:ext cx="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2674-DF34-EA8E-93AA-A8EA69E1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8"/>
            <a:ext cx="3883551" cy="3038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3E126-404A-63D2-6571-6833129C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8"/>
            <a:ext cx="3883552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604-F34F-508E-B43E-4D331638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8"/>
            <a:ext cx="3883551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3231-76C5-8563-B6F9-534B4FEB6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3C306-AC28-F103-A0BE-363A4355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969152-7A10-F093-7C3C-3E8AE2A5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2" y="1371599"/>
            <a:ext cx="3883550" cy="3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87388" y="227584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8" y="1592434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root.Insert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2033912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root.Search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8" y="2473314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ubik" pitchFamily="2" charset="-79"/>
                <a:cs typeface="Rubik" pitchFamily="2" charset="-79"/>
              </a:rPr>
              <a:t>root.Remove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15B10-619F-7D53-2664-45D1B60D0858}"/>
              </a:ext>
            </a:extLst>
          </p:cNvPr>
          <p:cNvSpPr txBox="1"/>
          <p:nvPr/>
        </p:nvSpPr>
        <p:spPr>
          <a:xfrm>
            <a:off x="525778" y="1112680"/>
            <a:ext cx="517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Операции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8B491-675A-14AE-8205-7DF81E8FC036}"/>
              </a:ext>
            </a:extLst>
          </p:cNvPr>
          <p:cNvSpPr txBox="1"/>
          <p:nvPr/>
        </p:nvSpPr>
        <p:spPr>
          <a:xfrm>
            <a:off x="525778" y="3111888"/>
            <a:ext cx="5744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Характеристики программного кода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6FD0-E72F-C6AD-8B03-8E537EE8D99C}"/>
              </a:ext>
            </a:extLst>
          </p:cNvPr>
          <p:cNvSpPr txBox="1"/>
          <p:nvPr/>
        </p:nvSpPr>
        <p:spPr>
          <a:xfrm>
            <a:off x="525778" y="3607332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строк – 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94CB-FF1F-701A-0388-9428BBFF9C00}"/>
              </a:ext>
            </a:extLst>
          </p:cNvPr>
          <p:cNvSpPr txBox="1"/>
          <p:nvPr/>
        </p:nvSpPr>
        <p:spPr>
          <a:xfrm>
            <a:off x="525778" y="4056308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классов –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5940-5208-869E-6622-66E4061740F9}"/>
              </a:ext>
            </a:extLst>
          </p:cNvPr>
          <p:cNvSpPr txBox="1"/>
          <p:nvPr/>
        </p:nvSpPr>
        <p:spPr>
          <a:xfrm>
            <a:off x="525778" y="4505285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методов – 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CCBFFD-64FE-E0A6-58F1-83EA0804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381" y="2994474"/>
            <a:ext cx="378161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latin typeface="Rubik" pitchFamily="2" charset="-79"/>
                <a:cs typeface="Rubik" pitchFamily="2" charset="-79"/>
              </a:rPr>
              <a:t>Область</a:t>
            </a:r>
            <a:r>
              <a:rPr lang="ru-RU" b="1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b="1" i="1" dirty="0">
                <a:latin typeface="Rubik" pitchFamily="2" charset="-79"/>
                <a:cs typeface="Rubik" pitchFamily="2" charset="-79"/>
              </a:rPr>
              <a:t>применения</a:t>
            </a:r>
            <a:r>
              <a:rPr lang="en-US" b="1" i="1" dirty="0">
                <a:latin typeface="Rubik" pitchFamily="2" charset="-79"/>
                <a:cs typeface="Rubik" pitchFamily="2" charset="-79"/>
              </a:rPr>
              <a:t>:</a:t>
            </a:r>
            <a:endParaRPr lang="en-US" b="1" i="1" dirty="0">
              <a:effectLst/>
              <a:latin typeface="Rubik" pitchFamily="2" charset="-79"/>
              <a:cs typeface="Rubik" pitchFamily="2" charset="-79"/>
            </a:endParaRPr>
          </a:p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Поиска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F49463E-2371-6DB7-3106-FA921BD5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165373"/>
              </p:ext>
            </p:extLst>
          </p:nvPr>
        </p:nvGraphicFramePr>
        <p:xfrm>
          <a:off x="1088563" y="976686"/>
          <a:ext cx="6966874" cy="416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0653D11-EC25-E61E-C1E7-452EEA415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39072"/>
              </p:ext>
            </p:extLst>
          </p:nvPr>
        </p:nvGraphicFramePr>
        <p:xfrm>
          <a:off x="408994" y="1395412"/>
          <a:ext cx="4163006" cy="293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6198535-1798-D86A-710E-5A5BE7AEF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62529"/>
              </p:ext>
            </p:extLst>
          </p:nvPr>
        </p:nvGraphicFramePr>
        <p:xfrm>
          <a:off x="4572000" y="1395412"/>
          <a:ext cx="4147391" cy="292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2F8D70DA-0326-B834-3980-B07F739AF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087481"/>
              </p:ext>
            </p:extLst>
          </p:nvPr>
        </p:nvGraphicFramePr>
        <p:xfrm>
          <a:off x="1042651" y="942975"/>
          <a:ext cx="7058698" cy="405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Формальная постановка 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программыный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205509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Описание алгоритма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611186" y="1829016"/>
                <a:ext cx="7921626" cy="178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Дано множество отрезков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 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]}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и множество запросов. Каждый запрос характеризуется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интервалом</a:t>
                </a: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Для каждого запроса необходимо определить множество отрезков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которые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перекрывают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6" y="1829016"/>
                <a:ext cx="7921626" cy="1782796"/>
              </a:xfrm>
              <a:prstGeom prst="rect">
                <a:avLst/>
              </a:prstGeom>
              <a:blipFill>
                <a:blip r:embed="rId2"/>
                <a:stretch>
                  <a:fillRect l="-615" r="-615" b="-3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198977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Характеристика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611186" y="1925162"/>
                <a:ext cx="7921626" cy="1293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Построение дерева интервалов занимает время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а также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памяти. На каждый запрос дерево интервалов позволяет отвечать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 – размер ответа на запрос.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6" y="1925162"/>
                <a:ext cx="7921626" cy="1293175"/>
              </a:xfrm>
              <a:prstGeom prst="rect">
                <a:avLst/>
              </a:prstGeom>
              <a:blipFill>
                <a:blip r:embed="rId2"/>
                <a:stretch>
                  <a:fillRect l="-615" r="-615" b="-70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25243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1642772" y="4746073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6455011" y="4746073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/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Rubik" pitchFamily="2" charset="-79"/>
                      </a:rPr>
                      <m:t>≤</m:t>
                    </m:r>
                  </m:oMath>
                </a14:m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n</a:t>
                </a:r>
                <a:endParaRPr lang="ru-RU" dirty="0">
                  <a:latin typeface="Rubik" pitchFamily="2" charset="-79"/>
                  <a:cs typeface="Rubik" pitchFamily="2" charset="-79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blipFill>
                <a:blip r:embed="rId8"/>
                <a:stretch>
                  <a:fillRect l="-727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721</Words>
  <Application>Microsoft Office PowerPoint</Application>
  <PresentationFormat>Экран (16:9)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14</cp:revision>
  <dcterms:created xsi:type="dcterms:W3CDTF">2023-01-16T05:18:32Z</dcterms:created>
  <dcterms:modified xsi:type="dcterms:W3CDTF">2023-01-24T04:58:02Z</dcterms:modified>
</cp:coreProperties>
</file>