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70" r:id="rId10"/>
    <p:sldId id="269" r:id="rId11"/>
    <p:sldId id="268" r:id="rId12"/>
    <p:sldId id="267" r:id="rId13"/>
    <p:sldId id="266" r:id="rId14"/>
    <p:sldId id="265" r:id="rId15"/>
    <p:sldId id="272" r:id="rId16"/>
    <p:sldId id="274" r:id="rId17"/>
    <p:sldId id="273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pos="5375" userDrawn="1">
          <p15:clr>
            <a:srgbClr val="A4A3A4"/>
          </p15:clr>
        </p15:guide>
        <p15:guide id="5" orient="horz" pos="146" userDrawn="1">
          <p15:clr>
            <a:srgbClr val="A4A3A4"/>
          </p15:clr>
        </p15:guide>
        <p15:guide id="6" orient="horz" pos="3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13B"/>
    <a:srgbClr val="F29E54"/>
    <a:srgbClr val="EE7C37"/>
    <a:srgbClr val="FFD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90" y="396"/>
      </p:cViewPr>
      <p:guideLst>
        <p:guide orient="horz" pos="1620"/>
        <p:guide pos="2880"/>
        <p:guide pos="385"/>
        <p:guide pos="5375"/>
        <p:guide orient="horz" pos="146"/>
        <p:guide orient="horz" pos="3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esktop\&#1080;&#1089;&#1089;&#1083;&#1077;&#107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esktop\&#1080;&#1089;&#1089;&#1083;&#1077;&#1076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esktop\&#1080;&#1089;&#1089;&#1083;&#1077;&#1076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esktop\&#1080;&#1089;&#1089;&#1083;&#1077;&#1076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Эффективность по времени</a:t>
            </a:r>
          </a:p>
        </c:rich>
      </c:tx>
      <c:layout>
        <c:manualLayout>
          <c:xMode val="edge"/>
          <c:yMode val="edge"/>
          <c:x val="0.26015943448955725"/>
          <c:y val="3.65747067183704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Лист1!$A$2:$A$24</c:f>
              <c:numCache>
                <c:formatCode>General</c:formatCode>
                <c:ptCount val="23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50</c:v>
                </c:pt>
                <c:pt idx="7">
                  <c:v>75</c:v>
                </c:pt>
                <c:pt idx="8">
                  <c:v>3000</c:v>
                </c:pt>
                <c:pt idx="9">
                  <c:v>4000</c:v>
                </c:pt>
                <c:pt idx="10">
                  <c:v>5000</c:v>
                </c:pt>
                <c:pt idx="11">
                  <c:v>6000</c:v>
                </c:pt>
                <c:pt idx="12">
                  <c:v>7000</c:v>
                </c:pt>
                <c:pt idx="13">
                  <c:v>8000</c:v>
                </c:pt>
                <c:pt idx="14">
                  <c:v>9000</c:v>
                </c:pt>
                <c:pt idx="15">
                  <c:v>10000</c:v>
                </c:pt>
                <c:pt idx="16">
                  <c:v>100000</c:v>
                </c:pt>
                <c:pt idx="17">
                  <c:v>125000</c:v>
                </c:pt>
                <c:pt idx="18">
                  <c:v>150000</c:v>
                </c:pt>
                <c:pt idx="19">
                  <c:v>200000</c:v>
                </c:pt>
                <c:pt idx="20">
                  <c:v>250000</c:v>
                </c:pt>
                <c:pt idx="21">
                  <c:v>500000</c:v>
                </c:pt>
                <c:pt idx="22">
                  <c:v>1000000</c:v>
                </c:pt>
              </c:numCache>
            </c:numRef>
          </c:cat>
          <c:val>
            <c:numRef>
              <c:f>Лист1!$B$2:$B$24</c:f>
              <c:numCache>
                <c:formatCode>General</c:formatCode>
                <c:ptCount val="23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6</c:v>
                </c:pt>
                <c:pt idx="18">
                  <c:v>6</c:v>
                </c:pt>
                <c:pt idx="19">
                  <c:v>8</c:v>
                </c:pt>
                <c:pt idx="20">
                  <c:v>18</c:v>
                </c:pt>
                <c:pt idx="21">
                  <c:v>69</c:v>
                </c:pt>
                <c:pt idx="22">
                  <c:v>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C0-4D9D-B381-9E5DED3894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93415759"/>
        <c:axId val="39341617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Лист1!$A$2:$A$24</c15:sqref>
                        </c15:formulaRef>
                      </c:ext>
                    </c:extLst>
                    <c:numCache>
                      <c:formatCode>General</c:formatCode>
                      <c:ptCount val="23"/>
                      <c:pt idx="0">
                        <c:v>1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15</c:v>
                      </c:pt>
                      <c:pt idx="4">
                        <c:v>20</c:v>
                      </c:pt>
                      <c:pt idx="5">
                        <c:v>25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3000</c:v>
                      </c:pt>
                      <c:pt idx="9">
                        <c:v>4000</c:v>
                      </c:pt>
                      <c:pt idx="10">
                        <c:v>5000</c:v>
                      </c:pt>
                      <c:pt idx="11">
                        <c:v>6000</c:v>
                      </c:pt>
                      <c:pt idx="12">
                        <c:v>7000</c:v>
                      </c:pt>
                      <c:pt idx="13">
                        <c:v>8000</c:v>
                      </c:pt>
                      <c:pt idx="14">
                        <c:v>9000</c:v>
                      </c:pt>
                      <c:pt idx="15">
                        <c:v>10000</c:v>
                      </c:pt>
                      <c:pt idx="16">
                        <c:v>100000</c:v>
                      </c:pt>
                      <c:pt idx="17">
                        <c:v>125000</c:v>
                      </c:pt>
                      <c:pt idx="18">
                        <c:v>150000</c:v>
                      </c:pt>
                      <c:pt idx="19">
                        <c:v>200000</c:v>
                      </c:pt>
                      <c:pt idx="20">
                        <c:v>250000</c:v>
                      </c:pt>
                      <c:pt idx="21">
                        <c:v>500000</c:v>
                      </c:pt>
                      <c:pt idx="22">
                        <c:v>1000000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Лист1!$A$2:$A$24</c15:sqref>
                        </c15:formulaRef>
                      </c:ext>
                    </c:extLst>
                    <c:numCache>
                      <c:formatCode>General</c:formatCode>
                      <c:ptCount val="23"/>
                      <c:pt idx="0">
                        <c:v>1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15</c:v>
                      </c:pt>
                      <c:pt idx="4">
                        <c:v>20</c:v>
                      </c:pt>
                      <c:pt idx="5">
                        <c:v>25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3000</c:v>
                      </c:pt>
                      <c:pt idx="9">
                        <c:v>4000</c:v>
                      </c:pt>
                      <c:pt idx="10">
                        <c:v>5000</c:v>
                      </c:pt>
                      <c:pt idx="11">
                        <c:v>6000</c:v>
                      </c:pt>
                      <c:pt idx="12">
                        <c:v>7000</c:v>
                      </c:pt>
                      <c:pt idx="13">
                        <c:v>8000</c:v>
                      </c:pt>
                      <c:pt idx="14">
                        <c:v>9000</c:v>
                      </c:pt>
                      <c:pt idx="15">
                        <c:v>10000</c:v>
                      </c:pt>
                      <c:pt idx="16">
                        <c:v>100000</c:v>
                      </c:pt>
                      <c:pt idx="17">
                        <c:v>125000</c:v>
                      </c:pt>
                      <c:pt idx="18">
                        <c:v>150000</c:v>
                      </c:pt>
                      <c:pt idx="19">
                        <c:v>200000</c:v>
                      </c:pt>
                      <c:pt idx="20">
                        <c:v>250000</c:v>
                      </c:pt>
                      <c:pt idx="21">
                        <c:v>500000</c:v>
                      </c:pt>
                      <c:pt idx="22">
                        <c:v>1000000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7BC0-4D9D-B381-9E5DED389440}"/>
                  </c:ext>
                </c:extLst>
              </c15:ser>
            </c15:filteredBarSeries>
          </c:ext>
        </c:extLst>
      </c:barChart>
      <c:catAx>
        <c:axId val="3934157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</a:t>
                </a:r>
              </a:p>
            </c:rich>
          </c:tx>
          <c:layout>
            <c:manualLayout>
              <c:xMode val="edge"/>
              <c:yMode val="edge"/>
              <c:x val="0.41089461356700291"/>
              <c:y val="0.915847695625482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3416175"/>
        <c:crosses val="autoZero"/>
        <c:auto val="1"/>
        <c:lblAlgn val="ctr"/>
        <c:lblOffset val="100"/>
        <c:noMultiLvlLbl val="0"/>
      </c:catAx>
      <c:valAx>
        <c:axId val="393416175"/>
        <c:scaling>
          <c:orientation val="minMax"/>
          <c:max val="167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341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sz="1200" dirty="0"/>
              <a:t>Удаление (удаляемого узла нет в дереве)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Лист1!$A$28:$A$43</c:f>
              <c:numCache>
                <c:formatCode>General</c:formatCode>
                <c:ptCount val="16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400</c:v>
                </c:pt>
                <c:pt idx="6">
                  <c:v>800</c:v>
                </c:pt>
                <c:pt idx="7">
                  <c:v>1000</c:v>
                </c:pt>
                <c:pt idx="8">
                  <c:v>5000</c:v>
                </c:pt>
                <c:pt idx="9">
                  <c:v>10000</c:v>
                </c:pt>
                <c:pt idx="10">
                  <c:v>100000</c:v>
                </c:pt>
                <c:pt idx="11">
                  <c:v>150000</c:v>
                </c:pt>
                <c:pt idx="12">
                  <c:v>200000</c:v>
                </c:pt>
                <c:pt idx="13">
                  <c:v>250000</c:v>
                </c:pt>
                <c:pt idx="14">
                  <c:v>500000</c:v>
                </c:pt>
                <c:pt idx="15">
                  <c:v>1000000</c:v>
                </c:pt>
              </c:numCache>
            </c:numRef>
          </c:cat>
          <c:val>
            <c:numRef>
              <c:f>Лист1!$B$28:$B$43</c:f>
              <c:numCache>
                <c:formatCode>General</c:formatCode>
                <c:ptCount val="1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0E-4A82-AB9D-D13D5F38DC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53502463"/>
        <c:axId val="45349206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Лист1!$A$28:$A$43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10</c:v>
                      </c:pt>
                      <c:pt idx="2">
                        <c:v>50</c:v>
                      </c:pt>
                      <c:pt idx="3">
                        <c:v>100</c:v>
                      </c:pt>
                      <c:pt idx="4">
                        <c:v>200</c:v>
                      </c:pt>
                      <c:pt idx="5">
                        <c:v>400</c:v>
                      </c:pt>
                      <c:pt idx="6">
                        <c:v>800</c:v>
                      </c:pt>
                      <c:pt idx="7">
                        <c:v>1000</c:v>
                      </c:pt>
                      <c:pt idx="8">
                        <c:v>5000</c:v>
                      </c:pt>
                      <c:pt idx="9">
                        <c:v>10000</c:v>
                      </c:pt>
                      <c:pt idx="10">
                        <c:v>100000</c:v>
                      </c:pt>
                      <c:pt idx="11">
                        <c:v>150000</c:v>
                      </c:pt>
                      <c:pt idx="12">
                        <c:v>200000</c:v>
                      </c:pt>
                      <c:pt idx="13">
                        <c:v>250000</c:v>
                      </c:pt>
                      <c:pt idx="14">
                        <c:v>500000</c:v>
                      </c:pt>
                      <c:pt idx="15">
                        <c:v>1000000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Лист1!$A$28:$A$43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10</c:v>
                      </c:pt>
                      <c:pt idx="2">
                        <c:v>50</c:v>
                      </c:pt>
                      <c:pt idx="3">
                        <c:v>100</c:v>
                      </c:pt>
                      <c:pt idx="4">
                        <c:v>200</c:v>
                      </c:pt>
                      <c:pt idx="5">
                        <c:v>400</c:v>
                      </c:pt>
                      <c:pt idx="6">
                        <c:v>800</c:v>
                      </c:pt>
                      <c:pt idx="7">
                        <c:v>1000</c:v>
                      </c:pt>
                      <c:pt idx="8">
                        <c:v>5000</c:v>
                      </c:pt>
                      <c:pt idx="9">
                        <c:v>10000</c:v>
                      </c:pt>
                      <c:pt idx="10">
                        <c:v>100000</c:v>
                      </c:pt>
                      <c:pt idx="11">
                        <c:v>150000</c:v>
                      </c:pt>
                      <c:pt idx="12">
                        <c:v>200000</c:v>
                      </c:pt>
                      <c:pt idx="13">
                        <c:v>250000</c:v>
                      </c:pt>
                      <c:pt idx="14">
                        <c:v>500000</c:v>
                      </c:pt>
                      <c:pt idx="15">
                        <c:v>1000000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790E-4A82-AB9D-D13D5F38DC98}"/>
                  </c:ext>
                </c:extLst>
              </c15:ser>
            </c15:filteredBarSeries>
          </c:ext>
        </c:extLst>
      </c:barChart>
      <c:catAx>
        <c:axId val="4535024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492063"/>
        <c:crosses val="autoZero"/>
        <c:auto val="1"/>
        <c:lblAlgn val="ctr"/>
        <c:lblOffset val="100"/>
        <c:noMultiLvlLbl val="0"/>
      </c:catAx>
      <c:valAx>
        <c:axId val="453492063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50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sz="1200"/>
              <a:t>Удаление (удаляемый узел есть в дереве)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Лист1!$P$28:$P$43</c:f>
              <c:numCache>
                <c:formatCode>General</c:formatCode>
                <c:ptCount val="16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400</c:v>
                </c:pt>
                <c:pt idx="6">
                  <c:v>800</c:v>
                </c:pt>
                <c:pt idx="7">
                  <c:v>1000</c:v>
                </c:pt>
                <c:pt idx="8">
                  <c:v>5000</c:v>
                </c:pt>
                <c:pt idx="9">
                  <c:v>10000</c:v>
                </c:pt>
                <c:pt idx="10">
                  <c:v>100000</c:v>
                </c:pt>
                <c:pt idx="11">
                  <c:v>150000</c:v>
                </c:pt>
                <c:pt idx="12">
                  <c:v>200000</c:v>
                </c:pt>
                <c:pt idx="13">
                  <c:v>250000</c:v>
                </c:pt>
                <c:pt idx="14">
                  <c:v>500000</c:v>
                </c:pt>
                <c:pt idx="15">
                  <c:v>1000000</c:v>
                </c:pt>
              </c:numCache>
            </c:numRef>
          </c:cat>
          <c:val>
            <c:numRef>
              <c:f>Лист1!$Q$28:$Q$43</c:f>
              <c:numCache>
                <c:formatCode>General</c:formatCode>
                <c:ptCount val="16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DF-468A-8BC3-193B98E3CF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32019040"/>
        <c:axId val="213203609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Лист1!$P$28:$P$43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10</c:v>
                      </c:pt>
                      <c:pt idx="2">
                        <c:v>50</c:v>
                      </c:pt>
                      <c:pt idx="3">
                        <c:v>100</c:v>
                      </c:pt>
                      <c:pt idx="4">
                        <c:v>200</c:v>
                      </c:pt>
                      <c:pt idx="5">
                        <c:v>400</c:v>
                      </c:pt>
                      <c:pt idx="6">
                        <c:v>800</c:v>
                      </c:pt>
                      <c:pt idx="7">
                        <c:v>1000</c:v>
                      </c:pt>
                      <c:pt idx="8">
                        <c:v>5000</c:v>
                      </c:pt>
                      <c:pt idx="9">
                        <c:v>10000</c:v>
                      </c:pt>
                      <c:pt idx="10">
                        <c:v>100000</c:v>
                      </c:pt>
                      <c:pt idx="11">
                        <c:v>150000</c:v>
                      </c:pt>
                      <c:pt idx="12">
                        <c:v>200000</c:v>
                      </c:pt>
                      <c:pt idx="13">
                        <c:v>250000</c:v>
                      </c:pt>
                      <c:pt idx="14">
                        <c:v>500000</c:v>
                      </c:pt>
                      <c:pt idx="15">
                        <c:v>1000000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Лист1!$P$28:$P$43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10</c:v>
                      </c:pt>
                      <c:pt idx="2">
                        <c:v>50</c:v>
                      </c:pt>
                      <c:pt idx="3">
                        <c:v>100</c:v>
                      </c:pt>
                      <c:pt idx="4">
                        <c:v>200</c:v>
                      </c:pt>
                      <c:pt idx="5">
                        <c:v>400</c:v>
                      </c:pt>
                      <c:pt idx="6">
                        <c:v>800</c:v>
                      </c:pt>
                      <c:pt idx="7">
                        <c:v>1000</c:v>
                      </c:pt>
                      <c:pt idx="8">
                        <c:v>5000</c:v>
                      </c:pt>
                      <c:pt idx="9">
                        <c:v>10000</c:v>
                      </c:pt>
                      <c:pt idx="10">
                        <c:v>100000</c:v>
                      </c:pt>
                      <c:pt idx="11">
                        <c:v>150000</c:v>
                      </c:pt>
                      <c:pt idx="12">
                        <c:v>200000</c:v>
                      </c:pt>
                      <c:pt idx="13">
                        <c:v>250000</c:v>
                      </c:pt>
                      <c:pt idx="14">
                        <c:v>500000</c:v>
                      </c:pt>
                      <c:pt idx="15">
                        <c:v>1000000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D2DF-468A-8BC3-193B98E3CF1C}"/>
                  </c:ext>
                </c:extLst>
              </c15:ser>
            </c15:filteredBarSeries>
          </c:ext>
        </c:extLst>
      </c:barChart>
      <c:catAx>
        <c:axId val="2132019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32036096"/>
        <c:crosses val="autoZero"/>
        <c:auto val="1"/>
        <c:lblAlgn val="ctr"/>
        <c:lblOffset val="100"/>
        <c:noMultiLvlLbl val="0"/>
      </c:catAx>
      <c:valAx>
        <c:axId val="213203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3201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Перекрытие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Лист1!$A$49:$A$65</c:f>
              <c:numCache>
                <c:formatCode>General</c:formatCode>
                <c:ptCount val="17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100</c:v>
                </c:pt>
                <c:pt idx="6">
                  <c:v>200</c:v>
                </c:pt>
                <c:pt idx="7">
                  <c:v>400</c:v>
                </c:pt>
                <c:pt idx="8">
                  <c:v>800</c:v>
                </c:pt>
                <c:pt idx="9">
                  <c:v>1000</c:v>
                </c:pt>
                <c:pt idx="10">
                  <c:v>5000</c:v>
                </c:pt>
                <c:pt idx="11">
                  <c:v>10000</c:v>
                </c:pt>
                <c:pt idx="12">
                  <c:v>100000</c:v>
                </c:pt>
                <c:pt idx="13">
                  <c:v>150000</c:v>
                </c:pt>
                <c:pt idx="14">
                  <c:v>200000</c:v>
                </c:pt>
                <c:pt idx="15">
                  <c:v>500000</c:v>
                </c:pt>
                <c:pt idx="16">
                  <c:v>1000000</c:v>
                </c:pt>
              </c:numCache>
            </c:numRef>
          </c:cat>
          <c:val>
            <c:numRef>
              <c:f>Лист1!$B$49:$B$65</c:f>
              <c:numCache>
                <c:formatCode>General</c:formatCode>
                <c:ptCount val="17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9</c:v>
                </c:pt>
                <c:pt idx="4">
                  <c:v>20</c:v>
                </c:pt>
                <c:pt idx="5">
                  <c:v>26</c:v>
                </c:pt>
                <c:pt idx="6">
                  <c:v>56</c:v>
                </c:pt>
                <c:pt idx="7">
                  <c:v>113</c:v>
                </c:pt>
                <c:pt idx="8">
                  <c:v>224</c:v>
                </c:pt>
                <c:pt idx="9">
                  <c:v>271</c:v>
                </c:pt>
                <c:pt idx="10">
                  <c:v>350</c:v>
                </c:pt>
                <c:pt idx="11">
                  <c:v>451</c:v>
                </c:pt>
                <c:pt idx="12">
                  <c:v>581</c:v>
                </c:pt>
                <c:pt idx="13">
                  <c:v>613</c:v>
                </c:pt>
                <c:pt idx="14">
                  <c:v>818</c:v>
                </c:pt>
                <c:pt idx="15">
                  <c:v>767</c:v>
                </c:pt>
                <c:pt idx="16">
                  <c:v>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8D-451E-8162-B4CF73E72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53502463"/>
        <c:axId val="45349206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Лист1!$A$49:$A$65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1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40</c:v>
                      </c:pt>
                      <c:pt idx="4">
                        <c:v>80</c:v>
                      </c:pt>
                      <c:pt idx="5">
                        <c:v>100</c:v>
                      </c:pt>
                      <c:pt idx="6">
                        <c:v>200</c:v>
                      </c:pt>
                      <c:pt idx="7">
                        <c:v>400</c:v>
                      </c:pt>
                      <c:pt idx="8">
                        <c:v>800</c:v>
                      </c:pt>
                      <c:pt idx="9">
                        <c:v>1000</c:v>
                      </c:pt>
                      <c:pt idx="10">
                        <c:v>5000</c:v>
                      </c:pt>
                      <c:pt idx="11">
                        <c:v>10000</c:v>
                      </c:pt>
                      <c:pt idx="12">
                        <c:v>100000</c:v>
                      </c:pt>
                      <c:pt idx="13">
                        <c:v>150000</c:v>
                      </c:pt>
                      <c:pt idx="14">
                        <c:v>200000</c:v>
                      </c:pt>
                      <c:pt idx="15">
                        <c:v>500000</c:v>
                      </c:pt>
                      <c:pt idx="16">
                        <c:v>1000000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Лист1!$A$49:$A$65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1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40</c:v>
                      </c:pt>
                      <c:pt idx="4">
                        <c:v>80</c:v>
                      </c:pt>
                      <c:pt idx="5">
                        <c:v>100</c:v>
                      </c:pt>
                      <c:pt idx="6">
                        <c:v>200</c:v>
                      </c:pt>
                      <c:pt idx="7">
                        <c:v>400</c:v>
                      </c:pt>
                      <c:pt idx="8">
                        <c:v>800</c:v>
                      </c:pt>
                      <c:pt idx="9">
                        <c:v>1000</c:v>
                      </c:pt>
                      <c:pt idx="10">
                        <c:v>5000</c:v>
                      </c:pt>
                      <c:pt idx="11">
                        <c:v>10000</c:v>
                      </c:pt>
                      <c:pt idx="12">
                        <c:v>100000</c:v>
                      </c:pt>
                      <c:pt idx="13">
                        <c:v>150000</c:v>
                      </c:pt>
                      <c:pt idx="14">
                        <c:v>200000</c:v>
                      </c:pt>
                      <c:pt idx="15">
                        <c:v>500000</c:v>
                      </c:pt>
                      <c:pt idx="16">
                        <c:v>1000000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C8D-451E-8162-B4CF73E72902}"/>
                  </c:ext>
                </c:extLst>
              </c15:ser>
            </c15:filteredBarSeries>
          </c:ext>
        </c:extLst>
      </c:barChart>
      <c:catAx>
        <c:axId val="4535024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 </a:t>
                </a:r>
              </a:p>
            </c:rich>
          </c:tx>
          <c:layout>
            <c:manualLayout>
              <c:xMode val="edge"/>
              <c:yMode val="edge"/>
              <c:x val="0.41205375268923539"/>
              <c:y val="0.922972351848816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492063"/>
        <c:crosses val="autoZero"/>
        <c:auto val="1"/>
        <c:lblAlgn val="ctr"/>
        <c:lblOffset val="100"/>
        <c:noMultiLvlLbl val="0"/>
      </c:catAx>
      <c:valAx>
        <c:axId val="453492063"/>
        <c:scaling>
          <c:orientation val="minMax"/>
          <c:max val="8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50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EF83D-6BC1-45AB-BB38-7AC10106CD99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0CBE9-15E8-4C8B-9E8F-78A4ED46ED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6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DC8E-4640-488D-B1B6-83F28F1FDD21}" type="datetime1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4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DD2-F775-4697-82F2-E02E860AB71E}" type="datetime1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76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CCB0-0EBE-4C2E-8727-91DA3DE36683}" type="datetime1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05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9B4B-112B-45ED-8A93-DEC054AB2950}" type="datetime1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17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C757-C107-46F2-849C-4A1E818FDD01}" type="datetime1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9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9EBC-0C93-4DB8-A456-2321A158E730}" type="datetime1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4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0E30-33F0-42D3-9D59-D54983B90C31}" type="datetime1">
              <a:rPr lang="ru-RU" smtClean="0"/>
              <a:t>17.01.2023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6A73-21D1-4D26-9400-2506123BD22E}" type="datetime1">
              <a:rPr lang="ru-RU" smtClean="0"/>
              <a:t>17.01.2023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56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F325-762E-4EC5-8E64-EF9616445EA7}" type="datetime1">
              <a:rPr lang="ru-RU" smtClean="0"/>
              <a:t>17.01.2023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2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6A59-C952-4C1B-9C7F-CD1C8FB515CF}" type="datetime1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18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F2C4-F47D-4C06-9CD0-462F0A6E6C3A}" type="datetime1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19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2A494-4286-4E45-82FF-AA40DAE6BA7A}" type="datetime1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24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прибор&#10;&#10;Автоматически созданное описание">
            <a:extLst>
              <a:ext uri="{FF2B5EF4-FFF2-40B4-BE49-F238E27FC236}">
                <a16:creationId xmlns:a16="http://schemas.microsoft.com/office/drawing/2014/main" id="{C29A1C33-F23A-47D0-26C8-934C2EC53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90" y="231775"/>
            <a:ext cx="464819" cy="7714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36CC8A-853F-C8EE-A644-90AA71F0DD9C}"/>
              </a:ext>
            </a:extLst>
          </p:cNvPr>
          <p:cNvSpPr txBox="1"/>
          <p:nvPr/>
        </p:nvSpPr>
        <p:spPr>
          <a:xfrm>
            <a:off x="2173605" y="1130985"/>
            <a:ext cx="4796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</a:rPr>
              <a:t>Дальневосточный федеральный университет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7A135-8CC8-9D49-2EAE-F5A804A76686}"/>
              </a:ext>
            </a:extLst>
          </p:cNvPr>
          <p:cNvSpPr txBox="1"/>
          <p:nvPr/>
        </p:nvSpPr>
        <p:spPr>
          <a:xfrm>
            <a:off x="2921953" y="1628811"/>
            <a:ext cx="3300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</a:rPr>
              <a:t>Алгоритмы и структуры данных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650DE-A167-35E5-7C85-0597DBB0B8D5}"/>
              </a:ext>
            </a:extLst>
          </p:cNvPr>
          <p:cNvSpPr txBox="1"/>
          <p:nvPr/>
        </p:nvSpPr>
        <p:spPr>
          <a:xfrm>
            <a:off x="2883015" y="2436168"/>
            <a:ext cx="3377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Дерево интервалов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4F768-359B-3FA4-C634-936186F88262}"/>
              </a:ext>
            </a:extLst>
          </p:cNvPr>
          <p:cNvSpPr txBox="1"/>
          <p:nvPr/>
        </p:nvSpPr>
        <p:spPr>
          <a:xfrm>
            <a:off x="6222048" y="3501741"/>
            <a:ext cx="23107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</a:rPr>
              <a:t>Выполнил студент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</a:rPr>
              <a:t>гр. Б9121-09.03.03пикд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</a:rPr>
              <a:t>Чурганов Никита Сергеевич</a:t>
            </a:r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2F406B-46E3-A276-EC1B-DBBC1BF86D81}"/>
              </a:ext>
            </a:extLst>
          </p:cNvPr>
          <p:cNvSpPr txBox="1"/>
          <p:nvPr/>
        </p:nvSpPr>
        <p:spPr>
          <a:xfrm>
            <a:off x="6222048" y="4388505"/>
            <a:ext cx="231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</a:rPr>
              <a:t>Руководитель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</a:rPr>
              <a:t>Доцент ИМКТ А.С. </a:t>
            </a:r>
            <a:r>
              <a:rPr lang="ru-RU" sz="1400" b="0" i="0" dirty="0" err="1">
                <a:solidFill>
                  <a:srgbClr val="000000"/>
                </a:solidFill>
                <a:effectLst/>
              </a:rPr>
              <a:t>Кленин</a:t>
            </a:r>
            <a:endParaRPr lang="ru-RU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8735D-D1BA-CE57-8EE8-C7AC8DAF0716}"/>
              </a:ext>
            </a:extLst>
          </p:cNvPr>
          <p:cNvSpPr txBox="1"/>
          <p:nvPr/>
        </p:nvSpPr>
        <p:spPr>
          <a:xfrm flipH="1">
            <a:off x="4244487" y="4650115"/>
            <a:ext cx="655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9469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56907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Частичное перекрытие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F5CBED-80FF-6B30-824C-50E41D425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188" y="1371599"/>
            <a:ext cx="3883550" cy="3038475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94FEA35-F56B-0C83-BA8F-C90CBA109422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286F9A-ABD8-E339-BD97-EF40CEAED42D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A9665B3-C5E3-F1F7-9654-3B4BEE86B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261" y="1371598"/>
            <a:ext cx="3883551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8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Отсутствие перекрытия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91B3979-23AA-31CF-6B78-7697AFA83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187" y="1371599"/>
            <a:ext cx="3883550" cy="303847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C488B3-D6A9-DA44-1E08-F1DD48E91A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264" y="1371599"/>
            <a:ext cx="3883549" cy="3038474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F7A69B9-1119-B79A-4099-1B339948A1E8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1735C-E3AB-CC34-56A8-D3D3FD2249E8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994212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Реализация операций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93988-4C23-7F66-A226-F9288DBFF4F5}"/>
              </a:ext>
            </a:extLst>
          </p:cNvPr>
          <p:cNvSpPr txBox="1"/>
          <p:nvPr/>
        </p:nvSpPr>
        <p:spPr>
          <a:xfrm>
            <a:off x="525779" y="1924050"/>
            <a:ext cx="5173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Rubik" pitchFamily="2" charset="-79"/>
                <a:cs typeface="Rubik" pitchFamily="2" charset="-79"/>
              </a:rPr>
              <a:t>Insert(root, [</a:t>
            </a:r>
            <a:r>
              <a:rPr lang="en-US" dirty="0" err="1">
                <a:effectLst/>
                <a:latin typeface="Rubik" pitchFamily="2" charset="-79"/>
                <a:cs typeface="Rubik" pitchFamily="2" charset="-79"/>
              </a:rPr>
              <a:t>x.low</a:t>
            </a:r>
            <a:r>
              <a:rPr lang="en-US" dirty="0">
                <a:effectLst/>
                <a:latin typeface="Rubik" pitchFamily="2" charset="-79"/>
                <a:cs typeface="Rubik" pitchFamily="2" charset="-79"/>
              </a:rPr>
              <a:t>, </a:t>
            </a:r>
            <a:r>
              <a:rPr lang="en-US" dirty="0" err="1">
                <a:effectLst/>
                <a:latin typeface="Rubik" pitchFamily="2" charset="-79"/>
                <a:cs typeface="Rubik" pitchFamily="2" charset="-79"/>
              </a:rPr>
              <a:t>x.high</a:t>
            </a:r>
            <a:r>
              <a:rPr lang="en-US" dirty="0">
                <a:effectLst/>
                <a:latin typeface="Rubik" pitchFamily="2" charset="-79"/>
                <a:cs typeface="Rubik" pitchFamily="2" charset="-79"/>
              </a:rPr>
              <a:t>])</a:t>
            </a:r>
            <a:r>
              <a:rPr lang="ru-RU" dirty="0">
                <a:effectLst/>
                <a:latin typeface="Rubik" pitchFamily="2" charset="-79"/>
                <a:cs typeface="Rubik" pitchFamily="2" charset="-79"/>
              </a:rPr>
              <a:t> – добавление узла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9FE40-6E7B-2FF2-AF06-472AC50DF447}"/>
              </a:ext>
            </a:extLst>
          </p:cNvPr>
          <p:cNvSpPr txBox="1"/>
          <p:nvPr/>
        </p:nvSpPr>
        <p:spPr>
          <a:xfrm>
            <a:off x="525778" y="2571750"/>
            <a:ext cx="690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effectLst/>
                <a:latin typeface="Rubik" pitchFamily="2" charset="-79"/>
                <a:cs typeface="Rubik" pitchFamily="2" charset="-79"/>
              </a:rPr>
              <a:t>isOverlapping</a:t>
            </a:r>
            <a:r>
              <a:rPr lang="en-US" dirty="0">
                <a:effectLst/>
                <a:latin typeface="Rubik" pitchFamily="2" charset="-79"/>
                <a:cs typeface="Rubik" pitchFamily="2" charset="-79"/>
              </a:rPr>
              <a:t>(root, [</a:t>
            </a:r>
            <a:r>
              <a:rPr lang="en-US" dirty="0" err="1">
                <a:effectLst/>
                <a:latin typeface="Rubik" pitchFamily="2" charset="-79"/>
                <a:cs typeface="Rubik" pitchFamily="2" charset="-79"/>
              </a:rPr>
              <a:t>x.low</a:t>
            </a:r>
            <a:r>
              <a:rPr lang="en-US" dirty="0">
                <a:effectLst/>
                <a:latin typeface="Rubik" pitchFamily="2" charset="-79"/>
                <a:cs typeface="Rubik" pitchFamily="2" charset="-79"/>
              </a:rPr>
              <a:t>, </a:t>
            </a:r>
            <a:r>
              <a:rPr lang="en-US" dirty="0" err="1">
                <a:effectLst/>
                <a:latin typeface="Rubik" pitchFamily="2" charset="-79"/>
                <a:cs typeface="Rubik" pitchFamily="2" charset="-79"/>
              </a:rPr>
              <a:t>x.high</a:t>
            </a:r>
            <a:r>
              <a:rPr lang="en-US" dirty="0">
                <a:effectLst/>
                <a:latin typeface="Rubik" pitchFamily="2" charset="-79"/>
                <a:cs typeface="Rubik" pitchFamily="2" charset="-79"/>
              </a:rPr>
              <a:t>]) – </a:t>
            </a:r>
            <a:r>
              <a:rPr lang="ru-RU" dirty="0">
                <a:effectLst/>
                <a:latin typeface="Rubik" pitchFamily="2" charset="-79"/>
                <a:cs typeface="Rubik" pitchFamily="2" charset="-79"/>
              </a:rPr>
              <a:t>проверка на перекрытие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569072-9D44-9B41-4704-506D69B3927F}"/>
              </a:ext>
            </a:extLst>
          </p:cNvPr>
          <p:cNvSpPr txBox="1"/>
          <p:nvPr/>
        </p:nvSpPr>
        <p:spPr>
          <a:xfrm>
            <a:off x="525777" y="3219450"/>
            <a:ext cx="5974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ubik" pitchFamily="2" charset="-79"/>
                <a:cs typeface="Rubik" pitchFamily="2" charset="-79"/>
              </a:rPr>
              <a:t>Remove</a:t>
            </a:r>
            <a:r>
              <a:rPr lang="en-US" dirty="0">
                <a:effectLst/>
                <a:latin typeface="Rubik" pitchFamily="2" charset="-79"/>
                <a:cs typeface="Rubik" pitchFamily="2" charset="-79"/>
              </a:rPr>
              <a:t>(root, [</a:t>
            </a:r>
            <a:r>
              <a:rPr lang="en-US" dirty="0" err="1">
                <a:effectLst/>
                <a:latin typeface="Rubik" pitchFamily="2" charset="-79"/>
                <a:cs typeface="Rubik" pitchFamily="2" charset="-79"/>
              </a:rPr>
              <a:t>x.low</a:t>
            </a:r>
            <a:r>
              <a:rPr lang="en-US" dirty="0">
                <a:effectLst/>
                <a:latin typeface="Rubik" pitchFamily="2" charset="-79"/>
                <a:cs typeface="Rubik" pitchFamily="2" charset="-79"/>
              </a:rPr>
              <a:t>, </a:t>
            </a:r>
            <a:r>
              <a:rPr lang="en-US" dirty="0" err="1">
                <a:effectLst/>
                <a:latin typeface="Rubik" pitchFamily="2" charset="-79"/>
                <a:cs typeface="Rubik" pitchFamily="2" charset="-79"/>
              </a:rPr>
              <a:t>x.high</a:t>
            </a:r>
            <a:r>
              <a:rPr lang="en-US" dirty="0">
                <a:effectLst/>
                <a:latin typeface="Rubik" pitchFamily="2" charset="-79"/>
                <a:cs typeface="Rubik" pitchFamily="2" charset="-79"/>
              </a:rPr>
              <a:t>])</a:t>
            </a:r>
            <a:r>
              <a:rPr lang="ru-RU" dirty="0">
                <a:effectLst/>
                <a:latin typeface="Rubik" pitchFamily="2" charset="-79"/>
                <a:cs typeface="Rubik" pitchFamily="2" charset="-79"/>
              </a:rPr>
              <a:t> – удаление узла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A790D9C-21ED-83DF-80E4-8F31800F9A70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D7C29C-2F00-9E4D-9EDF-09BE91D0E9CD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77014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19" y="231775"/>
            <a:ext cx="756026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Назначение </a:t>
            </a:r>
            <a:r>
              <a:rPr lang="en-US" sz="3300" b="1" dirty="0">
                <a:latin typeface="Rubik" pitchFamily="2" charset="-79"/>
                <a:cs typeface="Rubik" pitchFamily="2" charset="-79"/>
              </a:rPr>
              <a:t>“</a:t>
            </a:r>
            <a:r>
              <a:rPr lang="ru-RU" sz="3300" b="1" dirty="0">
                <a:latin typeface="Rubik" pitchFamily="2" charset="-79"/>
                <a:cs typeface="Rubik" pitchFamily="2" charset="-79"/>
              </a:rPr>
              <a:t>Дерева интервалов</a:t>
            </a:r>
            <a:r>
              <a:rPr lang="en-US" sz="3300" b="1" dirty="0">
                <a:latin typeface="Rubik" pitchFamily="2" charset="-79"/>
                <a:cs typeface="Rubik" pitchFamily="2" charset="-79"/>
              </a:rPr>
              <a:t>”</a:t>
            </a:r>
            <a:endParaRPr lang="ru-RU" sz="3300" b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7CBF03-1688-B29D-4AFA-233954EF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26740">
            <a:off x="5318760" y="1149187"/>
            <a:ext cx="3699510" cy="2095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E600FE-1159-ADAB-E84B-F7362C2A7CB0}"/>
              </a:ext>
            </a:extLst>
          </p:cNvPr>
          <p:cNvSpPr txBox="1"/>
          <p:nvPr/>
        </p:nvSpPr>
        <p:spPr>
          <a:xfrm>
            <a:off x="537210" y="1762360"/>
            <a:ext cx="4781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Rubik" pitchFamily="2" charset="-79"/>
                <a:cs typeface="Rubik" pitchFamily="2" charset="-79"/>
              </a:rPr>
              <a:t>Поиск всех интервалов (точек), которые перекрываются заданным интервалом.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457A3-B10C-F247-8D7E-D76BB4534FA9}"/>
              </a:ext>
            </a:extLst>
          </p:cNvPr>
          <p:cNvSpPr txBox="1"/>
          <p:nvPr/>
        </p:nvSpPr>
        <p:spPr>
          <a:xfrm>
            <a:off x="537210" y="2809874"/>
            <a:ext cx="4781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Rubik" pitchFamily="2" charset="-79"/>
                <a:cs typeface="Rubik" pitchFamily="2" charset="-79"/>
              </a:rPr>
              <a:t>Поиска видимых элементов внутри трехмерной сцены.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457FF82-EA06-3F20-79C1-46EDED5197FD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AF5D9-7DF3-4A9D-E2D4-CA3C42ECBE76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1303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Добавление узла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3F49463E-2371-6DB7-3106-FA921BD509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165373"/>
              </p:ext>
            </p:extLst>
          </p:nvPr>
        </p:nvGraphicFramePr>
        <p:xfrm>
          <a:off x="1088563" y="976686"/>
          <a:ext cx="6966874" cy="4166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01E9F63-DA9D-4891-152F-0E8ACC0EC06A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14E70-B3DA-4644-C8C9-88111C132389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259847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Удаление узла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40653D11-EC25-E61E-C1E7-452EEA4156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539072"/>
              </p:ext>
            </p:extLst>
          </p:nvPr>
        </p:nvGraphicFramePr>
        <p:xfrm>
          <a:off x="408994" y="1395412"/>
          <a:ext cx="4163006" cy="2931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C6198535-1798-D86A-710E-5A5BE7AEF6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262529"/>
              </p:ext>
            </p:extLst>
          </p:nvPr>
        </p:nvGraphicFramePr>
        <p:xfrm>
          <a:off x="4572000" y="1395412"/>
          <a:ext cx="4147391" cy="292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CD0B8AE-8BC5-59A3-68C8-88290E95A118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64F2A-3F5F-D68C-78F3-740BF75D9616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287334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Проверка на перекрытие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2F8D70DA-0326-B834-3980-B07F739AF4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087481"/>
              </p:ext>
            </p:extLst>
          </p:nvPr>
        </p:nvGraphicFramePr>
        <p:xfrm>
          <a:off x="1042651" y="942975"/>
          <a:ext cx="7058698" cy="4057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8FE785B-216E-5479-A97C-900F648D1E42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B9E047-2D47-452F-1CE1-8C53AA2AAC02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033159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Заключение 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4F309-4B42-3B4D-5726-D3B81762A7EF}"/>
              </a:ext>
            </a:extLst>
          </p:cNvPr>
          <p:cNvSpPr txBox="1"/>
          <p:nvPr/>
        </p:nvSpPr>
        <p:spPr>
          <a:xfrm>
            <a:off x="782243" y="2372040"/>
            <a:ext cx="7750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Реализован (на языке программирования C#) эффективный программный код по операциям над указанной структурой данных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09EF4-07BA-3927-1511-F7BB6CE14DE8}"/>
              </a:ext>
            </a:extLst>
          </p:cNvPr>
          <p:cNvSpPr txBox="1"/>
          <p:nvPr/>
        </p:nvSpPr>
        <p:spPr>
          <a:xfrm>
            <a:off x="782243" y="1287401"/>
            <a:ext cx="773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Сформирован список литературы по теме “Дерево интервалов”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599AD-1233-B789-0633-A52F6FF16621}"/>
              </a:ext>
            </a:extLst>
          </p:cNvPr>
          <p:cNvSpPr txBox="1"/>
          <p:nvPr/>
        </p:nvSpPr>
        <p:spPr>
          <a:xfrm>
            <a:off x="782243" y="1836426"/>
            <a:ext cx="773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Подготовлен доклад по теме “Дерево интервалов”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8790F-8DFB-F32F-ACC1-A20AD9B4D4BC}"/>
              </a:ext>
            </a:extLst>
          </p:cNvPr>
          <p:cNvSpPr txBox="1"/>
          <p:nvPr/>
        </p:nvSpPr>
        <p:spPr>
          <a:xfrm>
            <a:off x="782243" y="3698091"/>
            <a:ext cx="7750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Проведен анализ эффективности операций по времени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53460-14F0-79F4-D57F-AC1D8E5E7CA4}"/>
              </a:ext>
            </a:extLst>
          </p:cNvPr>
          <p:cNvSpPr txBox="1"/>
          <p:nvPr/>
        </p:nvSpPr>
        <p:spPr>
          <a:xfrm>
            <a:off x="782243" y="4219955"/>
            <a:ext cx="7750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Результаты проделанной работы можно посмотреть по ссылке:</a:t>
            </a:r>
            <a:br>
              <a:rPr lang="ru-RU" sz="1600" dirty="0">
                <a:effectLst/>
                <a:latin typeface="Rubik" pitchFamily="2" charset="-79"/>
                <a:cs typeface="Rubik" pitchFamily="2" charset="-79"/>
              </a:rPr>
            </a:br>
            <a:r>
              <a:rPr lang="ru-RU" sz="1600" i="1" dirty="0" err="1">
                <a:effectLst/>
                <a:latin typeface="Rubik" pitchFamily="2" charset="-79"/>
                <a:cs typeface="Rubik" pitchFamily="2" charset="-79"/>
              </a:rPr>
              <a:t>nikitachurganov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/</a:t>
            </a:r>
            <a:r>
              <a:rPr lang="ru-RU" sz="1600" i="1" dirty="0" err="1">
                <a:effectLst/>
                <a:latin typeface="Rubik" pitchFamily="2" charset="-79"/>
                <a:cs typeface="Rubik" pitchFamily="2" charset="-79"/>
              </a:rPr>
              <a:t>Interval-Tree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 (github.com)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EEBCE-859A-4852-D3AA-594547DF950D}"/>
              </a:ext>
            </a:extLst>
          </p:cNvPr>
          <p:cNvSpPr txBox="1"/>
          <p:nvPr/>
        </p:nvSpPr>
        <p:spPr>
          <a:xfrm>
            <a:off x="782243" y="3158176"/>
            <a:ext cx="7750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Программный код протестирован на 37 тестах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7BF4BB8-E43B-B33E-50EA-A3FEA6F1D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572" y="1371854"/>
            <a:ext cx="192649" cy="3235816"/>
          </a:xfrm>
          <a:prstGeom prst="rect">
            <a:avLst/>
          </a:prstGeom>
        </p:spPr>
      </p:pic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44045DB3-7118-E45F-6AC1-F29522A18A38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3E1DEA-8A5D-884C-2E8D-6A667A6824C2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5195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i="1" dirty="0">
                <a:latin typeface="Rubik" pitchFamily="2" charset="-79"/>
                <a:cs typeface="Rubik" pitchFamily="2" charset="-79"/>
              </a:rPr>
              <a:t>Формальная постановка задачи 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228FF-5250-23E0-C1E6-8CAA6870E75A}"/>
              </a:ext>
            </a:extLst>
          </p:cNvPr>
          <p:cNvSpPr txBox="1"/>
          <p:nvPr/>
        </p:nvSpPr>
        <p:spPr>
          <a:xfrm>
            <a:off x="782244" y="2322937"/>
            <a:ext cx="7762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Реализовать</a:t>
            </a:r>
            <a:r>
              <a:rPr lang="ru-RU" sz="1600" dirty="0">
                <a:effectLst/>
              </a:rPr>
              <a:t> для дерева интервалов операции (добавление, удаление, проверка на перекрытие)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B0EDD-50D8-F5DE-FEA4-B9D198256A9C}"/>
              </a:ext>
            </a:extLst>
          </p:cNvPr>
          <p:cNvSpPr txBox="1"/>
          <p:nvPr/>
        </p:nvSpPr>
        <p:spPr>
          <a:xfrm>
            <a:off x="782244" y="1277275"/>
            <a:ext cx="773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Изучить структуру данных “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Дерево интервалов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”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94BFF7-B269-B337-AAE4-B9E039F310BC}"/>
              </a:ext>
            </a:extLst>
          </p:cNvPr>
          <p:cNvSpPr txBox="1"/>
          <p:nvPr/>
        </p:nvSpPr>
        <p:spPr>
          <a:xfrm>
            <a:off x="794513" y="1785480"/>
            <a:ext cx="773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Выполнить исследование на 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производительность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 (время работы)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375401-7186-DBF3-D1DC-B1413CDD702E}"/>
              </a:ext>
            </a:extLst>
          </p:cNvPr>
          <p:cNvSpPr txBox="1"/>
          <p:nvPr/>
        </p:nvSpPr>
        <p:spPr>
          <a:xfrm>
            <a:off x="782245" y="3448767"/>
            <a:ext cx="7750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Ограничения:</a:t>
            </a:r>
            <a:br>
              <a:rPr lang="ru-RU" sz="1600" dirty="0">
                <a:effectLst/>
                <a:latin typeface="Rubik" pitchFamily="2" charset="-79"/>
                <a:cs typeface="Rubik" pitchFamily="2" charset="-79"/>
              </a:rPr>
            </a:b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На вход принимаются значения типа </a:t>
            </a:r>
            <a:r>
              <a:rPr lang="ru-RU" sz="1600" i="1" dirty="0" err="1">
                <a:effectLst/>
                <a:latin typeface="Rubik" pitchFamily="2" charset="-79"/>
                <a:cs typeface="Rubik" pitchFamily="2" charset="-79"/>
              </a:rPr>
              <a:t>double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E09EA0-4CA3-65FC-D67B-BE74128C600F}"/>
              </a:ext>
            </a:extLst>
          </p:cNvPr>
          <p:cNvSpPr txBox="1"/>
          <p:nvPr/>
        </p:nvSpPr>
        <p:spPr>
          <a:xfrm>
            <a:off x="782244" y="4199597"/>
            <a:ext cx="7750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Результаты проведенной работы выложить 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в среде </a:t>
            </a:r>
            <a:r>
              <a:rPr lang="ru-RU" sz="1600" i="1" dirty="0" err="1">
                <a:effectLst/>
                <a:latin typeface="Rubik" pitchFamily="2" charset="-79"/>
                <a:cs typeface="Rubik" pitchFamily="2" charset="-79"/>
              </a:rPr>
              <a:t>Github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 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(отчет, презентация, </a:t>
            </a:r>
            <a:r>
              <a:rPr lang="ru-RU" sz="1600" dirty="0" err="1">
                <a:effectLst/>
                <a:latin typeface="Rubik" pitchFamily="2" charset="-79"/>
                <a:cs typeface="Rubik" pitchFamily="2" charset="-79"/>
              </a:rPr>
              <a:t>программыный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 код, тесты, пакет </a:t>
            </a:r>
            <a:r>
              <a:rPr lang="ru-RU" sz="1600" dirty="0" err="1">
                <a:effectLst/>
                <a:latin typeface="Rubik" pitchFamily="2" charset="-79"/>
                <a:cs typeface="Rubik" pitchFamily="2" charset="-79"/>
              </a:rPr>
              <a:t>cats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)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EC26F490-41C3-86DD-66F3-83FB4FB62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036" y="1381134"/>
            <a:ext cx="171057" cy="32358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0CE0294-F8C6-799D-38D8-398147E34ED6}"/>
              </a:ext>
            </a:extLst>
          </p:cNvPr>
          <p:cNvSpPr txBox="1"/>
          <p:nvPr/>
        </p:nvSpPr>
        <p:spPr>
          <a:xfrm>
            <a:off x="794513" y="2999042"/>
            <a:ext cx="7750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Реализовать 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систему автоматического тестирования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FE76F8D-693C-979A-59FF-5E5D4A99D47C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93C86-FA13-8649-3FAF-D5FEB559D003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6483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Характеристики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2F523A-A762-7A00-B182-3F256655A2A7}"/>
              </a:ext>
            </a:extLst>
          </p:cNvPr>
          <p:cNvSpPr txBox="1"/>
          <p:nvPr/>
        </p:nvSpPr>
        <p:spPr>
          <a:xfrm>
            <a:off x="612417" y="1274431"/>
            <a:ext cx="39542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Время работы - </a:t>
            </a:r>
            <a:r>
              <a:rPr lang="en-US" sz="1600" dirty="0">
                <a:effectLst/>
                <a:latin typeface="Rubik" pitchFamily="2" charset="-79"/>
                <a:cs typeface="Rubik" pitchFamily="2" charset="-79"/>
              </a:rPr>
              <a:t>O(n)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A5059-7039-CD1F-D4EB-B70FD08ECEA9}"/>
              </a:ext>
            </a:extLst>
          </p:cNvPr>
          <p:cNvSpPr txBox="1"/>
          <p:nvPr/>
        </p:nvSpPr>
        <p:spPr>
          <a:xfrm>
            <a:off x="612417" y="1584623"/>
            <a:ext cx="39542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Время вставки- O(</a:t>
            </a:r>
            <a:r>
              <a:rPr lang="ru-RU" sz="1600" dirty="0" err="1">
                <a:effectLst/>
                <a:latin typeface="Rubik" pitchFamily="2" charset="-79"/>
                <a:cs typeface="Rubik" pitchFamily="2" charset="-79"/>
              </a:rPr>
              <a:t>log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 n)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21316-373C-EF23-F36B-A99389BDF9E3}"/>
              </a:ext>
            </a:extLst>
          </p:cNvPr>
          <p:cNvSpPr txBox="1"/>
          <p:nvPr/>
        </p:nvSpPr>
        <p:spPr>
          <a:xfrm>
            <a:off x="612417" y="1894815"/>
            <a:ext cx="39738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Время удаления - O(</a:t>
            </a:r>
            <a:r>
              <a:rPr lang="ru-RU" sz="1600" dirty="0" err="1">
                <a:effectLst/>
                <a:latin typeface="Rubik" pitchFamily="2" charset="-79"/>
                <a:cs typeface="Rubik" pitchFamily="2" charset="-79"/>
              </a:rPr>
              <a:t>log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 n)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ABDF0-A4E2-2EA1-3BAB-73E79760FA48}"/>
              </a:ext>
            </a:extLst>
          </p:cNvPr>
          <p:cNvSpPr txBox="1"/>
          <p:nvPr/>
        </p:nvSpPr>
        <p:spPr>
          <a:xfrm>
            <a:off x="612417" y="2205006"/>
            <a:ext cx="39542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Ограничение памяти - </a:t>
            </a:r>
            <a:r>
              <a:rPr lang="en-US" sz="1600" dirty="0">
                <a:effectLst/>
                <a:latin typeface="Rubik" pitchFamily="2" charset="-79"/>
                <a:cs typeface="Rubik" pitchFamily="2" charset="-79"/>
              </a:rPr>
              <a:t>O(n)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68DB03B-5FFE-758D-BD7E-3BD533AFF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2532" y="0"/>
            <a:ext cx="4831468" cy="5143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702BF3-0668-B0CD-6AB5-6CF146A33BCD}"/>
              </a:ext>
            </a:extLst>
          </p:cNvPr>
          <p:cNvSpPr txBox="1"/>
          <p:nvPr/>
        </p:nvSpPr>
        <p:spPr>
          <a:xfrm>
            <a:off x="4572288" y="2814554"/>
            <a:ext cx="39602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Количество строк в коде - 898(Язык программирования С#)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749EB8-D06A-F5CD-FF4A-62813B37C746}"/>
              </a:ext>
            </a:extLst>
          </p:cNvPr>
          <p:cNvSpPr txBox="1"/>
          <p:nvPr/>
        </p:nvSpPr>
        <p:spPr>
          <a:xfrm>
            <a:off x="4572000" y="3427837"/>
            <a:ext cx="39608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Количество классов - 3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5EDBDC-B985-856D-2A65-011B518550B0}"/>
              </a:ext>
            </a:extLst>
          </p:cNvPr>
          <p:cNvSpPr txBox="1"/>
          <p:nvPr/>
        </p:nvSpPr>
        <p:spPr>
          <a:xfrm>
            <a:off x="4572448" y="3738029"/>
            <a:ext cx="39599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Количество методов - 9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6FC7F0-9877-D743-B493-4EAE2A155529}"/>
              </a:ext>
            </a:extLst>
          </p:cNvPr>
          <p:cNvSpPr txBox="1"/>
          <p:nvPr/>
        </p:nvSpPr>
        <p:spPr>
          <a:xfrm>
            <a:off x="4572000" y="4048220"/>
            <a:ext cx="39608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Количество тестов- 37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D8EC999-51CC-B529-1677-C2BD45B3B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64111" y="3264597"/>
            <a:ext cx="4324350" cy="2457450"/>
          </a:xfrm>
          <a:prstGeom prst="rect">
            <a:avLst/>
          </a:prstGeom>
        </p:spPr>
      </p:pic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96A54E57-ECD8-4FF0-A72C-AFB5E6FE6CD7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881CAB-ACE0-B55B-E40C-B8A85F0E5661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092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Пример дерева интервалов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D5B63-0A04-2BE9-BE35-56019678950A}"/>
              </a:ext>
            </a:extLst>
          </p:cNvPr>
          <p:cNvSpPr txBox="1"/>
          <p:nvPr/>
        </p:nvSpPr>
        <p:spPr>
          <a:xfrm>
            <a:off x="543732" y="1375016"/>
            <a:ext cx="41417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Набор интервалов</a:t>
            </a:r>
            <a:br>
              <a:rPr lang="ru-RU" sz="1600" dirty="0">
                <a:effectLst/>
                <a:latin typeface="Rubik" pitchFamily="2" charset="-79"/>
                <a:cs typeface="Rubik" pitchFamily="2" charset="-79"/>
              </a:rPr>
            </a:b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[5;10], [4,12], [-4,5], [4,5;20], [7;12], [16;24]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34C03-BA69-4473-F9C5-E124E9F5C227}"/>
              </a:ext>
            </a:extLst>
          </p:cNvPr>
          <p:cNvSpPr txBox="1"/>
          <p:nvPr/>
        </p:nvSpPr>
        <p:spPr>
          <a:xfrm>
            <a:off x="543732" y="2088956"/>
            <a:ext cx="41417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effectLst/>
                <a:latin typeface="Rubik" pitchFamily="2" charset="-79"/>
                <a:cs typeface="Rubik" pitchFamily="2" charset="-79"/>
              </a:rPr>
              <a:t>Структура</a:t>
            </a:r>
            <a:r>
              <a:rPr lang="ru-RU" sz="2000" b="1" dirty="0">
                <a:effectLst/>
                <a:latin typeface="Rubik "/>
                <a:cs typeface="Rubik" pitchFamily="2" charset="-79"/>
              </a:rPr>
              <a:t> узла</a:t>
            </a:r>
            <a:endParaRPr lang="ru-RU" sz="2000" b="1" dirty="0">
              <a:latin typeface="Rubik "/>
              <a:cs typeface="Rubik" pitchFamily="2" charset="-79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CCA8937-9FD3-F8D3-4AF2-881A0E2D10EC}"/>
              </a:ext>
            </a:extLst>
          </p:cNvPr>
          <p:cNvSpPr/>
          <p:nvPr/>
        </p:nvSpPr>
        <p:spPr>
          <a:xfrm>
            <a:off x="637857" y="2805012"/>
            <a:ext cx="1079391" cy="580075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ubik" pitchFamily="2" charset="-79"/>
                <a:cs typeface="Rubik" pitchFamily="2" charset="-79"/>
              </a:rPr>
              <a:t>[low, high]</a:t>
            </a:r>
          </a:p>
          <a:p>
            <a:pPr algn="ctr"/>
            <a:r>
              <a:rPr lang="en-US" sz="1200" dirty="0">
                <a:latin typeface="Rubik" pitchFamily="2" charset="-79"/>
                <a:cs typeface="Rubik" pitchFamily="2" charset="-79"/>
              </a:rPr>
              <a:t>max</a:t>
            </a:r>
            <a:endParaRPr lang="ru-RU" sz="12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76A41A-8D7A-592D-792A-08F3653645C9}"/>
              </a:ext>
            </a:extLst>
          </p:cNvPr>
          <p:cNvSpPr txBox="1"/>
          <p:nvPr/>
        </p:nvSpPr>
        <p:spPr>
          <a:xfrm>
            <a:off x="543732" y="3570584"/>
            <a:ext cx="40282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Rubik" pitchFamily="2" charset="-79"/>
                <a:cs typeface="Rubik" pitchFamily="2" charset="-79"/>
              </a:rPr>
              <a:t>[low; high] - 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интервал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8E938E-EC47-7097-8E76-07132131F142}"/>
              </a:ext>
            </a:extLst>
          </p:cNvPr>
          <p:cNvSpPr txBox="1"/>
          <p:nvPr/>
        </p:nvSpPr>
        <p:spPr>
          <a:xfrm>
            <a:off x="543732" y="3992544"/>
            <a:ext cx="4028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 err="1">
                <a:effectLst/>
                <a:latin typeface="Rubik" pitchFamily="2" charset="-79"/>
                <a:cs typeface="Rubik" pitchFamily="2" charset="-79"/>
              </a:rPr>
              <a:t>max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 - максимальное значение</a:t>
            </a:r>
            <a:br>
              <a:rPr lang="ru-RU" sz="1600" dirty="0">
                <a:effectLst/>
                <a:latin typeface="Rubik" pitchFamily="2" charset="-79"/>
                <a:cs typeface="Rubik" pitchFamily="2" charset="-79"/>
              </a:rPr>
            </a:b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в поддеревьях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5799164A-3F7A-DCB1-BB27-A5E5E0CCA7FC}"/>
              </a:ext>
            </a:extLst>
          </p:cNvPr>
          <p:cNvSpPr/>
          <p:nvPr/>
        </p:nvSpPr>
        <p:spPr>
          <a:xfrm>
            <a:off x="6127985" y="1375016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[5, 10]</a:t>
            </a:r>
          </a:p>
          <a:p>
            <a:pPr algn="ctr"/>
            <a:r>
              <a:rPr lang="en-US" sz="1400" dirty="0">
                <a:latin typeface="Rubik "/>
              </a:rPr>
              <a:t>Max=24</a:t>
            </a:r>
            <a:endParaRPr lang="ru-RU" sz="1400" dirty="0">
              <a:latin typeface="Rubik 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7D92F2EC-5819-FCD9-7845-E9E2F89AB822}"/>
              </a:ext>
            </a:extLst>
          </p:cNvPr>
          <p:cNvSpPr/>
          <p:nvPr/>
        </p:nvSpPr>
        <p:spPr>
          <a:xfrm>
            <a:off x="5144307" y="2718723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[4, 12]</a:t>
            </a:r>
          </a:p>
          <a:p>
            <a:pPr algn="ctr"/>
            <a:r>
              <a:rPr lang="en-US" sz="1400" dirty="0">
                <a:latin typeface="Rubik "/>
              </a:rPr>
              <a:t>Max=20</a:t>
            </a:r>
            <a:endParaRPr lang="ru-RU" sz="1400" dirty="0">
              <a:latin typeface="Rubik 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C7BCD64F-09CD-AE6B-D85C-53C56B0AD8A7}"/>
              </a:ext>
            </a:extLst>
          </p:cNvPr>
          <p:cNvSpPr/>
          <p:nvPr/>
        </p:nvSpPr>
        <p:spPr>
          <a:xfrm>
            <a:off x="4572000" y="4050929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[-4, 5]</a:t>
            </a:r>
          </a:p>
          <a:p>
            <a:pPr algn="ctr"/>
            <a:r>
              <a:rPr lang="en-US" sz="1400" dirty="0">
                <a:latin typeface="Rubik "/>
              </a:rPr>
              <a:t>Max=5</a:t>
            </a:r>
            <a:endParaRPr lang="ru-RU" sz="1400" dirty="0">
              <a:latin typeface="Rubik 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B340DF-2A71-A817-CC98-B41F6738B427}"/>
              </a:ext>
            </a:extLst>
          </p:cNvPr>
          <p:cNvSpPr/>
          <p:nvPr/>
        </p:nvSpPr>
        <p:spPr>
          <a:xfrm>
            <a:off x="7163891" y="2718723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[7, 12]</a:t>
            </a:r>
          </a:p>
          <a:p>
            <a:pPr algn="ctr"/>
            <a:r>
              <a:rPr lang="en-US" sz="1400" dirty="0">
                <a:latin typeface="Rubik "/>
              </a:rPr>
              <a:t>Max=24</a:t>
            </a:r>
            <a:endParaRPr lang="ru-RU" sz="1400" dirty="0">
              <a:latin typeface="Rubik 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E4958E28-E94B-DB74-A063-9D19F5F4316A}"/>
              </a:ext>
            </a:extLst>
          </p:cNvPr>
          <p:cNvSpPr/>
          <p:nvPr/>
        </p:nvSpPr>
        <p:spPr>
          <a:xfrm>
            <a:off x="5714267" y="4050929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[-4,5,20]</a:t>
            </a:r>
          </a:p>
          <a:p>
            <a:pPr algn="ctr"/>
            <a:r>
              <a:rPr lang="en-US" sz="1400" dirty="0">
                <a:latin typeface="Rubik "/>
              </a:rPr>
              <a:t>Max=20</a:t>
            </a:r>
            <a:endParaRPr lang="ru-RU" sz="1400" dirty="0">
              <a:latin typeface="Rubik 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400A5A1D-7365-F41A-B2A5-98727E3D5896}"/>
              </a:ext>
            </a:extLst>
          </p:cNvPr>
          <p:cNvSpPr/>
          <p:nvPr/>
        </p:nvSpPr>
        <p:spPr>
          <a:xfrm>
            <a:off x="7751151" y="4050929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[16, 24]</a:t>
            </a:r>
          </a:p>
          <a:p>
            <a:pPr algn="ctr"/>
            <a:r>
              <a:rPr lang="en-US" sz="1400" dirty="0">
                <a:latin typeface="Rubik "/>
              </a:rPr>
              <a:t>Max=24</a:t>
            </a:r>
            <a:endParaRPr lang="ru-RU" sz="1400" dirty="0">
              <a:latin typeface="Rubik "/>
            </a:endParaRPr>
          </a:p>
        </p:txBody>
      </p: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2BD31453-9441-4F1A-2997-1454ADE09F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62261" y="1638211"/>
            <a:ext cx="465725" cy="1080512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DD3894EF-4291-F6B5-E5B3-78AF720BDAD1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7163891" y="1638211"/>
            <a:ext cx="517953" cy="1080512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EA2E4DC6-D736-A72D-8B83-62DBEF510D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82626" y="3489247"/>
            <a:ext cx="1069011" cy="54354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29373485-40C0-962F-A3FC-46B6A8CA6913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>
            <a:off x="6180213" y="2981918"/>
            <a:ext cx="52007" cy="1069011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CADDEC45-B2C5-8655-13F1-B4A6DA12214F}"/>
              </a:ext>
            </a:extLst>
          </p:cNvPr>
          <p:cNvCxnSpPr>
            <a:cxnSpLocks/>
            <a:stCxn id="21" idx="0"/>
            <a:endCxn id="19" idx="3"/>
          </p:cNvCxnSpPr>
          <p:nvPr/>
        </p:nvCxnSpPr>
        <p:spPr>
          <a:xfrm rot="16200000" flipV="1">
            <a:off x="7699946" y="3481770"/>
            <a:ext cx="1069011" cy="69307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63801194-D5B6-DDAC-6BA3-81FCE6826680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1D17A-7E20-A8D6-DB3D-517F9A54024A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5865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Операции над деревом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E74F18-0E3F-DADD-71BD-7B2D74FFB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8543" y="1156116"/>
            <a:ext cx="2566915" cy="345546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9D2DD7-0EE8-1C3E-4720-4EEDE48EE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188" y="1156114"/>
            <a:ext cx="2566916" cy="34554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363B29-5429-15D4-680A-929E92D87F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5898" y="1156114"/>
            <a:ext cx="2566916" cy="34554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072DFD-F80D-9ACE-F6DF-CA0E23035515}"/>
              </a:ext>
            </a:extLst>
          </p:cNvPr>
          <p:cNvSpPr txBox="1"/>
          <p:nvPr/>
        </p:nvSpPr>
        <p:spPr>
          <a:xfrm>
            <a:off x="527425" y="4767640"/>
            <a:ext cx="4403705" cy="254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effectLst/>
                <a:latin typeface="Rubik" pitchFamily="2" charset="-79"/>
                <a:cs typeface="Rubik" pitchFamily="2" charset="-79"/>
              </a:rPr>
              <a:t>Тип перекрытия- частичное/полное перекрытие</a:t>
            </a:r>
            <a:endParaRPr lang="ru-RU" sz="14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4B4B2-7F89-C5F7-33FE-E693437A6DAE}"/>
              </a:ext>
            </a:extLst>
          </p:cNvPr>
          <p:cNvSpPr txBox="1"/>
          <p:nvPr/>
        </p:nvSpPr>
        <p:spPr>
          <a:xfrm>
            <a:off x="5339664" y="4767640"/>
            <a:ext cx="2198281" cy="254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Rubik" pitchFamily="2" charset="-79"/>
                <a:cs typeface="Rubik" pitchFamily="2" charset="-79"/>
              </a:rPr>
              <a:t>Y - </a:t>
            </a:r>
            <a:r>
              <a:rPr lang="ru-RU" sz="1400" dirty="0">
                <a:effectLst/>
                <a:latin typeface="Rubik" pitchFamily="2" charset="-79"/>
                <a:cs typeface="Rubik" pitchFamily="2" charset="-79"/>
              </a:rPr>
              <a:t>интервал из дерева</a:t>
            </a:r>
            <a:endParaRPr lang="ru-RU" sz="14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60AB75-B293-5691-66A8-0445AF0A3299}"/>
              </a:ext>
            </a:extLst>
          </p:cNvPr>
          <p:cNvSpPr txBox="1"/>
          <p:nvPr/>
        </p:nvSpPr>
        <p:spPr>
          <a:xfrm>
            <a:off x="7946480" y="4767640"/>
            <a:ext cx="670095" cy="254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Rubik" pitchFamily="2" charset="-79"/>
                <a:cs typeface="Rubik" pitchFamily="2" charset="-79"/>
              </a:rPr>
              <a:t>k&lt;=n</a:t>
            </a:r>
            <a:endParaRPr lang="ru-RU" sz="14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7B63189-17D3-39FA-38D0-A8A96653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5</a:t>
            </a:fld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A21D1CC-5483-F363-BE00-CD3CF203D13D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D4FFA6-4FF7-9FD0-FBCA-33BE5577C664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5017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73671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Добавление узла в дерево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8A92E16-1BB5-4658-A27A-D860142D8313}"/>
              </a:ext>
            </a:extLst>
          </p:cNvPr>
          <p:cNvSpPr/>
          <p:nvPr/>
        </p:nvSpPr>
        <p:spPr>
          <a:xfrm>
            <a:off x="5925560" y="2045360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[5; 10]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2</a:t>
            </a:r>
            <a:endParaRPr lang="ru-RU" sz="1400" dirty="0">
              <a:latin typeface="Rubik 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DC8F4-6191-19A1-2E58-007B8B9B8BE2}"/>
              </a:ext>
            </a:extLst>
          </p:cNvPr>
          <p:cNvSpPr txBox="1"/>
          <p:nvPr/>
        </p:nvSpPr>
        <p:spPr>
          <a:xfrm>
            <a:off x="565409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Добавляемый интервал 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[6;15]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84ADF-BC3A-2B72-D801-C7D7AC142F82}"/>
              </a:ext>
            </a:extLst>
          </p:cNvPr>
          <p:cNvSpPr txBox="1"/>
          <p:nvPr/>
        </p:nvSpPr>
        <p:spPr>
          <a:xfrm>
            <a:off x="4519203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Исходное дерево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27C90-3B43-907A-F6B2-7F908E015352}"/>
              </a:ext>
            </a:extLst>
          </p:cNvPr>
          <p:cNvSpPr txBox="1"/>
          <p:nvPr/>
        </p:nvSpPr>
        <p:spPr>
          <a:xfrm>
            <a:off x="565408" y="2308555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Добавляемый узел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70E54AB-FA8D-C17F-391B-7C4D64575E63}"/>
              </a:ext>
            </a:extLst>
          </p:cNvPr>
          <p:cNvSpPr/>
          <p:nvPr/>
        </p:nvSpPr>
        <p:spPr>
          <a:xfrm>
            <a:off x="611188" y="3050702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6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C2793F8-76EB-3A26-25F6-615AE3279255}"/>
              </a:ext>
            </a:extLst>
          </p:cNvPr>
          <p:cNvSpPr/>
          <p:nvPr/>
        </p:nvSpPr>
        <p:spPr>
          <a:xfrm>
            <a:off x="6961466" y="3050702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7</a:t>
            </a:r>
            <a:r>
              <a:rPr lang="en-US" sz="1400" dirty="0">
                <a:latin typeface="Rubik "/>
              </a:rPr>
              <a:t>; </a:t>
            </a:r>
            <a:r>
              <a:rPr lang="ru-RU" sz="1400" dirty="0">
                <a:latin typeface="Rubik "/>
              </a:rPr>
              <a:t>12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2</a:t>
            </a:r>
            <a:endParaRPr lang="ru-RU" sz="1400" dirty="0">
              <a:latin typeface="Rubik 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16C53FB-5AEC-DDC0-2DD2-BADB251E831B}"/>
              </a:ext>
            </a:extLst>
          </p:cNvPr>
          <p:cNvSpPr/>
          <p:nvPr/>
        </p:nvSpPr>
        <p:spPr>
          <a:xfrm>
            <a:off x="4889654" y="3050702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4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2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12</a:t>
            </a:r>
          </a:p>
        </p:txBody>
      </p: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1A1FE807-7E47-847F-C23C-FC82F1851D6D}"/>
              </a:ext>
            </a:extLst>
          </p:cNvPr>
          <p:cNvCxnSpPr>
            <a:cxnSpLocks/>
            <a:stCxn id="2" idx="1"/>
            <a:endCxn id="9" idx="0"/>
          </p:cNvCxnSpPr>
          <p:nvPr/>
        </p:nvCxnSpPr>
        <p:spPr>
          <a:xfrm rot="10800000" flipV="1">
            <a:off x="5407608" y="2308554"/>
            <a:ext cx="517953" cy="742147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F1983F78-CFA7-A022-61B9-9721B9E0C15B}"/>
              </a:ext>
            </a:extLst>
          </p:cNvPr>
          <p:cNvCxnSpPr>
            <a:stCxn id="2" idx="3"/>
            <a:endCxn id="8" idx="0"/>
          </p:cNvCxnSpPr>
          <p:nvPr/>
        </p:nvCxnSpPr>
        <p:spPr>
          <a:xfrm>
            <a:off x="6961466" y="2308555"/>
            <a:ext cx="517953" cy="742147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303EFAD5-4097-0CC4-1747-458577956D96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6770748" y="3313897"/>
            <a:ext cx="190718" cy="650830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CA88D243-F33A-1083-EBC1-EEA4F03038E4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44E3D-30AF-CAA6-1179-941A16B2A82E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711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4.19753E-6 L 0.58125 -0.3379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63" y="-16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0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58125 -0.33797 L 0.65451 -0.33797 C 0.68732 -0.33797 0.72778 -0.28056 0.72778 -0.23395 L 0.72778 -0.12963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6" y="10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750"/>
                            </p:stCondLst>
                            <p:childTnLst>
                              <p:par>
                                <p:cTn id="24" presetID="37" presetClass="path" presetSubtype="0" accel="50000" decel="5000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72778 -0.12963 C 0.74861 -0.11482 0.63299 -0.13056 0.62049 -0.06852 C 0.59913 0.01265 0.61406 0.08888 0.61667 0.17839 " pathEditMode="relative" rAng="0" ptsTypes="A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16" y="15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250"/>
                            </p:stCondLst>
                            <p:childTnLst>
                              <p:par>
                                <p:cTn id="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 animBg="1"/>
      <p:bldP spid="7" grpId="1" animBg="1"/>
      <p:bldP spid="7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Удаление узла из дерева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F409C21-4C1B-0AF3-9BB3-F6F41BCD2340}"/>
              </a:ext>
            </a:extLst>
          </p:cNvPr>
          <p:cNvSpPr/>
          <p:nvPr/>
        </p:nvSpPr>
        <p:spPr>
          <a:xfrm>
            <a:off x="5890756" y="2045360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0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D6DD3E2-7034-7562-4B87-7B324651866F}"/>
              </a:ext>
            </a:extLst>
          </p:cNvPr>
          <p:cNvSpPr/>
          <p:nvPr/>
        </p:nvSpPr>
        <p:spPr>
          <a:xfrm>
            <a:off x="4769942" y="2930901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4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2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12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4659BED-1A19-09AE-956E-A6913F0FC543}"/>
              </a:ext>
            </a:extLst>
          </p:cNvPr>
          <p:cNvSpPr/>
          <p:nvPr/>
        </p:nvSpPr>
        <p:spPr>
          <a:xfrm>
            <a:off x="6981215" y="2930901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latin typeface="Rubik 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6D3903-DFFC-0228-D8C4-E6E62EC68A03}"/>
              </a:ext>
            </a:extLst>
          </p:cNvPr>
          <p:cNvSpPr/>
          <p:nvPr/>
        </p:nvSpPr>
        <p:spPr>
          <a:xfrm>
            <a:off x="6330335" y="3818618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6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1F8152B3-670B-32BE-CD70-AA08BE08B527}"/>
              </a:ext>
            </a:extLst>
          </p:cNvPr>
          <p:cNvCxnSpPr>
            <a:stCxn id="3" idx="1"/>
            <a:endCxn id="4" idx="0"/>
          </p:cNvCxnSpPr>
          <p:nvPr/>
        </p:nvCxnSpPr>
        <p:spPr>
          <a:xfrm rot="10800000" flipV="1">
            <a:off x="5287896" y="2308555"/>
            <a:ext cx="602861" cy="622346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33541890-E46B-E7D7-C409-763E80321432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6926662" y="2308555"/>
            <a:ext cx="572506" cy="622346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48492937-6D07-776B-FEBC-0D7A08E62280}"/>
              </a:ext>
            </a:extLst>
          </p:cNvPr>
          <p:cNvCxnSpPr>
            <a:stCxn id="5" idx="1"/>
            <a:endCxn id="7" idx="0"/>
          </p:cNvCxnSpPr>
          <p:nvPr/>
        </p:nvCxnSpPr>
        <p:spPr>
          <a:xfrm rot="10800000" flipV="1">
            <a:off x="6848289" y="3194096"/>
            <a:ext cx="132927" cy="624522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D9F7D5-177A-553D-20FC-80AA320D3CA5}"/>
              </a:ext>
            </a:extLst>
          </p:cNvPr>
          <p:cNvSpPr txBox="1"/>
          <p:nvPr/>
        </p:nvSpPr>
        <p:spPr>
          <a:xfrm>
            <a:off x="565408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Удаляемый интервал 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[</a:t>
            </a:r>
            <a:r>
              <a:rPr lang="ru-RU" sz="1600" dirty="0">
                <a:latin typeface="Rubik" pitchFamily="2" charset="-79"/>
                <a:cs typeface="Rubik" pitchFamily="2" charset="-79"/>
              </a:rPr>
              <a:t>7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;1</a:t>
            </a:r>
            <a:r>
              <a:rPr lang="ru-RU" sz="1600" dirty="0">
                <a:latin typeface="Rubik" pitchFamily="2" charset="-79"/>
                <a:cs typeface="Rubik" pitchFamily="2" charset="-79"/>
              </a:rPr>
              <a:t>2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]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B96B99-3327-C43B-F9D6-04344070882D}"/>
              </a:ext>
            </a:extLst>
          </p:cNvPr>
          <p:cNvSpPr txBox="1"/>
          <p:nvPr/>
        </p:nvSpPr>
        <p:spPr>
          <a:xfrm>
            <a:off x="565408" y="2308555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Удаляемый узел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61D81-AC83-888B-4151-6755D1F688CF}"/>
              </a:ext>
            </a:extLst>
          </p:cNvPr>
          <p:cNvSpPr txBox="1"/>
          <p:nvPr/>
        </p:nvSpPr>
        <p:spPr>
          <a:xfrm>
            <a:off x="4519203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Исходное дерево</a:t>
            </a:r>
          </a:p>
        </p:txBody>
      </p: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5EBF972A-4CEB-F28D-4275-BB1B743B0214}"/>
              </a:ext>
            </a:extLst>
          </p:cNvPr>
          <p:cNvCxnSpPr>
            <a:stCxn id="7" idx="3"/>
            <a:endCxn id="5" idx="2"/>
          </p:cNvCxnSpPr>
          <p:nvPr/>
        </p:nvCxnSpPr>
        <p:spPr>
          <a:xfrm flipV="1">
            <a:off x="7366241" y="3457291"/>
            <a:ext cx="132927" cy="6245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518AF06-C555-D62F-F081-52E00E465331}"/>
              </a:ext>
            </a:extLst>
          </p:cNvPr>
          <p:cNvSpPr txBox="1"/>
          <p:nvPr/>
        </p:nvSpPr>
        <p:spPr>
          <a:xfrm>
            <a:off x="5213168" y="29309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ubik "/>
              </a:rPr>
              <a:t>[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7</a:t>
            </a:r>
            <a:r>
              <a:rPr lang="en-US" sz="1400" dirty="0">
                <a:solidFill>
                  <a:schemeClr val="bg1"/>
                </a:solidFill>
                <a:latin typeface="Rubik "/>
              </a:rPr>
              <a:t>; 1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2</a:t>
            </a:r>
            <a:r>
              <a:rPr lang="en-US" sz="1400" dirty="0">
                <a:solidFill>
                  <a:schemeClr val="bg1"/>
                </a:solidFill>
                <a:latin typeface="Rubik "/>
              </a:rPr>
              <a:t>]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ubik "/>
              </a:rPr>
              <a:t>Max=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15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D0B7E33-77A7-3E0E-50F4-CD2DCD717D6B}"/>
              </a:ext>
            </a:extLst>
          </p:cNvPr>
          <p:cNvSpPr txBox="1"/>
          <p:nvPr/>
        </p:nvSpPr>
        <p:spPr>
          <a:xfrm>
            <a:off x="5213168" y="293624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ubik "/>
              </a:rPr>
              <a:t>[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6</a:t>
            </a:r>
            <a:r>
              <a:rPr lang="en-US" sz="1400" dirty="0">
                <a:solidFill>
                  <a:schemeClr val="bg1"/>
                </a:solidFill>
                <a:latin typeface="Rubik "/>
              </a:rPr>
              <a:t>; 1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5</a:t>
            </a:r>
            <a:r>
              <a:rPr lang="en-US" sz="1400" dirty="0">
                <a:solidFill>
                  <a:schemeClr val="bg1"/>
                </a:solidFill>
                <a:latin typeface="Rubik "/>
              </a:rPr>
              <a:t>]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ubik "/>
              </a:rPr>
              <a:t>Max=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15</a:t>
            </a:r>
          </a:p>
        </p:txBody>
      </p:sp>
      <p:sp>
        <p:nvSpPr>
          <p:cNvPr id="76" name="Прямоугольник: скругленные углы 75">
            <a:extLst>
              <a:ext uri="{FF2B5EF4-FFF2-40B4-BE49-F238E27FC236}">
                <a16:creationId xmlns:a16="http://schemas.microsoft.com/office/drawing/2014/main" id="{119287A3-6602-EC3D-2EA7-365CC9AF7DE4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190B34D-97CF-FCE5-8FAC-5E966D49F93E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718DFFF-7828-E774-53E7-5E8575B79057}"/>
              </a:ext>
            </a:extLst>
          </p:cNvPr>
          <p:cNvSpPr/>
          <p:nvPr/>
        </p:nvSpPr>
        <p:spPr>
          <a:xfrm>
            <a:off x="611188" y="2930901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7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2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14248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34568E-6 L 0.57743 -0.2935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72" y="-146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743 -0.29352 L 0.67673 -0.29476 C 0.70885 -0.29476 0.70069 -0.15834 0.69896 -0.11574 " pathEditMode="relative" rAng="0" ptsTypes="A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8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50"/>
                            </p:stCondLst>
                            <p:childTnLst>
                              <p:par>
                                <p:cTn id="2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750"/>
                            </p:stCondLst>
                            <p:childTnLst>
                              <p:par>
                                <p:cTn id="2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set>
                                      <p:cBhvr>
                                        <p:cTn id="30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500"/>
                            </p:stCondLst>
                            <p:childTnLst>
                              <p:par>
                                <p:cTn id="4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0"/>
                            </p:stCondLst>
                            <p:childTnLst>
                              <p:par>
                                <p:cTn id="4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0"/>
                            </p:stCondLst>
                            <p:childTnLst>
                              <p:par>
                                <p:cTn id="5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500"/>
                            </p:stCondLst>
                            <p:childTnLst>
                              <p:par>
                                <p:cTn id="5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0"/>
                            </p:stCondLst>
                            <p:childTnLst>
                              <p:par>
                                <p:cTn id="6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2" grpId="0"/>
      <p:bldP spid="33" grpId="0"/>
      <p:bldP spid="34" grpId="0"/>
      <p:bldP spid="71" grpId="0"/>
      <p:bldP spid="72" grpId="0"/>
      <p:bldP spid="2" grpId="0" animBg="1"/>
      <p:bldP spid="2" grpId="1" animBg="1"/>
      <p:bldP spid="2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Проверка на перекрытие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1DA8B8-71A0-0C6E-D9D6-7DA84AFC50D0}"/>
              </a:ext>
            </a:extLst>
          </p:cNvPr>
          <p:cNvSpPr txBox="1"/>
          <p:nvPr/>
        </p:nvSpPr>
        <p:spPr>
          <a:xfrm>
            <a:off x="565409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Проверяемый интервал 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[</a:t>
            </a:r>
            <a:r>
              <a:rPr lang="ru-RU" sz="1600" dirty="0">
                <a:latin typeface="Rubik" pitchFamily="2" charset="-79"/>
                <a:cs typeface="Rubik" pitchFamily="2" charset="-79"/>
              </a:rPr>
              <a:t>-2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;</a:t>
            </a:r>
            <a:r>
              <a:rPr lang="ru-RU" sz="1600" dirty="0">
                <a:latin typeface="Rubik" pitchFamily="2" charset="-79"/>
                <a:cs typeface="Rubik" pitchFamily="2" charset="-79"/>
              </a:rPr>
              <a:t>8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]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2EBC5-F130-9F83-42E6-86665DABAABD}"/>
              </a:ext>
            </a:extLst>
          </p:cNvPr>
          <p:cNvSpPr txBox="1"/>
          <p:nvPr/>
        </p:nvSpPr>
        <p:spPr>
          <a:xfrm>
            <a:off x="565409" y="2304618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Проверяемый узел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78158-3C0F-87C2-AB14-484ED1A8997C}"/>
              </a:ext>
            </a:extLst>
          </p:cNvPr>
          <p:cNvSpPr txBox="1"/>
          <p:nvPr/>
        </p:nvSpPr>
        <p:spPr>
          <a:xfrm>
            <a:off x="4518539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Исходное дерево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8A17F1E-BDFA-F8D3-6B19-344D671FECF3}"/>
              </a:ext>
            </a:extLst>
          </p:cNvPr>
          <p:cNvSpPr/>
          <p:nvPr/>
        </p:nvSpPr>
        <p:spPr>
          <a:xfrm>
            <a:off x="5646930" y="2059804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0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3BFA91E-6551-3C5D-67DB-6A24399E7E2F}"/>
              </a:ext>
            </a:extLst>
          </p:cNvPr>
          <p:cNvSpPr/>
          <p:nvPr/>
        </p:nvSpPr>
        <p:spPr>
          <a:xfrm>
            <a:off x="4668173" y="2755471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4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2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2</a:t>
            </a:r>
            <a:endParaRPr lang="ru-RU" sz="1400" dirty="0">
              <a:latin typeface="Rubik 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B9E987B-2BB6-10AA-EBE9-0CCCDDC0BD55}"/>
              </a:ext>
            </a:extLst>
          </p:cNvPr>
          <p:cNvSpPr/>
          <p:nvPr/>
        </p:nvSpPr>
        <p:spPr>
          <a:xfrm>
            <a:off x="6589434" y="2755471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[7; 1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7BB50BE-789D-738A-3C23-BBDEE7BEA13B}"/>
              </a:ext>
            </a:extLst>
          </p:cNvPr>
          <p:cNvSpPr/>
          <p:nvPr/>
        </p:nvSpPr>
        <p:spPr>
          <a:xfrm>
            <a:off x="4000535" y="3534769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-5</a:t>
            </a:r>
            <a:r>
              <a:rPr lang="en-US" sz="1400" dirty="0">
                <a:latin typeface="Rubik "/>
              </a:rPr>
              <a:t>; </a:t>
            </a:r>
            <a:r>
              <a:rPr lang="ru-RU" sz="1400" dirty="0">
                <a:latin typeface="Rubik "/>
              </a:rPr>
              <a:t>-3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Max=-3</a:t>
            </a:r>
            <a:endParaRPr lang="ru-RU" sz="1400" dirty="0">
              <a:latin typeface="Rubik 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3C19651-49EE-CB6A-09F4-C804EDC7B167}"/>
              </a:ext>
            </a:extLst>
          </p:cNvPr>
          <p:cNvSpPr/>
          <p:nvPr/>
        </p:nvSpPr>
        <p:spPr>
          <a:xfrm>
            <a:off x="5263302" y="3534769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4,5</a:t>
            </a:r>
            <a:r>
              <a:rPr lang="en-US" sz="1400" dirty="0">
                <a:latin typeface="Rubik "/>
              </a:rPr>
              <a:t>; 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5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1C982B0-86FD-777B-ECCE-C1D4F5D6BF26}"/>
              </a:ext>
            </a:extLst>
          </p:cNvPr>
          <p:cNvSpPr/>
          <p:nvPr/>
        </p:nvSpPr>
        <p:spPr>
          <a:xfrm>
            <a:off x="7237042" y="3591536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[9; 12]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4</a:t>
            </a:r>
            <a:endParaRPr lang="ru-RU" sz="1400" dirty="0">
              <a:latin typeface="Rubik 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904CF23-892F-BEC8-F17A-EC8DD6D72EEE}"/>
              </a:ext>
            </a:extLst>
          </p:cNvPr>
          <p:cNvSpPr/>
          <p:nvPr/>
        </p:nvSpPr>
        <p:spPr>
          <a:xfrm>
            <a:off x="3387463" y="4314067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[-10; -5]</a:t>
            </a:r>
          </a:p>
          <a:p>
            <a:pPr algn="ctr"/>
            <a:r>
              <a:rPr lang="en-US" sz="1400" dirty="0">
                <a:latin typeface="Rubik "/>
              </a:rPr>
              <a:t>Max=-</a:t>
            </a:r>
            <a:r>
              <a:rPr lang="ru-RU" sz="1400" dirty="0">
                <a:latin typeface="Rubik "/>
              </a:rPr>
              <a:t>5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BAAB4D5C-AE95-69EA-1EDA-B3F0602B4700}"/>
              </a:ext>
            </a:extLst>
          </p:cNvPr>
          <p:cNvSpPr/>
          <p:nvPr/>
        </p:nvSpPr>
        <p:spPr>
          <a:xfrm>
            <a:off x="6589433" y="4385335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[8,</a:t>
            </a:r>
            <a:r>
              <a:rPr lang="ru-RU" sz="1400" dirty="0">
                <a:latin typeface="Rubik "/>
              </a:rPr>
              <a:t>6</a:t>
            </a:r>
            <a:r>
              <a:rPr lang="en-US" sz="1400" dirty="0">
                <a:latin typeface="Rubik "/>
              </a:rPr>
              <a:t>; 10]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0</a:t>
            </a:r>
            <a:endParaRPr lang="ru-RU" sz="1400" dirty="0">
              <a:latin typeface="Rubik "/>
            </a:endParaRPr>
          </a:p>
        </p:txBody>
      </p: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1A663B23-4BEA-6BB6-9DF6-F75C7E636F72}"/>
              </a:ext>
            </a:extLst>
          </p:cNvPr>
          <p:cNvCxnSpPr>
            <a:stCxn id="7" idx="1"/>
            <a:endCxn id="8" idx="0"/>
          </p:cNvCxnSpPr>
          <p:nvPr/>
        </p:nvCxnSpPr>
        <p:spPr>
          <a:xfrm rot="10800000" flipV="1">
            <a:off x="5186126" y="2322999"/>
            <a:ext cx="460804" cy="432472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1B75CFEE-61C5-D51D-07E1-04A14F10F484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6682836" y="2322999"/>
            <a:ext cx="424551" cy="432472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6B571637-0026-6E20-A3EC-1E4AA59FAF1A}"/>
              </a:ext>
            </a:extLst>
          </p:cNvPr>
          <p:cNvCxnSpPr>
            <a:stCxn id="8" idx="1"/>
            <a:endCxn id="10" idx="0"/>
          </p:cNvCxnSpPr>
          <p:nvPr/>
        </p:nvCxnSpPr>
        <p:spPr>
          <a:xfrm rot="10800000" flipV="1">
            <a:off x="4518489" y="3018665"/>
            <a:ext cx="149685" cy="516103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04D03E95-1259-ABFB-F4D9-E8A69D8E394D}"/>
              </a:ext>
            </a:extLst>
          </p:cNvPr>
          <p:cNvCxnSpPr>
            <a:stCxn id="8" idx="3"/>
            <a:endCxn id="11" idx="0"/>
          </p:cNvCxnSpPr>
          <p:nvPr/>
        </p:nvCxnSpPr>
        <p:spPr>
          <a:xfrm>
            <a:off x="5704079" y="3018666"/>
            <a:ext cx="77176" cy="516103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18037E7-5964-A851-5196-C7D2DA581C07}"/>
              </a:ext>
            </a:extLst>
          </p:cNvPr>
          <p:cNvCxnSpPr>
            <a:stCxn id="9" idx="3"/>
            <a:endCxn id="13" idx="0"/>
          </p:cNvCxnSpPr>
          <p:nvPr/>
        </p:nvCxnSpPr>
        <p:spPr>
          <a:xfrm>
            <a:off x="7625340" y="3018666"/>
            <a:ext cx="129655" cy="572870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A80EECDD-26A7-8E24-D35C-AB5933E15196}"/>
              </a:ext>
            </a:extLst>
          </p:cNvPr>
          <p:cNvSpPr/>
          <p:nvPr/>
        </p:nvSpPr>
        <p:spPr>
          <a:xfrm>
            <a:off x="7884115" y="4385335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[10; 14]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4</a:t>
            </a:r>
            <a:endParaRPr lang="ru-RU" sz="1400" dirty="0">
              <a:latin typeface="Rubik "/>
            </a:endParaRPr>
          </a:p>
        </p:txBody>
      </p: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B23CEFEE-7F9B-BCE2-FAF4-F538945896E9}"/>
              </a:ext>
            </a:extLst>
          </p:cNvPr>
          <p:cNvCxnSpPr>
            <a:stCxn id="10" idx="1"/>
            <a:endCxn id="14" idx="0"/>
          </p:cNvCxnSpPr>
          <p:nvPr/>
        </p:nvCxnSpPr>
        <p:spPr>
          <a:xfrm rot="10800000" flipV="1">
            <a:off x="3905417" y="3797963"/>
            <a:ext cx="95119" cy="516103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7358EBF8-199D-1C2F-D513-BE50F83B7E89}"/>
              </a:ext>
            </a:extLst>
          </p:cNvPr>
          <p:cNvCxnSpPr>
            <a:stCxn id="13" idx="1"/>
            <a:endCxn id="15" idx="0"/>
          </p:cNvCxnSpPr>
          <p:nvPr/>
        </p:nvCxnSpPr>
        <p:spPr>
          <a:xfrm rot="10800000" flipV="1">
            <a:off x="7107386" y="3854731"/>
            <a:ext cx="129656" cy="530604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Соединитель: уступ 45">
            <a:extLst>
              <a:ext uri="{FF2B5EF4-FFF2-40B4-BE49-F238E27FC236}">
                <a16:creationId xmlns:a16="http://schemas.microsoft.com/office/drawing/2014/main" id="{D2182442-8209-7EED-EB23-C860E8C8EBFB}"/>
              </a:ext>
            </a:extLst>
          </p:cNvPr>
          <p:cNvCxnSpPr>
            <a:stCxn id="13" idx="3"/>
            <a:endCxn id="32" idx="0"/>
          </p:cNvCxnSpPr>
          <p:nvPr/>
        </p:nvCxnSpPr>
        <p:spPr>
          <a:xfrm>
            <a:off x="8272948" y="3854731"/>
            <a:ext cx="129120" cy="530604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C22E068-385F-56E4-ECE2-D54903320547}"/>
              </a:ext>
            </a:extLst>
          </p:cNvPr>
          <p:cNvSpPr/>
          <p:nvPr/>
        </p:nvSpPr>
        <p:spPr>
          <a:xfrm>
            <a:off x="617334" y="2755470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-2</a:t>
            </a:r>
            <a:r>
              <a:rPr lang="en-US" sz="1400" dirty="0">
                <a:latin typeface="Rubik "/>
              </a:rPr>
              <a:t>; </a:t>
            </a:r>
            <a:r>
              <a:rPr lang="ru-RU" sz="1400" dirty="0">
                <a:latin typeface="Rubik "/>
              </a:rPr>
              <a:t>8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8</a:t>
            </a:r>
          </a:p>
        </p:txBody>
      </p: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C50AA29A-EFD6-DB0B-152F-DE0F763258E8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797EB6D-D554-E03C-19A7-ACFF6E60515C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94" name="Прямоугольник: скругленные углы 93">
            <a:extLst>
              <a:ext uri="{FF2B5EF4-FFF2-40B4-BE49-F238E27FC236}">
                <a16:creationId xmlns:a16="http://schemas.microsoft.com/office/drawing/2014/main" id="{B229088E-1E4D-45F2-FBF9-3D8F8138FB2C}"/>
              </a:ext>
            </a:extLst>
          </p:cNvPr>
          <p:cNvSpPr/>
          <p:nvPr/>
        </p:nvSpPr>
        <p:spPr>
          <a:xfrm>
            <a:off x="611188" y="1434790"/>
            <a:ext cx="823602" cy="5021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: скругленные углы 94">
            <a:extLst>
              <a:ext uri="{FF2B5EF4-FFF2-40B4-BE49-F238E27FC236}">
                <a16:creationId xmlns:a16="http://schemas.microsoft.com/office/drawing/2014/main" id="{7CBF2436-A676-6B5F-9221-05E209EB61BD}"/>
              </a:ext>
            </a:extLst>
          </p:cNvPr>
          <p:cNvSpPr/>
          <p:nvPr/>
        </p:nvSpPr>
        <p:spPr>
          <a:xfrm>
            <a:off x="611188" y="2739785"/>
            <a:ext cx="823602" cy="50215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: скругленные углы 95">
            <a:extLst>
              <a:ext uri="{FF2B5EF4-FFF2-40B4-BE49-F238E27FC236}">
                <a16:creationId xmlns:a16="http://schemas.microsoft.com/office/drawing/2014/main" id="{7F0EEA12-B4B6-365A-4EEF-45E59ACFDAB8}"/>
              </a:ext>
            </a:extLst>
          </p:cNvPr>
          <p:cNvSpPr/>
          <p:nvPr/>
        </p:nvSpPr>
        <p:spPr>
          <a:xfrm>
            <a:off x="615094" y="2087288"/>
            <a:ext cx="823602" cy="5021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33B007-151A-5D40-2933-559FD8551CD2}"/>
              </a:ext>
            </a:extLst>
          </p:cNvPr>
          <p:cNvSpPr txBox="1"/>
          <p:nvPr/>
        </p:nvSpPr>
        <p:spPr>
          <a:xfrm>
            <a:off x="1520070" y="1499367"/>
            <a:ext cx="234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- Перекрывается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F45E408-733B-65CF-2985-06D9F25E3EA6}"/>
              </a:ext>
            </a:extLst>
          </p:cNvPr>
          <p:cNvSpPr txBox="1"/>
          <p:nvPr/>
        </p:nvSpPr>
        <p:spPr>
          <a:xfrm>
            <a:off x="1520071" y="2799744"/>
            <a:ext cx="234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- Заданный узел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39626AF-3369-A2BC-2E71-6C174E70DF96}"/>
              </a:ext>
            </a:extLst>
          </p:cNvPr>
          <p:cNvSpPr txBox="1"/>
          <p:nvPr/>
        </p:nvSpPr>
        <p:spPr>
          <a:xfrm>
            <a:off x="1520071" y="2122931"/>
            <a:ext cx="243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- Не перекрывается</a:t>
            </a:r>
          </a:p>
        </p:txBody>
      </p:sp>
    </p:spTree>
    <p:extLst>
      <p:ext uri="{BB962C8B-B14F-4D97-AF65-F5344CB8AC3E}">
        <p14:creationId xmlns:p14="http://schemas.microsoft.com/office/powerpoint/2010/main" val="32095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60494E-6 L 0.54618 -0.2592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09" y="-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4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50"/>
                            </p:stCondLst>
                            <p:childTnLst>
                              <p:par>
                                <p:cTn id="49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77 -0.12006 C 0.41163 -0.1213 0.41545 -0.16759 0.4158 -0.18796 C 0.41632 -0.20833 0.40972 -0.1963 0.42778 -0.22099 C 0.4467 -0.24815 0.50052 -0.24969 0.53924 -0.25648 " pathEditMode="relative" rAng="0" ptsTypes="AAAA">
                                      <p:cBhvr>
                                        <p:cTn id="50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4" y="-6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25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750"/>
                            </p:stCondLst>
                            <p:childTnLst>
                              <p:par>
                                <p:cTn id="56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5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198 -0.13148 C 0.45365 -0.13148 0.36459 -0.1463 0.31771 -0.11574 C 0.29254 -0.09198 0.28768 -0.10864 0.30868 0.02284 " pathEditMode="relative" rAng="0" ptsTypes="AAA"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95" y="75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500"/>
                            </p:stCondLst>
                            <p:childTnLst>
                              <p:par>
                                <p:cTn id="6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250"/>
                            </p:stCondLst>
                            <p:childTnLst>
                              <p:par>
                                <p:cTn id="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000"/>
                            </p:stCondLst>
                            <p:childTnLst>
                              <p:par>
                                <p:cTn id="82" presetID="5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68 0.02284 C 0.34965 0.02284 0.37031 -0.06914 0.40313 -0.08457 C 0.43577 -0.1 0.45018 -0.1284 0.50469 -0.06975 C 0.53004 -0.03364 0.55521 -0.02377 0.53646 0.04784 " pathEditMode="relative" rAng="0" ptsTypes="AAAA">
                                      <p:cBhvr>
                                        <p:cTn id="8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19" y="-5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4000"/>
                            </p:stCondLst>
                            <p:childTnLst>
                              <p:par>
                                <p:cTn id="8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500"/>
                            </p:stCondLst>
                            <p:childTnLst>
                              <p:par>
                                <p:cTn id="8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9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250"/>
                            </p:stCondLst>
                            <p:childTnLst>
                              <p:par>
                                <p:cTn id="94" presetID="37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646 0.04784 L 0.43351 -0.15679 C 0.41997 -0.21173 0.50834 -0.23457 0.52222 -0.24352 C 0.54445 -0.2571 0.66441 -0.24908 0.68281 -0.12716 " pathEditMode="relative" rAng="0" ptsTypes="AAAA">
                                      <p:cBhvr>
                                        <p:cTn id="9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-1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7250"/>
                            </p:stCondLst>
                            <p:childTnLst>
                              <p:par>
                                <p:cTn id="97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9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2" presetID="37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281 -0.12716 C 0.70486 -0.11451 0.7533 -0.09568 0.7757 -0.08241 C 0.78785 -0.05093 0.77205 0.01049 0.77361 0.04228 " pathEditMode="relative" rAng="0" ptsTypes="AAA">
                                      <p:cBhvr>
                                        <p:cTn id="10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8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500"/>
                            </p:stCondLst>
                            <p:childTnLst>
                              <p:par>
                                <p:cTn id="10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1500"/>
                            </p:stCondLst>
                            <p:childTnLst>
                              <p:par>
                                <p:cTn id="1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2250"/>
                            </p:stCondLst>
                            <p:childTnLst>
                              <p:par>
                                <p:cTn id="1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3000"/>
                            </p:stCondLst>
                            <p:childTnLst>
                              <p:par>
                                <p:cTn id="1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32" grpId="0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94" grpId="0" animBg="1"/>
      <p:bldP spid="95" grpId="0" animBg="1"/>
      <p:bldP spid="96" grpId="0" animBg="1"/>
      <p:bldP spid="97" grpId="0"/>
      <p:bldP spid="98" grpId="0"/>
      <p:bldP spid="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Полное перекрытие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630688-E850-7D12-8199-0FEA68BFF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188" y="1371600"/>
            <a:ext cx="3883551" cy="30384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D9590F-1511-A79E-0A96-02079DCFB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263" y="1371599"/>
            <a:ext cx="3883551" cy="3038475"/>
          </a:xfrm>
          <a:prstGeom prst="rect">
            <a:avLst/>
          </a:prstGeom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1151348-B9DB-9541-59E7-7A9B26552861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C24C5-6470-A76F-91E8-C010FD03EC9B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777845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684</Words>
  <Application>Microsoft Office PowerPoint</Application>
  <PresentationFormat>Экран (16:9)</PresentationFormat>
  <Paragraphs>152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Rubik</vt:lpstr>
      <vt:lpstr>Rubik 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Чурганов Никита Сергеевич</dc:creator>
  <cp:lastModifiedBy>Чурганов Никита Сергеевич</cp:lastModifiedBy>
  <cp:revision>12</cp:revision>
  <dcterms:created xsi:type="dcterms:W3CDTF">2023-01-16T05:18:32Z</dcterms:created>
  <dcterms:modified xsi:type="dcterms:W3CDTF">2023-01-17T01:53:48Z</dcterms:modified>
</cp:coreProperties>
</file>