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59" r:id="rId6"/>
    <p:sldId id="261" r:id="rId7"/>
    <p:sldId id="260" r:id="rId8"/>
    <p:sldId id="262" r:id="rId9"/>
    <p:sldId id="263" r:id="rId10"/>
    <p:sldId id="270" r:id="rId11"/>
    <p:sldId id="269" r:id="rId12"/>
    <p:sldId id="268" r:id="rId13"/>
    <p:sldId id="267" r:id="rId14"/>
    <p:sldId id="266" r:id="rId15"/>
    <p:sldId id="265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Вставка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Лист1!$C$4:$C$15</c:f>
              <c:numCache>
                <c:formatCode>General</c:formatCode>
                <c:ptCount val="12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50000</c:v>
                </c:pt>
                <c:pt idx="7">
                  <c:v>100000</c:v>
                </c:pt>
                <c:pt idx="8">
                  <c:v>350000</c:v>
                </c:pt>
                <c:pt idx="9">
                  <c:v>600000</c:v>
                </c:pt>
                <c:pt idx="10">
                  <c:v>1000000</c:v>
                </c:pt>
                <c:pt idx="11">
                  <c:v>2000000</c:v>
                </c:pt>
              </c:numCache>
            </c:numRef>
          </c:xVal>
          <c:yVal>
            <c:numRef>
              <c:f>Лист1!$D$4:$D$15</c:f>
              <c:numCache>
                <c:formatCode>General</c:formatCode>
                <c:ptCount val="12"/>
                <c:pt idx="0">
                  <c:v>0.121</c:v>
                </c:pt>
                <c:pt idx="1">
                  <c:v>0.21</c:v>
                </c:pt>
                <c:pt idx="2">
                  <c:v>1.46</c:v>
                </c:pt>
                <c:pt idx="3">
                  <c:v>3.2145999999999999</c:v>
                </c:pt>
                <c:pt idx="4">
                  <c:v>9.5802999999999994</c:v>
                </c:pt>
                <c:pt idx="5">
                  <c:v>20.7423</c:v>
                </c:pt>
                <c:pt idx="6">
                  <c:v>149.047</c:v>
                </c:pt>
                <c:pt idx="7">
                  <c:v>283</c:v>
                </c:pt>
                <c:pt idx="8">
                  <c:v>1370.86</c:v>
                </c:pt>
                <c:pt idx="9">
                  <c:v>2912</c:v>
                </c:pt>
                <c:pt idx="10">
                  <c:v>5398</c:v>
                </c:pt>
                <c:pt idx="11">
                  <c:v>12284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AE-4565-ABE5-3F679CB0F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788415"/>
        <c:axId val="708790911"/>
      </c:scatterChart>
      <c:valAx>
        <c:axId val="708788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790911"/>
        <c:crosses val="autoZero"/>
        <c:crossBetween val="midCat"/>
      </c:valAx>
      <c:valAx>
        <c:axId val="70879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8788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Лист1!$C$4:$C$15</c:f>
              <c:numCache>
                <c:formatCode>General</c:formatCode>
                <c:ptCount val="12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50000</c:v>
                </c:pt>
                <c:pt idx="7">
                  <c:v>100000</c:v>
                </c:pt>
                <c:pt idx="8">
                  <c:v>350000</c:v>
                </c:pt>
                <c:pt idx="9">
                  <c:v>600000</c:v>
                </c:pt>
                <c:pt idx="10">
                  <c:v>1000000</c:v>
                </c:pt>
                <c:pt idx="11">
                  <c:v>2000000</c:v>
                </c:pt>
              </c:numCache>
            </c:numRef>
          </c:xVal>
          <c:yVal>
            <c:numRef>
              <c:f>Лист1!$F$4:$F$15</c:f>
              <c:numCache>
                <c:formatCode>General</c:formatCode>
                <c:ptCount val="12"/>
                <c:pt idx="0">
                  <c:v>1.54E-2</c:v>
                </c:pt>
                <c:pt idx="1">
                  <c:v>2.3E-2</c:v>
                </c:pt>
                <c:pt idx="2">
                  <c:v>5.3999999999999999E-2</c:v>
                </c:pt>
                <c:pt idx="3">
                  <c:v>8.4699999999999998E-2</c:v>
                </c:pt>
                <c:pt idx="4">
                  <c:v>0.34300000000000003</c:v>
                </c:pt>
                <c:pt idx="5">
                  <c:v>0.68799999999999994</c:v>
                </c:pt>
                <c:pt idx="6">
                  <c:v>5.56</c:v>
                </c:pt>
                <c:pt idx="7">
                  <c:v>9.2799999999999994</c:v>
                </c:pt>
                <c:pt idx="8">
                  <c:v>64</c:v>
                </c:pt>
                <c:pt idx="9">
                  <c:v>170</c:v>
                </c:pt>
                <c:pt idx="10">
                  <c:v>201</c:v>
                </c:pt>
                <c:pt idx="11">
                  <c:v>260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27-4678-A4CA-1F8908A4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423535"/>
        <c:axId val="426435183"/>
      </c:scatterChart>
      <c:valAx>
        <c:axId val="426423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35183"/>
        <c:crosses val="autoZero"/>
        <c:crossBetween val="midCat"/>
      </c:valAx>
      <c:valAx>
        <c:axId val="42643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23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Проверка на 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Лист1!$C$4:$C$15</c:f>
              <c:numCache>
                <c:formatCode>General</c:formatCode>
                <c:ptCount val="12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50000</c:v>
                </c:pt>
                <c:pt idx="7">
                  <c:v>100000</c:v>
                </c:pt>
                <c:pt idx="8">
                  <c:v>350000</c:v>
                </c:pt>
                <c:pt idx="9">
                  <c:v>600000</c:v>
                </c:pt>
                <c:pt idx="10">
                  <c:v>1000000</c:v>
                </c:pt>
                <c:pt idx="11">
                  <c:v>2000000</c:v>
                </c:pt>
              </c:numCache>
            </c:numRef>
          </c:xVal>
          <c:yVal>
            <c:numRef>
              <c:f>Лист1!$H$4:$H$15</c:f>
              <c:numCache>
                <c:formatCode>General</c:formatCode>
                <c:ptCount val="12"/>
                <c:pt idx="0">
                  <c:v>5.5999999999999999E-3</c:v>
                </c:pt>
                <c:pt idx="1">
                  <c:v>1.4999999999999999E-2</c:v>
                </c:pt>
                <c:pt idx="2">
                  <c:v>2.9000000000000001E-2</c:v>
                </c:pt>
                <c:pt idx="3">
                  <c:v>0.05</c:v>
                </c:pt>
                <c:pt idx="4">
                  <c:v>0.3</c:v>
                </c:pt>
                <c:pt idx="5">
                  <c:v>1</c:v>
                </c:pt>
                <c:pt idx="6">
                  <c:v>3</c:v>
                </c:pt>
                <c:pt idx="7">
                  <c:v>8.6</c:v>
                </c:pt>
                <c:pt idx="8">
                  <c:v>33</c:v>
                </c:pt>
                <c:pt idx="9">
                  <c:v>48</c:v>
                </c:pt>
                <c:pt idx="10">
                  <c:v>93</c:v>
                </c:pt>
                <c:pt idx="11">
                  <c:v>188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96-4A47-842D-DE9D210BE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468975"/>
        <c:axId val="422466063"/>
      </c:scatterChart>
      <c:valAx>
        <c:axId val="42246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2466063"/>
        <c:crosses val="autoZero"/>
        <c:crossBetween val="midCat"/>
      </c:valAx>
      <c:valAx>
        <c:axId val="42246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2468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25.01.2023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25.01.2023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25.01.2023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2404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587978" y="279237"/>
            <a:ext cx="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2674-DF34-EA8E-93AA-A8EA69E1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8"/>
            <a:ext cx="3883551" cy="3038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3E126-404A-63D2-6571-6833129C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8"/>
            <a:ext cx="3883552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604-F34F-508E-B43E-4D331638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8"/>
            <a:ext cx="3883551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3231-76C5-8563-B6F9-534B4FEB6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3C306-AC28-F103-A0BE-363A4355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969152-7A10-F093-7C3C-3E8AE2A5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2" y="1371599"/>
            <a:ext cx="3883550" cy="3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87388" y="227584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8" y="1592434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root.Insert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2033912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root.Search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8" y="2473314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ubik" pitchFamily="2" charset="-79"/>
                <a:cs typeface="Rubik" pitchFamily="2" charset="-79"/>
              </a:rPr>
              <a:t>root.Remove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15B10-619F-7D53-2664-45D1B60D0858}"/>
              </a:ext>
            </a:extLst>
          </p:cNvPr>
          <p:cNvSpPr txBox="1"/>
          <p:nvPr/>
        </p:nvSpPr>
        <p:spPr>
          <a:xfrm>
            <a:off x="525778" y="1112680"/>
            <a:ext cx="517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Методы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8B491-675A-14AE-8205-7DF81E8FC036}"/>
              </a:ext>
            </a:extLst>
          </p:cNvPr>
          <p:cNvSpPr txBox="1"/>
          <p:nvPr/>
        </p:nvSpPr>
        <p:spPr>
          <a:xfrm>
            <a:off x="525778" y="3111888"/>
            <a:ext cx="5744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Характеристики программного кода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6FD0-E72F-C6AD-8B03-8E537EE8D99C}"/>
              </a:ext>
            </a:extLst>
          </p:cNvPr>
          <p:cNvSpPr txBox="1"/>
          <p:nvPr/>
        </p:nvSpPr>
        <p:spPr>
          <a:xfrm>
            <a:off x="525778" y="3607332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строк – 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94CB-FF1F-701A-0388-9428BBFF9C00}"/>
              </a:ext>
            </a:extLst>
          </p:cNvPr>
          <p:cNvSpPr txBox="1"/>
          <p:nvPr/>
        </p:nvSpPr>
        <p:spPr>
          <a:xfrm>
            <a:off x="525778" y="4056308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классов –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5940-5208-869E-6622-66E4061740F9}"/>
              </a:ext>
            </a:extLst>
          </p:cNvPr>
          <p:cNvSpPr txBox="1"/>
          <p:nvPr/>
        </p:nvSpPr>
        <p:spPr>
          <a:xfrm>
            <a:off x="525778" y="4505285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методов – 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CCBFFD-64FE-E0A6-58F1-83EA0804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381" y="2994474"/>
            <a:ext cx="378161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latin typeface="Rubik" pitchFamily="2" charset="-79"/>
                <a:cs typeface="Rubik" pitchFamily="2" charset="-79"/>
              </a:rPr>
              <a:t>Область</a:t>
            </a:r>
            <a:r>
              <a:rPr lang="ru-RU" b="1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b="1" i="1" dirty="0">
                <a:latin typeface="Rubik" pitchFamily="2" charset="-79"/>
                <a:cs typeface="Rubik" pitchFamily="2" charset="-79"/>
              </a:rPr>
              <a:t>применения</a:t>
            </a:r>
            <a:r>
              <a:rPr lang="en-US" b="1" i="1" dirty="0">
                <a:latin typeface="Rubik" pitchFamily="2" charset="-79"/>
                <a:cs typeface="Rubik" pitchFamily="2" charset="-79"/>
              </a:rPr>
              <a:t>:</a:t>
            </a:r>
            <a:endParaRPr lang="en-US" b="1" i="1" dirty="0">
              <a:effectLst/>
              <a:latin typeface="Rubik" pitchFamily="2" charset="-79"/>
              <a:cs typeface="Rubik" pitchFamily="2" charset="-79"/>
            </a:endParaRPr>
          </a:p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6559761-F6C0-A230-60F8-FECE72132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57919"/>
              </p:ext>
            </p:extLst>
          </p:nvPr>
        </p:nvGraphicFramePr>
        <p:xfrm>
          <a:off x="1529402" y="1260565"/>
          <a:ext cx="5969766" cy="354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41B2380E-78BB-BB8C-A10E-0884619BC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234752"/>
              </p:ext>
            </p:extLst>
          </p:nvPr>
        </p:nvGraphicFramePr>
        <p:xfrm>
          <a:off x="1469570" y="951956"/>
          <a:ext cx="6414407" cy="3848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FB405C3B-DE0B-FC6E-4AB4-23DC2731E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271258"/>
              </p:ext>
            </p:extLst>
          </p:nvPr>
        </p:nvGraphicFramePr>
        <p:xfrm>
          <a:off x="1368834" y="1077006"/>
          <a:ext cx="6246812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205509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Суть алгоритма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611188" y="1448639"/>
                <a:ext cx="7921626" cy="877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Дано множество отрезков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 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]}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и множество запросов.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448639"/>
                <a:ext cx="7921626" cy="877869"/>
              </a:xfrm>
              <a:prstGeom prst="rect">
                <a:avLst/>
              </a:prstGeom>
              <a:blipFill>
                <a:blip r:embed="rId2"/>
                <a:stretch>
                  <a:fillRect l="-615" r="-615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6CD74C-1A69-4272-A552-B5D8E41AD0EB}"/>
                  </a:ext>
                </a:extLst>
              </p:cNvPr>
              <p:cNvSpPr txBox="1"/>
              <p:nvPr/>
            </p:nvSpPr>
            <p:spPr>
              <a:xfrm>
                <a:off x="611188" y="3170712"/>
                <a:ext cx="7921626" cy="918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Для каждого запроса необходимо определить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под</a:t>
                </a: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множество отрезков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которые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перекрывают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6CD74C-1A69-4272-A552-B5D8E41A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3170712"/>
                <a:ext cx="7921626" cy="918906"/>
              </a:xfrm>
              <a:prstGeom prst="rect">
                <a:avLst/>
              </a:prstGeom>
              <a:blipFill>
                <a:blip r:embed="rId3"/>
                <a:stretch>
                  <a:fillRect l="-615" r="-615" b="-7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46962-8949-AB3B-C760-D478E9A8938A}"/>
                  </a:ext>
                </a:extLst>
              </p:cNvPr>
              <p:cNvSpPr txBox="1"/>
              <p:nvPr/>
            </p:nvSpPr>
            <p:spPr>
              <a:xfrm>
                <a:off x="611188" y="2440865"/>
                <a:ext cx="7921626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Каждый запрос характеризуется интервалом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46962-8949-AB3B-C760-D478E9A8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2440865"/>
                <a:ext cx="7921626" cy="615490"/>
              </a:xfrm>
              <a:prstGeom prst="rect">
                <a:avLst/>
              </a:prstGeom>
              <a:blipFill>
                <a:blip r:embed="rId4"/>
                <a:stretch>
                  <a:fillRect l="-615" b="-1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198977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Характеристики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548637" y="2020022"/>
                <a:ext cx="8487095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На каждый запрос дерево интервалов позволяет отвечать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            	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 – размер ответа на запрос.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2020022"/>
                <a:ext cx="8487095" cy="877676"/>
              </a:xfrm>
              <a:prstGeom prst="rect">
                <a:avLst/>
              </a:prstGeom>
              <a:blipFill>
                <a:blip r:embed="rId2"/>
                <a:stretch>
                  <a:fillRect l="-575" r="-575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4BD6D-1569-2B3A-3DF3-5B34CA962467}"/>
                  </a:ext>
                </a:extLst>
              </p:cNvPr>
              <p:cNvSpPr txBox="1"/>
              <p:nvPr/>
            </p:nvSpPr>
            <p:spPr>
              <a:xfrm>
                <a:off x="548637" y="1500759"/>
                <a:ext cx="7315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Построение дерева интервалов занимает время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4BD6D-1569-2B3A-3DF3-5B34CA96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1500759"/>
                <a:ext cx="7315203" cy="369332"/>
              </a:xfrm>
              <a:prstGeom prst="rect">
                <a:avLst/>
              </a:prstGeom>
              <a:blipFill>
                <a:blip r:embed="rId3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4753F-0590-5652-7963-0EF1D9C2A7AC}"/>
                  </a:ext>
                </a:extLst>
              </p:cNvPr>
              <p:cNvSpPr txBox="1"/>
              <p:nvPr/>
            </p:nvSpPr>
            <p:spPr>
              <a:xfrm>
                <a:off x="548637" y="3047628"/>
                <a:ext cx="4767942" cy="462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Размер памяти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4753F-0590-5652-7963-0EF1D9C2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3047628"/>
                <a:ext cx="4767942" cy="462178"/>
              </a:xfrm>
              <a:prstGeom prst="rect">
                <a:avLst/>
              </a:prstGeom>
              <a:blipFill>
                <a:blip r:embed="rId4"/>
                <a:stretch>
                  <a:fillRect l="-1023" b="-2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программный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2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25243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1642772" y="4746073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6455011" y="4746073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/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Rubik" pitchFamily="2" charset="-79"/>
                      </a:rPr>
                      <m:t>≤</m:t>
                    </m:r>
                  </m:oMath>
                </a14:m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n</a:t>
                </a:r>
                <a:endParaRPr lang="ru-RU" dirty="0">
                  <a:latin typeface="Rubik" pitchFamily="2" charset="-79"/>
                  <a:cs typeface="Rubik" pitchFamily="2" charset="-79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blipFill>
                <a:blip r:embed="rId8"/>
                <a:stretch>
                  <a:fillRect l="-727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698</Words>
  <Application>Microsoft Office PowerPoint</Application>
  <PresentationFormat>Экран (16:9)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17</cp:revision>
  <dcterms:created xsi:type="dcterms:W3CDTF">2023-01-16T05:18:32Z</dcterms:created>
  <dcterms:modified xsi:type="dcterms:W3CDTF">2023-01-25T04:33:59Z</dcterms:modified>
</cp:coreProperties>
</file>