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A1E33B-A949-4874-963A-E75FE5A9CC13}">
  <a:tblStyle styleId="{4FA1E33B-A949-4874-963A-E75FE5A9CC13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7E7"/>
          </a:solidFill>
        </a:fill>
      </a:tcStyle>
    </a:wholeTbl>
    <a:band1H>
      <a:tcTxStyle/>
      <a:tcStyle>
        <a:fill>
          <a:solidFill>
            <a:srgbClr val="D7EECD"/>
          </a:solidFill>
        </a:fill>
      </a:tcStyle>
    </a:band1H>
    <a:band2H>
      <a:tcTxStyle/>
    </a:band2H>
    <a:band1V>
      <a:tcTxStyle/>
      <a:tcStyle>
        <a:fill>
          <a:solidFill>
            <a:srgbClr val="D7EECD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rbel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orbel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9144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 rot="5400000">
            <a:off x="2514600" y="18336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 rot="5400000">
            <a:off x="4694238" y="2209802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🢭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4828952" y="1073888"/>
            <a:ext cx="4322136" cy="5791200"/>
          </a:xfrm>
          <a:custGeom>
            <a:rect b="b" l="l" r="r" t="t"/>
            <a:pathLst>
              <a:path extrusionOk="0" h="3648" w="2736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73966" y="0"/>
            <a:ext cx="5514536" cy="6615332"/>
          </a:xfrm>
          <a:custGeom>
            <a:rect b="b" l="l" r="r" t="t"/>
            <a:pathLst>
              <a:path extrusionOk="0" h="4128" w="3504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94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5"/>
          <p:cNvSpPr/>
          <p:nvPr/>
        </p:nvSpPr>
        <p:spPr>
          <a:xfrm rot="5236414">
            <a:off x="4462128" y="1483600"/>
            <a:ext cx="4114800" cy="118872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5943600" y="0"/>
            <a:ext cx="2743200" cy="4267200"/>
          </a:xfrm>
          <a:custGeom>
            <a:rect b="b" l="l" r="r" t="t"/>
            <a:pathLst>
              <a:path extrusionOk="0" h="2688" w="172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5943600" y="4267200"/>
            <a:ext cx="3200400" cy="1143000"/>
          </a:xfrm>
          <a:custGeom>
            <a:rect b="b" l="l" r="r" t="t"/>
            <a:pathLst>
              <a:path extrusionOk="0" h="720" w="2016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5943600" y="0"/>
            <a:ext cx="1371600" cy="4267200"/>
          </a:xfrm>
          <a:custGeom>
            <a:rect b="b" l="l" r="r" t="t"/>
            <a:pathLst>
              <a:path extrusionOk="0" h="2688" w="864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5948363" y="4246563"/>
            <a:ext cx="2090737" cy="2611437"/>
          </a:xfrm>
          <a:custGeom>
            <a:rect b="b" l="l" r="r" t="t"/>
            <a:pathLst>
              <a:path extrusionOk="0" h="1645" w="1317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943600" y="4267200"/>
            <a:ext cx="1600200" cy="2590800"/>
          </a:xfrm>
          <a:custGeom>
            <a:rect b="b" l="l" r="r" t="t"/>
            <a:pathLst>
              <a:path extrusionOk="0" h="1632" w="1008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5943600" y="1371600"/>
            <a:ext cx="3200400" cy="2895600"/>
          </a:xfrm>
          <a:custGeom>
            <a:rect b="b" l="l" r="r" t="t"/>
            <a:pathLst>
              <a:path extrusionOk="0" h="1824" w="2016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943600" y="1752600"/>
            <a:ext cx="3200400" cy="2514600"/>
          </a:xfrm>
          <a:custGeom>
            <a:rect b="b" l="l" r="r" t="t"/>
            <a:pathLst>
              <a:path extrusionOk="0" h="1584" w="2016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90600" y="4267200"/>
            <a:ext cx="4953000" cy="2590800"/>
          </a:xfrm>
          <a:custGeom>
            <a:rect b="b" l="l" r="r" t="t"/>
            <a:pathLst>
              <a:path extrusionOk="0" h="1632" w="312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33400" y="4267200"/>
            <a:ext cx="5334000" cy="2590800"/>
          </a:xfrm>
          <a:custGeom>
            <a:rect b="b" l="l" r="r" t="t"/>
            <a:pathLst>
              <a:path extrusionOk="0" h="1632" w="336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66824" y="2438400"/>
            <a:ext cx="5638800" cy="1828800"/>
          </a:xfrm>
          <a:custGeom>
            <a:rect b="b" l="l" r="r" t="t"/>
            <a:pathLst>
              <a:path extrusionOk="0" h="1152" w="35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366824" y="2133600"/>
            <a:ext cx="5638800" cy="2133600"/>
          </a:xfrm>
          <a:custGeom>
            <a:rect b="b" l="l" r="r" t="t"/>
            <a:pathLst>
              <a:path extrusionOk="0" h="1344" w="3552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572000" y="4267200"/>
            <a:ext cx="1371600" cy="2590800"/>
          </a:xfrm>
          <a:custGeom>
            <a:rect b="b" l="l" r="r" t="t"/>
            <a:pathLst>
              <a:path extrusionOk="0" h="1632" w="864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706902" y="1351672"/>
            <a:ext cx="5718048" cy="977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4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b="0" sz="3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" name="Google Shape;68;p5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" name="Google Shape;69;p5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5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510" lvl="0" marL="457200" algn="l"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Char char="🢭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" name="Google Shape;81;p7"/>
          <p:cNvSpPr txBox="1"/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80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3" type="body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4" type="body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380" lvl="0" marL="457200" algn="l"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🢭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7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7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7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7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640" lvl="0" marL="457200" algn="l"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Char char="🢭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Google Shape;112;p10"/>
          <p:cNvCxnSpPr/>
          <p:nvPr/>
        </p:nvCxnSpPr>
        <p:spPr>
          <a:xfrm>
            <a:off x="363195" y="1885028"/>
            <a:ext cx="8782622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10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14" name="Google Shape;114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7" name="Google Shape;117;p10"/>
          <p:cNvSpPr txBox="1"/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b="0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>
            <p:ph idx="2" type="pic"/>
          </p:nvPr>
        </p:nvSpPr>
        <p:spPr>
          <a:xfrm>
            <a:off x="368032" y="1893781"/>
            <a:ext cx="877824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indent="-297180" lvl="1" marL="914400" algn="l">
              <a:spcBef>
                <a:spcPts val="240"/>
              </a:spcBef>
              <a:spcAft>
                <a:spcPts val="0"/>
              </a:spcAft>
              <a:buSzPts val="1080"/>
              <a:buChar char="🢭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🢝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120" name="Google Shape;120;p10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21" name="Google Shape;121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0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25" name="Google Shape;125;p10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 flipH="1" rot="5400000">
              <a:off x="6685888" y="1391257"/>
              <a:ext cx="125755" cy="427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 flipH="1" rot="5400000">
              <a:off x="6744524" y="1300853"/>
              <a:ext cx="88509" cy="8229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6477000" y="55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914400" y="55499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5549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9575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719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b="0" i="0" sz="2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ctrTitle"/>
          </p:nvPr>
        </p:nvSpPr>
        <p:spPr>
          <a:xfrm>
            <a:off x="838200" y="914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FAKE  NEWS  DETECTION</a:t>
            </a: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r>
              <a:rPr lang="en-US">
                <a:latin typeface="Algerian"/>
                <a:ea typeface="Algerian"/>
                <a:cs typeface="Algerian"/>
                <a:sym typeface="Algerian"/>
              </a:rPr>
              <a:t> USING  ML</a:t>
            </a: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br>
              <a:rPr lang="en-US">
                <a:latin typeface="Algerian"/>
                <a:ea typeface="Algerian"/>
                <a:cs typeface="Algerian"/>
                <a:sym typeface="Algerian"/>
              </a:rPr>
            </a:br>
            <a:br>
              <a:rPr lang="en-US"/>
            </a:br>
            <a:r>
              <a:rPr lang="en-US" sz="2000"/>
              <a:t>UNDER GUIDANCE OF</a:t>
            </a:r>
            <a:br>
              <a:rPr lang="en-US" sz="2000"/>
            </a:br>
            <a:r>
              <a:rPr b="1" lang="en-US" sz="1800">
                <a:latin typeface="Arial Rounded"/>
                <a:ea typeface="Arial Rounded"/>
                <a:cs typeface="Arial Rounded"/>
                <a:sym typeface="Arial Rounded"/>
              </a:rPr>
              <a:t>DR.PRAVIN FUTANE SIR</a:t>
            </a:r>
            <a:br>
              <a:rPr b="1" lang="en-US" sz="1800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US" sz="1800">
                <a:latin typeface="Arial Rounded"/>
                <a:ea typeface="Arial Rounded"/>
                <a:cs typeface="Arial Rounded"/>
                <a:sym typeface="Arial Rounded"/>
              </a:rPr>
              <a:t>HEAD OF DEPARTMENT AND PROFESSOR ,INFORMATION TECHNOLOGY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914400" y="502920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0057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Mangesh  Myadamwar(331032)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Rushika Solankar(331054)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Stuti Wali(331063)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/>
              <a:t>Nikita Dara(331071)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Prajwal Suryavanshi(331066)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/>
        </p:nvSpPr>
        <p:spPr>
          <a:xfrm>
            <a:off x="1752600" y="2971800"/>
            <a:ext cx="5638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What is our project?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1925" lvl="0" marL="411480" rtl="0" algn="l"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  <a:p>
            <a:pPr indent="-161925" lvl="0" marL="411480" rtl="0" algn="l">
              <a:spcBef>
                <a:spcPts val="70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What is Input to it?</a:t>
            </a:r>
            <a:endParaRPr/>
          </a:p>
          <a:p>
            <a:pPr indent="-161925" lvl="0" marL="411480" rtl="0" algn="l">
              <a:spcBef>
                <a:spcPts val="700"/>
              </a:spcBef>
              <a:spcAft>
                <a:spcPts val="0"/>
              </a:spcAft>
              <a:buSzPts val="2850"/>
              <a:buNone/>
            </a:pPr>
            <a:r>
              <a:t/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850"/>
              <a:buChar char="▪"/>
            </a:pPr>
            <a:r>
              <a:rPr lang="en-US"/>
              <a:t>What is Output to it?</a:t>
            </a:r>
            <a:endParaRPr/>
          </a:p>
        </p:txBody>
      </p:sp>
      <p:pic>
        <p:nvPicPr>
          <p:cNvPr descr="Q.jfif" id="155" name="Google Shape;1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2514600"/>
            <a:ext cx="2667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533400" y="685800"/>
            <a:ext cx="6400800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Confusion Matrix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is a table that describes performance of classification model on set of test data for which the true values are known.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COVID 19 (Binary predictions in Yes/No)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Total patients : 165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Real Data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Covid Yes=105 Patients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No Covid =60 Patients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ML Predicted data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 Covid Yes = 110 Patients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   No Covid = 55 Patients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aphicFrame>
        <p:nvGraphicFramePr>
          <p:cNvPr id="161" name="Google Shape;161;p15"/>
          <p:cNvGraphicFramePr/>
          <p:nvPr/>
        </p:nvGraphicFramePr>
        <p:xfrm>
          <a:off x="5181600" y="335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{4FA1E33B-A949-4874-963A-E75FE5A9CC13}</a:tableStyleId>
              </a:tblPr>
              <a:tblGrid>
                <a:gridCol w="1117600"/>
                <a:gridCol w="1244600"/>
                <a:gridCol w="1143000"/>
              </a:tblGrid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 Patients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(165)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/>
          <p:nvPr/>
        </p:nvSpPr>
        <p:spPr>
          <a:xfrm>
            <a:off x="381000" y="457200"/>
            <a:ext cx="79248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Components of Confusion matrix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True Positive(TP)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In this case we predicted yes and those have covid.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True Negative(Tn)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In this case we prdicted no and they don’t have covid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False Positive(FP)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In this case we predicted yes but actually they don’t                     have covid.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False Negative(FN)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           In this case we predicted no but actually they have   covid.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7"/>
          <p:cNvGraphicFramePr/>
          <p:nvPr/>
        </p:nvGraphicFramePr>
        <p:xfrm>
          <a:off x="5334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{4FA1E33B-A949-4874-963A-E75FE5A9CC13}</a:tableStyleId>
              </a:tblPr>
              <a:tblGrid>
                <a:gridCol w="1117600"/>
                <a:gridCol w="1244600"/>
                <a:gridCol w="1143000"/>
              </a:tblGrid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 Patients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(165)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TN=50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FP=10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0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FN=5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TP=100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2" name="Google Shape;172;p17"/>
          <p:cNvGraphicFramePr/>
          <p:nvPr/>
        </p:nvGraphicFramePr>
        <p:xfrm>
          <a:off x="47244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{4FA1E33B-A949-4874-963A-E75FE5A9CC13}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 Patients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(165)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NO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Predicted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TN=50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FP=10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FN=5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TP=100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304800" y="152400"/>
            <a:ext cx="815340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Calculations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Accuracy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  (TP+TN)/Total=(100+50)/165=0.91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Error rate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(FP+FN)/Total=(10+5)/165=0.09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TP rate          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TP/Actual yes=100/105=0.95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FP rate           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FP/Actual no=10/60=0.17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TN rate           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TN/Actual no=50/60=0.83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b="1"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Precision     </a:t>
            </a:r>
            <a:r>
              <a:rPr b="1"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TP/Predict yes=100/110=0.91</a:t>
            </a:r>
            <a:endParaRPr/>
          </a:p>
        </p:txBody>
      </p:sp>
      <p:graphicFrame>
        <p:nvGraphicFramePr>
          <p:cNvPr id="178" name="Google Shape;178;p18"/>
          <p:cNvGraphicFramePr/>
          <p:nvPr/>
        </p:nvGraphicFramePr>
        <p:xfrm>
          <a:off x="6096000" y="434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{4FA1E33B-A949-4874-963A-E75FE5A9CC13}</a:tableStyleId>
              </a:tblPr>
              <a:tblGrid>
                <a:gridCol w="857250"/>
                <a:gridCol w="857250"/>
                <a:gridCol w="857250"/>
                <a:gridCol w="476250"/>
              </a:tblGrid>
              <a:tr h="706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Total Patients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(165)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Predict 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Predict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Actual 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TN=50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FP=10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Actual 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FN=5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TP=100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0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609600" y="15240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352800" y="15240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Visualizing and processing dataset</a:t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096000" y="15240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Dataset splitting as train and val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172200" y="32004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Applying text feature extraction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09600" y="31242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Confusion Matrix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609600" y="49530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Test trained model  from val dataset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3505200" y="49530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Training ML model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6172200" y="4876800"/>
            <a:ext cx="21336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5C9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Applying ML Algo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1" name="Google Shape;191;p19"/>
          <p:cNvCxnSpPr/>
          <p:nvPr/>
        </p:nvCxnSpPr>
        <p:spPr>
          <a:xfrm rot="-5400000">
            <a:off x="2057400" y="1981200"/>
            <a:ext cx="228600" cy="76200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2" name="Google Shape;192;p19"/>
          <p:cNvCxnSpPr>
            <a:stCxn id="183" idx="3"/>
            <a:endCxn id="184" idx="1"/>
          </p:cNvCxnSpPr>
          <p:nvPr/>
        </p:nvCxnSpPr>
        <p:spPr>
          <a:xfrm>
            <a:off x="2743200" y="2057400"/>
            <a:ext cx="609600" cy="0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p19"/>
          <p:cNvCxnSpPr/>
          <p:nvPr/>
        </p:nvCxnSpPr>
        <p:spPr>
          <a:xfrm>
            <a:off x="5486400" y="2057400"/>
            <a:ext cx="6096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p19"/>
          <p:cNvCxnSpPr/>
          <p:nvPr/>
        </p:nvCxnSpPr>
        <p:spPr>
          <a:xfrm rot="5400000">
            <a:off x="6743700" y="2933700"/>
            <a:ext cx="5334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19"/>
          <p:cNvCxnSpPr/>
          <p:nvPr/>
        </p:nvCxnSpPr>
        <p:spPr>
          <a:xfrm rot="-5400000">
            <a:off x="1447800" y="4572000"/>
            <a:ext cx="4572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19"/>
          <p:cNvCxnSpPr/>
          <p:nvPr/>
        </p:nvCxnSpPr>
        <p:spPr>
          <a:xfrm rot="10800000">
            <a:off x="2819400" y="5486400"/>
            <a:ext cx="6858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5715000" y="5486400"/>
            <a:ext cx="4572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19"/>
          <p:cNvCxnSpPr/>
          <p:nvPr/>
        </p:nvCxnSpPr>
        <p:spPr>
          <a:xfrm rot="5400000">
            <a:off x="6667500" y="4610100"/>
            <a:ext cx="533400" cy="1588"/>
          </a:xfrm>
          <a:prstGeom prst="straightConnector1">
            <a:avLst/>
          </a:prstGeom>
          <a:noFill/>
          <a:ln cap="flat" cmpd="sng" w="120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19"/>
          <p:cNvSpPr txBox="1"/>
          <p:nvPr/>
        </p:nvSpPr>
        <p:spPr>
          <a:xfrm>
            <a:off x="838200" y="1600200"/>
            <a:ext cx="152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Loading library and dataset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2667000" y="38100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533400" y="13716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11480" rtl="0" algn="l">
              <a:spcBef>
                <a:spcPts val="0"/>
              </a:spcBef>
              <a:spcAft>
                <a:spcPts val="0"/>
              </a:spcAft>
              <a:buSzPts val="2375"/>
              <a:buChar char="▪"/>
            </a:pPr>
            <a:r>
              <a:rPr lang="en-US" sz="2500"/>
              <a:t>Naive Bayes are mostly used in Natural Language processing(NLP) problems.Naive Bayes predit the tag of a text.</a:t>
            </a:r>
            <a:endParaRPr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375"/>
              <a:buChar char="▪"/>
            </a:pPr>
            <a:r>
              <a:rPr lang="en-US" sz="2500"/>
              <a:t>Bayes theorem calculate probability P(c|x).</a:t>
            </a:r>
            <a:endParaRPr sz="2500">
              <a:latin typeface="Algerian"/>
              <a:ea typeface="Algerian"/>
              <a:cs typeface="Algerian"/>
              <a:sym typeface="Algerian"/>
            </a:endParaRPr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660"/>
              <a:buFont typeface="Noto Sans Symbols"/>
              <a:buChar char="❑"/>
            </a:pPr>
            <a:r>
              <a:rPr b="1" lang="en-US" sz="2600"/>
              <a:t>Stopword -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hese are common word that don’t</a:t>
            </a:r>
            <a:endParaRPr/>
          </a:p>
          <a:p>
            <a:pPr indent="0" lvl="0" marL="68580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really  add anything to classification like able ,either,else .ever ,so 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/>
          </a:p>
          <a:p>
            <a:pPr indent="-342900" lvl="0" marL="411480" rtl="0" algn="l">
              <a:spcBef>
                <a:spcPts val="700"/>
              </a:spcBef>
              <a:spcAft>
                <a:spcPts val="0"/>
              </a:spcAft>
              <a:buSzPts val="2660"/>
              <a:buFont typeface="Noto Sans Symbols"/>
              <a:buChar char="❑"/>
            </a:pPr>
            <a:r>
              <a:rPr b="1" lang="en-US" sz="2600"/>
              <a:t>Stemming -</a:t>
            </a:r>
            <a:r>
              <a:rPr b="1" lang="en-US" sz="3200"/>
              <a:t>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temming to take out the root of work.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rPr b="1" lang="en-US" sz="2000"/>
              <a:t>       </a:t>
            </a:r>
            <a:endParaRPr/>
          </a:p>
          <a:p>
            <a:pPr indent="0" lvl="0" marL="68580" rtl="0" algn="l">
              <a:spcBef>
                <a:spcPts val="70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b="1" sz="3200"/>
          </a:p>
          <a:p>
            <a:pPr indent="0" lvl="0" marL="68580" rtl="0" algn="l">
              <a:spcBef>
                <a:spcPts val="7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Algerian"/>
              <a:ea typeface="Algerian"/>
              <a:cs typeface="Algerian"/>
              <a:sym typeface="Algerian"/>
            </a:endParaRPr>
          </a:p>
          <a:p>
            <a:pPr indent="-210185" lvl="0" marL="411480" rtl="0" algn="l">
              <a:spcBef>
                <a:spcPts val="70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/>
          </a:p>
        </p:txBody>
      </p:sp>
      <p:sp>
        <p:nvSpPr>
          <p:cNvPr id="206" name="Google Shape;206;p20"/>
          <p:cNvSpPr txBox="1"/>
          <p:nvPr>
            <p:ph type="title"/>
          </p:nvPr>
        </p:nvSpPr>
        <p:spPr>
          <a:xfrm>
            <a:off x="914400" y="512064"/>
            <a:ext cx="7772400" cy="707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3EFE3"/>
              </a:buClr>
              <a:buSzPts val="4000"/>
              <a:buFont typeface="Algerian"/>
              <a:buNone/>
            </a:pPr>
            <a:r>
              <a:rPr lang="en-US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naive BAYES – ML ALGORITHM</a:t>
            </a:r>
            <a:br>
              <a:rPr lang="en-US" sz="4000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2286000"/>
            <a:ext cx="2286000" cy="1309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0"/>
          <p:cNvGraphicFramePr/>
          <p:nvPr/>
        </p:nvGraphicFramePr>
        <p:xfrm>
          <a:off x="12192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{4FA1E33B-A949-4874-963A-E75FE5A9CC13}</a:tableStyleId>
              </a:tblPr>
              <a:tblGrid>
                <a:gridCol w="3195075"/>
                <a:gridCol w="3129525"/>
              </a:tblGrid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  Example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Positive / Negative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“ilikethemovie”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POSITIVE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“itsagoodmovienicestory”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POSITIVE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“nicesongbutsadlyboringend”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NEGATIVE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914400" y="457200"/>
            <a:ext cx="7086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93EFE3"/>
                </a:solidFill>
                <a:latin typeface="Algerian"/>
                <a:ea typeface="Algerian"/>
                <a:cs typeface="Algerian"/>
                <a:sym typeface="Algerian"/>
              </a:rPr>
              <a:t>Feature  Extraction  in  Text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Count   Vectorizer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⮚"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Tfidf   Vectorizer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